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65404C-7C9D-4079-97F2-A9EDF74CA931}" type="datetimeFigureOut">
              <a:rPr lang="de-DE" smtClean="0"/>
              <a:t>13.01.2015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3B86B-FD48-40A2-8CB6-80C667D595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0534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E3B86B-FD48-40A2-8CB6-80C667D5953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104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322A-A166-4FF9-BE2E-519AD016E310}" type="datetimeFigureOut">
              <a:rPr lang="de-DE" smtClean="0"/>
              <a:t>13.01.2015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43D9-DDBF-4639-9A86-7F753DFCCB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2719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322A-A166-4FF9-BE2E-519AD016E310}" type="datetimeFigureOut">
              <a:rPr lang="de-DE" smtClean="0"/>
              <a:t>13.01.2015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43D9-DDBF-4639-9A86-7F753DFCCB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5230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322A-A166-4FF9-BE2E-519AD016E310}" type="datetimeFigureOut">
              <a:rPr lang="de-DE" smtClean="0"/>
              <a:t>13.01.2015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43D9-DDBF-4639-9A86-7F753DFCCB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3429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322A-A166-4FF9-BE2E-519AD016E310}" type="datetimeFigureOut">
              <a:rPr lang="de-DE" smtClean="0"/>
              <a:t>13.01.2015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43D9-DDBF-4639-9A86-7F753DFCCB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217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322A-A166-4FF9-BE2E-519AD016E310}" type="datetimeFigureOut">
              <a:rPr lang="de-DE" smtClean="0"/>
              <a:t>13.01.2015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43D9-DDBF-4639-9A86-7F753DFCCB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9099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322A-A166-4FF9-BE2E-519AD016E310}" type="datetimeFigureOut">
              <a:rPr lang="de-DE" smtClean="0"/>
              <a:t>13.01.2015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43D9-DDBF-4639-9A86-7F753DFCCB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3033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322A-A166-4FF9-BE2E-519AD016E310}" type="datetimeFigureOut">
              <a:rPr lang="de-DE" smtClean="0"/>
              <a:t>13.01.2015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43D9-DDBF-4639-9A86-7F753DFCCB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7074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322A-A166-4FF9-BE2E-519AD016E310}" type="datetimeFigureOut">
              <a:rPr lang="de-DE" smtClean="0"/>
              <a:t>13.01.2015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43D9-DDBF-4639-9A86-7F753DFCCB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5563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322A-A166-4FF9-BE2E-519AD016E310}" type="datetimeFigureOut">
              <a:rPr lang="de-DE" smtClean="0"/>
              <a:t>13.01.2015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43D9-DDBF-4639-9A86-7F753DFCCB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8015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322A-A166-4FF9-BE2E-519AD016E310}" type="datetimeFigureOut">
              <a:rPr lang="de-DE" smtClean="0"/>
              <a:t>13.01.2015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43D9-DDBF-4639-9A86-7F753DFCCB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9166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322A-A166-4FF9-BE2E-519AD016E310}" type="datetimeFigureOut">
              <a:rPr lang="de-DE" smtClean="0"/>
              <a:t>13.01.2015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43D9-DDBF-4639-9A86-7F753DFCCB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5519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C322A-A166-4FF9-BE2E-519AD016E310}" type="datetimeFigureOut">
              <a:rPr lang="de-DE" smtClean="0"/>
              <a:t>13.01.2015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543D9-DDBF-4639-9A86-7F753DFCCB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1885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49511" y="736471"/>
            <a:ext cx="2224800" cy="1180361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ctr">
              <a:defRPr sz="1200"/>
            </a:lvl1pPr>
          </a:lstStyle>
          <a:p>
            <a:r>
              <a:rPr lang="de-DE" b="1" dirty="0" err="1" smtClean="0"/>
              <a:t>Systematic</a:t>
            </a:r>
            <a:r>
              <a:rPr lang="de-DE" b="1" dirty="0" smtClean="0"/>
              <a:t> </a:t>
            </a:r>
            <a:r>
              <a:rPr lang="de-DE" b="1" dirty="0" err="1" smtClean="0"/>
              <a:t>search</a:t>
            </a:r>
            <a:r>
              <a:rPr lang="de-DE" b="1" dirty="0" smtClean="0"/>
              <a:t>:</a:t>
            </a:r>
          </a:p>
          <a:p>
            <a:r>
              <a:rPr lang="de-DE" dirty="0" smtClean="0"/>
              <a:t>Google Scholar: 8,554</a:t>
            </a:r>
            <a:r>
              <a:rPr lang="de-DE" b="1" dirty="0" smtClean="0"/>
              <a:t> </a:t>
            </a:r>
            <a:r>
              <a:rPr lang="de-DE" dirty="0" err="1" smtClean="0"/>
              <a:t>publications</a:t>
            </a:r>
            <a:endParaRPr lang="de-DE" dirty="0" smtClean="0"/>
          </a:p>
        </p:txBody>
      </p:sp>
      <p:sp>
        <p:nvSpPr>
          <p:cNvPr id="6" name="Textfeld 5"/>
          <p:cNvSpPr txBox="1"/>
          <p:nvPr/>
        </p:nvSpPr>
        <p:spPr>
          <a:xfrm>
            <a:off x="1835698" y="2103029"/>
            <a:ext cx="1918800" cy="590180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ctr">
              <a:defRPr sz="1200"/>
            </a:lvl1pPr>
          </a:lstStyle>
          <a:p>
            <a:r>
              <a:rPr lang="de-DE" b="1" dirty="0" err="1" smtClean="0"/>
              <a:t>Removal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duplicates</a:t>
            </a:r>
            <a:r>
              <a:rPr lang="de-DE" b="1" dirty="0"/>
              <a:t>: </a:t>
            </a:r>
            <a:endParaRPr lang="de-DE" b="1" dirty="0" smtClean="0"/>
          </a:p>
          <a:p>
            <a:r>
              <a:rPr lang="de-DE" dirty="0" smtClean="0"/>
              <a:t>4,099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49511" y="2879406"/>
            <a:ext cx="2224800" cy="590181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ctr">
              <a:defRPr sz="1200"/>
            </a:lvl1pPr>
          </a:lstStyle>
          <a:p>
            <a:r>
              <a:rPr lang="de-DE" b="1" dirty="0" smtClean="0"/>
              <a:t>Title </a:t>
            </a:r>
            <a:r>
              <a:rPr lang="de-DE" b="1" dirty="0" err="1" smtClean="0"/>
              <a:t>and</a:t>
            </a:r>
            <a:r>
              <a:rPr lang="de-DE" b="1" dirty="0" smtClean="0"/>
              <a:t> Abstract Screening:</a:t>
            </a:r>
          </a:p>
          <a:p>
            <a:r>
              <a:rPr lang="en-GB" dirty="0"/>
              <a:t>4,445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49511" y="4432161"/>
            <a:ext cx="2224800" cy="590181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ctr">
              <a:defRPr sz="1200"/>
            </a:lvl1pPr>
          </a:lstStyle>
          <a:p>
            <a:r>
              <a:rPr lang="de-DE" b="1" dirty="0" err="1" smtClean="0"/>
              <a:t>Full</a:t>
            </a:r>
            <a:r>
              <a:rPr lang="de-DE" b="1" dirty="0" smtClean="0"/>
              <a:t> Text Screening</a:t>
            </a:r>
          </a:p>
          <a:p>
            <a:r>
              <a:rPr lang="de-DE" dirty="0" smtClean="0"/>
              <a:t>72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349511" y="5984916"/>
            <a:ext cx="2224800" cy="590181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ctr">
              <a:defRPr sz="1200"/>
            </a:lvl1pPr>
          </a:lstStyle>
          <a:p>
            <a:r>
              <a:rPr lang="de-DE" b="1" dirty="0" err="1" smtClean="0"/>
              <a:t>Inclusion</a:t>
            </a:r>
            <a:r>
              <a:rPr lang="de-DE" b="1" dirty="0" smtClean="0"/>
              <a:t> in </a:t>
            </a:r>
            <a:r>
              <a:rPr lang="de-DE" b="1" dirty="0" err="1" smtClean="0"/>
              <a:t>concept</a:t>
            </a:r>
            <a:r>
              <a:rPr lang="de-DE" b="1" dirty="0" smtClean="0"/>
              <a:t> </a:t>
            </a:r>
            <a:r>
              <a:rPr lang="de-DE" b="1" dirty="0" err="1" smtClean="0"/>
              <a:t>analysis</a:t>
            </a:r>
            <a:r>
              <a:rPr lang="de-DE" b="1" dirty="0" smtClean="0"/>
              <a:t> of </a:t>
            </a:r>
            <a:r>
              <a:rPr lang="de-DE" b="1" dirty="0" err="1" smtClean="0"/>
              <a:t>implementation</a:t>
            </a:r>
            <a:endParaRPr lang="de-DE" b="1" dirty="0" smtClean="0"/>
          </a:p>
          <a:p>
            <a:r>
              <a:rPr lang="de-DE" dirty="0" smtClean="0"/>
              <a:t>35</a:t>
            </a:r>
            <a:endParaRPr lang="de-DE" dirty="0"/>
          </a:p>
        </p:txBody>
      </p:sp>
      <p:cxnSp>
        <p:nvCxnSpPr>
          <p:cNvPr id="13" name="Gerade Verbindung mit Pfeil 12"/>
          <p:cNvCxnSpPr>
            <a:stCxn id="4" idx="2"/>
            <a:endCxn id="9" idx="0"/>
          </p:cNvCxnSpPr>
          <p:nvPr/>
        </p:nvCxnSpPr>
        <p:spPr>
          <a:xfrm>
            <a:off x="1461911" y="1916832"/>
            <a:ext cx="0" cy="9625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winkelte Verbindung 14"/>
          <p:cNvCxnSpPr>
            <a:stCxn id="4" idx="2"/>
            <a:endCxn id="6" idx="1"/>
          </p:cNvCxnSpPr>
          <p:nvPr/>
        </p:nvCxnSpPr>
        <p:spPr>
          <a:xfrm rot="16200000" flipH="1">
            <a:off x="1408161" y="1970581"/>
            <a:ext cx="481287" cy="373787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1835697" y="3655784"/>
            <a:ext cx="1918800" cy="590180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ctr">
              <a:defRPr sz="1200"/>
            </a:lvl1pPr>
          </a:lstStyle>
          <a:p>
            <a:r>
              <a:rPr lang="de-DE" b="1" dirty="0" err="1" smtClean="0"/>
              <a:t>Exclusion</a:t>
            </a:r>
            <a:r>
              <a:rPr lang="de-DE" b="1" dirty="0" smtClean="0"/>
              <a:t> due </a:t>
            </a:r>
            <a:r>
              <a:rPr lang="de-DE" b="1" dirty="0" err="1" smtClean="0"/>
              <a:t>to</a:t>
            </a:r>
            <a:r>
              <a:rPr lang="de-DE" b="1" dirty="0" smtClean="0"/>
              <a:t> non-</a:t>
            </a:r>
            <a:r>
              <a:rPr lang="de-DE" b="1" dirty="0" err="1" smtClean="0"/>
              <a:t>relevance</a:t>
            </a:r>
            <a:endParaRPr lang="de-DE" b="1" dirty="0" smtClean="0"/>
          </a:p>
          <a:p>
            <a:r>
              <a:rPr lang="de-DE" dirty="0" smtClean="0"/>
              <a:t>4,383</a:t>
            </a:r>
          </a:p>
        </p:txBody>
      </p:sp>
      <p:cxnSp>
        <p:nvCxnSpPr>
          <p:cNvPr id="17" name="Gewinkelte Verbindung 16"/>
          <p:cNvCxnSpPr>
            <a:stCxn id="9" idx="2"/>
            <a:endCxn id="16" idx="1"/>
          </p:cNvCxnSpPr>
          <p:nvPr/>
        </p:nvCxnSpPr>
        <p:spPr>
          <a:xfrm rot="16200000" flipH="1">
            <a:off x="1408161" y="3523337"/>
            <a:ext cx="481287" cy="373786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>
            <a:stCxn id="9" idx="2"/>
            <a:endCxn id="10" idx="0"/>
          </p:cNvCxnSpPr>
          <p:nvPr/>
        </p:nvCxnSpPr>
        <p:spPr>
          <a:xfrm>
            <a:off x="1461911" y="3469587"/>
            <a:ext cx="0" cy="9625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1835696" y="5208539"/>
            <a:ext cx="1918800" cy="590180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ctr">
              <a:defRPr sz="1200"/>
            </a:lvl1pPr>
          </a:lstStyle>
          <a:p>
            <a:r>
              <a:rPr lang="de-DE" b="1" dirty="0" err="1" smtClean="0"/>
              <a:t>Inclusion</a:t>
            </a:r>
            <a:r>
              <a:rPr lang="de-DE" b="1" dirty="0" smtClean="0"/>
              <a:t> </a:t>
            </a:r>
            <a:r>
              <a:rPr lang="de-DE" b="1" dirty="0" err="1" smtClean="0"/>
              <a:t>criteria</a:t>
            </a:r>
            <a:r>
              <a:rPr lang="de-DE" b="1" dirty="0" smtClean="0"/>
              <a:t> not </a:t>
            </a:r>
            <a:r>
              <a:rPr lang="de-DE" b="1" dirty="0" err="1" smtClean="0"/>
              <a:t>met</a:t>
            </a:r>
            <a:endParaRPr lang="de-DE" b="1" dirty="0" smtClean="0"/>
          </a:p>
          <a:p>
            <a:r>
              <a:rPr lang="de-DE" dirty="0" smtClean="0"/>
              <a:t>37</a:t>
            </a:r>
          </a:p>
        </p:txBody>
      </p:sp>
      <p:cxnSp>
        <p:nvCxnSpPr>
          <p:cNvPr id="24" name="Gerade Verbindung mit Pfeil 23"/>
          <p:cNvCxnSpPr>
            <a:stCxn id="10" idx="2"/>
            <a:endCxn id="11" idx="0"/>
          </p:cNvCxnSpPr>
          <p:nvPr/>
        </p:nvCxnSpPr>
        <p:spPr>
          <a:xfrm>
            <a:off x="1461911" y="5022342"/>
            <a:ext cx="0" cy="9625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winkelte Verbindung 26"/>
          <p:cNvCxnSpPr>
            <a:stCxn id="10" idx="2"/>
            <a:endCxn id="23" idx="1"/>
          </p:cNvCxnSpPr>
          <p:nvPr/>
        </p:nvCxnSpPr>
        <p:spPr>
          <a:xfrm rot="16200000" flipH="1">
            <a:off x="1408160" y="5076092"/>
            <a:ext cx="481287" cy="373785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feld 55"/>
          <p:cNvSpPr txBox="1"/>
          <p:nvPr/>
        </p:nvSpPr>
        <p:spPr>
          <a:xfrm>
            <a:off x="349511" y="521080"/>
            <a:ext cx="2224800" cy="218889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ctr">
              <a:defRPr sz="1200"/>
            </a:lvl1pPr>
          </a:lstStyle>
          <a:p>
            <a:r>
              <a:rPr lang="de-DE" b="1" dirty="0" smtClean="0"/>
              <a:t>IMPLEMENTATION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4283969" y="729643"/>
            <a:ext cx="2226297" cy="1180361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ctr">
              <a:defRPr sz="1200"/>
            </a:lvl1pPr>
          </a:lstStyle>
          <a:p>
            <a:r>
              <a:rPr lang="de-DE" b="1" dirty="0" err="1" smtClean="0"/>
              <a:t>Systematic</a:t>
            </a:r>
            <a:r>
              <a:rPr lang="de-DE" b="1" dirty="0" smtClean="0"/>
              <a:t> </a:t>
            </a:r>
            <a:r>
              <a:rPr lang="de-DE" b="1" dirty="0" err="1" smtClean="0"/>
              <a:t>search</a:t>
            </a:r>
            <a:r>
              <a:rPr lang="de-DE" b="1" dirty="0"/>
              <a:t>:</a:t>
            </a:r>
            <a:endParaRPr lang="de-DE" b="1" dirty="0" smtClean="0"/>
          </a:p>
          <a:p>
            <a:r>
              <a:rPr lang="de-DE" dirty="0" smtClean="0"/>
              <a:t>EMBASE</a:t>
            </a:r>
            <a:r>
              <a:rPr lang="de-DE" dirty="0"/>
              <a:t>: </a:t>
            </a:r>
            <a:r>
              <a:rPr lang="de-DE" dirty="0" smtClean="0"/>
              <a:t>1,848 </a:t>
            </a:r>
            <a:r>
              <a:rPr lang="de-DE" dirty="0" err="1" smtClean="0"/>
              <a:t>publications</a:t>
            </a:r>
            <a:endParaRPr lang="de-DE" dirty="0" smtClean="0"/>
          </a:p>
          <a:p>
            <a:r>
              <a:rPr lang="de-DE" dirty="0" smtClean="0"/>
              <a:t>MEDLINE: 1,805 </a:t>
            </a:r>
            <a:r>
              <a:rPr lang="de-DE" dirty="0" err="1" smtClean="0"/>
              <a:t>publications</a:t>
            </a:r>
            <a:endParaRPr lang="de-DE" dirty="0" smtClean="0"/>
          </a:p>
        </p:txBody>
      </p:sp>
      <p:sp>
        <p:nvSpPr>
          <p:cNvPr id="19" name="Textfeld 18"/>
          <p:cNvSpPr txBox="1"/>
          <p:nvPr/>
        </p:nvSpPr>
        <p:spPr>
          <a:xfrm>
            <a:off x="5718180" y="2103028"/>
            <a:ext cx="1919273" cy="590180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ctr">
              <a:defRPr sz="1200"/>
            </a:lvl1pPr>
          </a:lstStyle>
          <a:p>
            <a:r>
              <a:rPr lang="de-DE" b="1" dirty="0" err="1" smtClean="0"/>
              <a:t>Removal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duplicates</a:t>
            </a:r>
            <a:r>
              <a:rPr lang="de-DE" b="1" dirty="0"/>
              <a:t>: </a:t>
            </a:r>
            <a:endParaRPr lang="de-DE" b="1" dirty="0" smtClean="0"/>
          </a:p>
          <a:p>
            <a:r>
              <a:rPr lang="de-DE" dirty="0" smtClean="0"/>
              <a:t>1,387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4283969" y="2879405"/>
            <a:ext cx="2226297" cy="590181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ctr">
              <a:defRPr sz="1200"/>
            </a:lvl1pPr>
          </a:lstStyle>
          <a:p>
            <a:r>
              <a:rPr lang="de-DE" b="1" dirty="0" smtClean="0"/>
              <a:t>Title </a:t>
            </a:r>
            <a:r>
              <a:rPr lang="de-DE" b="1" dirty="0" err="1" smtClean="0"/>
              <a:t>and</a:t>
            </a:r>
            <a:r>
              <a:rPr lang="de-DE" b="1" dirty="0" smtClean="0"/>
              <a:t> Abstract Screening:</a:t>
            </a:r>
          </a:p>
          <a:p>
            <a:r>
              <a:rPr lang="de-DE" dirty="0" smtClean="0"/>
              <a:t>2,284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4283969" y="4432160"/>
            <a:ext cx="2226297" cy="590181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ctr">
              <a:defRPr sz="1200"/>
            </a:lvl1pPr>
          </a:lstStyle>
          <a:p>
            <a:r>
              <a:rPr lang="de-DE" b="1" dirty="0" err="1" smtClean="0"/>
              <a:t>Full</a:t>
            </a:r>
            <a:r>
              <a:rPr lang="de-DE" b="1" dirty="0" smtClean="0"/>
              <a:t> Text Screening</a:t>
            </a:r>
          </a:p>
          <a:p>
            <a:r>
              <a:rPr lang="de-DE" dirty="0" smtClean="0"/>
              <a:t>44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4283969" y="5984915"/>
            <a:ext cx="2226297" cy="590181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ctr">
              <a:defRPr sz="1200"/>
            </a:lvl1pPr>
          </a:lstStyle>
          <a:p>
            <a:r>
              <a:rPr lang="de-DE" b="1" dirty="0" err="1" smtClean="0"/>
              <a:t>Inclusion</a:t>
            </a:r>
            <a:r>
              <a:rPr lang="de-DE" b="1" dirty="0" smtClean="0"/>
              <a:t> in </a:t>
            </a:r>
            <a:r>
              <a:rPr lang="de-DE" b="1" dirty="0" err="1" smtClean="0"/>
              <a:t>concept</a:t>
            </a:r>
            <a:r>
              <a:rPr lang="de-DE" b="1" dirty="0" smtClean="0"/>
              <a:t> </a:t>
            </a:r>
            <a:r>
              <a:rPr lang="de-DE" b="1" dirty="0" err="1" smtClean="0"/>
              <a:t>analysis</a:t>
            </a:r>
            <a:r>
              <a:rPr lang="de-DE" b="1" dirty="0" smtClean="0"/>
              <a:t> of </a:t>
            </a:r>
            <a:r>
              <a:rPr lang="de-DE" b="1" dirty="0" err="1" smtClean="0"/>
              <a:t>context</a:t>
            </a:r>
            <a:endParaRPr lang="de-DE" b="1" dirty="0" smtClean="0"/>
          </a:p>
          <a:p>
            <a:r>
              <a:rPr lang="de-DE" dirty="0" smtClean="0"/>
              <a:t>17</a:t>
            </a:r>
            <a:endParaRPr lang="de-DE" dirty="0"/>
          </a:p>
        </p:txBody>
      </p:sp>
      <p:cxnSp>
        <p:nvCxnSpPr>
          <p:cNvPr id="26" name="Gerade Verbindung mit Pfeil 25"/>
          <p:cNvCxnSpPr>
            <a:stCxn id="18" idx="2"/>
            <a:endCxn id="21" idx="0"/>
          </p:cNvCxnSpPr>
          <p:nvPr/>
        </p:nvCxnSpPr>
        <p:spPr>
          <a:xfrm>
            <a:off x="5397118" y="1910004"/>
            <a:ext cx="0" cy="9694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winkelte Verbindung 27"/>
          <p:cNvCxnSpPr>
            <a:stCxn id="18" idx="2"/>
            <a:endCxn id="19" idx="1"/>
          </p:cNvCxnSpPr>
          <p:nvPr/>
        </p:nvCxnSpPr>
        <p:spPr>
          <a:xfrm rot="16200000" flipH="1">
            <a:off x="5313592" y="1993530"/>
            <a:ext cx="488114" cy="32106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/>
          <p:cNvSpPr txBox="1"/>
          <p:nvPr/>
        </p:nvSpPr>
        <p:spPr>
          <a:xfrm>
            <a:off x="5718179" y="3655783"/>
            <a:ext cx="1919273" cy="590180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ctr">
              <a:defRPr sz="1200"/>
            </a:lvl1pPr>
          </a:lstStyle>
          <a:p>
            <a:r>
              <a:rPr lang="de-DE" b="1" dirty="0" err="1" smtClean="0"/>
              <a:t>Exclusion</a:t>
            </a:r>
            <a:r>
              <a:rPr lang="de-DE" b="1" dirty="0" smtClean="0"/>
              <a:t> due </a:t>
            </a:r>
            <a:r>
              <a:rPr lang="de-DE" b="1" dirty="0" err="1" smtClean="0"/>
              <a:t>to</a:t>
            </a:r>
            <a:r>
              <a:rPr lang="de-DE" b="1" dirty="0" smtClean="0"/>
              <a:t> non-</a:t>
            </a:r>
            <a:r>
              <a:rPr lang="de-DE" b="1" dirty="0" err="1" smtClean="0"/>
              <a:t>relevance</a:t>
            </a:r>
            <a:endParaRPr lang="de-DE" b="1" dirty="0" smtClean="0"/>
          </a:p>
          <a:p>
            <a:r>
              <a:rPr lang="de-DE" dirty="0" smtClean="0"/>
              <a:t>2,240</a:t>
            </a:r>
          </a:p>
        </p:txBody>
      </p:sp>
      <p:cxnSp>
        <p:nvCxnSpPr>
          <p:cNvPr id="30" name="Gewinkelte Verbindung 29"/>
          <p:cNvCxnSpPr>
            <a:stCxn id="21" idx="2"/>
            <a:endCxn id="29" idx="1"/>
          </p:cNvCxnSpPr>
          <p:nvPr/>
        </p:nvCxnSpPr>
        <p:spPr>
          <a:xfrm rot="16200000" flipH="1">
            <a:off x="5317005" y="3549698"/>
            <a:ext cx="481287" cy="321061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>
            <a:stCxn id="21" idx="2"/>
            <a:endCxn id="22" idx="0"/>
          </p:cNvCxnSpPr>
          <p:nvPr/>
        </p:nvCxnSpPr>
        <p:spPr>
          <a:xfrm>
            <a:off x="5397118" y="3469586"/>
            <a:ext cx="0" cy="9625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feld 31"/>
          <p:cNvSpPr txBox="1"/>
          <p:nvPr/>
        </p:nvSpPr>
        <p:spPr>
          <a:xfrm>
            <a:off x="5718178" y="5208538"/>
            <a:ext cx="1919273" cy="590180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ctr">
              <a:defRPr sz="1200"/>
            </a:lvl1pPr>
          </a:lstStyle>
          <a:p>
            <a:r>
              <a:rPr lang="de-DE" b="1" dirty="0" err="1" smtClean="0"/>
              <a:t>Inclusion</a:t>
            </a:r>
            <a:r>
              <a:rPr lang="de-DE" b="1" dirty="0" smtClean="0"/>
              <a:t> </a:t>
            </a:r>
            <a:r>
              <a:rPr lang="de-DE" b="1" dirty="0" err="1" smtClean="0"/>
              <a:t>criteria</a:t>
            </a:r>
            <a:r>
              <a:rPr lang="de-DE" b="1" dirty="0" smtClean="0"/>
              <a:t> not </a:t>
            </a:r>
            <a:r>
              <a:rPr lang="de-DE" b="1" dirty="0" err="1" smtClean="0"/>
              <a:t>met</a:t>
            </a:r>
            <a:endParaRPr lang="de-DE" b="1" dirty="0" smtClean="0"/>
          </a:p>
          <a:p>
            <a:r>
              <a:rPr lang="de-DE" dirty="0" smtClean="0"/>
              <a:t>27</a:t>
            </a:r>
          </a:p>
        </p:txBody>
      </p:sp>
      <p:cxnSp>
        <p:nvCxnSpPr>
          <p:cNvPr id="33" name="Gerade Verbindung mit Pfeil 32"/>
          <p:cNvCxnSpPr>
            <a:stCxn id="22" idx="2"/>
            <a:endCxn id="25" idx="0"/>
          </p:cNvCxnSpPr>
          <p:nvPr/>
        </p:nvCxnSpPr>
        <p:spPr>
          <a:xfrm>
            <a:off x="5397118" y="5022341"/>
            <a:ext cx="0" cy="9625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winkelte Verbindung 33"/>
          <p:cNvCxnSpPr>
            <a:stCxn id="22" idx="2"/>
            <a:endCxn id="32" idx="1"/>
          </p:cNvCxnSpPr>
          <p:nvPr/>
        </p:nvCxnSpPr>
        <p:spPr>
          <a:xfrm rot="16200000" flipH="1">
            <a:off x="5317005" y="5102454"/>
            <a:ext cx="481287" cy="32106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feld 56"/>
          <p:cNvSpPr txBox="1"/>
          <p:nvPr/>
        </p:nvSpPr>
        <p:spPr>
          <a:xfrm>
            <a:off x="4283968" y="525729"/>
            <a:ext cx="4614773" cy="203913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ctr">
              <a:defRPr sz="1200"/>
            </a:lvl1pPr>
          </a:lstStyle>
          <a:p>
            <a:r>
              <a:rPr lang="de-DE" b="1" dirty="0" smtClean="0"/>
              <a:t>CONTEXT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6672445" y="729643"/>
            <a:ext cx="2226297" cy="1180361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ctr">
              <a:defRPr sz="1200"/>
            </a:lvl1pPr>
          </a:lstStyle>
          <a:p>
            <a:r>
              <a:rPr lang="de-DE" b="1" dirty="0" smtClean="0"/>
              <a:t>Grey </a:t>
            </a:r>
            <a:r>
              <a:rPr lang="de-DE" b="1" dirty="0" err="1" smtClean="0"/>
              <a:t>Literature</a:t>
            </a:r>
            <a:r>
              <a:rPr lang="de-DE" b="1" dirty="0" smtClean="0"/>
              <a:t> </a:t>
            </a:r>
            <a:r>
              <a:rPr lang="de-DE" b="1" dirty="0" err="1" smtClean="0"/>
              <a:t>search</a:t>
            </a:r>
            <a:r>
              <a:rPr lang="de-DE" b="1" dirty="0" smtClean="0"/>
              <a:t>:</a:t>
            </a:r>
          </a:p>
          <a:p>
            <a:r>
              <a:rPr lang="de-DE" dirty="0" smtClean="0"/>
              <a:t>Other </a:t>
            </a:r>
            <a:r>
              <a:rPr lang="de-DE" dirty="0" err="1" smtClean="0"/>
              <a:t>sources</a:t>
            </a:r>
            <a:r>
              <a:rPr lang="de-DE" dirty="0" smtClean="0"/>
              <a:t>: 18 </a:t>
            </a:r>
            <a:r>
              <a:rPr lang="de-DE" dirty="0" err="1" smtClean="0"/>
              <a:t>publications</a:t>
            </a:r>
            <a:endParaRPr lang="de-DE" dirty="0"/>
          </a:p>
        </p:txBody>
      </p:sp>
      <p:cxnSp>
        <p:nvCxnSpPr>
          <p:cNvPr id="5" name="Gewinkelte Verbindung 4"/>
          <p:cNvCxnSpPr>
            <a:stCxn id="35" idx="2"/>
            <a:endCxn id="21" idx="3"/>
          </p:cNvCxnSpPr>
          <p:nvPr/>
        </p:nvCxnSpPr>
        <p:spPr>
          <a:xfrm rot="5400000">
            <a:off x="6515684" y="1904586"/>
            <a:ext cx="1264492" cy="1275328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9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Bildschirmpräsentation (4:3)</PresentationFormat>
  <Paragraphs>34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LMU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Pfadenhauer</dc:creator>
  <cp:lastModifiedBy>Pfadenhauer</cp:lastModifiedBy>
  <cp:revision>27</cp:revision>
  <dcterms:created xsi:type="dcterms:W3CDTF">2014-02-04T09:59:56Z</dcterms:created>
  <dcterms:modified xsi:type="dcterms:W3CDTF">2015-01-13T13:39:16Z</dcterms:modified>
</cp:coreProperties>
</file>