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62" r:id="rId5"/>
    <p:sldId id="267" r:id="rId6"/>
    <p:sldId id="265" r:id="rId7"/>
    <p:sldId id="272" r:id="rId8"/>
    <p:sldId id="273" r:id="rId9"/>
    <p:sldId id="271" r:id="rId10"/>
    <p:sldId id="277" r:id="rId11"/>
    <p:sldId id="278" r:id="rId12"/>
    <p:sldId id="279" r:id="rId13"/>
    <p:sldId id="282" r:id="rId14"/>
    <p:sldId id="286" r:id="rId15"/>
    <p:sldId id="280" r:id="rId16"/>
    <p:sldId id="281" r:id="rId17"/>
    <p:sldId id="268" r:id="rId18"/>
    <p:sldId id="285" r:id="rId19"/>
    <p:sldId id="261" r:id="rId20"/>
  </p:sldIdLst>
  <p:sldSz cx="10058400" cy="77724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4" y="-738"/>
      </p:cViewPr>
      <p:guideLst>
        <p:guide orient="horz" pos="2448"/>
        <p:guide pos="3168"/>
      </p:guideLst>
    </p:cSldViewPr>
  </p:slideViewPr>
  <p:notesTextViewPr>
    <p:cViewPr>
      <p:scale>
        <a:sx n="100" d="100"/>
        <a:sy n="100" d="100"/>
      </p:scale>
      <p:origin x="0" y="0"/>
    </p:cViewPr>
  </p:notesTextViewPr>
  <p:notesViewPr>
    <p:cSldViewPr>
      <p:cViewPr varScale="1">
        <p:scale>
          <a:sx n="87" d="100"/>
          <a:sy n="87" d="100"/>
        </p:scale>
        <p:origin x="-89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CC7392-744D-456A-AFDA-2123A01F1B5D}"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07C68687-BEED-41CA-B13D-62B11F26F5A1}">
      <dgm:prSet phldrT="[Text]"/>
      <dgm:spPr/>
      <dgm:t>
        <a:bodyPr/>
        <a:lstStyle/>
        <a:p>
          <a:r>
            <a:rPr lang="en-GB" dirty="0" smtClean="0">
              <a:solidFill>
                <a:srgbClr val="1C1C1C"/>
              </a:solidFill>
            </a:rPr>
            <a:t>On acceptance</a:t>
          </a:r>
          <a:endParaRPr lang="en-GB" dirty="0">
            <a:solidFill>
              <a:srgbClr val="1C1C1C"/>
            </a:solidFill>
          </a:endParaRPr>
        </a:p>
      </dgm:t>
    </dgm:pt>
    <dgm:pt modelId="{0D95E39F-EDF4-47B8-92A0-1CE60AF9DFC6}" type="parTrans" cxnId="{D6F4CC03-DCF2-403B-84B7-77519DBF2114}">
      <dgm:prSet/>
      <dgm:spPr/>
      <dgm:t>
        <a:bodyPr/>
        <a:lstStyle/>
        <a:p>
          <a:endParaRPr lang="en-GB"/>
        </a:p>
      </dgm:t>
    </dgm:pt>
    <dgm:pt modelId="{3AD2DA69-DAB6-42B5-8580-0788A3789352}" type="sibTrans" cxnId="{D6F4CC03-DCF2-403B-84B7-77519DBF2114}">
      <dgm:prSet/>
      <dgm:spPr/>
      <dgm:t>
        <a:bodyPr/>
        <a:lstStyle/>
        <a:p>
          <a:endParaRPr lang="en-GB"/>
        </a:p>
      </dgm:t>
    </dgm:pt>
    <dgm:pt modelId="{3072B6E6-C3ED-4C8C-AB71-64A0DE18EF9A}">
      <dgm:prSet phldrT="[Text]"/>
      <dgm:spPr/>
      <dgm:t>
        <a:bodyPr/>
        <a:lstStyle/>
        <a:p>
          <a:r>
            <a:rPr lang="en-GB" dirty="0" smtClean="0">
              <a:solidFill>
                <a:srgbClr val="1C1C1C"/>
              </a:solidFill>
            </a:rPr>
            <a:t>Upload Author Final Copy to WRRO via </a:t>
          </a:r>
          <a:r>
            <a:rPr lang="en-GB" dirty="0" err="1" smtClean="0">
              <a:solidFill>
                <a:srgbClr val="1C1C1C"/>
              </a:solidFill>
            </a:rPr>
            <a:t>myPublications</a:t>
          </a:r>
          <a:r>
            <a:rPr lang="en-GB" dirty="0" smtClean="0">
              <a:solidFill>
                <a:srgbClr val="1C1C1C"/>
              </a:solidFill>
            </a:rPr>
            <a:t> </a:t>
          </a:r>
          <a:endParaRPr lang="en-GB" dirty="0">
            <a:solidFill>
              <a:srgbClr val="1C1C1C"/>
            </a:solidFill>
          </a:endParaRPr>
        </a:p>
      </dgm:t>
    </dgm:pt>
    <dgm:pt modelId="{030C81B6-80F9-43A4-8A4E-759357CBF8A8}" type="parTrans" cxnId="{3B529E51-4797-4C1E-A45A-1F3A8C096155}">
      <dgm:prSet/>
      <dgm:spPr/>
      <dgm:t>
        <a:bodyPr/>
        <a:lstStyle/>
        <a:p>
          <a:endParaRPr lang="en-GB"/>
        </a:p>
      </dgm:t>
    </dgm:pt>
    <dgm:pt modelId="{318A6A5A-737F-40A3-862A-6FD138934A83}" type="sibTrans" cxnId="{3B529E51-4797-4C1E-A45A-1F3A8C096155}">
      <dgm:prSet/>
      <dgm:spPr/>
      <dgm:t>
        <a:bodyPr/>
        <a:lstStyle/>
        <a:p>
          <a:endParaRPr lang="en-GB"/>
        </a:p>
      </dgm:t>
    </dgm:pt>
    <dgm:pt modelId="{7966D490-B33C-400D-A001-EB9FD961D8CC}">
      <dgm:prSet phldrT="[Text]"/>
      <dgm:spPr/>
      <dgm:t>
        <a:bodyPr/>
        <a:lstStyle/>
        <a:p>
          <a:r>
            <a:rPr lang="en-GB" dirty="0" smtClean="0">
              <a:solidFill>
                <a:srgbClr val="1C1C1C"/>
              </a:solidFill>
            </a:rPr>
            <a:t>Contact OA team for Gold (RCUK/COAF authors)</a:t>
          </a:r>
          <a:endParaRPr lang="en-GB" dirty="0"/>
        </a:p>
      </dgm:t>
    </dgm:pt>
    <dgm:pt modelId="{F68B8C58-D840-4303-A99B-A11ADF7FC442}" type="parTrans" cxnId="{D4AC23FD-95E8-40B5-B707-A7C38E84371D}">
      <dgm:prSet/>
      <dgm:spPr/>
      <dgm:t>
        <a:bodyPr/>
        <a:lstStyle/>
        <a:p>
          <a:endParaRPr lang="en-GB"/>
        </a:p>
      </dgm:t>
    </dgm:pt>
    <dgm:pt modelId="{8E48DB2E-0C92-4D8D-AC8D-C807E988A845}" type="sibTrans" cxnId="{D4AC23FD-95E8-40B5-B707-A7C38E84371D}">
      <dgm:prSet/>
      <dgm:spPr/>
      <dgm:t>
        <a:bodyPr/>
        <a:lstStyle/>
        <a:p>
          <a:endParaRPr lang="en-GB"/>
        </a:p>
      </dgm:t>
    </dgm:pt>
    <dgm:pt modelId="{38B89A8F-8750-4BFF-AD7C-837B15080256}">
      <dgm:prSet phldrT="[Text]"/>
      <dgm:spPr/>
      <dgm:t>
        <a:bodyPr/>
        <a:lstStyle/>
        <a:p>
          <a:r>
            <a:rPr lang="en-GB" dirty="0" smtClean="0">
              <a:solidFill>
                <a:srgbClr val="1C1C1C"/>
              </a:solidFill>
            </a:rPr>
            <a:t>On publication</a:t>
          </a:r>
          <a:endParaRPr lang="en-GB" dirty="0">
            <a:solidFill>
              <a:srgbClr val="1C1C1C"/>
            </a:solidFill>
          </a:endParaRPr>
        </a:p>
      </dgm:t>
    </dgm:pt>
    <dgm:pt modelId="{310CFF0F-40F1-430E-92C3-B472E32D015B}" type="parTrans" cxnId="{38470E14-D401-484E-B791-893792E05509}">
      <dgm:prSet/>
      <dgm:spPr/>
      <dgm:t>
        <a:bodyPr/>
        <a:lstStyle/>
        <a:p>
          <a:endParaRPr lang="en-GB"/>
        </a:p>
      </dgm:t>
    </dgm:pt>
    <dgm:pt modelId="{2A20CA0D-2B43-4664-B76D-95E95ACB0D6A}" type="sibTrans" cxnId="{38470E14-D401-484E-B791-893792E05509}">
      <dgm:prSet/>
      <dgm:spPr/>
      <dgm:t>
        <a:bodyPr/>
        <a:lstStyle/>
        <a:p>
          <a:endParaRPr lang="en-GB"/>
        </a:p>
      </dgm:t>
    </dgm:pt>
    <dgm:pt modelId="{72C1FCE6-15D0-473D-8434-222787C6074B}">
      <dgm:prSet phldrT="[Text]"/>
      <dgm:spPr/>
      <dgm:t>
        <a:bodyPr/>
        <a:lstStyle/>
        <a:p>
          <a:r>
            <a:rPr lang="en-GB" dirty="0" smtClean="0">
              <a:solidFill>
                <a:srgbClr val="1C1C1C"/>
              </a:solidFill>
            </a:rPr>
            <a:t>Send DOI to </a:t>
          </a:r>
          <a:r>
            <a:rPr lang="en-GB" b="0" dirty="0" smtClean="0">
              <a:solidFill>
                <a:srgbClr val="1C1C1C"/>
              </a:solidFill>
            </a:rPr>
            <a:t>OA</a:t>
          </a:r>
          <a:r>
            <a:rPr lang="en-GB" b="1" dirty="0" smtClean="0">
              <a:solidFill>
                <a:srgbClr val="1C1C1C"/>
              </a:solidFill>
            </a:rPr>
            <a:t> </a:t>
          </a:r>
          <a:r>
            <a:rPr lang="en-GB" dirty="0" smtClean="0">
              <a:solidFill>
                <a:srgbClr val="1C1C1C"/>
              </a:solidFill>
            </a:rPr>
            <a:t>team to update embargos in WRRO</a:t>
          </a:r>
          <a:endParaRPr lang="en-GB" dirty="0">
            <a:solidFill>
              <a:srgbClr val="1C1C1C"/>
            </a:solidFill>
          </a:endParaRPr>
        </a:p>
      </dgm:t>
    </dgm:pt>
    <dgm:pt modelId="{87750F0C-B693-47FD-91A5-9D6881F828B8}" type="parTrans" cxnId="{B5314256-EA95-40B7-AFB3-ADC7F5E22ECD}">
      <dgm:prSet/>
      <dgm:spPr/>
      <dgm:t>
        <a:bodyPr/>
        <a:lstStyle/>
        <a:p>
          <a:endParaRPr lang="en-GB"/>
        </a:p>
      </dgm:t>
    </dgm:pt>
    <dgm:pt modelId="{299981F6-02CD-460A-A6C1-2793F3BE0BCB}" type="sibTrans" cxnId="{B5314256-EA95-40B7-AFB3-ADC7F5E22ECD}">
      <dgm:prSet/>
      <dgm:spPr/>
      <dgm:t>
        <a:bodyPr/>
        <a:lstStyle/>
        <a:p>
          <a:endParaRPr lang="en-GB"/>
        </a:p>
      </dgm:t>
    </dgm:pt>
    <dgm:pt modelId="{5DDA42F4-9F9C-4030-A092-D5DEAEE63E44}">
      <dgm:prSet phldrT="[Text]"/>
      <dgm:spPr/>
      <dgm:t>
        <a:bodyPr/>
        <a:lstStyle/>
        <a:p>
          <a:r>
            <a:rPr lang="en-GB" dirty="0" smtClean="0">
              <a:solidFill>
                <a:srgbClr val="1C1C1C"/>
              </a:solidFill>
            </a:rPr>
            <a:t>Send invoice for APC to OA team (RCUK/COAF)</a:t>
          </a:r>
          <a:endParaRPr lang="en-GB" dirty="0">
            <a:solidFill>
              <a:srgbClr val="1C1C1C"/>
            </a:solidFill>
          </a:endParaRPr>
        </a:p>
      </dgm:t>
    </dgm:pt>
    <dgm:pt modelId="{B1C17DC3-A6EA-47FF-B3BE-14D767AE651A}" type="parTrans" cxnId="{BB3BCFE6-A064-4B0C-81CC-CDA46D3AB694}">
      <dgm:prSet/>
      <dgm:spPr/>
      <dgm:t>
        <a:bodyPr/>
        <a:lstStyle/>
        <a:p>
          <a:endParaRPr lang="en-GB"/>
        </a:p>
      </dgm:t>
    </dgm:pt>
    <dgm:pt modelId="{1CFEB2BE-90A6-41E9-B384-9C7D4B42C062}" type="sibTrans" cxnId="{BB3BCFE6-A064-4B0C-81CC-CDA46D3AB694}">
      <dgm:prSet/>
      <dgm:spPr/>
      <dgm:t>
        <a:bodyPr/>
        <a:lstStyle/>
        <a:p>
          <a:endParaRPr lang="en-GB"/>
        </a:p>
      </dgm:t>
    </dgm:pt>
    <dgm:pt modelId="{C2A6F87D-88E5-4409-ACFC-26423CAE235A}">
      <dgm:prSet phldrT="[Text]"/>
      <dgm:spPr/>
      <dgm:t>
        <a:bodyPr/>
        <a:lstStyle/>
        <a:p>
          <a:r>
            <a:rPr lang="en-GB" dirty="0" smtClean="0">
              <a:solidFill>
                <a:srgbClr val="1C1C1C"/>
              </a:solidFill>
            </a:rPr>
            <a:t>After publication</a:t>
          </a:r>
          <a:endParaRPr lang="en-GB" dirty="0">
            <a:solidFill>
              <a:srgbClr val="1C1C1C"/>
            </a:solidFill>
          </a:endParaRPr>
        </a:p>
      </dgm:t>
    </dgm:pt>
    <dgm:pt modelId="{EE84C09E-6AC0-4F75-848D-1C3554A3C1C5}" type="parTrans" cxnId="{713B9BEB-AF19-4BFA-A7A2-01B282C7D7B3}">
      <dgm:prSet/>
      <dgm:spPr/>
      <dgm:t>
        <a:bodyPr/>
        <a:lstStyle/>
        <a:p>
          <a:endParaRPr lang="en-GB"/>
        </a:p>
      </dgm:t>
    </dgm:pt>
    <dgm:pt modelId="{6E83EA2C-C85F-4745-9223-3A25F49804F7}" type="sibTrans" cxnId="{713B9BEB-AF19-4BFA-A7A2-01B282C7D7B3}">
      <dgm:prSet/>
      <dgm:spPr/>
      <dgm:t>
        <a:bodyPr/>
        <a:lstStyle/>
        <a:p>
          <a:endParaRPr lang="en-GB"/>
        </a:p>
      </dgm:t>
    </dgm:pt>
    <dgm:pt modelId="{581CFF27-DE70-410B-9515-BE2B13E75AB7}">
      <dgm:prSet phldrT="[Text]"/>
      <dgm:spPr/>
      <dgm:t>
        <a:bodyPr/>
        <a:lstStyle/>
        <a:p>
          <a:r>
            <a:rPr lang="en-GB" dirty="0" smtClean="0">
              <a:solidFill>
                <a:srgbClr val="1C1C1C"/>
              </a:solidFill>
            </a:rPr>
            <a:t>Check article IS open access (Gold)</a:t>
          </a:r>
          <a:endParaRPr lang="en-GB" dirty="0">
            <a:solidFill>
              <a:srgbClr val="1C1C1C"/>
            </a:solidFill>
          </a:endParaRPr>
        </a:p>
      </dgm:t>
    </dgm:pt>
    <dgm:pt modelId="{18F40B83-191A-48CD-A4CD-39F44B7CF15F}" type="parTrans" cxnId="{2E7D5D0D-B9A2-4123-94C5-3811011CF9EB}">
      <dgm:prSet/>
      <dgm:spPr/>
      <dgm:t>
        <a:bodyPr/>
        <a:lstStyle/>
        <a:p>
          <a:endParaRPr lang="en-GB"/>
        </a:p>
      </dgm:t>
    </dgm:pt>
    <dgm:pt modelId="{0FAE6FD4-2745-4761-A957-F9648F23F7E5}" type="sibTrans" cxnId="{2E7D5D0D-B9A2-4123-94C5-3811011CF9EB}">
      <dgm:prSet/>
      <dgm:spPr/>
      <dgm:t>
        <a:bodyPr/>
        <a:lstStyle/>
        <a:p>
          <a:endParaRPr lang="en-GB"/>
        </a:p>
      </dgm:t>
    </dgm:pt>
    <dgm:pt modelId="{E397C513-A213-4624-B06D-FCCC4C8846E8}">
      <dgm:prSet phldrT="[Text]"/>
      <dgm:spPr/>
      <dgm:t>
        <a:bodyPr/>
        <a:lstStyle/>
        <a:p>
          <a:r>
            <a:rPr lang="en-GB" dirty="0" smtClean="0">
              <a:solidFill>
                <a:srgbClr val="1C1C1C"/>
              </a:solidFill>
            </a:rPr>
            <a:t>Promote article!</a:t>
          </a:r>
          <a:endParaRPr lang="en-GB" dirty="0">
            <a:solidFill>
              <a:srgbClr val="1C1C1C"/>
            </a:solidFill>
          </a:endParaRPr>
        </a:p>
      </dgm:t>
    </dgm:pt>
    <dgm:pt modelId="{CE4DC308-A1D5-40C7-9039-F670E7E6F748}" type="parTrans" cxnId="{37B33062-5B0B-4D7A-96BF-AB67A3BCC295}">
      <dgm:prSet/>
      <dgm:spPr/>
      <dgm:t>
        <a:bodyPr/>
        <a:lstStyle/>
        <a:p>
          <a:endParaRPr lang="en-GB"/>
        </a:p>
      </dgm:t>
    </dgm:pt>
    <dgm:pt modelId="{49B59EC5-786A-4FC0-8249-BD1C5C05B770}" type="sibTrans" cxnId="{37B33062-5B0B-4D7A-96BF-AB67A3BCC295}">
      <dgm:prSet/>
      <dgm:spPr/>
      <dgm:t>
        <a:bodyPr/>
        <a:lstStyle/>
        <a:p>
          <a:endParaRPr lang="en-GB"/>
        </a:p>
      </dgm:t>
    </dgm:pt>
    <dgm:pt modelId="{180A3F13-3FB0-441C-89E6-89AA23B79C7D}" type="pres">
      <dgm:prSet presAssocID="{34CC7392-744D-456A-AFDA-2123A01F1B5D}" presName="Name0" presStyleCnt="0">
        <dgm:presLayoutVars>
          <dgm:chPref val="3"/>
          <dgm:dir/>
          <dgm:animLvl val="lvl"/>
          <dgm:resizeHandles/>
        </dgm:presLayoutVars>
      </dgm:prSet>
      <dgm:spPr/>
      <dgm:t>
        <a:bodyPr/>
        <a:lstStyle/>
        <a:p>
          <a:endParaRPr lang="en-GB"/>
        </a:p>
      </dgm:t>
    </dgm:pt>
    <dgm:pt modelId="{3630F2E0-87CB-413D-9B66-A3C7D4D3A5E9}" type="pres">
      <dgm:prSet presAssocID="{07C68687-BEED-41CA-B13D-62B11F26F5A1}" presName="horFlow" presStyleCnt="0"/>
      <dgm:spPr/>
    </dgm:pt>
    <dgm:pt modelId="{A151366A-3C4E-4E6E-BC5B-AF6A8C17C0B7}" type="pres">
      <dgm:prSet presAssocID="{07C68687-BEED-41CA-B13D-62B11F26F5A1}" presName="bigChev" presStyleLbl="node1" presStyleIdx="0" presStyleCnt="3"/>
      <dgm:spPr/>
      <dgm:t>
        <a:bodyPr/>
        <a:lstStyle/>
        <a:p>
          <a:endParaRPr lang="en-GB"/>
        </a:p>
      </dgm:t>
    </dgm:pt>
    <dgm:pt modelId="{DA9FC67F-879A-4D4A-9259-51C7909B6089}" type="pres">
      <dgm:prSet presAssocID="{030C81B6-80F9-43A4-8A4E-759357CBF8A8}" presName="parTrans" presStyleCnt="0"/>
      <dgm:spPr/>
    </dgm:pt>
    <dgm:pt modelId="{A9E160D4-1AC0-4CBD-A13B-D310F44A18F0}" type="pres">
      <dgm:prSet presAssocID="{3072B6E6-C3ED-4C8C-AB71-64A0DE18EF9A}" presName="node" presStyleLbl="alignAccFollowNode1" presStyleIdx="0" presStyleCnt="6">
        <dgm:presLayoutVars>
          <dgm:bulletEnabled val="1"/>
        </dgm:presLayoutVars>
      </dgm:prSet>
      <dgm:spPr/>
      <dgm:t>
        <a:bodyPr/>
        <a:lstStyle/>
        <a:p>
          <a:endParaRPr lang="en-GB"/>
        </a:p>
      </dgm:t>
    </dgm:pt>
    <dgm:pt modelId="{890B5B77-C984-4295-A4D3-13D32964296F}" type="pres">
      <dgm:prSet presAssocID="{318A6A5A-737F-40A3-862A-6FD138934A83}" presName="sibTrans" presStyleCnt="0"/>
      <dgm:spPr/>
    </dgm:pt>
    <dgm:pt modelId="{34BD2DB2-59E2-4A9B-A835-1E4E1F711E60}" type="pres">
      <dgm:prSet presAssocID="{7966D490-B33C-400D-A001-EB9FD961D8CC}" presName="node" presStyleLbl="alignAccFollowNode1" presStyleIdx="1" presStyleCnt="6">
        <dgm:presLayoutVars>
          <dgm:bulletEnabled val="1"/>
        </dgm:presLayoutVars>
      </dgm:prSet>
      <dgm:spPr/>
      <dgm:t>
        <a:bodyPr/>
        <a:lstStyle/>
        <a:p>
          <a:endParaRPr lang="en-GB"/>
        </a:p>
      </dgm:t>
    </dgm:pt>
    <dgm:pt modelId="{E005B890-41CA-41E3-AE09-B3CC47B6BA67}" type="pres">
      <dgm:prSet presAssocID="{07C68687-BEED-41CA-B13D-62B11F26F5A1}" presName="vSp" presStyleCnt="0"/>
      <dgm:spPr/>
    </dgm:pt>
    <dgm:pt modelId="{5D2B8274-5AB4-441F-A81E-2BDEA466D371}" type="pres">
      <dgm:prSet presAssocID="{38B89A8F-8750-4BFF-AD7C-837B15080256}" presName="horFlow" presStyleCnt="0"/>
      <dgm:spPr/>
    </dgm:pt>
    <dgm:pt modelId="{EF8A9BBA-B084-4B61-9EE4-3D7CD3F23CAC}" type="pres">
      <dgm:prSet presAssocID="{38B89A8F-8750-4BFF-AD7C-837B15080256}" presName="bigChev" presStyleLbl="node1" presStyleIdx="1" presStyleCnt="3"/>
      <dgm:spPr/>
      <dgm:t>
        <a:bodyPr/>
        <a:lstStyle/>
        <a:p>
          <a:endParaRPr lang="en-GB"/>
        </a:p>
      </dgm:t>
    </dgm:pt>
    <dgm:pt modelId="{872FF0F8-9A19-456B-8CC4-84D92A99AC6E}" type="pres">
      <dgm:prSet presAssocID="{87750F0C-B693-47FD-91A5-9D6881F828B8}" presName="parTrans" presStyleCnt="0"/>
      <dgm:spPr/>
    </dgm:pt>
    <dgm:pt modelId="{B36A84EF-49B6-43C1-BD88-3ED3A6BD2133}" type="pres">
      <dgm:prSet presAssocID="{72C1FCE6-15D0-473D-8434-222787C6074B}" presName="node" presStyleLbl="alignAccFollowNode1" presStyleIdx="2" presStyleCnt="6">
        <dgm:presLayoutVars>
          <dgm:bulletEnabled val="1"/>
        </dgm:presLayoutVars>
      </dgm:prSet>
      <dgm:spPr/>
      <dgm:t>
        <a:bodyPr/>
        <a:lstStyle/>
        <a:p>
          <a:endParaRPr lang="en-GB"/>
        </a:p>
      </dgm:t>
    </dgm:pt>
    <dgm:pt modelId="{991C26A1-B71D-46BC-9F2A-8BB6BA18F2DC}" type="pres">
      <dgm:prSet presAssocID="{299981F6-02CD-460A-A6C1-2793F3BE0BCB}" presName="sibTrans" presStyleCnt="0"/>
      <dgm:spPr/>
    </dgm:pt>
    <dgm:pt modelId="{4D68E0F4-207F-4A78-823A-6F5C79004B44}" type="pres">
      <dgm:prSet presAssocID="{5DDA42F4-9F9C-4030-A092-D5DEAEE63E44}" presName="node" presStyleLbl="alignAccFollowNode1" presStyleIdx="3" presStyleCnt="6">
        <dgm:presLayoutVars>
          <dgm:bulletEnabled val="1"/>
        </dgm:presLayoutVars>
      </dgm:prSet>
      <dgm:spPr/>
      <dgm:t>
        <a:bodyPr/>
        <a:lstStyle/>
        <a:p>
          <a:endParaRPr lang="en-GB"/>
        </a:p>
      </dgm:t>
    </dgm:pt>
    <dgm:pt modelId="{38CA2DEE-BFEA-43CE-BC00-2BA3DB56A292}" type="pres">
      <dgm:prSet presAssocID="{38B89A8F-8750-4BFF-AD7C-837B15080256}" presName="vSp" presStyleCnt="0"/>
      <dgm:spPr/>
    </dgm:pt>
    <dgm:pt modelId="{C109A378-1D35-4C70-9BBF-EB2C3C9459D7}" type="pres">
      <dgm:prSet presAssocID="{C2A6F87D-88E5-4409-ACFC-26423CAE235A}" presName="horFlow" presStyleCnt="0"/>
      <dgm:spPr/>
    </dgm:pt>
    <dgm:pt modelId="{5F2C8C28-ED1A-41B5-A9C5-E5D9B3EAD065}" type="pres">
      <dgm:prSet presAssocID="{C2A6F87D-88E5-4409-ACFC-26423CAE235A}" presName="bigChev" presStyleLbl="node1" presStyleIdx="2" presStyleCnt="3"/>
      <dgm:spPr/>
      <dgm:t>
        <a:bodyPr/>
        <a:lstStyle/>
        <a:p>
          <a:endParaRPr lang="en-GB"/>
        </a:p>
      </dgm:t>
    </dgm:pt>
    <dgm:pt modelId="{2E48278F-3F53-48D9-80D2-3CCDCEB435A6}" type="pres">
      <dgm:prSet presAssocID="{18F40B83-191A-48CD-A4CD-39F44B7CF15F}" presName="parTrans" presStyleCnt="0"/>
      <dgm:spPr/>
    </dgm:pt>
    <dgm:pt modelId="{A3A8A0AA-0AD4-410D-9D62-E9848760CE75}" type="pres">
      <dgm:prSet presAssocID="{581CFF27-DE70-410B-9515-BE2B13E75AB7}" presName="node" presStyleLbl="alignAccFollowNode1" presStyleIdx="4" presStyleCnt="6">
        <dgm:presLayoutVars>
          <dgm:bulletEnabled val="1"/>
        </dgm:presLayoutVars>
      </dgm:prSet>
      <dgm:spPr/>
      <dgm:t>
        <a:bodyPr/>
        <a:lstStyle/>
        <a:p>
          <a:endParaRPr lang="en-GB"/>
        </a:p>
      </dgm:t>
    </dgm:pt>
    <dgm:pt modelId="{DEFF49EC-12DB-4D6D-BDFE-D1AD7A629A26}" type="pres">
      <dgm:prSet presAssocID="{0FAE6FD4-2745-4761-A957-F9648F23F7E5}" presName="sibTrans" presStyleCnt="0"/>
      <dgm:spPr/>
    </dgm:pt>
    <dgm:pt modelId="{7E744B44-3432-4CD0-A2E5-F43CD61CCA94}" type="pres">
      <dgm:prSet presAssocID="{E397C513-A213-4624-B06D-FCCC4C8846E8}" presName="node" presStyleLbl="alignAccFollowNode1" presStyleIdx="5" presStyleCnt="6" custLinFactNeighborX="9283" custLinFactNeighborY="-1284">
        <dgm:presLayoutVars>
          <dgm:bulletEnabled val="1"/>
        </dgm:presLayoutVars>
      </dgm:prSet>
      <dgm:spPr/>
      <dgm:t>
        <a:bodyPr/>
        <a:lstStyle/>
        <a:p>
          <a:endParaRPr lang="en-GB"/>
        </a:p>
      </dgm:t>
    </dgm:pt>
  </dgm:ptLst>
  <dgm:cxnLst>
    <dgm:cxn modelId="{38470E14-D401-484E-B791-893792E05509}" srcId="{34CC7392-744D-456A-AFDA-2123A01F1B5D}" destId="{38B89A8F-8750-4BFF-AD7C-837B15080256}" srcOrd="1" destOrd="0" parTransId="{310CFF0F-40F1-430E-92C3-B472E32D015B}" sibTransId="{2A20CA0D-2B43-4664-B76D-95E95ACB0D6A}"/>
    <dgm:cxn modelId="{80E3DC80-5068-479E-84AE-8CC8D52C4054}" type="presOf" srcId="{3072B6E6-C3ED-4C8C-AB71-64A0DE18EF9A}" destId="{A9E160D4-1AC0-4CBD-A13B-D310F44A18F0}" srcOrd="0" destOrd="0" presId="urn:microsoft.com/office/officeart/2005/8/layout/lProcess3"/>
    <dgm:cxn modelId="{2E7D5D0D-B9A2-4123-94C5-3811011CF9EB}" srcId="{C2A6F87D-88E5-4409-ACFC-26423CAE235A}" destId="{581CFF27-DE70-410B-9515-BE2B13E75AB7}" srcOrd="0" destOrd="0" parTransId="{18F40B83-191A-48CD-A4CD-39F44B7CF15F}" sibTransId="{0FAE6FD4-2745-4761-A957-F9648F23F7E5}"/>
    <dgm:cxn modelId="{3B529E51-4797-4C1E-A45A-1F3A8C096155}" srcId="{07C68687-BEED-41CA-B13D-62B11F26F5A1}" destId="{3072B6E6-C3ED-4C8C-AB71-64A0DE18EF9A}" srcOrd="0" destOrd="0" parTransId="{030C81B6-80F9-43A4-8A4E-759357CBF8A8}" sibTransId="{318A6A5A-737F-40A3-862A-6FD138934A83}"/>
    <dgm:cxn modelId="{E02D7E43-3C4F-4E13-BF36-DD4DAA1958B2}" type="presOf" srcId="{7966D490-B33C-400D-A001-EB9FD961D8CC}" destId="{34BD2DB2-59E2-4A9B-A835-1E4E1F711E60}" srcOrd="0" destOrd="0" presId="urn:microsoft.com/office/officeart/2005/8/layout/lProcess3"/>
    <dgm:cxn modelId="{AA4ADFBB-10B6-4233-90BD-C5378047A508}" type="presOf" srcId="{07C68687-BEED-41CA-B13D-62B11F26F5A1}" destId="{A151366A-3C4E-4E6E-BC5B-AF6A8C17C0B7}" srcOrd="0" destOrd="0" presId="urn:microsoft.com/office/officeart/2005/8/layout/lProcess3"/>
    <dgm:cxn modelId="{4ADEC417-478F-406B-B6DB-AADAF1C4EE4A}" type="presOf" srcId="{E397C513-A213-4624-B06D-FCCC4C8846E8}" destId="{7E744B44-3432-4CD0-A2E5-F43CD61CCA94}" srcOrd="0" destOrd="0" presId="urn:microsoft.com/office/officeart/2005/8/layout/lProcess3"/>
    <dgm:cxn modelId="{85EE98AD-E01C-4028-BA17-54ECA3CC4FBD}" type="presOf" srcId="{5DDA42F4-9F9C-4030-A092-D5DEAEE63E44}" destId="{4D68E0F4-207F-4A78-823A-6F5C79004B44}" srcOrd="0" destOrd="0" presId="urn:microsoft.com/office/officeart/2005/8/layout/lProcess3"/>
    <dgm:cxn modelId="{8D1CA196-FDBB-4E13-8C2D-A26660C8E6BA}" type="presOf" srcId="{34CC7392-744D-456A-AFDA-2123A01F1B5D}" destId="{180A3F13-3FB0-441C-89E6-89AA23B79C7D}" srcOrd="0" destOrd="0" presId="urn:microsoft.com/office/officeart/2005/8/layout/lProcess3"/>
    <dgm:cxn modelId="{BB3BCFE6-A064-4B0C-81CC-CDA46D3AB694}" srcId="{38B89A8F-8750-4BFF-AD7C-837B15080256}" destId="{5DDA42F4-9F9C-4030-A092-D5DEAEE63E44}" srcOrd="1" destOrd="0" parTransId="{B1C17DC3-A6EA-47FF-B3BE-14D767AE651A}" sibTransId="{1CFEB2BE-90A6-41E9-B384-9C7D4B42C062}"/>
    <dgm:cxn modelId="{37B33062-5B0B-4D7A-96BF-AB67A3BCC295}" srcId="{C2A6F87D-88E5-4409-ACFC-26423CAE235A}" destId="{E397C513-A213-4624-B06D-FCCC4C8846E8}" srcOrd="1" destOrd="0" parTransId="{CE4DC308-A1D5-40C7-9039-F670E7E6F748}" sibTransId="{49B59EC5-786A-4FC0-8249-BD1C5C05B770}"/>
    <dgm:cxn modelId="{D6F4CC03-DCF2-403B-84B7-77519DBF2114}" srcId="{34CC7392-744D-456A-AFDA-2123A01F1B5D}" destId="{07C68687-BEED-41CA-B13D-62B11F26F5A1}" srcOrd="0" destOrd="0" parTransId="{0D95E39F-EDF4-47B8-92A0-1CE60AF9DFC6}" sibTransId="{3AD2DA69-DAB6-42B5-8580-0788A3789352}"/>
    <dgm:cxn modelId="{F281A208-544E-4805-98F6-00A234380464}" type="presOf" srcId="{581CFF27-DE70-410B-9515-BE2B13E75AB7}" destId="{A3A8A0AA-0AD4-410D-9D62-E9848760CE75}" srcOrd="0" destOrd="0" presId="urn:microsoft.com/office/officeart/2005/8/layout/lProcess3"/>
    <dgm:cxn modelId="{713B9BEB-AF19-4BFA-A7A2-01B282C7D7B3}" srcId="{34CC7392-744D-456A-AFDA-2123A01F1B5D}" destId="{C2A6F87D-88E5-4409-ACFC-26423CAE235A}" srcOrd="2" destOrd="0" parTransId="{EE84C09E-6AC0-4F75-848D-1C3554A3C1C5}" sibTransId="{6E83EA2C-C85F-4745-9223-3A25F49804F7}"/>
    <dgm:cxn modelId="{8DF1841D-3E5E-4942-BFD8-81CABCAD22EE}" type="presOf" srcId="{72C1FCE6-15D0-473D-8434-222787C6074B}" destId="{B36A84EF-49B6-43C1-BD88-3ED3A6BD2133}" srcOrd="0" destOrd="0" presId="urn:microsoft.com/office/officeart/2005/8/layout/lProcess3"/>
    <dgm:cxn modelId="{55E3D38E-7ECA-45B2-ADDA-7731DDCE063C}" type="presOf" srcId="{38B89A8F-8750-4BFF-AD7C-837B15080256}" destId="{EF8A9BBA-B084-4B61-9EE4-3D7CD3F23CAC}" srcOrd="0" destOrd="0" presId="urn:microsoft.com/office/officeart/2005/8/layout/lProcess3"/>
    <dgm:cxn modelId="{D4AC23FD-95E8-40B5-B707-A7C38E84371D}" srcId="{07C68687-BEED-41CA-B13D-62B11F26F5A1}" destId="{7966D490-B33C-400D-A001-EB9FD961D8CC}" srcOrd="1" destOrd="0" parTransId="{F68B8C58-D840-4303-A99B-A11ADF7FC442}" sibTransId="{8E48DB2E-0C92-4D8D-AC8D-C807E988A845}"/>
    <dgm:cxn modelId="{B5314256-EA95-40B7-AFB3-ADC7F5E22ECD}" srcId="{38B89A8F-8750-4BFF-AD7C-837B15080256}" destId="{72C1FCE6-15D0-473D-8434-222787C6074B}" srcOrd="0" destOrd="0" parTransId="{87750F0C-B693-47FD-91A5-9D6881F828B8}" sibTransId="{299981F6-02CD-460A-A6C1-2793F3BE0BCB}"/>
    <dgm:cxn modelId="{EB8362D6-C7BA-47B0-B67C-79F6A34DA40B}" type="presOf" srcId="{C2A6F87D-88E5-4409-ACFC-26423CAE235A}" destId="{5F2C8C28-ED1A-41B5-A9C5-E5D9B3EAD065}" srcOrd="0" destOrd="0" presId="urn:microsoft.com/office/officeart/2005/8/layout/lProcess3"/>
    <dgm:cxn modelId="{0A6277F6-C083-4E72-B5EA-BC97E458FBFA}" type="presParOf" srcId="{180A3F13-3FB0-441C-89E6-89AA23B79C7D}" destId="{3630F2E0-87CB-413D-9B66-A3C7D4D3A5E9}" srcOrd="0" destOrd="0" presId="urn:microsoft.com/office/officeart/2005/8/layout/lProcess3"/>
    <dgm:cxn modelId="{66252225-60C4-4C64-9803-6744B4429522}" type="presParOf" srcId="{3630F2E0-87CB-413D-9B66-A3C7D4D3A5E9}" destId="{A151366A-3C4E-4E6E-BC5B-AF6A8C17C0B7}" srcOrd="0" destOrd="0" presId="urn:microsoft.com/office/officeart/2005/8/layout/lProcess3"/>
    <dgm:cxn modelId="{9C76464A-EE12-4BC3-82E9-980699F5016D}" type="presParOf" srcId="{3630F2E0-87CB-413D-9B66-A3C7D4D3A5E9}" destId="{DA9FC67F-879A-4D4A-9259-51C7909B6089}" srcOrd="1" destOrd="0" presId="urn:microsoft.com/office/officeart/2005/8/layout/lProcess3"/>
    <dgm:cxn modelId="{B9AEE4CE-EA6F-4F9A-9005-53222593F1FF}" type="presParOf" srcId="{3630F2E0-87CB-413D-9B66-A3C7D4D3A5E9}" destId="{A9E160D4-1AC0-4CBD-A13B-D310F44A18F0}" srcOrd="2" destOrd="0" presId="urn:microsoft.com/office/officeart/2005/8/layout/lProcess3"/>
    <dgm:cxn modelId="{DB889B8B-F94B-42BF-A7E3-7ED57F23F7FA}" type="presParOf" srcId="{3630F2E0-87CB-413D-9B66-A3C7D4D3A5E9}" destId="{890B5B77-C984-4295-A4D3-13D32964296F}" srcOrd="3" destOrd="0" presId="urn:microsoft.com/office/officeart/2005/8/layout/lProcess3"/>
    <dgm:cxn modelId="{3BF72FDE-AFA2-42BC-8BD9-2F37C1BB19C5}" type="presParOf" srcId="{3630F2E0-87CB-413D-9B66-A3C7D4D3A5E9}" destId="{34BD2DB2-59E2-4A9B-A835-1E4E1F711E60}" srcOrd="4" destOrd="0" presId="urn:microsoft.com/office/officeart/2005/8/layout/lProcess3"/>
    <dgm:cxn modelId="{1635D1F2-2FF0-4F32-9B59-E2F7CC32AEB5}" type="presParOf" srcId="{180A3F13-3FB0-441C-89E6-89AA23B79C7D}" destId="{E005B890-41CA-41E3-AE09-B3CC47B6BA67}" srcOrd="1" destOrd="0" presId="urn:microsoft.com/office/officeart/2005/8/layout/lProcess3"/>
    <dgm:cxn modelId="{86F218F4-DC09-45E2-9B1D-C0A8455860A4}" type="presParOf" srcId="{180A3F13-3FB0-441C-89E6-89AA23B79C7D}" destId="{5D2B8274-5AB4-441F-A81E-2BDEA466D371}" srcOrd="2" destOrd="0" presId="urn:microsoft.com/office/officeart/2005/8/layout/lProcess3"/>
    <dgm:cxn modelId="{0393F719-9B8D-4D19-9222-DADC93CE3008}" type="presParOf" srcId="{5D2B8274-5AB4-441F-A81E-2BDEA466D371}" destId="{EF8A9BBA-B084-4B61-9EE4-3D7CD3F23CAC}" srcOrd="0" destOrd="0" presId="urn:microsoft.com/office/officeart/2005/8/layout/lProcess3"/>
    <dgm:cxn modelId="{064ACCD3-DB6D-4D1C-83B8-BE58B928EE3A}" type="presParOf" srcId="{5D2B8274-5AB4-441F-A81E-2BDEA466D371}" destId="{872FF0F8-9A19-456B-8CC4-84D92A99AC6E}" srcOrd="1" destOrd="0" presId="urn:microsoft.com/office/officeart/2005/8/layout/lProcess3"/>
    <dgm:cxn modelId="{A5B5C61B-413C-4CF3-884A-39AF391289A0}" type="presParOf" srcId="{5D2B8274-5AB4-441F-A81E-2BDEA466D371}" destId="{B36A84EF-49B6-43C1-BD88-3ED3A6BD2133}" srcOrd="2" destOrd="0" presId="urn:microsoft.com/office/officeart/2005/8/layout/lProcess3"/>
    <dgm:cxn modelId="{E4AB51A9-8C80-427C-8ED9-B538D1B783D4}" type="presParOf" srcId="{5D2B8274-5AB4-441F-A81E-2BDEA466D371}" destId="{991C26A1-B71D-46BC-9F2A-8BB6BA18F2DC}" srcOrd="3" destOrd="0" presId="urn:microsoft.com/office/officeart/2005/8/layout/lProcess3"/>
    <dgm:cxn modelId="{64194930-CEE1-4386-B59B-FC7CFCEB5EEF}" type="presParOf" srcId="{5D2B8274-5AB4-441F-A81E-2BDEA466D371}" destId="{4D68E0F4-207F-4A78-823A-6F5C79004B44}" srcOrd="4" destOrd="0" presId="urn:microsoft.com/office/officeart/2005/8/layout/lProcess3"/>
    <dgm:cxn modelId="{90A481E0-8991-4B60-965C-E8CA0745C5BC}" type="presParOf" srcId="{180A3F13-3FB0-441C-89E6-89AA23B79C7D}" destId="{38CA2DEE-BFEA-43CE-BC00-2BA3DB56A292}" srcOrd="3" destOrd="0" presId="urn:microsoft.com/office/officeart/2005/8/layout/lProcess3"/>
    <dgm:cxn modelId="{48A01762-BE8C-4678-9CEC-D7F9AC8F467D}" type="presParOf" srcId="{180A3F13-3FB0-441C-89E6-89AA23B79C7D}" destId="{C109A378-1D35-4C70-9BBF-EB2C3C9459D7}" srcOrd="4" destOrd="0" presId="urn:microsoft.com/office/officeart/2005/8/layout/lProcess3"/>
    <dgm:cxn modelId="{04C23C8A-F5FE-402F-9C5C-877D30ED2EBD}" type="presParOf" srcId="{C109A378-1D35-4C70-9BBF-EB2C3C9459D7}" destId="{5F2C8C28-ED1A-41B5-A9C5-E5D9B3EAD065}" srcOrd="0" destOrd="0" presId="urn:microsoft.com/office/officeart/2005/8/layout/lProcess3"/>
    <dgm:cxn modelId="{C5B4047D-EFCC-4D03-9208-BCC52A659E56}" type="presParOf" srcId="{C109A378-1D35-4C70-9BBF-EB2C3C9459D7}" destId="{2E48278F-3F53-48D9-80D2-3CCDCEB435A6}" srcOrd="1" destOrd="0" presId="urn:microsoft.com/office/officeart/2005/8/layout/lProcess3"/>
    <dgm:cxn modelId="{1C5A3664-5CFC-43F1-BC9E-A02F47297962}" type="presParOf" srcId="{C109A378-1D35-4C70-9BBF-EB2C3C9459D7}" destId="{A3A8A0AA-0AD4-410D-9D62-E9848760CE75}" srcOrd="2" destOrd="0" presId="urn:microsoft.com/office/officeart/2005/8/layout/lProcess3"/>
    <dgm:cxn modelId="{C713624D-4293-49DE-93A8-1D7A793E1C03}" type="presParOf" srcId="{C109A378-1D35-4C70-9BBF-EB2C3C9459D7}" destId="{DEFF49EC-12DB-4D6D-BDFE-D1AD7A629A26}" srcOrd="3" destOrd="0" presId="urn:microsoft.com/office/officeart/2005/8/layout/lProcess3"/>
    <dgm:cxn modelId="{303AFFF9-44FE-4774-8C12-44AE017E3FBE}" type="presParOf" srcId="{C109A378-1D35-4C70-9BBF-EB2C3C9459D7}" destId="{7E744B44-3432-4CD0-A2E5-F43CD61CCA94}" srcOrd="4" destOrd="0" presId="urn:microsoft.com/office/officeart/2005/8/layout/l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1366A-3C4E-4E6E-BC5B-AF6A8C17C0B7}">
      <dsp:nvSpPr>
        <dsp:cNvPr id="0" name=""/>
        <dsp:cNvSpPr/>
      </dsp:nvSpPr>
      <dsp:spPr>
        <a:xfrm>
          <a:off x="2425" y="106670"/>
          <a:ext cx="3748062" cy="14992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solidFill>
                <a:srgbClr val="1C1C1C"/>
              </a:solidFill>
            </a:rPr>
            <a:t>On acceptance</a:t>
          </a:r>
          <a:endParaRPr lang="en-GB" sz="3300" kern="1200" dirty="0">
            <a:solidFill>
              <a:srgbClr val="1C1C1C"/>
            </a:solidFill>
          </a:endParaRPr>
        </a:p>
      </dsp:txBody>
      <dsp:txXfrm>
        <a:off x="752038" y="106670"/>
        <a:ext cx="2248837" cy="1499225"/>
      </dsp:txXfrm>
    </dsp:sp>
    <dsp:sp modelId="{A9E160D4-1AC0-4CBD-A13B-D310F44A18F0}">
      <dsp:nvSpPr>
        <dsp:cNvPr id="0" name=""/>
        <dsp:cNvSpPr/>
      </dsp:nvSpPr>
      <dsp:spPr>
        <a:xfrm>
          <a:off x="3263240" y="234105"/>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Upload Author Final Copy to WRRO via </a:t>
          </a:r>
          <a:r>
            <a:rPr lang="en-GB" sz="2000" kern="1200" dirty="0" err="1" smtClean="0">
              <a:solidFill>
                <a:srgbClr val="1C1C1C"/>
              </a:solidFill>
            </a:rPr>
            <a:t>myPublications</a:t>
          </a:r>
          <a:r>
            <a:rPr lang="en-GB" sz="2000" kern="1200" dirty="0" smtClean="0">
              <a:solidFill>
                <a:srgbClr val="1C1C1C"/>
              </a:solidFill>
            </a:rPr>
            <a:t> </a:t>
          </a:r>
          <a:endParaRPr lang="en-GB" sz="2000" kern="1200" dirty="0">
            <a:solidFill>
              <a:srgbClr val="1C1C1C"/>
            </a:solidFill>
          </a:endParaRPr>
        </a:p>
      </dsp:txBody>
      <dsp:txXfrm>
        <a:off x="3885418" y="234105"/>
        <a:ext cx="1866536" cy="1244356"/>
      </dsp:txXfrm>
    </dsp:sp>
    <dsp:sp modelId="{34BD2DB2-59E2-4A9B-A835-1E4E1F711E60}">
      <dsp:nvSpPr>
        <dsp:cNvPr id="0" name=""/>
        <dsp:cNvSpPr/>
      </dsp:nvSpPr>
      <dsp:spPr>
        <a:xfrm>
          <a:off x="5938607" y="234105"/>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Contact OA team for Gold (RCUK/COAF authors)</a:t>
          </a:r>
          <a:endParaRPr lang="en-GB" sz="2000" kern="1200" dirty="0"/>
        </a:p>
      </dsp:txBody>
      <dsp:txXfrm>
        <a:off x="6560785" y="234105"/>
        <a:ext cx="1866536" cy="1244356"/>
      </dsp:txXfrm>
    </dsp:sp>
    <dsp:sp modelId="{EF8A9BBA-B084-4B61-9EE4-3D7CD3F23CAC}">
      <dsp:nvSpPr>
        <dsp:cNvPr id="0" name=""/>
        <dsp:cNvSpPr/>
      </dsp:nvSpPr>
      <dsp:spPr>
        <a:xfrm>
          <a:off x="2425" y="1815787"/>
          <a:ext cx="3748062" cy="14992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solidFill>
                <a:srgbClr val="1C1C1C"/>
              </a:solidFill>
            </a:rPr>
            <a:t>On publication</a:t>
          </a:r>
          <a:endParaRPr lang="en-GB" sz="3300" kern="1200" dirty="0">
            <a:solidFill>
              <a:srgbClr val="1C1C1C"/>
            </a:solidFill>
          </a:endParaRPr>
        </a:p>
      </dsp:txBody>
      <dsp:txXfrm>
        <a:off x="752038" y="1815787"/>
        <a:ext cx="2248837" cy="1499225"/>
      </dsp:txXfrm>
    </dsp:sp>
    <dsp:sp modelId="{B36A84EF-49B6-43C1-BD88-3ED3A6BD2133}">
      <dsp:nvSpPr>
        <dsp:cNvPr id="0" name=""/>
        <dsp:cNvSpPr/>
      </dsp:nvSpPr>
      <dsp:spPr>
        <a:xfrm>
          <a:off x="3263240" y="1943221"/>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Send DOI to </a:t>
          </a:r>
          <a:r>
            <a:rPr lang="en-GB" sz="2000" b="0" kern="1200" dirty="0" smtClean="0">
              <a:solidFill>
                <a:srgbClr val="1C1C1C"/>
              </a:solidFill>
            </a:rPr>
            <a:t>OA</a:t>
          </a:r>
          <a:r>
            <a:rPr lang="en-GB" sz="2000" b="1" kern="1200" dirty="0" smtClean="0">
              <a:solidFill>
                <a:srgbClr val="1C1C1C"/>
              </a:solidFill>
            </a:rPr>
            <a:t> </a:t>
          </a:r>
          <a:r>
            <a:rPr lang="en-GB" sz="2000" kern="1200" dirty="0" smtClean="0">
              <a:solidFill>
                <a:srgbClr val="1C1C1C"/>
              </a:solidFill>
            </a:rPr>
            <a:t>team to update embargos in WRRO</a:t>
          </a:r>
          <a:endParaRPr lang="en-GB" sz="2000" kern="1200" dirty="0">
            <a:solidFill>
              <a:srgbClr val="1C1C1C"/>
            </a:solidFill>
          </a:endParaRPr>
        </a:p>
      </dsp:txBody>
      <dsp:txXfrm>
        <a:off x="3885418" y="1943221"/>
        <a:ext cx="1866536" cy="1244356"/>
      </dsp:txXfrm>
    </dsp:sp>
    <dsp:sp modelId="{4D68E0F4-207F-4A78-823A-6F5C79004B44}">
      <dsp:nvSpPr>
        <dsp:cNvPr id="0" name=""/>
        <dsp:cNvSpPr/>
      </dsp:nvSpPr>
      <dsp:spPr>
        <a:xfrm>
          <a:off x="5938607" y="1943221"/>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Send invoice for APC to OA team (RCUK/COAF)</a:t>
          </a:r>
          <a:endParaRPr lang="en-GB" sz="2000" kern="1200" dirty="0">
            <a:solidFill>
              <a:srgbClr val="1C1C1C"/>
            </a:solidFill>
          </a:endParaRPr>
        </a:p>
      </dsp:txBody>
      <dsp:txXfrm>
        <a:off x="6560785" y="1943221"/>
        <a:ext cx="1866536" cy="1244356"/>
      </dsp:txXfrm>
    </dsp:sp>
    <dsp:sp modelId="{5F2C8C28-ED1A-41B5-A9C5-E5D9B3EAD065}">
      <dsp:nvSpPr>
        <dsp:cNvPr id="0" name=""/>
        <dsp:cNvSpPr/>
      </dsp:nvSpPr>
      <dsp:spPr>
        <a:xfrm>
          <a:off x="2425" y="3524904"/>
          <a:ext cx="3748062" cy="14992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a:lnSpc>
              <a:spcPct val="90000"/>
            </a:lnSpc>
            <a:spcBef>
              <a:spcPct val="0"/>
            </a:spcBef>
            <a:spcAft>
              <a:spcPct val="35000"/>
            </a:spcAft>
          </a:pPr>
          <a:r>
            <a:rPr lang="en-GB" sz="3300" kern="1200" dirty="0" smtClean="0">
              <a:solidFill>
                <a:srgbClr val="1C1C1C"/>
              </a:solidFill>
            </a:rPr>
            <a:t>After publication</a:t>
          </a:r>
          <a:endParaRPr lang="en-GB" sz="3300" kern="1200" dirty="0">
            <a:solidFill>
              <a:srgbClr val="1C1C1C"/>
            </a:solidFill>
          </a:endParaRPr>
        </a:p>
      </dsp:txBody>
      <dsp:txXfrm>
        <a:off x="752038" y="3524904"/>
        <a:ext cx="2248837" cy="1499225"/>
      </dsp:txXfrm>
    </dsp:sp>
    <dsp:sp modelId="{A3A8A0AA-0AD4-410D-9D62-E9848760CE75}">
      <dsp:nvSpPr>
        <dsp:cNvPr id="0" name=""/>
        <dsp:cNvSpPr/>
      </dsp:nvSpPr>
      <dsp:spPr>
        <a:xfrm>
          <a:off x="3263240" y="3652338"/>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Check article IS open access (Gold)</a:t>
          </a:r>
          <a:endParaRPr lang="en-GB" sz="2000" kern="1200" dirty="0">
            <a:solidFill>
              <a:srgbClr val="1C1C1C"/>
            </a:solidFill>
          </a:endParaRPr>
        </a:p>
      </dsp:txBody>
      <dsp:txXfrm>
        <a:off x="3885418" y="3652338"/>
        <a:ext cx="1866536" cy="1244356"/>
      </dsp:txXfrm>
    </dsp:sp>
    <dsp:sp modelId="{7E744B44-3432-4CD0-A2E5-F43CD61CCA94}">
      <dsp:nvSpPr>
        <dsp:cNvPr id="0" name=""/>
        <dsp:cNvSpPr/>
      </dsp:nvSpPr>
      <dsp:spPr>
        <a:xfrm>
          <a:off x="5941032" y="3636360"/>
          <a:ext cx="3110892" cy="1244356"/>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GB" sz="2000" kern="1200" dirty="0" smtClean="0">
              <a:solidFill>
                <a:srgbClr val="1C1C1C"/>
              </a:solidFill>
            </a:rPr>
            <a:t>Promote article!</a:t>
          </a:r>
          <a:endParaRPr lang="en-GB" sz="2000" kern="1200" dirty="0">
            <a:solidFill>
              <a:srgbClr val="1C1C1C"/>
            </a:solidFill>
          </a:endParaRPr>
        </a:p>
      </dsp:txBody>
      <dsp:txXfrm>
        <a:off x="6563210" y="3636360"/>
        <a:ext cx="1866536" cy="124435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fld id="{A3131F9F-4D44-4B78-8F08-B40C848B7B4F}" type="datetimeFigureOut">
              <a:rPr lang="en-GB" altLang="en-US"/>
              <a:pPr>
                <a:defRPr/>
              </a:pPr>
              <a:t>21/10/2015</a:t>
            </a:fld>
            <a:endParaRPr lang="en-GB" alt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F952010-2713-4CA5-A43D-6E7D830F183C}" type="slidenum">
              <a:rPr lang="en-GB" altLang="en-US"/>
              <a:pPr/>
              <a:t>‹#›</a:t>
            </a:fld>
            <a:endParaRPr lang="en-GB" altLang="en-US"/>
          </a:p>
        </p:txBody>
      </p:sp>
    </p:spTree>
    <p:extLst>
      <p:ext uri="{BB962C8B-B14F-4D97-AF65-F5344CB8AC3E}">
        <p14:creationId xmlns:p14="http://schemas.microsoft.com/office/powerpoint/2010/main" val="13672706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parceurope.org/oaca/" TargetMode="External"/><Relationship Id="rId7" Type="http://schemas.openxmlformats.org/officeDocument/2006/relationships/hyperlink" Target="http://oaspa.org/why-cc-by/"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www.genome.gov/10001772" TargetMode="External"/><Relationship Id="rId5" Type="http://schemas.openxmlformats.org/officeDocument/2006/relationships/hyperlink" Target="http://journals.plos.org/plosbiology/article?id=10.1371/journal.pbio.0040157#pbio-0040157-t004" TargetMode="External"/><Relationship Id="rId4" Type="http://schemas.openxmlformats.org/officeDocument/2006/relationships/hyperlink" Target="http://image.slidesharecdn.com/creativecommonsapetalkjan2015-150224043812-conversion-gate02/95/why-the-wellcome-trust-supports-the-ccby-licence-9-638.jpg?cb=1424774413"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opcit.eprints.org/oacitation-biblio.html"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dash.harvard.edu/handle/1/4552042"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E026F595-0ED4-49B2-A34A-65E163B5B120}" type="slidenum">
              <a:rPr lang="en-GB" altLang="en-US"/>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a:p>
            <a:pPr eaLnBrk="1" hangingPunct="1"/>
            <a:r>
              <a:rPr lang="en-GB" altLang="en-US" smtClean="0"/>
              <a:t>Key points - </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033E916-4756-4DBE-9154-80EBAE88E55C}" type="slidenum">
              <a:rPr lang="en-GB" altLang="en-US">
                <a:latin typeface="Arial" charset="0"/>
              </a:rPr>
              <a:pPr>
                <a:spcBef>
                  <a:spcPct val="0"/>
                </a:spcBef>
              </a:pPr>
              <a:t>10</a:t>
            </a:fld>
            <a:endParaRPr lang="en-GB" altLang="en-US">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a:p>
            <a:pPr eaLnBrk="1" hangingPunct="1"/>
            <a:r>
              <a:rPr lang="en-GB" altLang="en-US" smtClean="0"/>
              <a:t>Usual procedure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CC9ABF2-6A14-4B18-8F4E-DE04B63EA162}" type="slidenum">
              <a:rPr lang="en-GB" altLang="en-US">
                <a:latin typeface="Arial" charset="0"/>
              </a:rPr>
              <a:pPr>
                <a:spcBef>
                  <a:spcPct val="0"/>
                </a:spcBef>
              </a:pPr>
              <a:t>11</a:t>
            </a:fld>
            <a:endParaRPr lang="en-GB" altLang="en-US">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a:p>
            <a:pPr eaLnBrk="1" hangingPunct="1"/>
            <a:endParaRPr lang="en-GB"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59E090AA-1F6F-40EF-A943-9255A37B4DCE}" type="slidenum">
              <a:rPr lang="en-GB" altLang="en-US">
                <a:latin typeface="Arial" charset="0"/>
              </a:rPr>
              <a:pPr>
                <a:spcBef>
                  <a:spcPct val="0"/>
                </a:spcBef>
              </a:pPr>
              <a:t>12</a:t>
            </a:fld>
            <a:endParaRPr lang="en-GB" alt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95BD26A3-96AA-4B5C-BF06-5C639CFE30BD}" type="slidenum">
              <a:rPr lang="en-GB" altLang="en-US">
                <a:latin typeface="Arial" charset="0"/>
              </a:rPr>
              <a:pPr>
                <a:spcBef>
                  <a:spcPct val="0"/>
                </a:spcBef>
              </a:pPr>
              <a:t>13</a:t>
            </a:fld>
            <a:endParaRPr lang="en-GB" altLang="en-US">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952010-2713-4CA5-A43D-6E7D830F183C}" type="slidenum">
              <a:rPr lang="en-GB" altLang="en-US" smtClean="0"/>
              <a:pPr/>
              <a:t>14</a:t>
            </a:fld>
            <a:endParaRPr lang="en-GB" altLang="en-US"/>
          </a:p>
        </p:txBody>
      </p:sp>
    </p:spTree>
    <p:extLst>
      <p:ext uri="{BB962C8B-B14F-4D97-AF65-F5344CB8AC3E}">
        <p14:creationId xmlns:p14="http://schemas.microsoft.com/office/powerpoint/2010/main" val="2013831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952010-2713-4CA5-A43D-6E7D830F183C}" type="slidenum">
              <a:rPr lang="en-GB" altLang="en-US" smtClean="0"/>
              <a:pPr/>
              <a:t>15</a:t>
            </a:fld>
            <a:endParaRPr lang="en-GB" altLang="en-US"/>
          </a:p>
        </p:txBody>
      </p:sp>
    </p:spTree>
    <p:extLst>
      <p:ext uri="{BB962C8B-B14F-4D97-AF65-F5344CB8AC3E}">
        <p14:creationId xmlns:p14="http://schemas.microsoft.com/office/powerpoint/2010/main" val="3678020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9B36DD62-4D28-41BC-A891-489ABB56AF27}" type="slidenum">
              <a:rPr lang="en-GB" altLang="en-US">
                <a:latin typeface="Arial" charset="0"/>
              </a:rPr>
              <a:pPr>
                <a:spcBef>
                  <a:spcPct val="0"/>
                </a:spcBef>
              </a:pPr>
              <a:t>16</a:t>
            </a:fld>
            <a:endParaRPr lang="en-GB" altLang="en-US">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smtClean="0">
                <a:solidFill>
                  <a:schemeClr val="tx1"/>
                </a:solidFill>
                <a:effectLst/>
                <a:latin typeface="+mn-lt"/>
                <a:ea typeface="MS PGothic" panose="020B0600070205080204" pitchFamily="34" charset="-128"/>
                <a:cs typeface="+mn-cs"/>
              </a:rPr>
              <a:t>Higher downloads and citations</a:t>
            </a:r>
            <a:r>
              <a:rPr lang="en-GB" sz="1200" b="0" i="0" kern="1200" dirty="0" smtClean="0">
                <a:solidFill>
                  <a:schemeClr val="tx1"/>
                </a:solidFill>
                <a:effectLst/>
                <a:latin typeface="+mn-lt"/>
                <a:ea typeface="MS PGothic" panose="020B0600070205080204" pitchFamily="34" charset="-128"/>
                <a:cs typeface="+mn-cs"/>
              </a:rPr>
              <a:t> according to </a:t>
            </a:r>
            <a:r>
              <a:rPr lang="en-GB" sz="1200" b="0" i="0" u="none" strike="noStrike" kern="1200" dirty="0" smtClean="0">
                <a:solidFill>
                  <a:schemeClr val="tx1"/>
                </a:solidFill>
                <a:effectLst/>
                <a:latin typeface="+mn-lt"/>
                <a:ea typeface="MS PGothic" panose="020B0600070205080204" pitchFamily="34" charset="-128"/>
                <a:cs typeface="+mn-cs"/>
                <a:hlinkClick r:id="rId3"/>
              </a:rPr>
              <a:t>The Open Access Citation Advantage Service</a:t>
            </a:r>
            <a:r>
              <a:rPr lang="en-GB" sz="1200" b="0" i="0" kern="1200" dirty="0" smtClean="0">
                <a:solidFill>
                  <a:schemeClr val="tx1"/>
                </a:solidFill>
                <a:effectLst/>
                <a:latin typeface="+mn-lt"/>
                <a:ea typeface="MS PGothic" panose="020B0600070205080204" pitchFamily="34" charset="-128"/>
                <a:cs typeface="+mn-cs"/>
              </a:rPr>
              <a:t> provided by SPARC Europe.</a:t>
            </a:r>
          </a:p>
          <a:p>
            <a:r>
              <a:rPr lang="en-GB" sz="1200" b="1" i="0" kern="1200" dirty="0" smtClean="0">
                <a:solidFill>
                  <a:schemeClr val="tx1"/>
                </a:solidFill>
                <a:effectLst/>
                <a:latin typeface="+mn-lt"/>
                <a:ea typeface="MS PGothic" panose="020B0600070205080204" pitchFamily="34" charset="-128"/>
                <a:cs typeface="+mn-cs"/>
              </a:rPr>
              <a:t>Increased visibility leads to greater public engagement and accessibility.</a:t>
            </a:r>
            <a:r>
              <a:rPr lang="en-GB" sz="1200" b="0" i="0" kern="1200" dirty="0" smtClean="0">
                <a:solidFill>
                  <a:schemeClr val="tx1"/>
                </a:solidFill>
                <a:effectLst/>
                <a:latin typeface="+mn-lt"/>
                <a:ea typeface="MS PGothic" panose="020B0600070205080204" pitchFamily="34" charset="-128"/>
                <a:cs typeface="+mn-cs"/>
              </a:rPr>
              <a:t> The </a:t>
            </a:r>
            <a:r>
              <a:rPr lang="en-GB" sz="1200" b="0" i="0" kern="1200" dirty="0" err="1" smtClean="0">
                <a:solidFill>
                  <a:schemeClr val="tx1"/>
                </a:solidFill>
                <a:effectLst/>
                <a:latin typeface="+mn-lt"/>
                <a:ea typeface="MS PGothic" panose="020B0600070205080204" pitchFamily="34" charset="-128"/>
                <a:cs typeface="+mn-cs"/>
              </a:rPr>
              <a:t>Wellcome</a:t>
            </a:r>
            <a:r>
              <a:rPr lang="en-GB" sz="1200" b="0" i="0" kern="1200" dirty="0" smtClean="0">
                <a:solidFill>
                  <a:schemeClr val="tx1"/>
                </a:solidFill>
                <a:effectLst/>
                <a:latin typeface="+mn-lt"/>
                <a:ea typeface="MS PGothic" panose="020B0600070205080204" pitchFamily="34" charset="-128"/>
                <a:cs typeface="+mn-cs"/>
              </a:rPr>
              <a:t> Trust report that open access articles they have funded were </a:t>
            </a:r>
            <a:r>
              <a:rPr lang="en-GB" sz="1200" b="0" i="0" u="none" strike="noStrike" kern="1200" dirty="0" smtClean="0">
                <a:solidFill>
                  <a:schemeClr val="tx1"/>
                </a:solidFill>
                <a:effectLst/>
                <a:latin typeface="+mn-lt"/>
                <a:ea typeface="MS PGothic" panose="020B0600070205080204" pitchFamily="34" charset="-128"/>
                <a:cs typeface="+mn-cs"/>
                <a:hlinkClick r:id="rId4"/>
              </a:rPr>
              <a:t>downloaded 89% more</a:t>
            </a:r>
            <a:r>
              <a:rPr lang="en-GB" sz="1200" b="0" i="0" kern="1200" dirty="0" smtClean="0">
                <a:solidFill>
                  <a:schemeClr val="tx1"/>
                </a:solidFill>
                <a:effectLst/>
                <a:latin typeface="+mn-lt"/>
                <a:ea typeface="MS PGothic" panose="020B0600070205080204" pitchFamily="34" charset="-128"/>
                <a:cs typeface="+mn-cs"/>
              </a:rPr>
              <a:t> when compared with access-controlled content.</a:t>
            </a:r>
          </a:p>
          <a:p>
            <a:r>
              <a:rPr lang="en-GB" sz="1200" b="1" i="0" kern="1200" dirty="0" smtClean="0">
                <a:solidFill>
                  <a:schemeClr val="tx1"/>
                </a:solidFill>
                <a:effectLst/>
                <a:latin typeface="+mn-lt"/>
                <a:ea typeface="MS PGothic" panose="020B0600070205080204" pitchFamily="34" charset="-128"/>
                <a:cs typeface="+mn-cs"/>
              </a:rPr>
              <a:t>OA results in accelerated science.</a:t>
            </a:r>
            <a:r>
              <a:rPr lang="en-GB" sz="1200" b="0" i="0" kern="1200" dirty="0" smtClean="0">
                <a:solidFill>
                  <a:schemeClr val="tx1"/>
                </a:solidFill>
                <a:effectLst/>
                <a:latin typeface="+mn-lt"/>
                <a:ea typeface="MS PGothic" panose="020B0600070205080204" pitchFamily="34" charset="-128"/>
                <a:cs typeface="+mn-cs"/>
              </a:rPr>
              <a:t> A </a:t>
            </a:r>
            <a:r>
              <a:rPr lang="en-GB" sz="1200" b="0" i="0" u="none" strike="noStrike" kern="1200" dirty="0" smtClean="0">
                <a:solidFill>
                  <a:schemeClr val="tx1"/>
                </a:solidFill>
                <a:effectLst/>
                <a:latin typeface="+mn-lt"/>
                <a:ea typeface="MS PGothic" panose="020B0600070205080204" pitchFamily="34" charset="-128"/>
                <a:cs typeface="+mn-cs"/>
                <a:hlinkClick r:id="rId5"/>
              </a:rPr>
              <a:t>study </a:t>
            </a:r>
            <a:r>
              <a:rPr lang="en-GB" sz="1200" b="0" i="0" kern="1200" dirty="0" smtClean="0">
                <a:solidFill>
                  <a:schemeClr val="tx1"/>
                </a:solidFill>
                <a:effectLst/>
                <a:latin typeface="+mn-lt"/>
                <a:ea typeface="MS PGothic" panose="020B0600070205080204" pitchFamily="34" charset="-128"/>
                <a:cs typeface="+mn-cs"/>
              </a:rPr>
              <a:t>of open access and non-open access PNAS articles published between June 8, 2004, and December 20, 2004 supported the view that open access accelerates the process by which researchers built upon existing research, showing that open access articles are cited earlier and are, on average, cited more often than non-open access articles.</a:t>
            </a:r>
          </a:p>
          <a:p>
            <a:r>
              <a:rPr lang="en-GB" sz="1200" b="1" i="0" kern="1200" dirty="0" smtClean="0">
                <a:solidFill>
                  <a:schemeClr val="tx1"/>
                </a:solidFill>
                <a:effectLst/>
                <a:latin typeface="+mn-lt"/>
                <a:ea typeface="MS PGothic" panose="020B0600070205080204" pitchFamily="34" charset="-128"/>
                <a:cs typeface="+mn-cs"/>
              </a:rPr>
              <a:t>OA facilitates collaboration</a:t>
            </a:r>
            <a:r>
              <a:rPr lang="en-GB" sz="1200" b="0" i="0" kern="1200" dirty="0" smtClean="0">
                <a:solidFill>
                  <a:schemeClr val="tx1"/>
                </a:solidFill>
                <a:effectLst/>
                <a:latin typeface="+mn-lt"/>
                <a:ea typeface="MS PGothic" panose="020B0600070205080204" pitchFamily="34" charset="-128"/>
                <a:cs typeface="+mn-cs"/>
              </a:rPr>
              <a:t> with the </a:t>
            </a:r>
            <a:r>
              <a:rPr lang="en-GB" sz="1200" b="0" i="0" u="none" strike="noStrike" kern="1200" dirty="0" smtClean="0">
                <a:solidFill>
                  <a:schemeClr val="tx1"/>
                </a:solidFill>
                <a:effectLst/>
                <a:latin typeface="+mn-lt"/>
                <a:ea typeface="MS PGothic" panose="020B0600070205080204" pitchFamily="34" charset="-128"/>
                <a:cs typeface="+mn-cs"/>
                <a:hlinkClick r:id="rId6"/>
              </a:rPr>
              <a:t>Human Genome Project</a:t>
            </a:r>
            <a:r>
              <a:rPr lang="en-GB" sz="1200" b="0" i="0" kern="1200" dirty="0" smtClean="0">
                <a:solidFill>
                  <a:schemeClr val="tx1"/>
                </a:solidFill>
                <a:effectLst/>
                <a:latin typeface="+mn-lt"/>
                <a:ea typeface="MS PGothic" panose="020B0600070205080204" pitchFamily="34" charset="-128"/>
                <a:cs typeface="+mn-cs"/>
              </a:rPr>
              <a:t> often </a:t>
            </a:r>
            <a:r>
              <a:rPr lang="en-GB" sz="1200" b="0" i="0" u="none" strike="noStrike" kern="1200" dirty="0" smtClean="0">
                <a:solidFill>
                  <a:schemeClr val="tx1"/>
                </a:solidFill>
                <a:effectLst/>
                <a:latin typeface="+mn-lt"/>
                <a:ea typeface="MS PGothic" panose="020B0600070205080204" pitchFamily="34" charset="-128"/>
                <a:cs typeface="+mn-cs"/>
                <a:hlinkClick r:id="rId7"/>
              </a:rPr>
              <a:t>cited </a:t>
            </a:r>
            <a:r>
              <a:rPr lang="en-GB" sz="1200" b="0" i="0" kern="1200" dirty="0" smtClean="0">
                <a:solidFill>
                  <a:schemeClr val="tx1"/>
                </a:solidFill>
                <a:effectLst/>
                <a:latin typeface="+mn-lt"/>
                <a:ea typeface="MS PGothic" panose="020B0600070205080204" pitchFamily="34" charset="-128"/>
                <a:cs typeface="+mn-cs"/>
              </a:rPr>
              <a:t>as an example of the ability of open access to transform publications and data “into a much more powerful resource for research, education and innovation”. This international, collaborative research project was enabled by the use of open data, with all the sequence data made openly available for other researchers to reuse.</a:t>
            </a:r>
          </a:p>
          <a:p>
            <a:endParaRPr lang="en-GB" dirty="0"/>
          </a:p>
        </p:txBody>
      </p:sp>
      <p:sp>
        <p:nvSpPr>
          <p:cNvPr id="4" name="Slide Number Placeholder 3"/>
          <p:cNvSpPr>
            <a:spLocks noGrp="1"/>
          </p:cNvSpPr>
          <p:nvPr>
            <p:ph type="sldNum" sz="quarter" idx="10"/>
          </p:nvPr>
        </p:nvSpPr>
        <p:spPr/>
        <p:txBody>
          <a:bodyPr/>
          <a:lstStyle/>
          <a:p>
            <a:fld id="{4F952010-2713-4CA5-A43D-6E7D830F183C}" type="slidenum">
              <a:rPr lang="en-GB" altLang="en-US" smtClean="0"/>
              <a:pPr/>
              <a:t>17</a:t>
            </a:fld>
            <a:endParaRPr lang="en-GB" altLang="en-US"/>
          </a:p>
        </p:txBody>
      </p:sp>
    </p:spTree>
    <p:extLst>
      <p:ext uri="{BB962C8B-B14F-4D97-AF65-F5344CB8AC3E}">
        <p14:creationId xmlns:p14="http://schemas.microsoft.com/office/powerpoint/2010/main" val="2470744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07B1DC9-505C-4DCD-BC7F-7F64E678E998}" type="slidenum">
              <a:rPr lang="en-GB" altLang="en-US">
                <a:latin typeface="Arial" charset="0"/>
              </a:rPr>
              <a:pPr>
                <a:spcBef>
                  <a:spcPct val="0"/>
                </a:spcBef>
              </a:pPr>
              <a:t>18</a:t>
            </a:fld>
            <a:endParaRPr lang="en-GB" altLang="en-US">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5AD27A74-6B3F-4BD2-B86A-80C6C8259091}" type="slidenum">
              <a:rPr lang="en-GB" altLang="en-US">
                <a:latin typeface="Arial" charset="0"/>
              </a:rPr>
              <a:pPr>
                <a:spcBef>
                  <a:spcPct val="0"/>
                </a:spcBef>
              </a:pPr>
              <a:t>19</a:t>
            </a:fld>
            <a:endParaRPr lang="en-GB"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FB65EB39-C0D2-43B9-8982-C67EBCA6815E}" type="slidenum">
              <a:rPr lang="en-GB" altLang="en-US"/>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76931F01-2627-47BE-BB60-112CC13A8622}" type="slidenum">
              <a:rPr lang="en-GB" altLang="en-US"/>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3862E4D0-64C0-47A9-B514-24EA4AABCF92}" type="slidenum">
              <a:rPr lang="en-GB" altLang="en-US"/>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 a worldwide audience larger than that of any subscription-based journal, no matter how prestigious or popular, and demonstrably </a:t>
            </a:r>
            <a:r>
              <a:rPr lang="en-GB" altLang="en-US" smtClean="0">
                <a:hlinkClick r:id="rId3"/>
              </a:rPr>
              <a:t>increases the visibility and impact</a:t>
            </a:r>
            <a:r>
              <a:rPr lang="en-GB" altLang="en-US" smtClean="0"/>
              <a:t> of their work.</a:t>
            </a:r>
          </a:p>
          <a:p>
            <a:pPr eaLnBrk="1" hangingPunct="1">
              <a:spcBef>
                <a:spcPct val="0"/>
              </a:spcBef>
              <a:buFontTx/>
              <a:buChar char="-"/>
            </a:pPr>
            <a:r>
              <a:rPr lang="en-GB" altLang="en-US" smtClean="0"/>
              <a:t>OA gives them barrier-free access to the literature they need for their research, unconstrained by the budgets of the libraries they use </a:t>
            </a:r>
          </a:p>
          <a:p>
            <a:pPr eaLnBrk="1" hangingPunct="1">
              <a:spcBef>
                <a:spcPct val="0"/>
              </a:spcBef>
            </a:pPr>
            <a:r>
              <a:rPr lang="en-GB" altLang="en-US" i="1" smtClean="0"/>
              <a:t>Universities</a:t>
            </a:r>
            <a:r>
              <a:rPr lang="en-GB" altLang="en-US" smtClean="0"/>
              <a:t>:  OA increases the visibility of their faculty and research, reduces their expenses for journals, and advances their mission to share knowledge.</a:t>
            </a:r>
          </a:p>
          <a:p>
            <a:pPr eaLnBrk="1" hangingPunct="1">
              <a:spcBef>
                <a:spcPct val="0"/>
              </a:spcBef>
            </a:pPr>
            <a:r>
              <a:rPr lang="en-GB" altLang="en-US" i="1" smtClean="0"/>
              <a:t>Journals and publishers</a:t>
            </a:r>
            <a:r>
              <a:rPr lang="en-GB" altLang="en-US" smtClean="0"/>
              <a:t>:  OA makes their articles more visible, discoverable, retrievable, and useful. </a:t>
            </a:r>
          </a:p>
          <a:p>
            <a:pPr eaLnBrk="1" hangingPunct="1">
              <a:spcBef>
                <a:spcPct val="0"/>
              </a:spcBef>
            </a:pPr>
            <a:r>
              <a:rPr lang="en-GB" altLang="en-US" i="1" smtClean="0"/>
              <a:t>Funders/Government</a:t>
            </a:r>
            <a:r>
              <a:rPr lang="en-GB" altLang="en-US" smtClean="0"/>
              <a:t> -  OA increases the return on their investment in research, making the results of the funded research more widely available, more discoverable, more retrievable, and more useful.    OA also promotes democracy by sharing non-classified government information as widely as possible.</a:t>
            </a:r>
          </a:p>
          <a:p>
            <a:pPr eaLnBrk="1" hangingPunct="1">
              <a:spcBef>
                <a:spcPct val="0"/>
              </a:spcBef>
            </a:pPr>
            <a:r>
              <a:rPr lang="en-GB" altLang="en-US" i="1" smtClean="0"/>
              <a:t>Citizens</a:t>
            </a:r>
            <a:r>
              <a:rPr lang="en-GB" altLang="en-US" smtClean="0"/>
              <a:t>: But even those with no interest in reading this literature for themselves will benefit indirectly because researchers will benefit directly. OA accelerates not only research but the translation of research into new medicines, useful technologies, solved problems, and informed decisions that benefit everyone.</a:t>
            </a:r>
          </a:p>
          <a:p>
            <a:pPr eaLnBrk="1" hangingPunct="1">
              <a:spcBef>
                <a:spcPct val="0"/>
              </a:spcBef>
            </a:pPr>
            <a:r>
              <a:rPr lang="en-GB" altLang="en-US" smtClean="0"/>
              <a:t>If a journal is OA, then it can use this superior visibility to attract </a:t>
            </a:r>
            <a:r>
              <a:rPr lang="en-GB" altLang="en-US" smtClean="0">
                <a:hlinkClick r:id="rId4"/>
              </a:rPr>
              <a:t>submissions</a:t>
            </a:r>
            <a:r>
              <a:rPr lang="en-GB" altLang="en-US" smtClean="0"/>
              <a:t> and advertising, not to mention readers and </a:t>
            </a:r>
            <a:r>
              <a:rPr lang="en-GB" altLang="en-US" smtClean="0">
                <a:hlinkClick r:id="rId3"/>
              </a:rPr>
              <a:t>citations</a:t>
            </a:r>
            <a:r>
              <a:rPr lang="en-GB" altLang="en-US" smtClean="0"/>
              <a:t>.  </a:t>
            </a:r>
          </a:p>
          <a:p>
            <a:pPr eaLnBrk="1" hangingPunct="1">
              <a:spcBef>
                <a:spcPct val="0"/>
              </a:spcBef>
            </a:pPr>
            <a:endParaRPr lang="en-GB"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38C2C7A7-F7DF-4A3D-8EE1-03DA4C90DE25}" type="slidenum">
              <a:rPr lang="en-GB" altLang="en-US">
                <a:latin typeface="Arial" charset="0"/>
              </a:rPr>
              <a:pPr>
                <a:spcBef>
                  <a:spcPct val="0"/>
                </a:spcBef>
              </a:pPr>
              <a:t>5</a:t>
            </a:fld>
            <a:endParaRPr lang="en-GB" altLang="en-US">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fld id="{D959CEDA-E93E-44FF-BD61-A5AF524CE908}" type="slidenum">
              <a:rPr lang="en-GB" altLang="en-US"/>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952010-2713-4CA5-A43D-6E7D830F183C}" type="slidenum">
              <a:rPr lang="en-GB" altLang="en-US" smtClean="0"/>
              <a:pPr/>
              <a:t>7</a:t>
            </a:fld>
            <a:endParaRPr lang="en-GB" altLang="en-US"/>
          </a:p>
        </p:txBody>
      </p:sp>
    </p:spTree>
    <p:extLst>
      <p:ext uri="{BB962C8B-B14F-4D97-AF65-F5344CB8AC3E}">
        <p14:creationId xmlns:p14="http://schemas.microsoft.com/office/powerpoint/2010/main" val="2214736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9DA65178-5AA3-48DE-A334-26D9AC4CBFDB}" type="slidenum">
              <a:rPr lang="en-GB" altLang="en-US">
                <a:latin typeface="Arial" charset="0"/>
              </a:rPr>
              <a:pPr>
                <a:spcBef>
                  <a:spcPct val="0"/>
                </a:spcBef>
              </a:pPr>
              <a:t>8</a:t>
            </a:fld>
            <a:endParaRPr lang="en-GB" altLang="en-US">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smtClean="0"/>
              <a:t>Biotechnology and biological sciences</a:t>
            </a:r>
          </a:p>
          <a:p>
            <a:pPr eaLnBrk="1" hangingPunct="1"/>
            <a:r>
              <a:rPr lang="en-GB" altLang="en-US" smtClean="0"/>
              <a:t>Engineering and physical science</a:t>
            </a:r>
          </a:p>
          <a:p>
            <a:pPr eaLnBrk="1" hangingPunct="1"/>
            <a:r>
              <a:rPr lang="en-GB" altLang="en-US" smtClean="0"/>
              <a:t>Economic and social research</a:t>
            </a:r>
          </a:p>
          <a:p>
            <a:pPr eaLnBrk="1" hangingPunct="1"/>
            <a:r>
              <a:rPr lang="en-GB" altLang="en-US" smtClean="0"/>
              <a:t>Natural Environment</a:t>
            </a:r>
          </a:p>
          <a:p>
            <a:pPr eaLnBrk="1" hangingPunct="1"/>
            <a:r>
              <a:rPr lang="en-GB" altLang="en-US" smtClean="0"/>
              <a:t>Science and technologies facilities council</a:t>
            </a:r>
          </a:p>
          <a:p>
            <a:pPr eaLnBrk="1" hangingPunct="1"/>
            <a:endParaRPr lang="en-GB"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0855A14-310D-41CE-8E36-04A206C03AEA}" type="slidenum">
              <a:rPr lang="en-GB" altLang="en-US">
                <a:latin typeface="Arial" charset="0"/>
              </a:rPr>
              <a:pPr>
                <a:spcBef>
                  <a:spcPct val="0"/>
                </a:spcBef>
              </a:pPr>
              <a:t>9</a:t>
            </a:fld>
            <a:endParaRPr lang="en-GB" alt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288814D-0E7B-4A00-B9DA-D05B3133A912}" type="slidenum">
              <a:rPr lang="en-US" altLang="en-US"/>
              <a:pPr/>
              <a:t>‹#›</a:t>
            </a:fld>
            <a:endParaRPr lang="en-US" altLang="en-US"/>
          </a:p>
        </p:txBody>
      </p:sp>
    </p:spTree>
    <p:extLst>
      <p:ext uri="{BB962C8B-B14F-4D97-AF65-F5344CB8AC3E}">
        <p14:creationId xmlns:p14="http://schemas.microsoft.com/office/powerpoint/2010/main" val="420019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004C3C6-8536-440D-BA34-DB9AFE0E7A46}" type="slidenum">
              <a:rPr lang="en-US" altLang="en-US"/>
              <a:pPr/>
              <a:t>‹#›</a:t>
            </a:fld>
            <a:endParaRPr lang="en-US" altLang="en-US"/>
          </a:p>
        </p:txBody>
      </p:sp>
    </p:spTree>
    <p:extLst>
      <p:ext uri="{BB962C8B-B14F-4D97-AF65-F5344CB8AC3E}">
        <p14:creationId xmlns:p14="http://schemas.microsoft.com/office/powerpoint/2010/main" val="243395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FF71546-CAA9-4E75-9DB9-9443EED9C4DC}" type="slidenum">
              <a:rPr lang="en-US" altLang="en-US"/>
              <a:pPr/>
              <a:t>‹#›</a:t>
            </a:fld>
            <a:endParaRPr lang="en-US" altLang="en-US"/>
          </a:p>
        </p:txBody>
      </p:sp>
    </p:spTree>
    <p:extLst>
      <p:ext uri="{BB962C8B-B14F-4D97-AF65-F5344CB8AC3E}">
        <p14:creationId xmlns:p14="http://schemas.microsoft.com/office/powerpoint/2010/main" val="3077434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507C9A1-D0D9-4643-96B5-1C3239B66408}" type="slidenum">
              <a:rPr lang="en-US" altLang="en-US"/>
              <a:pPr/>
              <a:t>‹#›</a:t>
            </a:fld>
            <a:endParaRPr lang="en-US" altLang="en-US"/>
          </a:p>
        </p:txBody>
      </p:sp>
    </p:spTree>
    <p:extLst>
      <p:ext uri="{BB962C8B-B14F-4D97-AF65-F5344CB8AC3E}">
        <p14:creationId xmlns:p14="http://schemas.microsoft.com/office/powerpoint/2010/main" val="199873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9CA13CF-BE1F-4C62-8D88-D4934AD59B2B}" type="slidenum">
              <a:rPr lang="en-US" altLang="en-US"/>
              <a:pPr/>
              <a:t>‹#›</a:t>
            </a:fld>
            <a:endParaRPr lang="en-US" altLang="en-US"/>
          </a:p>
        </p:txBody>
      </p:sp>
    </p:spTree>
    <p:extLst>
      <p:ext uri="{BB962C8B-B14F-4D97-AF65-F5344CB8AC3E}">
        <p14:creationId xmlns:p14="http://schemas.microsoft.com/office/powerpoint/2010/main" val="354844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9008FDD-F6A2-4681-9990-0BBB6248109D}" type="slidenum">
              <a:rPr lang="en-US" altLang="en-US"/>
              <a:pPr/>
              <a:t>‹#›</a:t>
            </a:fld>
            <a:endParaRPr lang="en-US" altLang="en-US"/>
          </a:p>
        </p:txBody>
      </p:sp>
    </p:spTree>
    <p:extLst>
      <p:ext uri="{BB962C8B-B14F-4D97-AF65-F5344CB8AC3E}">
        <p14:creationId xmlns:p14="http://schemas.microsoft.com/office/powerpoint/2010/main" val="97873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ADEB816-F15C-4EB1-9D92-C272FE1F7173}" type="slidenum">
              <a:rPr lang="en-US" altLang="en-US"/>
              <a:pPr/>
              <a:t>‹#›</a:t>
            </a:fld>
            <a:endParaRPr lang="en-US" altLang="en-US"/>
          </a:p>
        </p:txBody>
      </p:sp>
    </p:spTree>
    <p:extLst>
      <p:ext uri="{BB962C8B-B14F-4D97-AF65-F5344CB8AC3E}">
        <p14:creationId xmlns:p14="http://schemas.microsoft.com/office/powerpoint/2010/main" val="2356813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91FAA3A-3BA5-4509-840D-B0949E2A0450}" type="slidenum">
              <a:rPr lang="en-US" altLang="en-US"/>
              <a:pPr/>
              <a:t>‹#›</a:t>
            </a:fld>
            <a:endParaRPr lang="en-US" altLang="en-US"/>
          </a:p>
        </p:txBody>
      </p:sp>
    </p:spTree>
    <p:extLst>
      <p:ext uri="{BB962C8B-B14F-4D97-AF65-F5344CB8AC3E}">
        <p14:creationId xmlns:p14="http://schemas.microsoft.com/office/powerpoint/2010/main" val="248295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A3838FE-C1DB-4B6F-9DD8-F3704DD5F6F1}" type="slidenum">
              <a:rPr lang="en-US" altLang="en-US"/>
              <a:pPr/>
              <a:t>‹#›</a:t>
            </a:fld>
            <a:endParaRPr lang="en-US" altLang="en-US"/>
          </a:p>
        </p:txBody>
      </p:sp>
    </p:spTree>
    <p:extLst>
      <p:ext uri="{BB962C8B-B14F-4D97-AF65-F5344CB8AC3E}">
        <p14:creationId xmlns:p14="http://schemas.microsoft.com/office/powerpoint/2010/main" val="143276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A2B0B64-35A0-4217-9650-5E1EDF604751}" type="slidenum">
              <a:rPr lang="en-US" altLang="en-US"/>
              <a:pPr/>
              <a:t>‹#›</a:t>
            </a:fld>
            <a:endParaRPr lang="en-US" altLang="en-US"/>
          </a:p>
        </p:txBody>
      </p:sp>
    </p:spTree>
    <p:extLst>
      <p:ext uri="{BB962C8B-B14F-4D97-AF65-F5344CB8AC3E}">
        <p14:creationId xmlns:p14="http://schemas.microsoft.com/office/powerpoint/2010/main" val="3281687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AAFB29D-1938-416C-AF6D-B2818877444F}" type="slidenum">
              <a:rPr lang="en-US" altLang="en-US"/>
              <a:pPr/>
              <a:t>‹#›</a:t>
            </a:fld>
            <a:endParaRPr lang="en-US" altLang="en-US"/>
          </a:p>
        </p:txBody>
      </p:sp>
    </p:spTree>
    <p:extLst>
      <p:ext uri="{BB962C8B-B14F-4D97-AF65-F5344CB8AC3E}">
        <p14:creationId xmlns:p14="http://schemas.microsoft.com/office/powerpoint/2010/main" val="268291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3238" y="311150"/>
            <a:ext cx="90519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10" rIns="91418" bIns="4571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03238" y="1812925"/>
            <a:ext cx="9051925"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10" rIns="91418" bIns="4571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03238" y="7078663"/>
            <a:ext cx="234632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10" rIns="91418" bIns="45710" numCol="1" anchor="t" anchorCtr="0" compatLnSpc="1">
            <a:prstTxWarp prst="textNoShape">
              <a:avLst/>
            </a:prstTxWarp>
          </a:bodyPr>
          <a:lstStyle>
            <a:lvl1pPr eaLnBrk="1" hangingPunct="1">
              <a:defRPr sz="1400">
                <a:latin typeface="Arial"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436938" y="7078663"/>
            <a:ext cx="318452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10" rIns="91418" bIns="45710" numCol="1" anchor="t" anchorCtr="0" compatLnSpc="1">
            <a:prstTxWarp prst="textNoShape">
              <a:avLst/>
            </a:prstTxWarp>
          </a:bodyPr>
          <a:lstStyle>
            <a:lvl1pPr algn="ctr" eaLnBrk="1" hangingPunct="1">
              <a:defRPr sz="1400">
                <a:latin typeface="Arial"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7208838" y="7078663"/>
            <a:ext cx="234632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10" rIns="91418" bIns="45710" numCol="1" anchor="t" anchorCtr="0" compatLnSpc="1">
            <a:prstTxWarp prst="textNoShape">
              <a:avLst/>
            </a:prstTxWarp>
          </a:bodyPr>
          <a:lstStyle>
            <a:lvl1pPr algn="r" eaLnBrk="1" hangingPunct="1">
              <a:defRPr sz="1400"/>
            </a:lvl1pPr>
          </a:lstStyle>
          <a:p>
            <a:fld id="{10F53A2B-367C-4A75-9702-429480720A2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3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3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3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3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3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300">
          <a:solidFill>
            <a:schemeClr val="tx2"/>
          </a:solidFill>
          <a:latin typeface="Arial" charset="0"/>
        </a:defRPr>
      </a:lvl6pPr>
      <a:lvl7pPr marL="914400" algn="ctr" rtl="0" fontAlgn="base">
        <a:spcBef>
          <a:spcPct val="0"/>
        </a:spcBef>
        <a:spcAft>
          <a:spcPct val="0"/>
        </a:spcAft>
        <a:defRPr sz="4300">
          <a:solidFill>
            <a:schemeClr val="tx2"/>
          </a:solidFill>
          <a:latin typeface="Arial" charset="0"/>
        </a:defRPr>
      </a:lvl7pPr>
      <a:lvl8pPr marL="1371600" algn="ctr" rtl="0" fontAlgn="base">
        <a:spcBef>
          <a:spcPct val="0"/>
        </a:spcBef>
        <a:spcAft>
          <a:spcPct val="0"/>
        </a:spcAft>
        <a:defRPr sz="4300">
          <a:solidFill>
            <a:schemeClr val="tx2"/>
          </a:solidFill>
          <a:latin typeface="Arial" charset="0"/>
        </a:defRPr>
      </a:lvl8pPr>
      <a:lvl9pPr marL="1828800" algn="ctr" rtl="0" fontAlgn="base">
        <a:spcBef>
          <a:spcPct val="0"/>
        </a:spcBef>
        <a:spcAft>
          <a:spcPct val="0"/>
        </a:spcAft>
        <a:defRPr sz="43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7338"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5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OAEnquiries@sheffield.ac.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parceurope.org/oaca/" TargetMode="External"/><Relationship Id="rId4" Type="http://schemas.openxmlformats.org/officeDocument/2006/relationships/hyperlink" Target="http://eprints.soton.ac.uk/268516/"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mailto:OAEnquiries@sheffield.ac.uk" TargetMode="External"/><Relationship Id="rId3" Type="http://schemas.openxmlformats.org/officeDocument/2006/relationships/image" Target="../media/image3.jpeg"/><Relationship Id="rId7" Type="http://schemas.openxmlformats.org/officeDocument/2006/relationships/hyperlink" Target="http://www.hefce.ac.uk/rsrch/oa/Polic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librarysupport.shef.ac.uk/OpenAccessPositionstatement.pdf" TargetMode="External"/><Relationship Id="rId5" Type="http://schemas.openxmlformats.org/officeDocument/2006/relationships/hyperlink" Target="http://www.sheffield.ac.uk/ris/systems/mypublications" TargetMode="External"/><Relationship Id="rId4" Type="http://schemas.openxmlformats.org/officeDocument/2006/relationships/hyperlink" Target="http://www.sheffield.ac.uk/library/openaccess/index"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opensocietyfoundations.org/openaccess/rea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58400"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p:nvPr>
        </p:nvSpPr>
        <p:spPr>
          <a:xfrm>
            <a:off x="754063" y="2203450"/>
            <a:ext cx="8550275" cy="1665288"/>
          </a:xfrm>
        </p:spPr>
        <p:txBody>
          <a:bodyPr/>
          <a:lstStyle/>
          <a:p>
            <a:r>
              <a:rPr lang="en-GB" altLang="en-US" smtClean="0"/>
              <a:t>Open Access – What it is and why you want to do it!</a:t>
            </a:r>
          </a:p>
        </p:txBody>
      </p:sp>
      <p:sp>
        <p:nvSpPr>
          <p:cNvPr id="3076" name="Subtitle 2"/>
          <p:cNvSpPr>
            <a:spLocks noGrp="1"/>
          </p:cNvSpPr>
          <p:nvPr>
            <p:ph type="subTitle" idx="1"/>
          </p:nvPr>
        </p:nvSpPr>
        <p:spPr/>
        <p:txBody>
          <a:bodyPr/>
          <a:lstStyle/>
          <a:p>
            <a:endParaRPr lang="en-GB" altLang="en-US" smtClean="0"/>
          </a:p>
          <a:p>
            <a:r>
              <a:rPr lang="en-GB" altLang="en-US" smtClean="0"/>
              <a:t>Carmen O’Dell</a:t>
            </a:r>
          </a:p>
          <a:p>
            <a:r>
              <a:rPr lang="en-GB" altLang="en-US" smtClean="0"/>
              <a:t>Library Open Access Coordinator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p:cNvSpPr>
            <a:spLocks noGrp="1"/>
          </p:cNvSpPr>
          <p:nvPr>
            <p:ph type="title"/>
          </p:nvPr>
        </p:nvSpPr>
        <p:spPr/>
        <p:txBody>
          <a:bodyPr/>
          <a:lstStyle/>
          <a:p>
            <a:r>
              <a:rPr lang="en-GB" altLang="en-US" smtClean="0"/>
              <a:t>RCUK/COAF OA Policy</a:t>
            </a:r>
          </a:p>
        </p:txBody>
      </p:sp>
      <p:sp>
        <p:nvSpPr>
          <p:cNvPr id="20484" name="Content Placeholder 2"/>
          <p:cNvSpPr>
            <a:spLocks noGrp="1"/>
          </p:cNvSpPr>
          <p:nvPr>
            <p:ph idx="1"/>
          </p:nvPr>
        </p:nvSpPr>
        <p:spPr/>
        <p:txBody>
          <a:bodyPr/>
          <a:lstStyle/>
          <a:p>
            <a:r>
              <a:rPr lang="en-GB" altLang="en-US" smtClean="0"/>
              <a:t>All funded papers to be available on an Open Access basis within 6 months of publication*</a:t>
            </a:r>
          </a:p>
          <a:p>
            <a:endParaRPr lang="en-GB" altLang="en-US" smtClean="0"/>
          </a:p>
          <a:p>
            <a:r>
              <a:rPr lang="en-GB" altLang="en-US" smtClean="0"/>
              <a:t>Block grant provided centrally to the University each year to cover costs of Gold open access</a:t>
            </a:r>
          </a:p>
          <a:p>
            <a:endParaRPr lang="en-GB" altLang="en-US" smtClean="0"/>
          </a:p>
          <a:p>
            <a:r>
              <a:rPr lang="en-GB" altLang="en-US" smtClean="0"/>
              <a:t>Gold open access papers must be published under a CC-BY licence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itle 1"/>
          <p:cNvSpPr>
            <a:spLocks noGrp="1"/>
          </p:cNvSpPr>
          <p:nvPr>
            <p:ph type="title"/>
          </p:nvPr>
        </p:nvSpPr>
        <p:spPr/>
        <p:txBody>
          <a:bodyPr/>
          <a:lstStyle/>
          <a:p>
            <a:r>
              <a:rPr lang="en-GB" altLang="en-US" smtClean="0"/>
              <a:t>How to comply at UoS?</a:t>
            </a:r>
          </a:p>
        </p:txBody>
      </p:sp>
      <p:sp>
        <p:nvSpPr>
          <p:cNvPr id="22532" name="Content Placeholder 2"/>
          <p:cNvSpPr>
            <a:spLocks noGrp="1"/>
          </p:cNvSpPr>
          <p:nvPr>
            <p:ph idx="1"/>
          </p:nvPr>
        </p:nvSpPr>
        <p:spPr>
          <a:xfrm>
            <a:off x="1447800" y="2057400"/>
            <a:ext cx="8183563" cy="4429125"/>
          </a:xfrm>
          <a:solidFill>
            <a:schemeClr val="accent1"/>
          </a:solidFill>
        </p:spPr>
        <p:txBody>
          <a:bodyPr/>
          <a:lstStyle/>
          <a:p>
            <a:pPr marL="454025" lvl="1" indent="0" algn="ctr">
              <a:buFontTx/>
              <a:buNone/>
            </a:pPr>
            <a:endParaRPr lang="en-GB" altLang="en-US" sz="4000" smtClean="0"/>
          </a:p>
          <a:p>
            <a:pPr marL="454025" lvl="1" indent="0" algn="ctr">
              <a:buFontTx/>
              <a:buNone/>
            </a:pPr>
            <a:r>
              <a:rPr lang="en-GB" altLang="en-US" sz="4000" smtClean="0"/>
              <a:t>Contact Library OA team on </a:t>
            </a:r>
            <a:r>
              <a:rPr lang="en-GB" altLang="en-US" sz="4000" smtClean="0">
                <a:hlinkClick r:id="rId4"/>
              </a:rPr>
              <a:t>OAEnquiries@sheffield.ac.uk</a:t>
            </a:r>
            <a:r>
              <a:rPr lang="en-GB" altLang="en-US" sz="4000" smtClean="0"/>
              <a:t> once your article has been accepted.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2"/>
          <p:cNvPicPr>
            <a:picLocks noChangeAspect="1" noChangeArrowheads="1"/>
          </p:cNvPicPr>
          <p:nvPr/>
        </p:nvPicPr>
        <p:blipFill>
          <a:blip r:embed="rId4">
            <a:extLst>
              <a:ext uri="{28A0092B-C50C-407E-A947-70E740481C1C}">
                <a14:useLocalDpi xmlns:a14="http://schemas.microsoft.com/office/drawing/2010/main" val="0"/>
              </a:ext>
            </a:extLst>
          </a:blip>
          <a:srcRect l="20995" t="16763" r="20673" b="10115"/>
          <a:stretch>
            <a:fillRect/>
          </a:stretch>
        </p:blipFill>
        <p:spPr bwMode="auto">
          <a:xfrm>
            <a:off x="1295400" y="685800"/>
            <a:ext cx="8458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1"/>
          <p:cNvSpPr>
            <a:spLocks noGrp="1"/>
          </p:cNvSpPr>
          <p:nvPr>
            <p:ph type="title"/>
          </p:nvPr>
        </p:nvSpPr>
        <p:spPr/>
        <p:txBody>
          <a:bodyPr/>
          <a:lstStyle/>
          <a:p>
            <a:r>
              <a:rPr lang="en-GB" altLang="en-US" smtClean="0"/>
              <a:t>OA start to finish</a:t>
            </a:r>
          </a:p>
        </p:txBody>
      </p:sp>
      <p:graphicFrame>
        <p:nvGraphicFramePr>
          <p:cNvPr id="5" name="Content Placeholder 3"/>
          <p:cNvGraphicFramePr>
            <a:graphicFrameLocks noGrp="1"/>
          </p:cNvGraphicFramePr>
          <p:nvPr>
            <p:ph idx="1"/>
          </p:nvPr>
        </p:nvGraphicFramePr>
        <p:xfrm>
          <a:off x="503238" y="1812925"/>
          <a:ext cx="9051925" cy="513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dirty="0" smtClean="0"/>
              <a:t>Open Access – who benefits?</a:t>
            </a:r>
            <a:endParaRPr lang="en-GB" dirty="0"/>
          </a:p>
        </p:txBody>
      </p:sp>
      <p:sp>
        <p:nvSpPr>
          <p:cNvPr id="3" name="Content Placeholder 2"/>
          <p:cNvSpPr>
            <a:spLocks noGrp="1"/>
          </p:cNvSpPr>
          <p:nvPr>
            <p:ph idx="1"/>
          </p:nvPr>
        </p:nvSpPr>
        <p:spPr/>
        <p:txBody>
          <a:bodyPr/>
          <a:lstStyle/>
          <a:p>
            <a:r>
              <a:rPr lang="en-GB" altLang="en-US" i="1" dirty="0">
                <a:solidFill>
                  <a:srgbClr val="262626"/>
                </a:solidFill>
                <a:latin typeface="Gill Sans MT" pitchFamily="34" charset="0"/>
              </a:rPr>
              <a:t>The Open Access citation advantage : studies and results to date</a:t>
            </a:r>
            <a:r>
              <a:rPr lang="en-GB" altLang="en-US" dirty="0">
                <a:solidFill>
                  <a:srgbClr val="262626"/>
                </a:solidFill>
                <a:latin typeface="Gill Sans MT" pitchFamily="34" charset="0"/>
              </a:rPr>
              <a:t>. Swan, Alma (2010). </a:t>
            </a:r>
            <a:r>
              <a:rPr lang="en-GB" altLang="en-US" dirty="0">
                <a:solidFill>
                  <a:srgbClr val="262626"/>
                </a:solidFill>
                <a:latin typeface="Gill Sans MT" pitchFamily="34" charset="0"/>
                <a:hlinkClick r:id="rId4"/>
              </a:rPr>
              <a:t>http://eprints.soton.ac.uk/268516</a:t>
            </a:r>
            <a:r>
              <a:rPr lang="en-GB" altLang="en-US" dirty="0" smtClean="0">
                <a:solidFill>
                  <a:srgbClr val="262626"/>
                </a:solidFill>
                <a:latin typeface="Gill Sans MT" pitchFamily="34" charset="0"/>
                <a:hlinkClick r:id="rId4"/>
              </a:rPr>
              <a:t>/</a:t>
            </a:r>
            <a:endParaRPr lang="en-GB" altLang="en-US" dirty="0" smtClean="0">
              <a:solidFill>
                <a:srgbClr val="262626"/>
              </a:solidFill>
              <a:latin typeface="Gill Sans MT" pitchFamily="34" charset="0"/>
            </a:endParaRPr>
          </a:p>
          <a:p>
            <a:endParaRPr lang="en-GB" altLang="en-US" dirty="0"/>
          </a:p>
          <a:p>
            <a:r>
              <a:rPr lang="en-GB" dirty="0" smtClean="0"/>
              <a:t>SPARC Europe – </a:t>
            </a:r>
            <a:r>
              <a:rPr lang="en-GB" dirty="0" smtClean="0">
                <a:hlinkClick r:id="rId5"/>
              </a:rPr>
              <a:t>The Open Access Citation Advantage Service</a:t>
            </a:r>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623154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1"/>
          <p:cNvSpPr>
            <a:spLocks noGrp="1"/>
          </p:cNvSpPr>
          <p:nvPr>
            <p:ph type="title"/>
          </p:nvPr>
        </p:nvSpPr>
        <p:spPr/>
        <p:txBody>
          <a:bodyPr/>
          <a:lstStyle/>
          <a:p>
            <a:r>
              <a:rPr lang="en-GB" altLang="en-US" smtClean="0"/>
              <a:t>Benefits - WRRO Statistics </a:t>
            </a:r>
            <a:r>
              <a:rPr lang="en-GB" altLang="en-US" sz="2000" i="1" smtClean="0"/>
              <a:t>(Fri 16/10/15)</a:t>
            </a:r>
            <a:endParaRPr lang="en-GB" altLang="en-US" smtClean="0"/>
          </a:p>
        </p:txBody>
      </p:sp>
      <p:sp>
        <p:nvSpPr>
          <p:cNvPr id="29700" name="Content Placeholder 2"/>
          <p:cNvSpPr>
            <a:spLocks noGrp="1"/>
          </p:cNvSpPr>
          <p:nvPr>
            <p:ph idx="1"/>
          </p:nvPr>
        </p:nvSpPr>
        <p:spPr/>
        <p:txBody>
          <a:bodyPr/>
          <a:lstStyle/>
          <a:p>
            <a:r>
              <a:rPr lang="en-GB" altLang="en-US" sz="2400" smtClean="0"/>
              <a:t>6108 items, 86% Full text, 72% OA,  1.4 million downloads</a:t>
            </a:r>
          </a:p>
          <a:p>
            <a:endParaRPr lang="en-GB" altLang="en-US" sz="2400" smtClean="0"/>
          </a:p>
          <a:p>
            <a:r>
              <a:rPr lang="en-GB" altLang="en-US" sz="2400" smtClean="0"/>
              <a:t>Most downloaded Sheffield article: 17,345 downloads</a:t>
            </a:r>
          </a:p>
          <a:p>
            <a:pPr lvl="1"/>
            <a:r>
              <a:rPr lang="en-GB" altLang="en-US" sz="1600" smtClean="0"/>
              <a:t>Clark, C.D., Evans, D.J.A., Khatwa, A., Bradwell, T., Jordan, C.J., Marsh, S.H., Mitchell, W.A. and Bateman, M.D. (2004) </a:t>
            </a:r>
            <a:r>
              <a:rPr lang="en-GB" altLang="en-US" sz="1600" i="1" smtClean="0"/>
              <a:t>Map and GIS database of glacial landforms and features related to the last British Ice Sheet.</a:t>
            </a:r>
            <a:r>
              <a:rPr lang="en-GB" altLang="en-US" sz="1600" smtClean="0"/>
              <a:t> Boreas, 33 (4). pp. 359-375. ISSN 0300-9483</a:t>
            </a:r>
          </a:p>
          <a:p>
            <a:endParaRPr lang="en-GB" altLang="en-US" sz="2000" smtClean="0"/>
          </a:p>
          <a:p>
            <a:r>
              <a:rPr lang="en-GB" altLang="en-US" sz="2400" smtClean="0"/>
              <a:t>Most downloaded Sheffield author: D, Howe with 111,646 downloads</a:t>
            </a:r>
          </a:p>
          <a:p>
            <a:endParaRPr lang="en-GB"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p:txBody>
          <a:bodyPr/>
          <a:lstStyle/>
          <a:p>
            <a:endParaRPr lang="en-GB" altLang="en-US" smtClean="0"/>
          </a:p>
        </p:txBody>
      </p:sp>
      <p:pic>
        <p:nvPicPr>
          <p:cNvPr id="30724" name="Content Placeholder 8"/>
          <p:cNvPicPr>
            <a:picLocks noGrp="1"/>
          </p:cNvPicPr>
          <p:nvPr>
            <p:ph idx="1"/>
          </p:nvPr>
        </p:nvPicPr>
        <p:blipFill>
          <a:blip r:embed="rId4">
            <a:extLst>
              <a:ext uri="{28A0092B-C50C-407E-A947-70E740481C1C}">
                <a14:useLocalDpi xmlns:a14="http://schemas.microsoft.com/office/drawing/2010/main" val="0"/>
              </a:ext>
            </a:extLst>
          </a:blip>
          <a:srcRect l="56" t="7329" r="29053" b="4398"/>
          <a:stretch>
            <a:fillRect/>
          </a:stretch>
        </p:blipFill>
        <p:spPr>
          <a:xfrm>
            <a:off x="0" y="-28575"/>
            <a:ext cx="8763000" cy="69342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p:txBody>
          <a:bodyPr/>
          <a:lstStyle/>
          <a:p>
            <a:r>
              <a:rPr lang="en-GB" altLang="en-US" smtClean="0"/>
              <a:t>Open Access -  Who benefits?</a:t>
            </a:r>
          </a:p>
        </p:txBody>
      </p:sp>
      <p:sp>
        <p:nvSpPr>
          <p:cNvPr id="28676" name="Content Placeholder 2"/>
          <p:cNvSpPr>
            <a:spLocks noGrp="1"/>
          </p:cNvSpPr>
          <p:nvPr>
            <p:ph idx="1"/>
          </p:nvPr>
        </p:nvSpPr>
        <p:spPr>
          <a:xfrm>
            <a:off x="752475" y="1828800"/>
            <a:ext cx="9051925" cy="5130800"/>
          </a:xfrm>
        </p:spPr>
        <p:txBody>
          <a:bodyPr/>
          <a:lstStyle/>
          <a:p>
            <a:pPr marL="0" indent="0" algn="ctr">
              <a:buNone/>
            </a:pPr>
            <a:endParaRPr lang="en-GB" altLang="en-US" sz="4800" dirty="0" smtClean="0"/>
          </a:p>
          <a:p>
            <a:pPr marL="0" indent="0" algn="ctr">
              <a:buNone/>
            </a:pPr>
            <a:r>
              <a:rPr lang="en-GB" altLang="en-US" sz="9600" dirty="0" smtClean="0"/>
              <a:t>You Do!</a:t>
            </a:r>
            <a:endParaRPr lang="en-GB" altLang="en-US" sz="9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itle 1"/>
          <p:cNvSpPr>
            <a:spLocks noGrp="1"/>
          </p:cNvSpPr>
          <p:nvPr>
            <p:ph type="title"/>
          </p:nvPr>
        </p:nvSpPr>
        <p:spPr/>
        <p:txBody>
          <a:bodyPr/>
          <a:lstStyle/>
          <a:p>
            <a:r>
              <a:rPr lang="en-GB" altLang="en-US" smtClean="0"/>
              <a:t>Further Help and Advice</a:t>
            </a:r>
          </a:p>
        </p:txBody>
      </p:sp>
      <p:sp>
        <p:nvSpPr>
          <p:cNvPr id="33796" name="Content Placeholder 2"/>
          <p:cNvSpPr>
            <a:spLocks noGrp="1"/>
          </p:cNvSpPr>
          <p:nvPr>
            <p:ph idx="1"/>
          </p:nvPr>
        </p:nvSpPr>
        <p:spPr/>
        <p:txBody>
          <a:bodyPr/>
          <a:lstStyle/>
          <a:p>
            <a:r>
              <a:rPr lang="en-GB" altLang="en-US" sz="2000" smtClean="0"/>
              <a:t>Library Open Access webpages </a:t>
            </a:r>
            <a:r>
              <a:rPr lang="en-GB" altLang="en-US" sz="2000" smtClean="0">
                <a:hlinkClick r:id="rId4"/>
              </a:rPr>
              <a:t>http://www.sheffield.ac.uk/library/openaccess/index</a:t>
            </a:r>
            <a:endParaRPr lang="en-GB" altLang="en-US" sz="2000" smtClean="0"/>
          </a:p>
          <a:p>
            <a:r>
              <a:rPr lang="en-GB" altLang="en-US" sz="2000" smtClean="0"/>
              <a:t>MyPublications guidance</a:t>
            </a:r>
          </a:p>
          <a:p>
            <a:pPr marL="400050" lvl="1" indent="0">
              <a:buFontTx/>
              <a:buNone/>
            </a:pPr>
            <a:r>
              <a:rPr lang="en-GB" altLang="en-US" sz="2000" smtClean="0">
                <a:hlinkClick r:id="rId5"/>
              </a:rPr>
              <a:t>http://www.sheffield.ac.uk/ris/systems/mypublications</a:t>
            </a:r>
            <a:endParaRPr lang="en-GB" altLang="en-US" sz="2000" smtClean="0"/>
          </a:p>
          <a:p>
            <a:r>
              <a:rPr lang="en-GB" altLang="en-US" sz="2000" smtClean="0"/>
              <a:t>University of Sheffield Open Access Position statement</a:t>
            </a:r>
          </a:p>
          <a:p>
            <a:pPr marL="400050" lvl="1" indent="0">
              <a:buFontTx/>
              <a:buNone/>
            </a:pPr>
            <a:r>
              <a:rPr lang="en-GB" altLang="en-US" sz="2000" smtClean="0">
                <a:hlinkClick r:id="rId6"/>
              </a:rPr>
              <a:t>http://librarysupport.shef.ac.uk/OpenAccessPositionstatement.pdf</a:t>
            </a:r>
            <a:endParaRPr lang="en-GB" altLang="en-US" sz="2000" smtClean="0"/>
          </a:p>
          <a:p>
            <a:r>
              <a:rPr lang="en-GB" altLang="en-US" sz="2000" smtClean="0"/>
              <a:t>HEFCE Open Access Research Policy</a:t>
            </a:r>
          </a:p>
          <a:p>
            <a:pPr marL="400050" lvl="1" indent="0">
              <a:buFontTx/>
              <a:buNone/>
            </a:pPr>
            <a:r>
              <a:rPr lang="en-GB" altLang="en-US" sz="2000" smtClean="0">
                <a:hlinkClick r:id="rId7"/>
              </a:rPr>
              <a:t>http://www.hefce.ac.uk/rsrch/oa/Policy/</a:t>
            </a:r>
            <a:endParaRPr lang="en-GB" altLang="en-US" sz="2000" smtClean="0"/>
          </a:p>
          <a:p>
            <a:r>
              <a:rPr lang="en-GB" altLang="en-US" sz="2000" smtClean="0"/>
              <a:t>Contact the library open access team   </a:t>
            </a:r>
          </a:p>
          <a:p>
            <a:pPr>
              <a:buFontTx/>
              <a:buNone/>
            </a:pPr>
            <a:r>
              <a:rPr lang="en-GB" altLang="en-US" sz="2000" smtClean="0">
                <a:hlinkClick r:id="rId8"/>
              </a:rPr>
              <a:t>     OAEnquiries@sheffield.ac.uk</a:t>
            </a:r>
            <a:endParaRPr lang="en-GB" altLang="en-US" sz="2000" smtClean="0"/>
          </a:p>
          <a:p>
            <a:endParaRPr lang="en-GB"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762000" y="1828800"/>
            <a:ext cx="7908925" cy="6630988"/>
          </a:xfrm>
        </p:spPr>
        <p:txBody>
          <a:bodyPr/>
          <a:lstStyle/>
          <a:p>
            <a:pPr marL="0" indent="0" algn="ctr" eaLnBrk="1" hangingPunct="1">
              <a:buFontTx/>
              <a:buNone/>
            </a:pPr>
            <a:r>
              <a:rPr lang="en-US" altLang="en-US" sz="9600" smtClean="0"/>
              <a:t>Any Questions</a:t>
            </a:r>
            <a:br>
              <a:rPr lang="en-US" altLang="en-US" sz="9600" smtClean="0"/>
            </a:br>
            <a:r>
              <a:rPr lang="en-US" altLang="en-US" sz="9600" smtClean="0">
                <a:latin typeface="Bernard MT Condensed" pitchFamily="18" charset="0"/>
              </a:rPr>
              <a:t>???</a:t>
            </a:r>
            <a:endParaRPr lang="en-US" altLang="en-US" sz="9600" smtClean="0"/>
          </a:p>
        </p:txBody>
      </p:sp>
      <p:pic>
        <p:nvPicPr>
          <p:cNvPr id="3584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47775" cy="778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mtClean="0"/>
              <a:t>Talk outline</a:t>
            </a:r>
          </a:p>
        </p:txBody>
      </p:sp>
      <p:sp>
        <p:nvSpPr>
          <p:cNvPr id="5123" name="Content Placeholder 2"/>
          <p:cNvSpPr>
            <a:spLocks noGrp="1"/>
          </p:cNvSpPr>
          <p:nvPr>
            <p:ph idx="1"/>
          </p:nvPr>
        </p:nvSpPr>
        <p:spPr/>
        <p:txBody>
          <a:bodyPr/>
          <a:lstStyle/>
          <a:p>
            <a:pPr marL="0" indent="0">
              <a:buFontTx/>
              <a:buNone/>
            </a:pPr>
            <a:r>
              <a:rPr lang="en-GB" altLang="en-US" smtClean="0"/>
              <a:t>DD	Definitions</a:t>
            </a:r>
          </a:p>
          <a:p>
            <a:pPr marL="0" indent="0">
              <a:buFontTx/>
              <a:buNone/>
            </a:pPr>
            <a:r>
              <a:rPr lang="en-GB" altLang="en-US" smtClean="0"/>
              <a:t>	Benefits</a:t>
            </a:r>
          </a:p>
          <a:p>
            <a:pPr marL="0" indent="0">
              <a:buFontTx/>
              <a:buNone/>
            </a:pPr>
            <a:r>
              <a:rPr lang="en-GB" altLang="en-US" smtClean="0"/>
              <a:t>	Mandates</a:t>
            </a:r>
          </a:p>
          <a:p>
            <a:pPr marL="0" indent="0">
              <a:buFontTx/>
              <a:buNone/>
            </a:pPr>
            <a:r>
              <a:rPr lang="en-GB" altLang="en-US" smtClean="0"/>
              <a:t>	Making it happen</a:t>
            </a:r>
          </a:p>
          <a:p>
            <a:pPr marL="0" indent="0">
              <a:buFontTx/>
              <a:buNone/>
            </a:pPr>
            <a:r>
              <a:rPr lang="en-GB" altLang="en-US" smtClean="0"/>
              <a:t>	Benefits (again)</a:t>
            </a:r>
          </a:p>
          <a:p>
            <a:pPr marL="0" indent="0">
              <a:buFontTx/>
              <a:buNone/>
            </a:pPr>
            <a:r>
              <a:rPr lang="en-GB" altLang="en-US" smtClean="0"/>
              <a:t>	Help</a:t>
            </a:r>
          </a:p>
          <a:p>
            <a:pPr marL="0" indent="0">
              <a:buFontTx/>
              <a:buNone/>
            </a:pPr>
            <a:r>
              <a:rPr lang="en-GB" altLang="en-US" smtClean="0"/>
              <a:t>	</a:t>
            </a:r>
          </a:p>
        </p:txBody>
      </p:sp>
      <p:pic>
        <p:nvPicPr>
          <p:cNvPr id="512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47775" cy="778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title"/>
          </p:nvPr>
        </p:nvSpPr>
        <p:spPr/>
        <p:txBody>
          <a:bodyPr/>
          <a:lstStyle/>
          <a:p>
            <a:r>
              <a:rPr lang="en-GB" altLang="en-US" smtClean="0"/>
              <a:t>Definition of Open Access</a:t>
            </a:r>
          </a:p>
        </p:txBody>
      </p:sp>
      <p:sp>
        <p:nvSpPr>
          <p:cNvPr id="7172" name="Content Placeholder 2"/>
          <p:cNvSpPr>
            <a:spLocks noGrp="1"/>
          </p:cNvSpPr>
          <p:nvPr>
            <p:ph idx="1"/>
          </p:nvPr>
        </p:nvSpPr>
        <p:spPr/>
        <p:txBody>
          <a:bodyPr/>
          <a:lstStyle/>
          <a:p>
            <a:r>
              <a:rPr lang="en-GB" altLang="en-US" smtClean="0"/>
              <a:t>General principle that research articles should be freely available on the internet, permitting any users to read, download, copy, print, search, and link to the full text with the proviso that authors are properly acknowledged and cited. </a:t>
            </a:r>
          </a:p>
          <a:p>
            <a:endParaRPr lang="en-GB" altLang="en-US" smtClean="0"/>
          </a:p>
          <a:p>
            <a:r>
              <a:rPr lang="en-GB" altLang="en-US" i="1" smtClean="0"/>
              <a:t>Full definition: </a:t>
            </a:r>
            <a:r>
              <a:rPr lang="en-GB" altLang="en-US" sz="2400" i="1" smtClean="0">
                <a:hlinkClick r:id="rId4"/>
              </a:rPr>
              <a:t>Budapest Open Access Initiative (2002</a:t>
            </a:r>
            <a:r>
              <a:rPr lang="en-GB" altLang="en-US" sz="2400" smtClean="0">
                <a:hlinkClick r:id="rId4"/>
              </a:rPr>
              <a:t>)</a:t>
            </a:r>
            <a:endParaRPr lang="en-GB" altLang="en-US" sz="2400" smtClean="0"/>
          </a:p>
          <a:p>
            <a:endParaRPr lang="en-GB"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p:cNvSpPr>
            <a:spLocks noGrp="1"/>
          </p:cNvSpPr>
          <p:nvPr>
            <p:ph type="title"/>
          </p:nvPr>
        </p:nvSpPr>
        <p:spPr/>
        <p:txBody>
          <a:bodyPr/>
          <a:lstStyle/>
          <a:p>
            <a:r>
              <a:rPr lang="en-GB" altLang="en-US" smtClean="0">
                <a:solidFill>
                  <a:srgbClr val="00B050"/>
                </a:solidFill>
              </a:rPr>
              <a:t>Green</a:t>
            </a:r>
            <a:r>
              <a:rPr lang="en-GB" altLang="en-US" smtClean="0"/>
              <a:t> or </a:t>
            </a:r>
            <a:r>
              <a:rPr lang="en-GB" altLang="en-US" smtClean="0">
                <a:solidFill>
                  <a:srgbClr val="FFC000"/>
                </a:solidFill>
              </a:rPr>
              <a:t>Gold</a:t>
            </a:r>
            <a:r>
              <a:rPr lang="en-GB" altLang="en-US" smtClean="0"/>
              <a:t>?</a:t>
            </a:r>
          </a:p>
        </p:txBody>
      </p:sp>
      <p:sp>
        <p:nvSpPr>
          <p:cNvPr id="9220" name="Content Placeholder 2"/>
          <p:cNvSpPr>
            <a:spLocks noGrp="1"/>
          </p:cNvSpPr>
          <p:nvPr>
            <p:ph idx="1"/>
          </p:nvPr>
        </p:nvSpPr>
        <p:spPr>
          <a:xfrm>
            <a:off x="752475" y="1828800"/>
            <a:ext cx="9051925" cy="5130800"/>
          </a:xfrm>
        </p:spPr>
        <p:txBody>
          <a:bodyPr/>
          <a:lstStyle/>
          <a:p>
            <a:pPr>
              <a:buFontTx/>
              <a:buNone/>
            </a:pPr>
            <a:r>
              <a:rPr lang="en-GB" altLang="en-US" smtClean="0">
                <a:solidFill>
                  <a:srgbClr val="00B050"/>
                </a:solidFill>
              </a:rPr>
              <a:t>GREEN</a:t>
            </a:r>
            <a:r>
              <a:rPr lang="en-GB" altLang="en-US" smtClean="0"/>
              <a:t>: Authors deposit their articles in a subject or institutional repository such as White Rose Research Online subject to version and embargo conditions imposed by the publisher</a:t>
            </a:r>
          </a:p>
          <a:p>
            <a:pPr>
              <a:buFontTx/>
              <a:buNone/>
            </a:pPr>
            <a:r>
              <a:rPr lang="en-GB" altLang="en-US" smtClean="0">
                <a:solidFill>
                  <a:srgbClr val="FFC000"/>
                </a:solidFill>
              </a:rPr>
              <a:t>GOLD</a:t>
            </a:r>
            <a:r>
              <a:rPr lang="en-GB" altLang="en-US" smtClean="0"/>
              <a:t>: Authors publish in journals which offer free access to the Publisher’s Final Copy/Version of Record  immediately on publication. Authors usually have to pay an Article Processing Charge (APC) of £100-£3000 to the publisher.  </a:t>
            </a:r>
          </a:p>
          <a:p>
            <a:endParaRPr lang="en-GB"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1"/>
          <p:cNvSpPr>
            <a:spLocks noGrp="1"/>
          </p:cNvSpPr>
          <p:nvPr>
            <p:ph type="title"/>
          </p:nvPr>
        </p:nvSpPr>
        <p:spPr/>
        <p:txBody>
          <a:bodyPr/>
          <a:lstStyle/>
          <a:p>
            <a:r>
              <a:rPr lang="en-GB" altLang="en-US" smtClean="0"/>
              <a:t>Open Access -  Who benefits?</a:t>
            </a:r>
          </a:p>
        </p:txBody>
      </p:sp>
      <p:sp>
        <p:nvSpPr>
          <p:cNvPr id="11268" name="Content Placeholder 2"/>
          <p:cNvSpPr>
            <a:spLocks noGrp="1"/>
          </p:cNvSpPr>
          <p:nvPr>
            <p:ph idx="1"/>
          </p:nvPr>
        </p:nvSpPr>
        <p:spPr/>
        <p:txBody>
          <a:bodyPr/>
          <a:lstStyle/>
          <a:p>
            <a:r>
              <a:rPr lang="en-GB" altLang="en-US" smtClean="0"/>
              <a:t>Authors</a:t>
            </a:r>
          </a:p>
          <a:p>
            <a:r>
              <a:rPr lang="en-GB" altLang="en-US" smtClean="0"/>
              <a:t>Readers</a:t>
            </a:r>
          </a:p>
          <a:p>
            <a:r>
              <a:rPr lang="en-GB" altLang="en-US" smtClean="0"/>
              <a:t>Libraries</a:t>
            </a:r>
          </a:p>
          <a:p>
            <a:r>
              <a:rPr lang="en-GB" altLang="en-US" smtClean="0"/>
              <a:t>Universities</a:t>
            </a:r>
          </a:p>
          <a:p>
            <a:r>
              <a:rPr lang="en-GB" altLang="en-US" smtClean="0"/>
              <a:t>Funding agencies</a:t>
            </a:r>
          </a:p>
          <a:p>
            <a:r>
              <a:rPr lang="en-GB" altLang="en-US" smtClean="0"/>
              <a:t>Governments</a:t>
            </a:r>
          </a:p>
          <a:p>
            <a:r>
              <a:rPr lang="en-GB" altLang="en-US" smtClean="0"/>
              <a:t>Citizens</a:t>
            </a:r>
          </a:p>
          <a:p>
            <a:r>
              <a:rPr lang="en-GB" altLang="en-US" smtClean="0"/>
              <a:t>(Publishers/Journals)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1"/>
          <p:cNvSpPr>
            <a:spLocks noGrp="1"/>
          </p:cNvSpPr>
          <p:nvPr>
            <p:ph type="title"/>
          </p:nvPr>
        </p:nvSpPr>
        <p:spPr/>
        <p:txBody>
          <a:bodyPr/>
          <a:lstStyle/>
          <a:p>
            <a:r>
              <a:rPr lang="en-GB" altLang="en-US" smtClean="0"/>
              <a:t>Open access – why do it</a:t>
            </a:r>
          </a:p>
        </p:txBody>
      </p:sp>
      <p:sp>
        <p:nvSpPr>
          <p:cNvPr id="13316" name="Content Placeholder 2"/>
          <p:cNvSpPr>
            <a:spLocks noGrp="1"/>
          </p:cNvSpPr>
          <p:nvPr>
            <p:ph idx="1"/>
          </p:nvPr>
        </p:nvSpPr>
        <p:spPr/>
        <p:txBody>
          <a:bodyPr/>
          <a:lstStyle/>
          <a:p>
            <a:r>
              <a:rPr lang="en-GB" altLang="en-US" smtClean="0"/>
              <a:t>Benefits </a:t>
            </a:r>
          </a:p>
          <a:p>
            <a:endParaRPr lang="en-GB" altLang="en-US" smtClean="0"/>
          </a:p>
          <a:p>
            <a:r>
              <a:rPr lang="en-GB" altLang="en-US" smtClean="0"/>
              <a:t>Mandates</a:t>
            </a:r>
          </a:p>
          <a:p>
            <a:pPr lvl="1"/>
            <a:r>
              <a:rPr lang="en-GB" altLang="en-US" smtClean="0"/>
              <a:t>HEFCE post-2014 REF OA policy </a:t>
            </a:r>
            <a:r>
              <a:rPr lang="en-GB" altLang="en-US" i="1" smtClean="0"/>
              <a:t>(Green)</a:t>
            </a:r>
          </a:p>
          <a:p>
            <a:pPr lvl="1"/>
            <a:endParaRPr lang="en-GB" altLang="en-US" smtClean="0"/>
          </a:p>
          <a:p>
            <a:pPr lvl="1"/>
            <a:r>
              <a:rPr lang="en-GB" altLang="en-US" smtClean="0"/>
              <a:t>Funders – RCUK, COAF/Wellcome </a:t>
            </a:r>
            <a:r>
              <a:rPr lang="en-GB" altLang="en-US" i="1" smtClean="0"/>
              <a:t>(Gold) </a:t>
            </a:r>
          </a:p>
          <a:p>
            <a:pPr lvl="1"/>
            <a:endParaRPr lang="en-GB"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le 1"/>
          <p:cNvSpPr>
            <a:spLocks noGrp="1"/>
          </p:cNvSpPr>
          <p:nvPr>
            <p:ph type="title"/>
          </p:nvPr>
        </p:nvSpPr>
        <p:spPr/>
        <p:txBody>
          <a:bodyPr/>
          <a:lstStyle/>
          <a:p>
            <a:r>
              <a:rPr lang="en-GB" altLang="en-US" smtClean="0"/>
              <a:t>HEFCE: post-2014 REF OA Policy</a:t>
            </a:r>
          </a:p>
        </p:txBody>
      </p:sp>
      <p:sp>
        <p:nvSpPr>
          <p:cNvPr id="3" name="Content Placeholder 2"/>
          <p:cNvSpPr>
            <a:spLocks noGrp="1"/>
          </p:cNvSpPr>
          <p:nvPr>
            <p:ph idx="1"/>
          </p:nvPr>
        </p:nvSpPr>
        <p:spPr/>
        <p:txBody>
          <a:bodyPr/>
          <a:lstStyle/>
          <a:p>
            <a:pPr>
              <a:defRPr/>
            </a:pPr>
            <a:r>
              <a:rPr lang="en-GB" dirty="0" smtClean="0">
                <a:ea typeface="+mn-ea"/>
              </a:rPr>
              <a:t>From April 2016, articles accepted for publication must be deposited in a repository within 3 months of the date of acceptance</a:t>
            </a:r>
          </a:p>
          <a:p>
            <a:pPr>
              <a:defRPr/>
            </a:pPr>
            <a:endParaRPr lang="en-GB" dirty="0" smtClean="0">
              <a:ea typeface="+mn-ea"/>
            </a:endParaRPr>
          </a:p>
          <a:p>
            <a:pPr>
              <a:defRPr/>
            </a:pPr>
            <a:r>
              <a:rPr lang="en-GB" dirty="0" smtClean="0">
                <a:ea typeface="+mn-ea"/>
              </a:rPr>
              <a:t>The version deposited must be the Author Final Copy/</a:t>
            </a:r>
            <a:r>
              <a:rPr lang="en-GB" dirty="0" err="1" smtClean="0">
                <a:ea typeface="+mn-ea"/>
              </a:rPr>
              <a:t>postprint</a:t>
            </a:r>
            <a:endParaRPr lang="en-GB" dirty="0">
              <a:ea typeface="+mn-ea"/>
            </a:endParaRPr>
          </a:p>
          <a:p>
            <a:pPr>
              <a:defRPr/>
            </a:pPr>
            <a:endParaRPr lang="en-GB" dirty="0" smtClean="0">
              <a:ea typeface="+mn-ea"/>
            </a:endParaRPr>
          </a:p>
          <a:p>
            <a:pPr>
              <a:defRPr/>
            </a:pPr>
            <a:r>
              <a:rPr lang="en-GB" dirty="0" smtClean="0">
                <a:ea typeface="+mn-ea"/>
              </a:rPr>
              <a:t>Embargo periods of up to 1 year (STEM), 2 years (AHSS) post-publication are allowed</a:t>
            </a:r>
          </a:p>
          <a:p>
            <a:pPr>
              <a:defRPr/>
            </a:pPr>
            <a:endParaRPr lang="en-GB" dirty="0">
              <a:ea typeface="+mn-ea"/>
            </a:endParaRPr>
          </a:p>
          <a:p>
            <a:pPr marL="0" indent="0">
              <a:buFontTx/>
              <a:buNone/>
              <a:defRPr/>
            </a:pPr>
            <a:endParaRPr lang="en-GB" dirty="0">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3"/>
          <p:cNvSpPr>
            <a:spLocks noGrp="1"/>
          </p:cNvSpPr>
          <p:nvPr>
            <p:ph type="title"/>
          </p:nvPr>
        </p:nvSpPr>
        <p:spPr/>
        <p:txBody>
          <a:bodyPr/>
          <a:lstStyle/>
          <a:p>
            <a:r>
              <a:rPr lang="en-GB" altLang="en-US" smtClean="0"/>
              <a:t>How to comply at UoS?</a:t>
            </a:r>
          </a:p>
        </p:txBody>
      </p:sp>
      <p:sp>
        <p:nvSpPr>
          <p:cNvPr id="5" name="Content Placeholder 4"/>
          <p:cNvSpPr>
            <a:spLocks noGrp="1"/>
          </p:cNvSpPr>
          <p:nvPr>
            <p:ph idx="1"/>
          </p:nvPr>
        </p:nvSpPr>
        <p:spPr>
          <a:xfrm>
            <a:off x="990600" y="2362200"/>
            <a:ext cx="8564563" cy="4200525"/>
          </a:xfrm>
          <a:solidFill>
            <a:schemeClr val="accent1"/>
          </a:solidFill>
        </p:spPr>
        <p:txBody>
          <a:bodyPr/>
          <a:lstStyle/>
          <a:p>
            <a:pPr marL="0" indent="0" algn="ctr">
              <a:buFontTx/>
              <a:buNone/>
              <a:defRPr/>
            </a:pPr>
            <a:r>
              <a:rPr lang="en-GB" sz="4400" dirty="0" smtClean="0">
                <a:ea typeface="+mn-ea"/>
              </a:rPr>
              <a:t>As soon as your article is accepted, create a record for each article in </a:t>
            </a:r>
            <a:r>
              <a:rPr lang="en-GB" sz="4400" dirty="0" err="1" smtClean="0">
                <a:ea typeface="+mn-ea"/>
              </a:rPr>
              <a:t>MyPublications</a:t>
            </a:r>
            <a:r>
              <a:rPr lang="en-GB" sz="4400" dirty="0" smtClean="0">
                <a:ea typeface="+mn-ea"/>
              </a:rPr>
              <a:t> and upload the Author Final Copy to WRRO </a:t>
            </a:r>
          </a:p>
          <a:p>
            <a:pPr algn="ctr">
              <a:defRPr/>
            </a:pPr>
            <a:endParaRPr lang="en-GB" sz="4400" dirty="0">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52475"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itle 1"/>
          <p:cNvSpPr>
            <a:spLocks noGrp="1"/>
          </p:cNvSpPr>
          <p:nvPr>
            <p:ph type="title"/>
          </p:nvPr>
        </p:nvSpPr>
        <p:spPr/>
        <p:txBody>
          <a:bodyPr/>
          <a:lstStyle/>
          <a:p>
            <a:r>
              <a:rPr lang="en-GB" altLang="en-US" smtClean="0"/>
              <a:t>RCUK/COAF OA Policy</a:t>
            </a:r>
          </a:p>
        </p:txBody>
      </p:sp>
      <p:sp>
        <p:nvSpPr>
          <p:cNvPr id="18436" name="Content Placeholder 2"/>
          <p:cNvSpPr>
            <a:spLocks noGrp="1"/>
          </p:cNvSpPr>
          <p:nvPr>
            <p:ph idx="1"/>
          </p:nvPr>
        </p:nvSpPr>
        <p:spPr/>
        <p:txBody>
          <a:bodyPr/>
          <a:lstStyle/>
          <a:p>
            <a:r>
              <a:rPr lang="en-GB" altLang="en-US" smtClean="0"/>
              <a:t>RCUK (Research Councils UK)</a:t>
            </a:r>
          </a:p>
          <a:p>
            <a:pPr lvl="1"/>
            <a:r>
              <a:rPr lang="en-GB" altLang="en-US" i="1" smtClean="0"/>
              <a:t> AHRC, BBSRC, EPSRC, ESRC, MRC, NERC, STFC </a:t>
            </a:r>
          </a:p>
          <a:p>
            <a:pPr lvl="1"/>
            <a:endParaRPr lang="en-GB" altLang="en-US" smtClean="0"/>
          </a:p>
          <a:p>
            <a:r>
              <a:rPr lang="en-GB" altLang="en-US" smtClean="0"/>
              <a:t>COAF (Charities Open Access Fund)</a:t>
            </a:r>
          </a:p>
          <a:p>
            <a:pPr lvl="1"/>
            <a:r>
              <a:rPr lang="en-GB" altLang="en-US" i="1" smtClean="0"/>
              <a:t>Wellcome Trust, Arthritis Research UK, Bloodwise, Breast Cancer Now, British Heart Foundation, Cancer Research UK, Parkinson’s UK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651</Words>
  <Application>Microsoft Office PowerPoint</Application>
  <PresentationFormat>Custom</PresentationFormat>
  <Paragraphs>133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Open Access – What it is and why you want to do it!</vt:lpstr>
      <vt:lpstr>Talk outline</vt:lpstr>
      <vt:lpstr>Definition of Open Access</vt:lpstr>
      <vt:lpstr>Green or Gold?</vt:lpstr>
      <vt:lpstr>Open Access -  Who benefits?</vt:lpstr>
      <vt:lpstr>Open access – why do it</vt:lpstr>
      <vt:lpstr>HEFCE: post-2014 REF OA Policy</vt:lpstr>
      <vt:lpstr>How to comply at UoS?</vt:lpstr>
      <vt:lpstr>RCUK/COAF OA Policy</vt:lpstr>
      <vt:lpstr>RCUK/COAF OA Policy</vt:lpstr>
      <vt:lpstr>How to comply at UoS?</vt:lpstr>
      <vt:lpstr>PowerPoint Presentation</vt:lpstr>
      <vt:lpstr>OA start to finish</vt:lpstr>
      <vt:lpstr>Open Access – who benefits?</vt:lpstr>
      <vt:lpstr>Benefits - WRRO Statistics (Fri 16/10/15)</vt:lpstr>
      <vt:lpstr>PowerPoint Presentation</vt:lpstr>
      <vt:lpstr>Open Access -  Who benefits?</vt:lpstr>
      <vt:lpstr>Further Help and Advice</vt:lpstr>
      <vt:lpstr>PowerPoint Presentation</vt:lpstr>
    </vt:vector>
  </TitlesOfParts>
  <Company>PLoS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pmargis</dc:creator>
  <cp:lastModifiedBy>admin</cp:lastModifiedBy>
  <cp:revision>33</cp:revision>
  <dcterms:created xsi:type="dcterms:W3CDTF">2010-02-04T20:58:35Z</dcterms:created>
  <dcterms:modified xsi:type="dcterms:W3CDTF">2015-10-21T11:17:16Z</dcterms:modified>
</cp:coreProperties>
</file>