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6" r:id="rId3"/>
    <p:sldId id="278" r:id="rId4"/>
    <p:sldId id="272" r:id="rId5"/>
    <p:sldId id="273" r:id="rId6"/>
    <p:sldId id="274" r:id="rId7"/>
    <p:sldId id="275" r:id="rId8"/>
    <p:sldId id="276" r:id="rId9"/>
    <p:sldId id="277" r:id="rId10"/>
    <p:sldId id="282" r:id="rId11"/>
    <p:sldId id="279" r:id="rId12"/>
    <p:sldId id="280" r:id="rId13"/>
    <p:sldId id="281" r:id="rId14"/>
  </p:sldIdLst>
  <p:sldSz cx="13003213" cy="9756775"/>
  <p:notesSz cx="6858000" cy="9144000"/>
  <p:defaultTextStyle>
    <a:defPPr>
      <a:defRPr lang="en-US"/>
    </a:defPPr>
    <a:lvl1pPr marL="0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0276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0551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0827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01102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51378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01653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51929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02204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58" y="197"/>
      </p:cViewPr>
      <p:guideLst>
        <p:guide orient="horz" pos="2908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D4A1A-25BD-5A4B-8262-7637D0EF5D4F}" type="datetimeFigureOut">
              <a:rPr lang="en-US" smtClean="0"/>
              <a:t>4/16/2015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97ABF-097C-B144-83E2-BB2FD59F3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8241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5CC16-585F-864B-90A1-B63321EF5334}" type="datetimeFigureOut">
              <a:rPr lang="en-US" smtClean="0"/>
              <a:t>4/16/2015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8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5EB07-C2F8-2C48-8B7E-66B2468E5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36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0276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0551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0827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01102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51378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01653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51929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02204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01_backTitl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3003213" cy="97524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0072" y="4628143"/>
            <a:ext cx="7941248" cy="3410314"/>
          </a:xfrm>
        </p:spPr>
        <p:txBody>
          <a:bodyPr anchor="b"/>
          <a:lstStyle>
            <a:lvl1pPr>
              <a:lnSpc>
                <a:spcPts val="5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072" y="8356701"/>
            <a:ext cx="7967434" cy="461665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FFFFFF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28435" y="8235340"/>
            <a:ext cx="7942884" cy="0"/>
          </a:xfrm>
          <a:prstGeom prst="line">
            <a:avLst/>
          </a:prstGeom>
          <a:ln w="38100" cap="rnd">
            <a:solidFill>
              <a:srgbClr val="FFFFFF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lifeChanging.e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75094" y="8757215"/>
            <a:ext cx="2350281" cy="545345"/>
          </a:xfrm>
          <a:prstGeom prst="rect">
            <a:avLst/>
          </a:prstGeom>
        </p:spPr>
      </p:pic>
      <p:pic>
        <p:nvPicPr>
          <p:cNvPr id="19" name="Picture 18" descr="1_TheOU_Logo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4776" y="368300"/>
            <a:ext cx="1293797" cy="88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08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2_backTitl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3003213" cy="97524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0072" y="3921177"/>
            <a:ext cx="7941248" cy="3410314"/>
          </a:xfrm>
        </p:spPr>
        <p:txBody>
          <a:bodyPr anchor="b"/>
          <a:lstStyle>
            <a:lvl1pPr>
              <a:lnSpc>
                <a:spcPts val="5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072" y="7662828"/>
            <a:ext cx="7967434" cy="461665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FFFFFF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28435" y="7541467"/>
            <a:ext cx="7942884" cy="0"/>
          </a:xfrm>
          <a:prstGeom prst="line">
            <a:avLst/>
          </a:prstGeom>
          <a:ln w="38100" cap="rnd">
            <a:solidFill>
              <a:srgbClr val="FFFFFF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lifeChanging.e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223" y="8717525"/>
            <a:ext cx="2160703" cy="50135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28426" y="379550"/>
            <a:ext cx="1293797" cy="88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61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65"/>
            <a:ext cx="13003213" cy="97524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4294290"/>
            <a:ext cx="8718327" cy="651653"/>
          </a:xfrm>
        </p:spPr>
        <p:txBody>
          <a:bodyPr wrap="square" anchor="b">
            <a:spAutoFit/>
          </a:bodyPr>
          <a:lstStyle>
            <a:lvl1pPr algn="ctr">
              <a:lnSpc>
                <a:spcPts val="5000"/>
              </a:lnSpc>
              <a:defRPr sz="58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358645"/>
            <a:ext cx="8731420" cy="461665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FFFFFF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4444" y="363008"/>
            <a:ext cx="750078" cy="887593"/>
          </a:xfrm>
          <a:prstGeom prst="rect">
            <a:avLst/>
          </a:prstGeom>
        </p:spPr>
      </p:pic>
      <p:sp>
        <p:nvSpPr>
          <p:cNvPr id="12" name="Oval 11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18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98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1" cy="2974944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>
            <a:lvl1pPr>
              <a:defRPr>
                <a:solidFill>
                  <a:srgbClr val="0B55A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solidFill>
              <a:schemeClr val="accent2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7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2" cy="2974944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71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2" cy="2974945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solidFill>
              <a:schemeClr val="accent3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16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xt Ste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 userDrawn="1"/>
        </p:nvSpPr>
        <p:spPr>
          <a:xfrm>
            <a:off x="3647920" y="2029528"/>
            <a:ext cx="5708647" cy="570864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7919" y="2487471"/>
            <a:ext cx="5708647" cy="4969978"/>
          </a:xfrm>
        </p:spPr>
        <p:txBody>
          <a:bodyPr wrap="square" anchor="ctr">
            <a:noAutofit/>
          </a:bodyPr>
          <a:lstStyle>
            <a:lvl1pPr algn="ctr">
              <a:lnSpc>
                <a:spcPts val="8734"/>
              </a:lnSpc>
              <a:defRPr sz="60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4444" y="363008"/>
            <a:ext cx="750078" cy="887593"/>
          </a:xfrm>
          <a:prstGeom prst="rect">
            <a:avLst/>
          </a:prstGeom>
        </p:spPr>
      </p:pic>
      <p:sp>
        <p:nvSpPr>
          <p:cNvPr id="12" name="Oval 11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rgbClr val="75AA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sp>
        <p:nvSpPr>
          <p:cNvPr id="14" name="Oval 13"/>
          <p:cNvSpPr/>
          <p:nvPr userDrawn="1"/>
        </p:nvSpPr>
        <p:spPr>
          <a:xfrm>
            <a:off x="3463139" y="1844748"/>
            <a:ext cx="6078208" cy="6078202"/>
          </a:xfrm>
          <a:prstGeom prst="ellipse">
            <a:avLst/>
          </a:prstGeom>
          <a:ln w="38100" cap="rnd">
            <a:solidFill>
              <a:schemeClr val="accent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19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lue Circle Top.png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3" cy="297494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33274" cy="71339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917" y="3112033"/>
            <a:ext cx="11676646" cy="34198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10" name="Picture 9" descr="OU ICON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5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2" r:id="rId3"/>
    <p:sldLayoutId id="2147483650" r:id="rId4"/>
    <p:sldLayoutId id="2147483660" r:id="rId5"/>
    <p:sldLayoutId id="2147483659" r:id="rId6"/>
    <p:sldLayoutId id="2147483658" r:id="rId7"/>
    <p:sldLayoutId id="2147483661" r:id="rId8"/>
  </p:sldLayoutIdLst>
  <p:hf hdr="0" ftr="0" dt="0"/>
  <p:txStyles>
    <p:titleStyle>
      <a:lvl1pPr algn="l" defTabSz="650276" rtl="0" eaLnBrk="1" latinLnBrk="0" hangingPunct="1">
        <a:lnSpc>
          <a:spcPts val="5200"/>
        </a:lnSpc>
        <a:spcBef>
          <a:spcPts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3525" indent="-263525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4038" indent="-22225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indent="-34290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Lucida Grande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Lucida Grande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516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791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7067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7342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76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551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827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1102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378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653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929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2204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utesintolanguages.ac.uk/resources/library/speakglobal-resourc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utesintolanguages.ac.uk/resources/library/speakglobal-resource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tishcouncil.org/sites/britishcouncil.uk2/files/language-trends-survey-2014.pdf" TargetMode="External"/><Relationship Id="rId2" Type="http://schemas.openxmlformats.org/officeDocument/2006/relationships/hyperlink" Target="mailto:U.lanvers@open.ac.uk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britac.ac.uk/policy/State_of_the_Nation_2013.cf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utesintolanguages.ac.uk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1196752"/>
            <a:ext cx="10452680" cy="3908648"/>
          </a:xfrm>
          <a:prstGeom prst="rect">
            <a:avLst/>
          </a:prstGeom>
        </p:spPr>
        <p:txBody>
          <a:bodyPr vert="horz" lIns="0" tIns="0" rIns="0" bIns="0" rtlCol="0" anchor="b">
            <a:normAutofit fontScale="25000" lnSpcReduction="20000"/>
          </a:bodyPr>
          <a:lstStyle>
            <a:lvl1pPr algn="l" defTabSz="650276" rtl="0" eaLnBrk="1" latinLnBrk="0" hangingPunct="1">
              <a:lnSpc>
                <a:spcPts val="5000"/>
              </a:lnSpc>
              <a:spcBef>
                <a:spcPts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US" sz="11200" i="1" dirty="0" smtClean="0"/>
              <a:t>SPEAKGLOBAL </a:t>
            </a:r>
            <a:br>
              <a:rPr lang="en-US" sz="11200" i="1" dirty="0" smtClean="0"/>
            </a:br>
            <a:r>
              <a:rPr lang="en-US" sz="11200" i="1" dirty="0" smtClean="0"/>
              <a:t>Raising awareness of global linguistic issue changing attitudes towards </a:t>
            </a:r>
            <a:br>
              <a:rPr lang="en-US" sz="11200" i="1" dirty="0" smtClean="0"/>
            </a:br>
            <a:r>
              <a:rPr lang="en-US" sz="11200" i="1" dirty="0" smtClean="0"/>
              <a:t>language learning in Secondary schools</a:t>
            </a:r>
            <a:br>
              <a:rPr lang="en-US" sz="11200" i="1" dirty="0" smtClean="0"/>
            </a:br>
            <a:r>
              <a:rPr lang="en-US" sz="11200" i="1" dirty="0" smtClean="0"/>
              <a:t> a research-based teaching pack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31640" y="5105400"/>
            <a:ext cx="6400800" cy="1752600"/>
          </a:xfrm>
          <a:prstGeom prst="rect">
            <a:avLst/>
          </a:prstGeom>
        </p:spPr>
        <p:txBody>
          <a:bodyPr vert="horz" wrap="square" lIns="0" tIns="0" rIns="0" bIns="0" rtlCol="0">
            <a:normAutofit fontScale="77500" lnSpcReduction="20000"/>
          </a:bodyPr>
          <a:lstStyle>
            <a:lvl1pPr marL="0" indent="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None/>
              <a:defRPr sz="3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50276" indent="0" algn="ctr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0551" indent="0" algn="ctr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0827" indent="0" algn="ctr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01102" indent="0" algn="ctr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51378" indent="0" algn="ctr" defTabSz="650276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01653" indent="0" algn="ctr" defTabSz="650276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51929" indent="0" algn="ctr" defTabSz="650276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02204" indent="0" algn="ctr" defTabSz="650276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7030A0"/>
                </a:solidFill>
              </a:rPr>
              <a:t>Ursula Lanvers &amp; Kristina Hultgren, Open University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Free Routes into Languages Programme for language teachers:</a:t>
            </a:r>
          </a:p>
          <a:p>
            <a:r>
              <a:rPr lang="en-GB" u="sng" dirty="0" smtClean="0">
                <a:hlinkClick r:id="rId2"/>
              </a:rPr>
              <a:t>https://www.routesintolanguages.ac.uk/resources/library/speakglobal-resource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3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9700"/>
            <a:ext cx="10972800" cy="1257300"/>
          </a:xfrm>
        </p:spPr>
        <p:txBody>
          <a:bodyPr/>
          <a:lstStyle/>
          <a:p>
            <a:pPr algn="ctr"/>
            <a:r>
              <a:rPr lang="en-GB" sz="3600" dirty="0" smtClean="0"/>
              <a:t>Quantitative results:</a:t>
            </a:r>
            <a:br>
              <a:rPr lang="en-GB" sz="3600" dirty="0" smtClean="0"/>
            </a:br>
            <a:r>
              <a:rPr lang="en-GB" sz="3600" dirty="0" smtClean="0"/>
              <a:t> before/after questionnaire with 16 items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416" y="4302076"/>
            <a:ext cx="11737784" cy="5311824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" b="1" dirty="0" smtClean="0"/>
              <a:t>Results: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2"/>
                </a:solidFill>
              </a:rPr>
              <a:t>V</a:t>
            </a:r>
            <a:r>
              <a:rPr lang="en-GB" sz="2800" dirty="0" smtClean="0">
                <a:solidFill>
                  <a:schemeClr val="accent2"/>
                </a:solidFill>
              </a:rPr>
              <a:t>aluing multilingualism: sig &lt;.005 (before/after increase)</a:t>
            </a:r>
          </a:p>
          <a:p>
            <a:pPr>
              <a:lnSpc>
                <a:spcPct val="150000"/>
              </a:lnSpc>
            </a:pPr>
            <a:r>
              <a:rPr lang="en-GB" sz="2800" dirty="0" smtClean="0">
                <a:solidFill>
                  <a:schemeClr val="accent3"/>
                </a:solidFill>
              </a:rPr>
              <a:t>Confidence/</a:t>
            </a:r>
            <a:r>
              <a:rPr lang="en-GB" sz="2800" dirty="0">
                <a:solidFill>
                  <a:schemeClr val="accent3"/>
                </a:solidFill>
              </a:rPr>
              <a:t> cognitive benefits </a:t>
            </a:r>
            <a:r>
              <a:rPr lang="en-GB" sz="2800" dirty="0" smtClean="0">
                <a:solidFill>
                  <a:schemeClr val="accent3"/>
                </a:solidFill>
              </a:rPr>
              <a:t>: sig &lt;.005 (before/after increase)</a:t>
            </a:r>
          </a:p>
          <a:p>
            <a:pPr>
              <a:lnSpc>
                <a:spcPct val="150000"/>
              </a:lnSpc>
            </a:pPr>
            <a:r>
              <a:rPr lang="en-GB" sz="2800" dirty="0" smtClean="0">
                <a:solidFill>
                  <a:srgbClr val="00B050"/>
                </a:solidFill>
              </a:rPr>
              <a:t>Image: increase (11.34&gt;11.17) but not sig.</a:t>
            </a:r>
          </a:p>
          <a:p>
            <a:endParaRPr lang="en-GB" sz="2800" dirty="0" smtClean="0">
              <a:solidFill>
                <a:srgbClr val="00B050"/>
              </a:solidFill>
            </a:endParaRPr>
          </a:p>
          <a:p>
            <a:r>
              <a:rPr lang="en-GB" sz="2800" dirty="0" smtClean="0"/>
              <a:t>No sig. gender differences but girls scored slightly higher in all questions</a:t>
            </a:r>
          </a:p>
          <a:p>
            <a:endParaRPr lang="en-GB" sz="2800" dirty="0" smtClean="0">
              <a:solidFill>
                <a:srgbClr val="00B050"/>
              </a:solidFill>
            </a:endParaRPr>
          </a:p>
          <a:p>
            <a:r>
              <a:rPr lang="en-GB" sz="2800" dirty="0" smtClean="0"/>
              <a:t>12 students with mother tongue not English: sig. at .&lt;005 in </a:t>
            </a:r>
          </a:p>
          <a:p>
            <a:pPr lvl="1"/>
            <a:r>
              <a:rPr lang="en-GB" sz="2800" dirty="0" smtClean="0">
                <a:solidFill>
                  <a:srgbClr val="00B050"/>
                </a:solidFill>
              </a:rPr>
              <a:t>Image of language learning</a:t>
            </a:r>
          </a:p>
          <a:p>
            <a:pPr lvl="1"/>
            <a:r>
              <a:rPr lang="en-GB" sz="2800" dirty="0" smtClean="0">
                <a:solidFill>
                  <a:schemeClr val="accent3"/>
                </a:solidFill>
              </a:rPr>
              <a:t>Confidence</a:t>
            </a:r>
            <a:r>
              <a:rPr lang="en-GB" sz="2800" dirty="0">
                <a:solidFill>
                  <a:schemeClr val="accent3"/>
                </a:solidFill>
              </a:rPr>
              <a:t>/ cognitive benefits </a:t>
            </a:r>
            <a:endParaRPr lang="en-GB" sz="2800" dirty="0" smtClean="0">
              <a:solidFill>
                <a:srgbClr val="00B050"/>
              </a:solidFill>
            </a:endParaRPr>
          </a:p>
          <a:p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177800" y="1244600"/>
            <a:ext cx="12319000" cy="32008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3 constructs relating to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/>
                </a:solidFill>
              </a:rPr>
              <a:t>V</a:t>
            </a:r>
            <a:r>
              <a:rPr lang="en-GB" dirty="0" smtClean="0">
                <a:solidFill>
                  <a:schemeClr val="accent2"/>
                </a:solidFill>
              </a:rPr>
              <a:t>aluing multilingualism </a:t>
            </a:r>
          </a:p>
          <a:p>
            <a:pPr marL="1107476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(lesson 1)(5 items, </a:t>
            </a:r>
            <a:r>
              <a:rPr lang="en-GB" dirty="0" err="1" smtClean="0"/>
              <a:t>Chronbach</a:t>
            </a:r>
            <a:r>
              <a:rPr lang="en-GB" dirty="0" smtClean="0"/>
              <a:t> Alpha .799)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3"/>
                </a:solidFill>
              </a:rPr>
              <a:t>C</a:t>
            </a:r>
            <a:r>
              <a:rPr lang="en-GB" dirty="0" smtClean="0">
                <a:solidFill>
                  <a:schemeClr val="accent3"/>
                </a:solidFill>
              </a:rPr>
              <a:t>onfidence about language learning and valuing cognitive benefits</a:t>
            </a:r>
            <a:r>
              <a:rPr lang="en-GB" dirty="0" smtClean="0"/>
              <a:t> </a:t>
            </a:r>
          </a:p>
          <a:p>
            <a:pPr marL="1107476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(lesson 2)(7 items, </a:t>
            </a:r>
            <a:r>
              <a:rPr lang="en-GB" dirty="0" err="1"/>
              <a:t>Chronbach</a:t>
            </a:r>
            <a:r>
              <a:rPr lang="en-GB" dirty="0"/>
              <a:t> Alpha </a:t>
            </a:r>
            <a:r>
              <a:rPr lang="en-GB" dirty="0" smtClean="0"/>
              <a:t>.759)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I</a:t>
            </a:r>
            <a:r>
              <a:rPr lang="en-GB" dirty="0" smtClean="0">
                <a:solidFill>
                  <a:srgbClr val="00B050"/>
                </a:solidFill>
              </a:rPr>
              <a:t>mage of language leaning/learners </a:t>
            </a:r>
          </a:p>
          <a:p>
            <a:pPr marL="1107476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(3 items, </a:t>
            </a:r>
            <a:r>
              <a:rPr lang="en-GB" dirty="0" err="1"/>
              <a:t>Chronbach</a:t>
            </a:r>
            <a:r>
              <a:rPr lang="en-GB" dirty="0"/>
              <a:t> Alpha </a:t>
            </a:r>
            <a:r>
              <a:rPr lang="en-GB" dirty="0" smtClean="0"/>
              <a:t>.605)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67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11</a:t>
            </a:fld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/>
          <a:lstStyle/>
          <a:p>
            <a:r>
              <a:rPr lang="en-GB" dirty="0" smtClean="0"/>
              <a:t>Single item results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changed most?</a:t>
            </a:r>
            <a:br>
              <a:rPr lang="en-GB" dirty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lvl="1"/>
            <a:r>
              <a:rPr lang="en-GB" sz="2400" b="1" dirty="0" smtClean="0"/>
              <a:t>Self belief </a:t>
            </a:r>
            <a:r>
              <a:rPr lang="en-GB" sz="2400" dirty="0" smtClean="0"/>
              <a:t>in being able to learn languages (well) (1 ***)</a:t>
            </a:r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Seeing </a:t>
            </a:r>
            <a:r>
              <a:rPr lang="en-GB" sz="2400" b="1" dirty="0" smtClean="0"/>
              <a:t>benefit for brain </a:t>
            </a:r>
            <a:r>
              <a:rPr lang="en-GB" sz="2400" dirty="0" smtClean="0"/>
              <a:t>and </a:t>
            </a:r>
            <a:r>
              <a:rPr lang="en-GB" sz="2400" b="1" dirty="0" smtClean="0"/>
              <a:t>language learning as normal </a:t>
            </a:r>
            <a:r>
              <a:rPr lang="en-GB" sz="2400" dirty="0" smtClean="0"/>
              <a:t>for humans (3***)</a:t>
            </a:r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Awareness of other </a:t>
            </a:r>
            <a:r>
              <a:rPr lang="en-GB" sz="2400" b="1" dirty="0" smtClean="0"/>
              <a:t>global languages </a:t>
            </a:r>
            <a:r>
              <a:rPr lang="en-GB" sz="2400" dirty="0" smtClean="0"/>
              <a:t>and shifts in these (1***)</a:t>
            </a:r>
          </a:p>
          <a:p>
            <a:pPr marL="331788" lvl="1" indent="0">
              <a:buNone/>
            </a:pPr>
            <a:endParaRPr lang="en-GB" sz="2400" dirty="0"/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12 children professed to </a:t>
            </a:r>
            <a:r>
              <a:rPr lang="en-GB" sz="2400" dirty="0" smtClean="0"/>
              <a:t>first language other than English scored </a:t>
            </a:r>
            <a:r>
              <a:rPr lang="en-GB" sz="2400" dirty="0" smtClean="0"/>
              <a:t>significantly above average in 7 questions (relating to: </a:t>
            </a:r>
            <a:r>
              <a:rPr lang="en-GB" sz="2400" i="1" dirty="0" smtClean="0"/>
              <a:t>other global languages, self belief as learner, seeing language learning as normal</a:t>
            </a:r>
            <a:r>
              <a:rPr lang="en-GB" sz="2400" dirty="0" smtClean="0"/>
              <a:t>)</a:t>
            </a:r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8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12</a:t>
            </a:fld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416908"/>
            <a:ext cx="10073411" cy="826827"/>
          </a:xfrm>
        </p:spPr>
        <p:txBody>
          <a:bodyPr/>
          <a:lstStyle/>
          <a:p>
            <a:r>
              <a:rPr lang="en-GB" dirty="0" smtClean="0"/>
              <a:t>What could the programme improve?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Interactivity</a:t>
            </a:r>
          </a:p>
          <a:p>
            <a:endParaRPr lang="en-GB" dirty="0"/>
          </a:p>
          <a:p>
            <a:r>
              <a:rPr lang="en-GB" dirty="0" smtClean="0"/>
              <a:t>Discussion of terminology </a:t>
            </a:r>
            <a:r>
              <a:rPr lang="en-GB" dirty="0" err="1" smtClean="0"/>
              <a:t>esp</a:t>
            </a:r>
            <a:r>
              <a:rPr lang="en-GB" dirty="0" smtClean="0"/>
              <a:t> bilingualism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3600" dirty="0" smtClean="0"/>
              <a:t>What next?</a:t>
            </a:r>
          </a:p>
          <a:p>
            <a:endParaRPr lang="en-GB" dirty="0"/>
          </a:p>
          <a:p>
            <a:pPr>
              <a:lnSpc>
                <a:spcPct val="200000"/>
              </a:lnSpc>
            </a:pPr>
            <a:r>
              <a:rPr lang="en-GB" dirty="0" smtClean="0"/>
              <a:t>Programme has been further refined &amp; uploaded to Routes into Languages</a:t>
            </a:r>
          </a:p>
          <a:p>
            <a:pPr>
              <a:lnSpc>
                <a:spcPct val="200000"/>
              </a:lnSpc>
            </a:pPr>
            <a:r>
              <a:rPr lang="en-GB" u="sng" dirty="0">
                <a:hlinkClick r:id="rId2"/>
              </a:rPr>
              <a:t>https://</a:t>
            </a:r>
            <a:r>
              <a:rPr lang="en-GB" u="sng" dirty="0" smtClean="0">
                <a:hlinkClick r:id="rId2"/>
              </a:rPr>
              <a:t>www.routesintolanguages.ac.uk/resources/library/speakglobal-resource</a:t>
            </a:r>
            <a:endParaRPr lang="en-GB" dirty="0" smtClean="0"/>
          </a:p>
          <a:p>
            <a:pPr>
              <a:lnSpc>
                <a:spcPct val="200000"/>
              </a:lnSpc>
            </a:pPr>
            <a:r>
              <a:rPr lang="en-GB" dirty="0" smtClean="0"/>
              <a:t>Downloaded by teachers 500+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Policy changes, changes at school level……..???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51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13</a:t>
            </a:fld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43068"/>
            <a:ext cx="10032771" cy="2407572"/>
          </a:xfrm>
        </p:spPr>
        <p:txBody>
          <a:bodyPr/>
          <a:lstStyle/>
          <a:p>
            <a:pPr algn="ctr"/>
            <a:r>
              <a:rPr lang="en-GB" sz="8000" dirty="0">
                <a:latin typeface="French Script MT" panose="03020402040607040605" pitchFamily="66" charset="0"/>
              </a:rPr>
              <a:t>Many </a:t>
            </a:r>
            <a:r>
              <a:rPr lang="en-GB" sz="8000" dirty="0" err="1">
                <a:latin typeface="French Script MT" panose="03020402040607040605" pitchFamily="66" charset="0"/>
              </a:rPr>
              <a:t>many</a:t>
            </a:r>
            <a:r>
              <a:rPr lang="en-GB" sz="8000" dirty="0">
                <a:latin typeface="French Script MT" panose="03020402040607040605" pitchFamily="66" charset="0"/>
              </a:rPr>
              <a:t> thanks for having me!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smtClean="0">
                <a:hlinkClick r:id="rId2"/>
              </a:rPr>
              <a:t>U.lanvers@open.ac.uk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sz="2000" dirty="0" smtClean="0"/>
              <a:t>Board</a:t>
            </a:r>
            <a:r>
              <a:rPr lang="en-GB" sz="2000" dirty="0"/>
              <a:t>, K., and Tinsley, T. (2014). Language Trends 2013/14. The State of language learning in Primary and Secondary Schools in England. </a:t>
            </a:r>
            <a:r>
              <a:rPr lang="en-GB" sz="2000" u="sng" dirty="0">
                <a:hlinkClick r:id="rId3"/>
              </a:rPr>
              <a:t>http://www.britishcouncil.org/sites/britishcouncil.uk2/files/language-trends-survey-2014.pdf</a:t>
            </a:r>
            <a:r>
              <a:rPr lang="en-GB" sz="2000" u="sng" dirty="0"/>
              <a:t> [accessed 10 February 2015</a:t>
            </a:r>
            <a:r>
              <a:rPr lang="en-GB" sz="2000" u="sng" dirty="0" smtClean="0"/>
              <a:t>]</a:t>
            </a:r>
          </a:p>
          <a:p>
            <a:pPr marL="0" indent="0">
              <a:buNone/>
            </a:pPr>
            <a:endParaRPr lang="en-GB" sz="2000" u="sng" dirty="0"/>
          </a:p>
          <a:p>
            <a:pPr marL="0" indent="0">
              <a:buNone/>
            </a:pPr>
            <a:r>
              <a:rPr lang="en-GB" sz="2000" dirty="0" smtClean="0"/>
              <a:t>Lanvers</a:t>
            </a:r>
            <a:r>
              <a:rPr lang="en-GB" sz="2000" dirty="0"/>
              <a:t>, U. (2013). Language learning motivation, Global English and study modes: a comparative study. </a:t>
            </a:r>
            <a:r>
              <a:rPr lang="en-GB" sz="2000" i="1" dirty="0"/>
              <a:t>The Language Learning Journal</a:t>
            </a:r>
            <a:r>
              <a:rPr lang="en-GB" sz="2000" dirty="0"/>
              <a:t>, (ahead-of-print), 1-25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US" sz="2000" dirty="0" smtClean="0"/>
              <a:t>Lanvers</a:t>
            </a:r>
            <a:r>
              <a:rPr lang="en-US" sz="2000" dirty="0"/>
              <a:t>, U. (2014). On the predicaments of the English L1 language learner: a conceptual article. </a:t>
            </a:r>
            <a:r>
              <a:rPr lang="en-US" sz="2000" i="1" dirty="0"/>
              <a:t>International Journal of Applied Linguistics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GB" sz="2000" dirty="0" smtClean="0"/>
              <a:t>Tinsley</a:t>
            </a:r>
            <a:r>
              <a:rPr lang="en-GB" sz="2000" dirty="0"/>
              <a:t>, T. (2013) Demand and supply of language skills in the UK. British Academy. [accessed </a:t>
            </a:r>
            <a:r>
              <a:rPr lang="en-GB" sz="2000" u="sng" dirty="0"/>
              <a:t>2 February 2015 </a:t>
            </a:r>
            <a:r>
              <a:rPr lang="en-GB" sz="2000" dirty="0"/>
              <a:t>from </a:t>
            </a:r>
            <a:r>
              <a:rPr lang="en-GB" sz="2000" u="sng" dirty="0">
                <a:hlinkClick r:id="rId4"/>
              </a:rPr>
              <a:t>http://www.britac.ac.uk/policy/State_of_the_Nation_2013.cfm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Tinsley, T . and Y. Han (2012) </a:t>
            </a:r>
            <a:r>
              <a:rPr lang="en-GB" sz="2000" i="1" dirty="0"/>
              <a:t>Language learning in secondary schools in England</a:t>
            </a:r>
            <a:r>
              <a:rPr lang="en-GB" sz="2000" dirty="0"/>
              <a:t>. [Accessed 2 February 2015 from http://www.cfbt.com/evidenceforeducation/PDF/Language]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45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132080" y="2724512"/>
            <a:ext cx="12163966" cy="69274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sharp </a:t>
            </a:r>
            <a:r>
              <a:rPr lang="en-GB" dirty="0"/>
              <a:t>decline in language learning in the UK over the last two decades (e.g. British Academy 2013; Coleman 2009, Coleman et al. 2007, Lanvers 2011, Lanvers &amp; Coleman 2013, The Nuffield Foundation </a:t>
            </a:r>
            <a:r>
              <a:rPr lang="en-GB" dirty="0" smtClean="0"/>
              <a:t>2000)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Gap between language skills demand and supply</a:t>
            </a:r>
          </a:p>
          <a:p>
            <a:pPr>
              <a:lnSpc>
                <a:spcPct val="150000"/>
              </a:lnSpc>
            </a:pPr>
            <a:r>
              <a:rPr lang="en-GB" dirty="0"/>
              <a:t>plethora of initiatives to promote language </a:t>
            </a:r>
            <a:r>
              <a:rPr lang="en-GB" dirty="0" smtClean="0"/>
              <a:t>learning, especially since 2004</a:t>
            </a:r>
          </a:p>
          <a:p>
            <a:pPr>
              <a:lnSpc>
                <a:spcPct val="150000"/>
              </a:lnSpc>
            </a:pPr>
            <a:r>
              <a:rPr lang="en-GB" dirty="0"/>
              <a:t>Routes into Languages’ (</a:t>
            </a:r>
            <a:r>
              <a:rPr lang="en-GB" u="sng" dirty="0">
                <a:hlinkClick r:id="rId2"/>
              </a:rPr>
              <a:t>https://www.routesintolanguages.ac.uk</a:t>
            </a:r>
            <a:r>
              <a:rPr lang="en-GB" u="sng" dirty="0" smtClean="0">
                <a:hlinkClick r:id="rId2"/>
              </a:rPr>
              <a:t>/</a:t>
            </a:r>
            <a:endParaRPr lang="en-GB" u="sng" dirty="0" smtClean="0"/>
          </a:p>
          <a:p>
            <a:pPr>
              <a:lnSpc>
                <a:spcPct val="150000"/>
              </a:lnSpc>
            </a:pPr>
            <a:r>
              <a:rPr lang="en-GB" dirty="0"/>
              <a:t>students’ perceptions of Global English can have profound effects on study motivation (Lanvers 2012</a:t>
            </a:r>
            <a:r>
              <a:rPr lang="en-GB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Most UK Secondary schools: no/very little choice re doing GCSE MFL or not. Only choice: which language(s)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Needed: a different motivating approach, not replicating instrumental/vocational focus</a:t>
            </a:r>
            <a:endParaRPr lang="en-GB" dirty="0"/>
          </a:p>
        </p:txBody>
      </p:sp>
      <p:sp>
        <p:nvSpPr>
          <p:cNvPr id="20" name="Subtitle 19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2"/>
                </a:solidFill>
              </a:rPr>
              <a:t>Background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66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3456033"/>
            <a:ext cx="11757566" cy="6646182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dirty="0" smtClean="0"/>
              <a:t>apply specialist linguistic knowledge to devise a teaching package (Year 8/9).</a:t>
            </a:r>
            <a:endParaRPr lang="en-GB" dirty="0"/>
          </a:p>
          <a:p>
            <a:pPr lvl="0">
              <a:lnSpc>
                <a:spcPct val="150000"/>
              </a:lnSpc>
            </a:pPr>
            <a:r>
              <a:rPr lang="en-GB" dirty="0" smtClean="0"/>
              <a:t>develop a fun programme supported by Routes into Languages ad teacher input</a:t>
            </a:r>
          </a:p>
          <a:p>
            <a:pPr lvl="0">
              <a:lnSpc>
                <a:spcPct val="150000"/>
              </a:lnSpc>
            </a:pPr>
            <a:r>
              <a:rPr lang="en-GB" dirty="0" smtClean="0"/>
              <a:t>address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awareness of </a:t>
            </a:r>
            <a:r>
              <a:rPr lang="en-GB" sz="2400" dirty="0"/>
              <a:t>multilingualism </a:t>
            </a:r>
            <a:r>
              <a:rPr lang="en-GB" sz="2400" dirty="0" smtClean="0"/>
              <a:t>in UK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awareness English in the world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knowledge of other global languages and language trends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awareness of cognitive benefits of multilingualism 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awareness of ease and spread of </a:t>
            </a:r>
            <a:r>
              <a:rPr lang="en-GB" sz="2400" dirty="0" err="1" smtClean="0"/>
              <a:t>multilinguality</a:t>
            </a:r>
            <a:r>
              <a:rPr lang="en-GB" sz="2400" dirty="0" smtClean="0"/>
              <a:t> (=having several languages) is very common and easy to achieve if you live in a multilingual community)</a:t>
            </a:r>
            <a:endParaRPr lang="en-GB" sz="2400" dirty="0"/>
          </a:p>
          <a:p>
            <a:pPr lvl="0">
              <a:lnSpc>
                <a:spcPct val="150000"/>
              </a:lnSpc>
            </a:pPr>
            <a:r>
              <a:rPr lang="en-GB" dirty="0" smtClean="0"/>
              <a:t>= change </a:t>
            </a:r>
            <a:r>
              <a:rPr lang="en-GB" dirty="0"/>
              <a:t>students’ attitudes to language </a:t>
            </a:r>
            <a:r>
              <a:rPr lang="en-GB" dirty="0" smtClean="0"/>
              <a:t>learning?</a:t>
            </a:r>
            <a:endParaRPr lang="en-GB" dirty="0"/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243840" y="1546539"/>
            <a:ext cx="10993119" cy="1755461"/>
          </a:xfrm>
        </p:spPr>
        <p:txBody>
          <a:bodyPr/>
          <a:lstStyle/>
          <a:p>
            <a:r>
              <a:rPr lang="en-GB" dirty="0" smtClean="0"/>
              <a:t>What can be done to interest students more in languages that is not already done?</a:t>
            </a:r>
          </a:p>
          <a:p>
            <a:r>
              <a:rPr lang="en-GB" dirty="0" smtClean="0"/>
              <a:t>Initial aim to increase GCSE uptake at school level: systemic problems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89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Instruments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236" y="3334113"/>
            <a:ext cx="11575130" cy="6222686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GB" dirty="0"/>
              <a:t>Pre-post questionnaire</a:t>
            </a:r>
          </a:p>
          <a:p>
            <a:pPr>
              <a:lnSpc>
                <a:spcPct val="200000"/>
              </a:lnSpc>
            </a:pPr>
            <a:r>
              <a:rPr lang="en-GB" dirty="0"/>
              <a:t>Variety of </a:t>
            </a:r>
            <a:r>
              <a:rPr lang="en-GB" dirty="0" smtClean="0"/>
              <a:t>motivations/beliefs </a:t>
            </a:r>
            <a:r>
              <a:rPr lang="en-GB" dirty="0"/>
              <a:t>tested</a:t>
            </a:r>
          </a:p>
          <a:p>
            <a:pPr>
              <a:lnSpc>
                <a:spcPct val="200000"/>
              </a:lnSpc>
            </a:pPr>
            <a:r>
              <a:rPr lang="en-GB" dirty="0"/>
              <a:t>Testing for pre/post differences, gender </a:t>
            </a:r>
            <a:r>
              <a:rPr lang="en-GB" dirty="0" smtClean="0"/>
              <a:t>differences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Qualitative </a:t>
            </a:r>
            <a:r>
              <a:rPr lang="en-GB" dirty="0"/>
              <a:t>feedback: written comments on questionnaires</a:t>
            </a:r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1723549"/>
          </a:xfrm>
        </p:spPr>
        <p:txBody>
          <a:bodyPr/>
          <a:lstStyle/>
          <a:p>
            <a:r>
              <a:rPr lang="en-GB" b="1" dirty="0" smtClean="0">
                <a:solidFill>
                  <a:schemeClr val="accent2"/>
                </a:solidFill>
              </a:rPr>
              <a:t>2 lessons, </a:t>
            </a:r>
            <a:r>
              <a:rPr lang="en-GB" b="1" dirty="0" smtClean="0">
                <a:solidFill>
                  <a:schemeClr val="accent2"/>
                </a:solidFill>
              </a:rPr>
              <a:t>16 </a:t>
            </a:r>
            <a:r>
              <a:rPr lang="en-GB" b="1" dirty="0" smtClean="0">
                <a:solidFill>
                  <a:schemeClr val="accent2"/>
                </a:solidFill>
              </a:rPr>
              <a:t>item questionnaire before and after</a:t>
            </a:r>
          </a:p>
          <a:p>
            <a:r>
              <a:rPr lang="en-GB" b="1" dirty="0" smtClean="0">
                <a:solidFill>
                  <a:schemeClr val="accent2"/>
                </a:solidFill>
              </a:rPr>
              <a:t>3 schools North East of UK and in Scotland</a:t>
            </a:r>
          </a:p>
          <a:p>
            <a:r>
              <a:rPr lang="en-GB" b="1" dirty="0" smtClean="0">
                <a:solidFill>
                  <a:schemeClr val="accent2"/>
                </a:solidFill>
              </a:rPr>
              <a:t>103 students In State Secondary schools (Year 9 and Year 8)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34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Qualitative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676" y="2084432"/>
            <a:ext cx="11674284" cy="655156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GB" i="1" dirty="0" smtClean="0">
                <a:solidFill>
                  <a:schemeClr val="accent3"/>
                </a:solidFill>
              </a:rPr>
              <a:t>I </a:t>
            </a:r>
            <a:r>
              <a:rPr lang="en-GB" i="1" dirty="0">
                <a:solidFill>
                  <a:schemeClr val="accent3"/>
                </a:solidFill>
              </a:rPr>
              <a:t>loved the lessons that we were taught we had an insight into psychology and language. They were really fun!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tx2">
                    <a:lumMod val="50000"/>
                  </a:schemeClr>
                </a:solidFill>
              </a:rPr>
              <a:t>Some of the information was very </a:t>
            </a:r>
            <a:r>
              <a:rPr lang="en-GB" i="1" dirty="0" smtClean="0">
                <a:solidFill>
                  <a:schemeClr val="tx2">
                    <a:lumMod val="50000"/>
                  </a:schemeClr>
                </a:solidFill>
              </a:rPr>
              <a:t>surprising.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I enjoyed the 2 lessons because we got to learn something new and interesting especially finding out about bilingual babies</a:t>
            </a:r>
            <a:r>
              <a:rPr lang="en-GB" i="1" dirty="0" smtClean="0">
                <a:solidFill>
                  <a:schemeClr val="accent3"/>
                </a:solidFill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2"/>
                </a:solidFill>
              </a:rPr>
              <a:t>T</a:t>
            </a:r>
            <a:r>
              <a:rPr lang="en-GB" i="1" dirty="0" smtClean="0">
                <a:solidFill>
                  <a:schemeClr val="accent2"/>
                </a:solidFill>
              </a:rPr>
              <a:t>he </a:t>
            </a:r>
            <a:r>
              <a:rPr lang="en-GB" i="1" dirty="0">
                <a:solidFill>
                  <a:schemeClr val="accent2"/>
                </a:solidFill>
              </a:rPr>
              <a:t>vouchers came in </a:t>
            </a:r>
            <a:r>
              <a:rPr lang="en-GB" i="1" dirty="0" smtClean="0">
                <a:solidFill>
                  <a:schemeClr val="accent2"/>
                </a:solidFill>
              </a:rPr>
              <a:t>handy.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and:</a:t>
            </a:r>
          </a:p>
          <a:p>
            <a:pPr>
              <a:lnSpc>
                <a:spcPct val="200000"/>
              </a:lnSpc>
            </a:pPr>
            <a:r>
              <a:rPr lang="en-GB" dirty="0">
                <a:solidFill>
                  <a:schemeClr val="accent3"/>
                </a:solidFill>
              </a:rPr>
              <a:t>Thank you for coming but a little </a:t>
            </a:r>
            <a:r>
              <a:rPr lang="en-GB" dirty="0" smtClean="0">
                <a:solidFill>
                  <a:schemeClr val="accent3"/>
                </a:solidFill>
              </a:rPr>
              <a:t>boring</a:t>
            </a:r>
          </a:p>
          <a:p>
            <a:pPr>
              <a:lnSpc>
                <a:spcPct val="200000"/>
              </a:lnSpc>
            </a:pPr>
            <a:r>
              <a:rPr lang="en-GB" dirty="0">
                <a:solidFill>
                  <a:schemeClr val="accent2"/>
                </a:solidFill>
              </a:rPr>
              <a:t>A bit boring </a:t>
            </a:r>
          </a:p>
          <a:p>
            <a:pPr>
              <a:lnSpc>
                <a:spcPct val="200000"/>
              </a:lnSpc>
            </a:pPr>
            <a:endParaRPr lang="en-GB" dirty="0"/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b="1" dirty="0"/>
              <a:t>Enjoyment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9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Qualitative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2"/>
                </a:solidFill>
              </a:rPr>
              <a:t>Some if the things were very interesting- I learned more about what the brain does when you learn languages.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I think it was very interesting to learn about how multilingual people would find it easier to learn new languages. </a:t>
            </a:r>
            <a:endParaRPr lang="en-GB" i="1" dirty="0" smtClean="0">
              <a:solidFill>
                <a:schemeClr val="accent3"/>
              </a:solidFill>
            </a:endParaRP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2"/>
                </a:solidFill>
              </a:rPr>
              <a:t>It was a great experience and inspired me to do better at languages</a:t>
            </a:r>
            <a:r>
              <a:rPr lang="en-GB" i="1" dirty="0" smtClean="0">
                <a:solidFill>
                  <a:schemeClr val="accent2"/>
                </a:solidFill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We found out how languages can help us in different ways. </a:t>
            </a:r>
          </a:p>
          <a:p>
            <a:pPr>
              <a:lnSpc>
                <a:spcPct val="200000"/>
              </a:lnSpc>
            </a:pP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b="1" dirty="0" smtClean="0"/>
              <a:t>Learning</a:t>
            </a:r>
            <a:endParaRPr lang="en-GB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26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Qualitative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It was really interesting to see how the number of English speakers as first languages was going to do down. </a:t>
            </a:r>
            <a:endParaRPr lang="en-GB" i="1" dirty="0" smtClean="0">
              <a:solidFill>
                <a:schemeClr val="accent3"/>
              </a:solidFill>
            </a:endParaRP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2"/>
                </a:solidFill>
              </a:rPr>
              <a:t>I have learned that English is not the most spoken language in the world and more people speak things like Chinese and Hindi/Urdu</a:t>
            </a:r>
            <a:r>
              <a:rPr lang="en-GB" i="1" dirty="0" smtClean="0">
                <a:solidFill>
                  <a:schemeClr val="accent2"/>
                </a:solidFill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Papua New Guinea has over 400 languages and Arabic is a main language in the world.</a:t>
            </a:r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b="1" dirty="0" smtClean="0"/>
              <a:t>Languages in the world</a:t>
            </a:r>
            <a:endParaRPr lang="en-GB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51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Qualitative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I thought the bilingual and monolingual thing was </a:t>
            </a:r>
            <a:r>
              <a:rPr lang="en-GB" i="1" dirty="0" smtClean="0">
                <a:solidFill>
                  <a:schemeClr val="accent3"/>
                </a:solidFill>
              </a:rPr>
              <a:t>confusing.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2"/>
                </a:solidFill>
              </a:rPr>
              <a:t>It sounded like they were saying bilingual people are more clever than monolingual </a:t>
            </a:r>
            <a:r>
              <a:rPr lang="en-GB" i="1" dirty="0" smtClean="0">
                <a:solidFill>
                  <a:schemeClr val="accent2"/>
                </a:solidFill>
              </a:rPr>
              <a:t>ones.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It was quite patronising to be told bilingual people are better and more intelligent even though I will probably never be bilingual</a:t>
            </a:r>
            <a:r>
              <a:rPr lang="en-GB" i="1" dirty="0" smtClean="0">
                <a:solidFill>
                  <a:schemeClr val="accent3"/>
                </a:solidFill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2"/>
                </a:solidFill>
              </a:rPr>
              <a:t>I thought the bilingual thing was </a:t>
            </a:r>
            <a:r>
              <a:rPr lang="en-GB" i="1" dirty="0" smtClean="0">
                <a:solidFill>
                  <a:schemeClr val="accent2"/>
                </a:solidFill>
              </a:rPr>
              <a:t>complicated.</a:t>
            </a:r>
            <a:endParaRPr lang="en-GB" i="1" dirty="0">
              <a:solidFill>
                <a:schemeClr val="accent2"/>
              </a:solidFill>
            </a:endParaRP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I learned a new word. I learned that I can call myself bilingual.</a:t>
            </a:r>
          </a:p>
          <a:p>
            <a:pPr>
              <a:lnSpc>
                <a:spcPct val="200000"/>
              </a:lnSpc>
            </a:pPr>
            <a:endParaRPr lang="en-GB" dirty="0"/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dirty="0" smtClean="0"/>
              <a:t>What is </a:t>
            </a:r>
            <a:r>
              <a:rPr lang="en-GB" b="1" i="1" dirty="0" smtClean="0"/>
              <a:t>bilingual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91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Qualitative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3"/>
                </a:solidFill>
              </a:rPr>
              <a:t>could have been more </a:t>
            </a:r>
            <a:r>
              <a:rPr lang="en-GB" i="1" dirty="0" smtClean="0">
                <a:solidFill>
                  <a:schemeClr val="accent3"/>
                </a:solidFill>
              </a:rPr>
              <a:t>interaction</a:t>
            </a:r>
          </a:p>
          <a:p>
            <a:pPr>
              <a:lnSpc>
                <a:spcPct val="200000"/>
              </a:lnSpc>
            </a:pPr>
            <a:r>
              <a:rPr lang="en-GB" i="1" dirty="0">
                <a:solidFill>
                  <a:schemeClr val="accent2"/>
                </a:solidFill>
              </a:rPr>
              <a:t>I think you should interact more with </a:t>
            </a:r>
            <a:r>
              <a:rPr lang="en-GB" i="1" dirty="0" smtClean="0">
                <a:solidFill>
                  <a:schemeClr val="accent2"/>
                </a:solidFill>
              </a:rPr>
              <a:t>students</a:t>
            </a:r>
          </a:p>
          <a:p>
            <a:pPr>
              <a:lnSpc>
                <a:spcPct val="200000"/>
              </a:lnSpc>
            </a:pPr>
            <a:r>
              <a:rPr lang="en-GB" i="1" dirty="0" smtClean="0">
                <a:solidFill>
                  <a:schemeClr val="accent3"/>
                </a:solidFill>
              </a:rPr>
              <a:t>Good interactive lessons </a:t>
            </a:r>
            <a:endParaRPr lang="en-GB" i="1" dirty="0">
              <a:solidFill>
                <a:schemeClr val="accent3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b="1" dirty="0" smtClean="0"/>
              <a:t>More interaction</a:t>
            </a:r>
            <a:endParaRPr lang="en-GB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38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U Ripple">
  <a:themeElements>
    <a:clrScheme name="OU">
      <a:dk1>
        <a:sysClr val="windowText" lastClr="000000"/>
      </a:dk1>
      <a:lt1>
        <a:sysClr val="window" lastClr="FFFFFF"/>
      </a:lt1>
      <a:dk2>
        <a:srgbClr val="75AAE5"/>
      </a:dk2>
      <a:lt2>
        <a:srgbClr val="FFFFFF"/>
      </a:lt2>
      <a:accent1>
        <a:srgbClr val="75AAE5"/>
      </a:accent1>
      <a:accent2>
        <a:srgbClr val="0B55A8"/>
      </a:accent2>
      <a:accent3>
        <a:srgbClr val="E80074"/>
      </a:accent3>
      <a:accent4>
        <a:srgbClr val="630031"/>
      </a:accent4>
      <a:accent5>
        <a:srgbClr val="FFC23D"/>
      </a:accent5>
      <a:accent6>
        <a:srgbClr val="A4A400"/>
      </a:accent6>
      <a:hlink>
        <a:srgbClr val="000000"/>
      </a:hlink>
      <a:folHlink>
        <a:srgbClr val="000000"/>
      </a:folHlink>
    </a:clrScheme>
    <a:fontScheme name="Office 2">
      <a:majorFont>
        <a:latin typeface="Helvetic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Helvetic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 cap="rnd">
          <a:prstDash val="sysDot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OU Ripple</Template>
  <TotalTime>285</TotalTime>
  <Words>1037</Words>
  <Application>Microsoft Office PowerPoint</Application>
  <PresentationFormat>Custom</PresentationFormat>
  <Paragraphs>134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OU Ripple</vt:lpstr>
      <vt:lpstr>PowerPoint Presentation</vt:lpstr>
      <vt:lpstr>Aims</vt:lpstr>
      <vt:lpstr>Aims</vt:lpstr>
      <vt:lpstr>Instruments</vt:lpstr>
      <vt:lpstr>Qualitative feedback</vt:lpstr>
      <vt:lpstr>Qualitative feedback</vt:lpstr>
      <vt:lpstr>Qualitative feedback</vt:lpstr>
      <vt:lpstr>Qualitative feedback</vt:lpstr>
      <vt:lpstr>Qualitative feedback</vt:lpstr>
      <vt:lpstr>Quantitative results:  before/after questionnaire with 16 items</vt:lpstr>
      <vt:lpstr>What changed most? </vt:lpstr>
      <vt:lpstr>What could the programme improve? </vt:lpstr>
      <vt:lpstr>Many many thanks for having me! </vt:lpstr>
    </vt:vector>
  </TitlesOfParts>
  <Company>The Open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Ursula.Lanvers</dc:creator>
  <cp:lastModifiedBy>Ursula.Lanvers</cp:lastModifiedBy>
  <cp:revision>21</cp:revision>
  <dcterms:created xsi:type="dcterms:W3CDTF">2015-04-14T12:22:34Z</dcterms:created>
  <dcterms:modified xsi:type="dcterms:W3CDTF">2015-04-16T19:52:07Z</dcterms:modified>
</cp:coreProperties>
</file>