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1" r:id="rId6"/>
    <p:sldId id="262" r:id="rId7"/>
    <p:sldId id="263" r:id="rId8"/>
    <p:sldId id="264" r:id="rId9"/>
    <p:sldId id="265" r:id="rId10"/>
    <p:sldId id="266" r:id="rId11"/>
    <p:sldId id="267"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536A2915-6D99-482C-B32D-E285767328AB}" type="datetimeFigureOut">
              <a:rPr lang="en-GB" smtClean="0"/>
              <a:t>13/05/2015</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722EFA08-925A-47BA-B724-BA64337D47C9}" type="slidenum">
              <a:rPr lang="en-GB" smtClean="0"/>
              <a:t>‹#›</a:t>
            </a:fld>
            <a:endParaRPr lang="en-GB"/>
          </a:p>
        </p:txBody>
      </p:sp>
    </p:spTree>
    <p:extLst>
      <p:ext uri="{BB962C8B-B14F-4D97-AF65-F5344CB8AC3E}">
        <p14:creationId xmlns:p14="http://schemas.microsoft.com/office/powerpoint/2010/main" val="345780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6089486-D813-4A38-AFAF-E9D1C96F75C4}" type="slidenum">
              <a:rPr lang="en-GB" smtClean="0"/>
              <a:t>5</a:t>
            </a:fld>
            <a:endParaRPr lang="en-GB"/>
          </a:p>
        </p:txBody>
      </p:sp>
    </p:spTree>
    <p:extLst>
      <p:ext uri="{BB962C8B-B14F-4D97-AF65-F5344CB8AC3E}">
        <p14:creationId xmlns:p14="http://schemas.microsoft.com/office/powerpoint/2010/main" val="2644877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58D43D6-4265-4111-B003-3A34651B18EF}"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15825445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D43D6-4265-4111-B003-3A34651B18EF}"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3609196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D43D6-4265-4111-B003-3A34651B18EF}"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4008643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58D43D6-4265-4111-B003-3A34651B18EF}"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1477270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8D43D6-4265-4111-B003-3A34651B18EF}" type="datetimeFigureOut">
              <a:rPr lang="en-GB" smtClean="0"/>
              <a:t>13/05/2015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28121987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58D43D6-4265-4111-B003-3A34651B18EF}"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4195853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58D43D6-4265-4111-B003-3A34651B18EF}" type="datetimeFigureOut">
              <a:rPr lang="en-GB" smtClean="0"/>
              <a:t>13/05/2015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33436538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58D43D6-4265-4111-B003-3A34651B18EF}" type="datetimeFigureOut">
              <a:rPr lang="en-GB" smtClean="0"/>
              <a:t>13/05/2015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2065322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D43D6-4265-4111-B003-3A34651B18EF}" type="datetimeFigureOut">
              <a:rPr lang="en-GB" smtClean="0"/>
              <a:t>13/05/2015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163870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D43D6-4265-4111-B003-3A34651B18EF}"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2931300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8D43D6-4265-4111-B003-3A34651B18EF}" type="datetimeFigureOut">
              <a:rPr lang="en-GB" smtClean="0"/>
              <a:t>13/05/2015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160D8A-E923-4335-BD95-8B4D1715E77A}" type="slidenum">
              <a:rPr lang="en-GB" smtClean="0"/>
              <a:t>‹#›</a:t>
            </a:fld>
            <a:endParaRPr lang="en-GB"/>
          </a:p>
        </p:txBody>
      </p:sp>
    </p:spTree>
    <p:extLst>
      <p:ext uri="{BB962C8B-B14F-4D97-AF65-F5344CB8AC3E}">
        <p14:creationId xmlns:p14="http://schemas.microsoft.com/office/powerpoint/2010/main" val="203447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D43D6-4265-4111-B003-3A34651B18EF}" type="datetimeFigureOut">
              <a:rPr lang="en-GB" smtClean="0"/>
              <a:t>13/05/2015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160D8A-E923-4335-BD95-8B4D1715E77A}" type="slidenum">
              <a:rPr lang="en-GB" smtClean="0"/>
              <a:t>‹#›</a:t>
            </a:fld>
            <a:endParaRPr lang="en-GB"/>
          </a:p>
        </p:txBody>
      </p:sp>
    </p:spTree>
    <p:extLst>
      <p:ext uri="{BB962C8B-B14F-4D97-AF65-F5344CB8AC3E}">
        <p14:creationId xmlns:p14="http://schemas.microsoft.com/office/powerpoint/2010/main" val="309070943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lickr.com/photos/togawanderings/8373569100/in/photolist-4ea4t1-65AGtJ-65wqXz-5SvJvV-5SvFtT-rUNkWF-6PzHLG-65wnUv-5UmCbz-6PvAEH-6PzHEm-dKTWMj-5Z8Phd-dKWJn3-5SzZqh-5SA2ZN-5SA6dw-AMGf2-AMGes-AMGfu-btBC1o-7xFmpe-bknVyb-btBpwC-bypBii-bypB8v-bknYao-bkuHs1-bypAxe-bypAq4-bypDBP-bkuJxj-7xFofD-7xFiK8-7xFh6K-7xK9PL-7xKcgw-7xKbRC-7xKcJm-7xFmz8-7xKc5E-7xKbWu-7xKbDu-7xFjZV-7xK8K5-7xFimZ-7xFidR-7xK64h-7xFhrc-7xKcPQ"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flickr.com/photos/c0t0s0d0/4297379074/in/photolist-4ofeNf-beYs6D-7xKc5E-3Y7GH3-dKNmYk-beYrvF-beYrPt-beYrGg" TargetMode="External"/><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flickr.com/photos/meanestindian/5433295466/in/photolist-9VoYwe-9gBNMS-33oC3d-9h84s3-6QJyfN-C2LXj-5UmCbz-92BDE3-6PzHEm-6PvAEH-6QEurR-6RMKa3-7pYv6c-5SvJvV-5SvFtT-boaxeq-5XRndZ-4m81VZ-p4TfEr-7DhPzH-7DmtPd-7DmBnb-4E5n1i-4ea4t1-6PzHLG-8W8Zco-93P7FA-C2KC9-33jb1D-dKWJn3-e18V6E-tq6LL-beYrsH-eBstzs-4wMHzg-33oXsw-9fxAow-qXSHCb-e18Vm7-e18VnQ-33ji6v-rVFE7X-E2ujd-9ao1YW-rDiutM-4w2oZv-8Yf3U8-4ofeNf-5oEQRf-8WPn8d/" TargetMode="External"/><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32656"/>
            <a:ext cx="7772400" cy="4680519"/>
          </a:xfrm>
        </p:spPr>
        <p:txBody>
          <a:bodyPr/>
          <a:lstStyle/>
          <a:p>
            <a:endParaRPr lang="en-GB" dirty="0"/>
          </a:p>
        </p:txBody>
      </p:sp>
      <p:sp>
        <p:nvSpPr>
          <p:cNvPr id="3" name="Subtitle 2"/>
          <p:cNvSpPr>
            <a:spLocks noGrp="1"/>
          </p:cNvSpPr>
          <p:nvPr>
            <p:ph type="subTitle" idx="1"/>
          </p:nvPr>
        </p:nvSpPr>
        <p:spPr>
          <a:xfrm>
            <a:off x="899592" y="5301208"/>
            <a:ext cx="7344816" cy="1368152"/>
          </a:xfrm>
        </p:spPr>
        <p:txBody>
          <a:bodyPr>
            <a:normAutofit fontScale="62500" lnSpcReduction="20000"/>
          </a:bodyPr>
          <a:lstStyle/>
          <a:p>
            <a:r>
              <a:rPr lang="en-GB" b="1" dirty="0" smtClean="0">
                <a:latin typeface="Garamond" panose="02020404030301010803" pitchFamily="18" charset="0"/>
              </a:rPr>
              <a:t>Developing E-tourism: </a:t>
            </a:r>
            <a:r>
              <a:rPr lang="en-GB" b="1" i="1" dirty="0" smtClean="0">
                <a:latin typeface="Garamond" panose="02020404030301010803" pitchFamily="18" charset="0"/>
              </a:rPr>
              <a:t>Slumdog Millionaire’s</a:t>
            </a:r>
            <a:r>
              <a:rPr lang="en-GB" b="1" dirty="0" smtClean="0">
                <a:latin typeface="Garamond" panose="02020404030301010803" pitchFamily="18" charset="0"/>
              </a:rPr>
              <a:t> Digital Realities</a:t>
            </a:r>
            <a:r>
              <a:rPr lang="en-GB" dirty="0" smtClean="0">
                <a:latin typeface="Garamond" panose="02020404030301010803" pitchFamily="18" charset="0"/>
              </a:rPr>
              <a:t> </a:t>
            </a:r>
          </a:p>
          <a:p>
            <a:r>
              <a:rPr lang="en-GB" dirty="0" smtClean="0">
                <a:latin typeface="Garamond" panose="02020404030301010803" pitchFamily="18" charset="0"/>
              </a:rPr>
              <a:t>15 May 2015</a:t>
            </a:r>
          </a:p>
          <a:p>
            <a:r>
              <a:rPr lang="en-GB" dirty="0">
                <a:latin typeface="Garamond" panose="02020404030301010803" pitchFamily="18" charset="0"/>
              </a:rPr>
              <a:t>Dr </a:t>
            </a:r>
            <a:r>
              <a:rPr lang="en-GB" dirty="0" err="1">
                <a:latin typeface="Garamond" panose="02020404030301010803" pitchFamily="18" charset="0"/>
              </a:rPr>
              <a:t>Rodanthi</a:t>
            </a:r>
            <a:r>
              <a:rPr lang="en-GB" dirty="0">
                <a:latin typeface="Garamond" panose="02020404030301010803" pitchFamily="18" charset="0"/>
              </a:rPr>
              <a:t> </a:t>
            </a:r>
            <a:r>
              <a:rPr lang="en-GB" dirty="0" err="1">
                <a:latin typeface="Garamond" panose="02020404030301010803" pitchFamily="18" charset="0"/>
              </a:rPr>
              <a:t>Tzanelli</a:t>
            </a:r>
            <a:r>
              <a:rPr lang="en-GB" dirty="0">
                <a:latin typeface="Garamond" panose="02020404030301010803" pitchFamily="18" charset="0"/>
              </a:rPr>
              <a:t>,</a:t>
            </a:r>
          </a:p>
          <a:p>
            <a:r>
              <a:rPr lang="en-GB" dirty="0">
                <a:latin typeface="Garamond" panose="02020404030301010803" pitchFamily="18" charset="0"/>
              </a:rPr>
              <a:t>University of Leeds</a:t>
            </a:r>
          </a:p>
          <a:p>
            <a:endParaRPr lang="en-GB" dirty="0"/>
          </a:p>
        </p:txBody>
      </p:sp>
      <p:pic>
        <p:nvPicPr>
          <p:cNvPr id="1027" name="Picture 3" descr="C:\Users\Rodanthi Tzaneli\Documents\Rodanthi's Documents\Talkandabstracts\TALKS\GLASGOW_15May2015\dharav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60648"/>
            <a:ext cx="8128000" cy="482453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76056" y="4221088"/>
            <a:ext cx="3456384" cy="923330"/>
          </a:xfrm>
          <a:prstGeom prst="rect">
            <a:avLst/>
          </a:prstGeom>
          <a:noFill/>
        </p:spPr>
        <p:txBody>
          <a:bodyPr wrap="square" rtlCol="0">
            <a:spAutoFit/>
          </a:bodyPr>
          <a:lstStyle/>
          <a:p>
            <a:r>
              <a:rPr lang="en-GB" b="1" dirty="0" smtClean="0"/>
              <a:t>Image: Thomas Galvez, ‘Open Space in Dharavi Slum’, Creative </a:t>
            </a:r>
            <a:r>
              <a:rPr lang="en-GB" dirty="0" smtClean="0">
                <a:hlinkClick r:id="rId3"/>
              </a:rPr>
              <a:t>Commons/Flickr</a:t>
            </a:r>
            <a:endParaRPr lang="en-GB" dirty="0"/>
          </a:p>
        </p:txBody>
      </p:sp>
    </p:spTree>
    <p:extLst>
      <p:ext uri="{BB962C8B-B14F-4D97-AF65-F5344CB8AC3E}">
        <p14:creationId xmlns:p14="http://schemas.microsoft.com/office/powerpoint/2010/main" val="8261550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smtClean="0">
                <a:solidFill>
                  <a:srgbClr val="FF0000"/>
                </a:solidFill>
              </a:rPr>
              <a:t>Where does respect begin?: </a:t>
            </a:r>
            <a:br>
              <a:rPr lang="en-GB" sz="3500" b="1" dirty="0" smtClean="0">
                <a:solidFill>
                  <a:srgbClr val="FF0000"/>
                </a:solidFill>
              </a:rPr>
            </a:br>
            <a:r>
              <a:rPr lang="en-GB" sz="3500" b="1" dirty="0" smtClean="0">
                <a:solidFill>
                  <a:srgbClr val="FF0000"/>
                </a:solidFill>
              </a:rPr>
              <a:t>acknowledging the other’s intelligence</a:t>
            </a:r>
            <a:endParaRPr lang="en-GB" sz="3500" b="1" dirty="0">
              <a:solidFill>
                <a:srgbClr val="FF0000"/>
              </a:solidFill>
            </a:endParaRPr>
          </a:p>
        </p:txBody>
      </p:sp>
      <p:sp>
        <p:nvSpPr>
          <p:cNvPr id="3" name="Content Placeholder 2"/>
          <p:cNvSpPr>
            <a:spLocks noGrp="1"/>
          </p:cNvSpPr>
          <p:nvPr>
            <p:ph sz="half" idx="1"/>
          </p:nvPr>
        </p:nvSpPr>
        <p:spPr>
          <a:xfrm>
            <a:off x="457200" y="1600200"/>
            <a:ext cx="4258816" cy="4525963"/>
          </a:xfrm>
        </p:spPr>
        <p:txBody>
          <a:bodyPr>
            <a:normAutofit fontScale="70000" lnSpcReduction="20000"/>
          </a:bodyPr>
          <a:lstStyle/>
          <a:p>
            <a:r>
              <a:rPr lang="en-GB" dirty="0" err="1" smtClean="0">
                <a:latin typeface="Garamond" panose="02020404030301010803" pitchFamily="18" charset="0"/>
              </a:rPr>
              <a:t>Slumdwellers</a:t>
            </a:r>
            <a:r>
              <a:rPr lang="en-GB" dirty="0" smtClean="0">
                <a:latin typeface="Garamond" panose="02020404030301010803" pitchFamily="18" charset="0"/>
              </a:rPr>
              <a:t> self-conscious of foreign understandings of what is clean, proper, orderly and ‘civilised’ behaviour and environment</a:t>
            </a:r>
          </a:p>
          <a:p>
            <a:r>
              <a:rPr lang="en-GB" dirty="0" smtClean="0">
                <a:latin typeface="Garamond" panose="02020404030301010803" pitchFamily="18" charset="0"/>
              </a:rPr>
              <a:t>Prioritising ‘gaze’ </a:t>
            </a:r>
            <a:r>
              <a:rPr lang="en-GB" dirty="0" err="1" smtClean="0">
                <a:latin typeface="Garamond" panose="02020404030301010803" pitchFamily="18" charset="0"/>
              </a:rPr>
              <a:t>sidelines</a:t>
            </a:r>
            <a:r>
              <a:rPr lang="en-GB" dirty="0" smtClean="0">
                <a:latin typeface="Garamond" panose="02020404030301010803" pitchFamily="18" charset="0"/>
              </a:rPr>
              <a:t> Indian engagement with reality through multiple sensory inputs (</a:t>
            </a:r>
            <a:r>
              <a:rPr lang="en-GB" i="1" dirty="0" err="1" smtClean="0">
                <a:latin typeface="Garamond" panose="02020404030301010803" pitchFamily="18" charset="0"/>
              </a:rPr>
              <a:t>rasas</a:t>
            </a:r>
            <a:r>
              <a:rPr lang="en-GB" dirty="0" smtClean="0">
                <a:latin typeface="Garamond" panose="02020404030301010803" pitchFamily="18" charset="0"/>
              </a:rPr>
              <a:t>)</a:t>
            </a:r>
          </a:p>
          <a:p>
            <a:r>
              <a:rPr lang="en-GB" dirty="0" smtClean="0">
                <a:latin typeface="Garamond" panose="02020404030301010803" pitchFamily="18" charset="0"/>
              </a:rPr>
              <a:t>Banning photography allows some degree of control on </a:t>
            </a:r>
            <a:r>
              <a:rPr lang="en-GB" dirty="0" err="1" smtClean="0">
                <a:latin typeface="Garamond" panose="02020404030301010803" pitchFamily="18" charset="0"/>
              </a:rPr>
              <a:t>slumdwellers</a:t>
            </a:r>
            <a:r>
              <a:rPr lang="en-GB" dirty="0" smtClean="0">
                <a:latin typeface="Garamond" panose="02020404030301010803" pitchFamily="18" charset="0"/>
              </a:rPr>
              <a:t> </a:t>
            </a:r>
            <a:r>
              <a:rPr lang="en-GB" b="1" u="sng" dirty="0" smtClean="0">
                <a:solidFill>
                  <a:srgbClr val="FF0000"/>
                </a:solidFill>
                <a:latin typeface="Garamond" panose="02020404030301010803" pitchFamily="18" charset="0"/>
              </a:rPr>
              <a:t>BUT Reality T&amp;T website needs imaging to advertise place</a:t>
            </a:r>
          </a:p>
          <a:p>
            <a:r>
              <a:rPr lang="en-GB" dirty="0" smtClean="0">
                <a:latin typeface="Garamond" panose="02020404030301010803" pitchFamily="18" charset="0"/>
              </a:rPr>
              <a:t>Is reverting to picture-friendly representations of Dharavi </a:t>
            </a:r>
            <a:r>
              <a:rPr lang="en-GB" b="1" u="sng" dirty="0" smtClean="0">
                <a:solidFill>
                  <a:srgbClr val="FF0000"/>
                </a:solidFill>
                <a:latin typeface="Garamond" panose="02020404030301010803" pitchFamily="18" charset="0"/>
              </a:rPr>
              <a:t>as space of utopian family sociality playing at the hands of nationalist networks</a:t>
            </a:r>
            <a:r>
              <a:rPr lang="en-GB" dirty="0" smtClean="0">
                <a:latin typeface="Garamond" panose="02020404030301010803" pitchFamily="18" charset="0"/>
              </a:rPr>
              <a:t>? Does it truly help localities or only business?</a:t>
            </a:r>
          </a:p>
          <a:p>
            <a:endParaRPr lang="en-GB" dirty="0"/>
          </a:p>
        </p:txBody>
      </p:sp>
      <p:pic>
        <p:nvPicPr>
          <p:cNvPr id="9" name="Content Placeholder 8"/>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16016" y="1628800"/>
            <a:ext cx="4104456" cy="3240360"/>
          </a:xfrm>
        </p:spPr>
      </p:pic>
      <p:sp>
        <p:nvSpPr>
          <p:cNvPr id="10" name="TextBox 9"/>
          <p:cNvSpPr txBox="1"/>
          <p:nvPr/>
        </p:nvSpPr>
        <p:spPr>
          <a:xfrm>
            <a:off x="4572000" y="4869160"/>
            <a:ext cx="4248472" cy="646331"/>
          </a:xfrm>
          <a:prstGeom prst="rect">
            <a:avLst/>
          </a:prstGeom>
          <a:noFill/>
        </p:spPr>
        <p:txBody>
          <a:bodyPr wrap="square" rtlCol="0">
            <a:spAutoFit/>
          </a:bodyPr>
          <a:lstStyle/>
          <a:p>
            <a:pPr algn="ctr"/>
            <a:r>
              <a:rPr lang="en-GB" b="1" dirty="0" smtClean="0"/>
              <a:t>Image: ‘</a:t>
            </a:r>
            <a:r>
              <a:rPr lang="en-GB" b="1" dirty="0" smtClean="0">
                <a:hlinkClick r:id="rId3"/>
              </a:rPr>
              <a:t>Life goes on</a:t>
            </a:r>
            <a:r>
              <a:rPr lang="en-GB" b="1" dirty="0" smtClean="0"/>
              <a:t>’, Creative Commons/Flickr</a:t>
            </a:r>
            <a:endParaRPr lang="en-GB" b="1" dirty="0"/>
          </a:p>
        </p:txBody>
      </p:sp>
    </p:spTree>
    <p:extLst>
      <p:ext uri="{BB962C8B-B14F-4D97-AF65-F5344CB8AC3E}">
        <p14:creationId xmlns:p14="http://schemas.microsoft.com/office/powerpoint/2010/main" val="3357413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500" b="1" dirty="0" smtClean="0">
                <a:solidFill>
                  <a:srgbClr val="FF0000"/>
                </a:solidFill>
                <a:latin typeface="Garamond" panose="02020404030301010803" pitchFamily="18" charset="0"/>
              </a:rPr>
              <a:t>Multiple realities? </a:t>
            </a:r>
            <a:endParaRPr lang="en-GB" sz="4500" b="1" dirty="0">
              <a:solidFill>
                <a:srgbClr val="FF0000"/>
              </a:solidFill>
              <a:latin typeface="Garamond" panose="02020404030301010803" pitchFamily="18" charset="0"/>
            </a:endParaRPr>
          </a:p>
        </p:txBody>
      </p:sp>
      <p:sp>
        <p:nvSpPr>
          <p:cNvPr id="3" name="Content Placeholder 2"/>
          <p:cNvSpPr>
            <a:spLocks noGrp="1"/>
          </p:cNvSpPr>
          <p:nvPr>
            <p:ph idx="1"/>
          </p:nvPr>
        </p:nvSpPr>
        <p:spPr/>
        <p:txBody>
          <a:bodyPr>
            <a:normAutofit fontScale="77500" lnSpcReduction="20000"/>
          </a:bodyPr>
          <a:lstStyle/>
          <a:p>
            <a:r>
              <a:rPr lang="en-GB" i="1" dirty="0" smtClean="0">
                <a:latin typeface="Garamond" panose="02020404030301010803" pitchFamily="18" charset="0"/>
              </a:rPr>
              <a:t>Slumdog Millionaire’s</a:t>
            </a:r>
            <a:r>
              <a:rPr lang="en-GB" dirty="0" smtClean="0">
                <a:latin typeface="Garamond" panose="02020404030301010803" pitchFamily="18" charset="0"/>
              </a:rPr>
              <a:t> ‘multiple realities’ (of slums as terrestrial, political, historical, cinematic and now digital spaces) provide a series of different blueprints for making host-guest exchange work (or not) in cinematic tourist contexts:</a:t>
            </a:r>
          </a:p>
          <a:p>
            <a:pPr marL="514350" indent="-514350">
              <a:buAutoNum type="arabicPeriod"/>
            </a:pPr>
            <a:r>
              <a:rPr lang="en-GB" dirty="0" smtClean="0">
                <a:latin typeface="Garamond" panose="02020404030301010803" pitchFamily="18" charset="0"/>
              </a:rPr>
              <a:t>Reality as </a:t>
            </a:r>
            <a:r>
              <a:rPr lang="en-GB" dirty="0" smtClean="0">
                <a:latin typeface="Garamond" panose="02020404030301010803" pitchFamily="18" charset="0"/>
              </a:rPr>
              <a:t>temporarily </a:t>
            </a:r>
            <a:r>
              <a:rPr lang="en-GB" smtClean="0">
                <a:latin typeface="Garamond" panose="02020404030301010803" pitchFamily="18" charset="0"/>
              </a:rPr>
              <a:t>present exchange </a:t>
            </a:r>
            <a:r>
              <a:rPr lang="en-GB" dirty="0" smtClean="0">
                <a:latin typeface="Garamond" panose="02020404030301010803" pitchFamily="18" charset="0"/>
              </a:rPr>
              <a:t>(host-guest </a:t>
            </a:r>
            <a:r>
              <a:rPr lang="en-GB" i="1" dirty="0" smtClean="0">
                <a:latin typeface="Garamond" panose="02020404030301010803" pitchFamily="18" charset="0"/>
              </a:rPr>
              <a:t>exchange without reciprocity</a:t>
            </a:r>
            <a:r>
              <a:rPr lang="en-GB" dirty="0" smtClean="0">
                <a:latin typeface="Garamond" panose="02020404030301010803" pitchFamily="18" charset="0"/>
              </a:rPr>
              <a:t>)</a:t>
            </a:r>
          </a:p>
          <a:p>
            <a:pPr marL="514350" indent="-514350">
              <a:buAutoNum type="arabicPeriod"/>
            </a:pPr>
            <a:r>
              <a:rPr lang="en-GB" dirty="0" smtClean="0">
                <a:latin typeface="Garamond" panose="02020404030301010803" pitchFamily="18" charset="0"/>
              </a:rPr>
              <a:t>Reality as exclusive contractual/cinematic agreement (India </a:t>
            </a:r>
            <a:r>
              <a:rPr lang="en-GB" i="1" dirty="0" smtClean="0">
                <a:latin typeface="Garamond" panose="02020404030301010803" pitchFamily="18" charset="0"/>
              </a:rPr>
              <a:t>shining</a:t>
            </a:r>
            <a:r>
              <a:rPr lang="en-GB" dirty="0" smtClean="0">
                <a:latin typeface="Garamond" panose="02020404030301010803" pitchFamily="18" charset="0"/>
              </a:rPr>
              <a:t> on international stage)</a:t>
            </a:r>
          </a:p>
          <a:p>
            <a:pPr marL="514350" indent="-514350">
              <a:buAutoNum type="arabicPeriod"/>
            </a:pPr>
            <a:r>
              <a:rPr lang="en-GB" dirty="0" smtClean="0">
                <a:latin typeface="Garamond" panose="02020404030301010803" pitchFamily="18" charset="0"/>
              </a:rPr>
              <a:t>Reality as inclusive cultural/political communication (slums shining on their own developmental terms only)</a:t>
            </a:r>
          </a:p>
          <a:p>
            <a:pPr marL="514350" indent="-514350">
              <a:buAutoNum type="arabicPeriod"/>
            </a:pPr>
            <a:r>
              <a:rPr lang="en-GB" dirty="0" smtClean="0">
                <a:latin typeface="Garamond" panose="02020404030301010803" pitchFamily="18" charset="0"/>
              </a:rPr>
              <a:t>Reality as tourist experience (focus on travel itineraries &amp; educational development of visitors)</a:t>
            </a:r>
          </a:p>
          <a:p>
            <a:pPr marL="0" indent="0" algn="ctr">
              <a:buNone/>
            </a:pPr>
            <a:r>
              <a:rPr lang="en-GB" b="1" dirty="0" smtClean="0">
                <a:solidFill>
                  <a:schemeClr val="tx2">
                    <a:lumMod val="75000"/>
                  </a:schemeClr>
                </a:solidFill>
              </a:rPr>
              <a:t>EACH VERSION WITH ITS OWN PROBLEMS (TO DISCUSS)</a:t>
            </a:r>
            <a:endParaRPr lang="en-GB" b="1" dirty="0">
              <a:solidFill>
                <a:schemeClr val="tx2">
                  <a:lumMod val="75000"/>
                </a:schemeClr>
              </a:solidFill>
            </a:endParaRPr>
          </a:p>
        </p:txBody>
      </p:sp>
    </p:spTree>
    <p:extLst>
      <p:ext uri="{BB962C8B-B14F-4D97-AF65-F5344CB8AC3E}">
        <p14:creationId xmlns:p14="http://schemas.microsoft.com/office/powerpoint/2010/main" val="19751378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i="1" dirty="0" smtClean="0">
                <a:solidFill>
                  <a:srgbClr val="FF0000"/>
                </a:solidFill>
                <a:latin typeface="Garamond" panose="02020404030301010803" pitchFamily="18" charset="0"/>
              </a:rPr>
              <a:t>Slumdog Millionaire</a:t>
            </a:r>
            <a:r>
              <a:rPr lang="en-GB" dirty="0" smtClean="0">
                <a:latin typeface="Garamond" panose="02020404030301010803" pitchFamily="18" charset="0"/>
              </a:rPr>
              <a:t> (dirs. Danny Boyle &amp; </a:t>
            </a:r>
            <a:r>
              <a:rPr lang="en-GB" dirty="0" err="1" smtClean="0">
                <a:latin typeface="Garamond" panose="02020404030301010803" pitchFamily="18" charset="0"/>
              </a:rPr>
              <a:t>Loveen</a:t>
            </a:r>
            <a:r>
              <a:rPr lang="en-GB" dirty="0" smtClean="0">
                <a:latin typeface="Garamond" panose="02020404030301010803" pitchFamily="18" charset="0"/>
              </a:rPr>
              <a:t> </a:t>
            </a:r>
            <a:r>
              <a:rPr lang="en-GB" dirty="0" err="1" smtClean="0">
                <a:latin typeface="Garamond" panose="02020404030301010803" pitchFamily="18" charset="0"/>
              </a:rPr>
              <a:t>Tandan</a:t>
            </a:r>
            <a:r>
              <a:rPr lang="en-GB" dirty="0" smtClean="0">
                <a:latin typeface="Garamond" panose="02020404030301010803" pitchFamily="18" charset="0"/>
              </a:rPr>
              <a:t>, 2008)</a:t>
            </a:r>
            <a:endParaRPr lang="en-GB" dirty="0">
              <a:latin typeface="Garamond" panose="02020404030301010803" pitchFamily="18" charset="0"/>
            </a:endParaRPr>
          </a:p>
        </p:txBody>
      </p:sp>
      <p:sp>
        <p:nvSpPr>
          <p:cNvPr id="3" name="Content Placeholder 2"/>
          <p:cNvSpPr>
            <a:spLocks noGrp="1"/>
          </p:cNvSpPr>
          <p:nvPr>
            <p:ph idx="1"/>
          </p:nvPr>
        </p:nvSpPr>
        <p:spPr/>
        <p:txBody>
          <a:bodyPr>
            <a:normAutofit fontScale="92500" lnSpcReduction="10000"/>
          </a:bodyPr>
          <a:lstStyle/>
          <a:p>
            <a:r>
              <a:rPr lang="en-GB" dirty="0">
                <a:latin typeface="Garamond" panose="02020404030301010803" pitchFamily="18" charset="0"/>
              </a:rPr>
              <a:t>I</a:t>
            </a:r>
            <a:r>
              <a:rPr lang="en-GB" dirty="0" smtClean="0">
                <a:latin typeface="Garamond" panose="02020404030301010803" pitchFamily="18" charset="0"/>
              </a:rPr>
              <a:t>nternational accolade as cinematic artwork placed spyglass on some of its principal filmed sites, the mega-slums of </a:t>
            </a:r>
            <a:r>
              <a:rPr lang="en-GB" dirty="0" err="1" smtClean="0">
                <a:latin typeface="Garamond" panose="02020404030301010803" pitchFamily="18" charset="0"/>
              </a:rPr>
              <a:t>Juhu</a:t>
            </a:r>
            <a:r>
              <a:rPr lang="en-GB" dirty="0" smtClean="0">
                <a:latin typeface="Garamond" panose="02020404030301010803" pitchFamily="18" charset="0"/>
              </a:rPr>
              <a:t> and Dharavi in Mumbai (others being </a:t>
            </a:r>
            <a:r>
              <a:rPr lang="en-GB" dirty="0" err="1" smtClean="0">
                <a:latin typeface="Garamond" panose="02020404030301010803" pitchFamily="18" charset="0"/>
              </a:rPr>
              <a:t>Maharashtran</a:t>
            </a:r>
            <a:r>
              <a:rPr lang="en-GB" dirty="0" smtClean="0">
                <a:latin typeface="Garamond" panose="02020404030301010803" pitchFamily="18" charset="0"/>
              </a:rPr>
              <a:t> Nitin Desai Studios &amp; Taj Mahal, Agra)</a:t>
            </a:r>
          </a:p>
          <a:p>
            <a:r>
              <a:rPr lang="en-GB" dirty="0" smtClean="0">
                <a:latin typeface="Garamond" panose="02020404030301010803" pitchFamily="18" charset="0"/>
              </a:rPr>
              <a:t>Greatest impact on development of slum tourism (a-la SM) with the development of digital profiling of philanthropically-oriented business</a:t>
            </a:r>
          </a:p>
          <a:p>
            <a:r>
              <a:rPr lang="en-GB" dirty="0" smtClean="0">
                <a:latin typeface="Garamond" panose="02020404030301010803" pitchFamily="18" charset="0"/>
              </a:rPr>
              <a:t>Reality Tours &amp; Travel most influential business operator in Mumbai</a:t>
            </a:r>
            <a:endParaRPr lang="en-GB" dirty="0">
              <a:latin typeface="Garamond" panose="02020404030301010803" pitchFamily="18" charset="0"/>
            </a:endParaRPr>
          </a:p>
        </p:txBody>
      </p:sp>
    </p:spTree>
    <p:extLst>
      <p:ext uri="{BB962C8B-B14F-4D97-AF65-F5344CB8AC3E}">
        <p14:creationId xmlns:p14="http://schemas.microsoft.com/office/powerpoint/2010/main" val="977861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FF0000"/>
                </a:solidFill>
                <a:latin typeface="Garamond" panose="02020404030301010803" pitchFamily="18" charset="0"/>
              </a:rPr>
              <a:t>From cinematic to digital (art)work</a:t>
            </a:r>
            <a:endParaRPr lang="en-GB" dirty="0">
              <a:solidFill>
                <a:srgbClr val="FF0000"/>
              </a:solidFill>
              <a:latin typeface="Garamond" panose="02020404030301010803" pitchFamily="18"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Garamond" panose="02020404030301010803" pitchFamily="18" charset="0"/>
              </a:rPr>
              <a:t>Film both embraced and contested by various government and activist agents as portraying the darkness of India’s post-Partition social conditions in slums BUT </a:t>
            </a:r>
            <a:r>
              <a:rPr lang="en-GB" b="1" dirty="0" smtClean="0">
                <a:solidFill>
                  <a:srgbClr val="FF0000"/>
                </a:solidFill>
                <a:latin typeface="Garamond" panose="02020404030301010803" pitchFamily="18" charset="0"/>
              </a:rPr>
              <a:t>relevant tourism hit many obstacles</a:t>
            </a:r>
          </a:p>
          <a:p>
            <a:r>
              <a:rPr lang="en-GB" dirty="0" smtClean="0">
                <a:latin typeface="Garamond" panose="02020404030301010803" pitchFamily="18" charset="0"/>
              </a:rPr>
              <a:t>Reality Tours &amp; Travel have been running since 2006 but their condemnation by a TV programme as ‘poverty tourism’ and the threats of Minister of Tourism, </a:t>
            </a:r>
            <a:r>
              <a:rPr lang="en-GB" dirty="0" err="1" smtClean="0">
                <a:latin typeface="Garamond" panose="02020404030301010803" pitchFamily="18" charset="0"/>
              </a:rPr>
              <a:t>Kumari</a:t>
            </a:r>
            <a:r>
              <a:rPr lang="en-GB" dirty="0" smtClean="0">
                <a:latin typeface="Garamond" panose="02020404030301010803" pitchFamily="18" charset="0"/>
              </a:rPr>
              <a:t> </a:t>
            </a:r>
            <a:r>
              <a:rPr lang="en-GB" dirty="0" err="1" smtClean="0">
                <a:latin typeface="Garamond" panose="02020404030301010803" pitchFamily="18" charset="0"/>
              </a:rPr>
              <a:t>Selja</a:t>
            </a:r>
            <a:r>
              <a:rPr lang="en-GB" dirty="0" smtClean="0">
                <a:latin typeface="Garamond" panose="02020404030301010803" pitchFamily="18" charset="0"/>
              </a:rPr>
              <a:t>, to have them shut down (Richardson, 22 January 2009) turning-points in their operation</a:t>
            </a:r>
          </a:p>
          <a:p>
            <a:endParaRPr lang="en-GB" dirty="0"/>
          </a:p>
        </p:txBody>
      </p:sp>
    </p:spTree>
    <p:extLst>
      <p:ext uri="{BB962C8B-B14F-4D97-AF65-F5344CB8AC3E}">
        <p14:creationId xmlns:p14="http://schemas.microsoft.com/office/powerpoint/2010/main" val="11667686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b="1" dirty="0" smtClean="0">
                <a:solidFill>
                  <a:srgbClr val="FF0000"/>
                </a:solidFill>
                <a:latin typeface="Garamond" panose="02020404030301010803" pitchFamily="18" charset="0"/>
              </a:rPr>
              <a:t>Why? Managing multiple realities</a:t>
            </a:r>
            <a:endParaRPr lang="en-GB" b="1" dirty="0">
              <a:solidFill>
                <a:srgbClr val="FF0000"/>
              </a:solidFill>
              <a:latin typeface="Garamond" panose="02020404030301010803" pitchFamily="18" charset="0"/>
            </a:endParaRPr>
          </a:p>
        </p:txBody>
      </p:sp>
      <p:sp>
        <p:nvSpPr>
          <p:cNvPr id="3" name="Content Placeholder 2"/>
          <p:cNvSpPr>
            <a:spLocks noGrp="1"/>
          </p:cNvSpPr>
          <p:nvPr>
            <p:ph sz="half" idx="1"/>
          </p:nvPr>
        </p:nvSpPr>
        <p:spPr>
          <a:xfrm>
            <a:off x="457200" y="1196752"/>
            <a:ext cx="4546848" cy="4929411"/>
          </a:xfrm>
        </p:spPr>
        <p:txBody>
          <a:bodyPr>
            <a:noAutofit/>
          </a:bodyPr>
          <a:lstStyle/>
          <a:p>
            <a:r>
              <a:rPr lang="en-GB" sz="1800" dirty="0" smtClean="0">
                <a:latin typeface="Garamond" panose="02020404030301010803" pitchFamily="18" charset="0"/>
              </a:rPr>
              <a:t>That of cinema: Mumbai-India’s (=Jamal) route to modernisation/technological progress in line with Western image of civility</a:t>
            </a:r>
          </a:p>
          <a:p>
            <a:r>
              <a:rPr lang="en-GB" sz="1800" dirty="0" smtClean="0">
                <a:latin typeface="Garamond" panose="02020404030301010803" pitchFamily="18" charset="0"/>
              </a:rPr>
              <a:t>That of slum/volunteer tourist – a privileged outsider responding to personal need for ethical development or collective imperative for philanthropic (digital-come-proximate) involvement </a:t>
            </a:r>
          </a:p>
          <a:p>
            <a:r>
              <a:rPr lang="en-GB" sz="1800" dirty="0" smtClean="0">
                <a:latin typeface="Garamond" panose="02020404030301010803" pitchFamily="18" charset="0"/>
              </a:rPr>
              <a:t>That of slum communities in need of financial &amp; political support (13</a:t>
            </a:r>
            <a:r>
              <a:rPr lang="en-GB" sz="1800" baseline="30000" dirty="0" smtClean="0">
                <a:latin typeface="Garamond" panose="02020404030301010803" pitchFamily="18" charset="0"/>
              </a:rPr>
              <a:t>th</a:t>
            </a:r>
            <a:r>
              <a:rPr lang="en-GB" sz="1800" dirty="0" smtClean="0">
                <a:latin typeface="Garamond" panose="02020404030301010803" pitchFamily="18" charset="0"/>
              </a:rPr>
              <a:t> Compound)</a:t>
            </a:r>
          </a:p>
          <a:p>
            <a:r>
              <a:rPr lang="en-GB" sz="1800" dirty="0" smtClean="0">
                <a:latin typeface="Garamond" panose="02020404030301010803" pitchFamily="18" charset="0"/>
              </a:rPr>
              <a:t>That of Indian governance (2009, </a:t>
            </a:r>
            <a:r>
              <a:rPr lang="en-GB" sz="1800" dirty="0" err="1" smtClean="0">
                <a:latin typeface="Garamond" panose="02020404030301010803" pitchFamily="18" charset="0"/>
              </a:rPr>
              <a:t>Selja</a:t>
            </a:r>
            <a:r>
              <a:rPr lang="en-GB" sz="1800" dirty="0" smtClean="0">
                <a:latin typeface="Garamond" panose="02020404030301010803" pitchFamily="18" charset="0"/>
              </a:rPr>
              <a:t> unveiled plans to extend the ‘Incredible India’ campaign to the domestic tourism sector with US $12 million out of a total budget of US $200 million allocated to the campaign)</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143500" y="1772816"/>
            <a:ext cx="3748980" cy="3106365"/>
          </a:xfrm>
        </p:spPr>
      </p:pic>
      <p:sp>
        <p:nvSpPr>
          <p:cNvPr id="6" name="TextBox 5"/>
          <p:cNvSpPr txBox="1"/>
          <p:nvPr/>
        </p:nvSpPr>
        <p:spPr>
          <a:xfrm>
            <a:off x="4932040" y="5157192"/>
            <a:ext cx="4032448" cy="646331"/>
          </a:xfrm>
          <a:prstGeom prst="rect">
            <a:avLst/>
          </a:prstGeom>
          <a:noFill/>
        </p:spPr>
        <p:txBody>
          <a:bodyPr wrap="square" rtlCol="0">
            <a:spAutoFit/>
          </a:bodyPr>
          <a:lstStyle/>
          <a:p>
            <a:pPr algn="ctr"/>
            <a:r>
              <a:rPr lang="en-GB" b="1" dirty="0" err="1" smtClean="0"/>
              <a:t>Meena</a:t>
            </a:r>
            <a:r>
              <a:rPr lang="en-GB" b="1" dirty="0" smtClean="0"/>
              <a:t> </a:t>
            </a:r>
            <a:r>
              <a:rPr lang="en-GB" b="1" dirty="0" err="1" smtClean="0"/>
              <a:t>Kadri</a:t>
            </a:r>
            <a:r>
              <a:rPr lang="en-GB" b="1" dirty="0" smtClean="0"/>
              <a:t> ‘</a:t>
            </a:r>
            <a:r>
              <a:rPr lang="en-GB" b="1" dirty="0" smtClean="0">
                <a:hlinkClick r:id="rId3"/>
              </a:rPr>
              <a:t>Dharavi Pipe Walk, I</a:t>
            </a:r>
            <a:r>
              <a:rPr lang="en-GB" b="1" dirty="0" smtClean="0"/>
              <a:t>’, Flickr/Creative Commons</a:t>
            </a:r>
            <a:endParaRPr lang="en-GB" b="1" dirty="0"/>
          </a:p>
        </p:txBody>
      </p:sp>
    </p:spTree>
    <p:extLst>
      <p:ext uri="{BB962C8B-B14F-4D97-AF65-F5344CB8AC3E}">
        <p14:creationId xmlns:p14="http://schemas.microsoft.com/office/powerpoint/2010/main" val="3192818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000" b="1" dirty="0" smtClean="0">
                <a:solidFill>
                  <a:schemeClr val="accent2">
                    <a:lumMod val="75000"/>
                  </a:schemeClr>
                </a:solidFill>
                <a:latin typeface="Californian FB" panose="0207040306080B030204" pitchFamily="18" charset="0"/>
              </a:rPr>
              <a:t>Response 1: Digital management of wrong impressions about Dharavi</a:t>
            </a:r>
            <a:endParaRPr lang="en-GB" sz="3000" b="1" dirty="0">
              <a:solidFill>
                <a:schemeClr val="accent2">
                  <a:lumMod val="75000"/>
                </a:schemeClr>
              </a:solidFill>
              <a:latin typeface="Californian FB" panose="0207040306080B030204" pitchFamily="18" charset="0"/>
            </a:endParaRPr>
          </a:p>
        </p:txBody>
      </p:sp>
      <p:sp>
        <p:nvSpPr>
          <p:cNvPr id="4" name="Content Placeholder 3"/>
          <p:cNvSpPr>
            <a:spLocks noGrp="1"/>
          </p:cNvSpPr>
          <p:nvPr>
            <p:ph sz="half" idx="1"/>
          </p:nvPr>
        </p:nvSpPr>
        <p:spPr/>
        <p:txBody>
          <a:bodyPr>
            <a:normAutofit fontScale="77500" lnSpcReduction="20000"/>
          </a:bodyPr>
          <a:lstStyle/>
          <a:p>
            <a:r>
              <a:rPr lang="en-GB" dirty="0" smtClean="0">
                <a:latin typeface="Californian FB" panose="0207040306080B030204" pitchFamily="18" charset="0"/>
              </a:rPr>
              <a:t>Home to about 15,000 small businesses</a:t>
            </a:r>
          </a:p>
          <a:p>
            <a:r>
              <a:rPr lang="en-GB" dirty="0" smtClean="0">
                <a:latin typeface="Californian FB" panose="0207040306080B030204" pitchFamily="18" charset="0"/>
              </a:rPr>
              <a:t>Home of  Mumbai’s sole efficient recycling industry</a:t>
            </a:r>
          </a:p>
          <a:p>
            <a:r>
              <a:rPr lang="en-GB" dirty="0" smtClean="0">
                <a:latin typeface="Californian FB" panose="0207040306080B030204" pitchFamily="18" charset="0"/>
              </a:rPr>
              <a:t>Home of multicultural communities: Tamils, Muslims, south Indians, </a:t>
            </a:r>
            <a:r>
              <a:rPr lang="en-GB" dirty="0" err="1" smtClean="0">
                <a:latin typeface="Californian FB" panose="0207040306080B030204" pitchFamily="18" charset="0"/>
              </a:rPr>
              <a:t>Maharashtrians</a:t>
            </a:r>
            <a:r>
              <a:rPr lang="en-GB" dirty="0" smtClean="0">
                <a:latin typeface="Californian FB" panose="0207040306080B030204" pitchFamily="18" charset="0"/>
              </a:rPr>
              <a:t>, </a:t>
            </a:r>
            <a:r>
              <a:rPr lang="en-GB" dirty="0" err="1" smtClean="0">
                <a:latin typeface="Californian FB" panose="0207040306080B030204" pitchFamily="18" charset="0"/>
              </a:rPr>
              <a:t>Konkanis</a:t>
            </a:r>
            <a:r>
              <a:rPr lang="en-GB" dirty="0" smtClean="0">
                <a:latin typeface="Californian FB" panose="0207040306080B030204" pitchFamily="18" charset="0"/>
              </a:rPr>
              <a:t>, potters, leather workers, plastic recyclers, goldsmiths, garment workers, craftsmen</a:t>
            </a:r>
          </a:p>
          <a:p>
            <a:endParaRPr lang="en-GB" dirty="0" smtClean="0">
              <a:latin typeface="Californian FB" panose="0207040306080B030204" pitchFamily="18" charset="0"/>
            </a:endParaRPr>
          </a:p>
          <a:p>
            <a:pPr marL="0" indent="0" algn="ctr">
              <a:buNone/>
            </a:pPr>
            <a:r>
              <a:rPr lang="en-GB" b="1" dirty="0" smtClean="0">
                <a:solidFill>
                  <a:schemeClr val="tx2">
                    <a:lumMod val="75000"/>
                  </a:schemeClr>
                </a:solidFill>
                <a:latin typeface="Californian FB" panose="0207040306080B030204" pitchFamily="18" charset="0"/>
              </a:rPr>
              <a:t>Image Padmanaba01 (top) and </a:t>
            </a:r>
            <a:r>
              <a:rPr lang="en-GB" b="1" dirty="0" err="1" smtClean="0">
                <a:solidFill>
                  <a:schemeClr val="tx2">
                    <a:lumMod val="75000"/>
                  </a:schemeClr>
                </a:solidFill>
                <a:latin typeface="Californian FB" panose="0207040306080B030204" pitchFamily="18" charset="0"/>
              </a:rPr>
              <a:t>Lececle</a:t>
            </a:r>
            <a:r>
              <a:rPr lang="en-GB" b="1" dirty="0" smtClean="0">
                <a:solidFill>
                  <a:schemeClr val="tx2">
                    <a:lumMod val="75000"/>
                  </a:schemeClr>
                </a:solidFill>
                <a:latin typeface="Californian FB" panose="0207040306080B030204" pitchFamily="18" charset="0"/>
              </a:rPr>
              <a:t> (bottom), Flickr (Creative Commons)</a:t>
            </a:r>
            <a:endParaRPr lang="en-GB" b="1" dirty="0">
              <a:solidFill>
                <a:schemeClr val="tx2">
                  <a:lumMod val="75000"/>
                </a:schemeClr>
              </a:solidFill>
              <a:latin typeface="Californian FB" panose="0207040306080B030204" pitchFamily="18" charset="0"/>
            </a:endParaRPr>
          </a:p>
        </p:txBody>
      </p:sp>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799919" y="1340768"/>
            <a:ext cx="3384376" cy="2160240"/>
          </a:xfr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4486" y="3501008"/>
            <a:ext cx="3384376"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19366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b="1" dirty="0" smtClean="0">
                <a:solidFill>
                  <a:schemeClr val="accent2">
                    <a:lumMod val="75000"/>
                  </a:schemeClr>
                </a:solidFill>
                <a:latin typeface="Californian FB" panose="0207040306080B030204" pitchFamily="18" charset="0"/>
              </a:rPr>
              <a:t>Response 2: </a:t>
            </a:r>
            <a:r>
              <a:rPr lang="en-GB" sz="3500" b="1" dirty="0" smtClean="0">
                <a:solidFill>
                  <a:schemeClr val="accent2">
                    <a:lumMod val="75000"/>
                  </a:schemeClr>
                </a:solidFill>
                <a:latin typeface="Californian FB" panose="0207040306080B030204" pitchFamily="18" charset="0"/>
              </a:rPr>
              <a:t/>
            </a:r>
            <a:br>
              <a:rPr lang="en-GB" sz="3500" b="1" dirty="0" smtClean="0">
                <a:solidFill>
                  <a:schemeClr val="accent2">
                    <a:lumMod val="75000"/>
                  </a:schemeClr>
                </a:solidFill>
                <a:latin typeface="Californian FB" panose="0207040306080B030204" pitchFamily="18" charset="0"/>
              </a:rPr>
            </a:br>
            <a:r>
              <a:rPr lang="en-GB" sz="3500" b="1" dirty="0" smtClean="0">
                <a:solidFill>
                  <a:schemeClr val="accent2">
                    <a:lumMod val="75000"/>
                  </a:schemeClr>
                </a:solidFill>
                <a:latin typeface="Californian FB" panose="0207040306080B030204" pitchFamily="18" charset="0"/>
              </a:rPr>
              <a:t>Collaboration </a:t>
            </a:r>
            <a:r>
              <a:rPr lang="en-GB" sz="3500" b="1" dirty="0" smtClean="0">
                <a:solidFill>
                  <a:schemeClr val="accent2">
                    <a:lumMod val="75000"/>
                  </a:schemeClr>
                </a:solidFill>
                <a:latin typeface="Californian FB" panose="0207040306080B030204" pitchFamily="18" charset="0"/>
              </a:rPr>
              <a:t>with </a:t>
            </a:r>
            <a:r>
              <a:rPr lang="en-GB" sz="3500" b="1" dirty="0" smtClean="0">
                <a:solidFill>
                  <a:schemeClr val="accent2">
                    <a:lumMod val="75000"/>
                  </a:schemeClr>
                </a:solidFill>
                <a:latin typeface="Californian FB" panose="0207040306080B030204" pitchFamily="18" charset="0"/>
              </a:rPr>
              <a:t>slum localities </a:t>
            </a:r>
            <a:endParaRPr lang="en-GB" sz="3500" b="1" dirty="0">
              <a:solidFill>
                <a:schemeClr val="accent2">
                  <a:lumMod val="75000"/>
                </a:schemeClr>
              </a:solidFill>
              <a:latin typeface="Californian FB" panose="0207040306080B030204" pitchFamily="18" charset="0"/>
            </a:endParaRPr>
          </a:p>
        </p:txBody>
      </p:sp>
      <p:sp>
        <p:nvSpPr>
          <p:cNvPr id="3" name="Content Placeholder 2"/>
          <p:cNvSpPr>
            <a:spLocks noGrp="1"/>
          </p:cNvSpPr>
          <p:nvPr>
            <p:ph sz="half" idx="1"/>
          </p:nvPr>
        </p:nvSpPr>
        <p:spPr/>
        <p:txBody>
          <a:bodyPr>
            <a:normAutofit/>
          </a:bodyPr>
          <a:lstStyle/>
          <a:p>
            <a:r>
              <a:rPr lang="en-GB" dirty="0" smtClean="0">
                <a:latin typeface="Californian FB" panose="0207040306080B030204" pitchFamily="18" charset="0"/>
              </a:rPr>
              <a:t>Tour guides recruited also from slum localities</a:t>
            </a:r>
          </a:p>
          <a:p>
            <a:r>
              <a:rPr lang="en-GB" dirty="0" smtClean="0">
                <a:latin typeface="Californian FB" panose="0207040306080B030204" pitchFamily="18" charset="0"/>
              </a:rPr>
              <a:t>80% of profits donated to slum projects (education, hygiene, health etc…)</a:t>
            </a:r>
          </a:p>
          <a:p>
            <a:pPr marL="0" indent="0" algn="ctr">
              <a:buNone/>
            </a:pPr>
            <a:r>
              <a:rPr lang="en-GB" b="1" dirty="0" smtClean="0">
                <a:solidFill>
                  <a:schemeClr val="accent4">
                    <a:lumMod val="75000"/>
                  </a:schemeClr>
                </a:solidFill>
                <a:latin typeface="Californian FB" panose="0207040306080B030204" pitchFamily="18" charset="0"/>
              </a:rPr>
              <a:t>Photo Thomas Galvez, Flickr (Creative Commons)</a:t>
            </a:r>
            <a:endParaRPr lang="en-GB" b="1" dirty="0">
              <a:solidFill>
                <a:schemeClr val="accent4">
                  <a:lumMod val="75000"/>
                </a:schemeClr>
              </a:solidFill>
              <a:latin typeface="Californian FB" panose="0207040306080B030204" pitchFamily="18" charset="0"/>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28800"/>
            <a:ext cx="4038600" cy="4392488"/>
          </a:xfrm>
        </p:spPr>
      </p:pic>
    </p:spTree>
    <p:extLst>
      <p:ext uri="{BB962C8B-B14F-4D97-AF65-F5344CB8AC3E}">
        <p14:creationId xmlns:p14="http://schemas.microsoft.com/office/powerpoint/2010/main" val="1710241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solidFill>
                  <a:srgbClr val="C00000"/>
                </a:solidFill>
                <a:latin typeface="Baskerville Old Face" panose="02020602080505020303" pitchFamily="18" charset="0"/>
              </a:rPr>
              <a:t>Response 3: respecting localities’ ethical code of conduct</a:t>
            </a:r>
            <a:endParaRPr lang="en-GB" dirty="0">
              <a:solidFill>
                <a:srgbClr val="C00000"/>
              </a:solidFill>
              <a:latin typeface="Baskerville Old Face" panose="02020602080505020303" pitchFamily="18" charset="0"/>
            </a:endParaRPr>
          </a:p>
        </p:txBody>
      </p:sp>
      <p:sp>
        <p:nvSpPr>
          <p:cNvPr id="3" name="Content Placeholder 2"/>
          <p:cNvSpPr>
            <a:spLocks noGrp="1"/>
          </p:cNvSpPr>
          <p:nvPr>
            <p:ph idx="1"/>
          </p:nvPr>
        </p:nvSpPr>
        <p:spPr/>
        <p:txBody>
          <a:bodyPr>
            <a:noAutofit/>
          </a:bodyPr>
          <a:lstStyle/>
          <a:p>
            <a:r>
              <a:rPr lang="en-GB" sz="1400" dirty="0" smtClean="0">
                <a:latin typeface="Baskerville Old Face" panose="02020602080505020303" pitchFamily="18" charset="0"/>
              </a:rPr>
              <a:t>RECYCLING AREA Old computers, parts and plastics come from all over the world to </a:t>
            </a:r>
            <a:r>
              <a:rPr lang="en-GB" sz="1400" dirty="0" err="1" smtClean="0">
                <a:latin typeface="Baskerville Old Face" panose="02020602080505020303" pitchFamily="18" charset="0"/>
              </a:rPr>
              <a:t>Dharavi</a:t>
            </a:r>
            <a:r>
              <a:rPr lang="en-GB" sz="1400" dirty="0" smtClean="0">
                <a:latin typeface="Baskerville Old Face" panose="02020602080505020303" pitchFamily="18" charset="0"/>
              </a:rPr>
              <a:t> to be recycled. See the recycling plants in which separation and melting of plastics takes place.</a:t>
            </a:r>
          </a:p>
          <a:p>
            <a:r>
              <a:rPr lang="en-GB" sz="1400" dirty="0" smtClean="0">
                <a:latin typeface="Baskerville Old Face" panose="02020602080505020303" pitchFamily="18" charset="0"/>
              </a:rPr>
              <a:t>ROOFTOP VISIT There is nothing like the view from a </a:t>
            </a:r>
            <a:r>
              <a:rPr lang="en-GB" sz="1400" dirty="0" err="1" smtClean="0">
                <a:latin typeface="Baskerville Old Face" panose="02020602080505020303" pitchFamily="18" charset="0"/>
              </a:rPr>
              <a:t>Dharavi</a:t>
            </a:r>
            <a:r>
              <a:rPr lang="en-GB" sz="1400" dirty="0" smtClean="0">
                <a:latin typeface="Baskerville Old Face" panose="02020602080505020303" pitchFamily="18" charset="0"/>
              </a:rPr>
              <a:t> factory rooftop. The tin hutments that house so many human lives stretch on as far as you can see, and birds screech overhead in the blue sky. You will never forget this view!</a:t>
            </a:r>
          </a:p>
          <a:p>
            <a:r>
              <a:rPr lang="en-GB" sz="1400" dirty="0" smtClean="0">
                <a:latin typeface="Baskerville Old Face" panose="02020602080505020303" pitchFamily="18" charset="0"/>
              </a:rPr>
              <a:t>BISCUIT BAKERY Taste the tea biscuits that you can buy anywhere in Mumbai, hot and fresh at the source!</a:t>
            </a:r>
          </a:p>
          <a:p>
            <a:r>
              <a:rPr lang="en-GB" sz="1400" dirty="0" smtClean="0">
                <a:latin typeface="Baskerville Old Face" panose="02020602080505020303" pitchFamily="18" charset="0"/>
              </a:rPr>
              <a:t>POPADDOM MAKING Watch the women of </a:t>
            </a:r>
            <a:r>
              <a:rPr lang="en-GB" sz="1400" dirty="0" err="1" smtClean="0">
                <a:latin typeface="Baskerville Old Face" panose="02020602080505020303" pitchFamily="18" charset="0"/>
              </a:rPr>
              <a:t>Dharavi</a:t>
            </a:r>
            <a:r>
              <a:rPr lang="en-GB" sz="1400" dirty="0" smtClean="0">
                <a:latin typeface="Baskerville Old Face" panose="02020602080505020303" pitchFamily="18" charset="0"/>
              </a:rPr>
              <a:t> make </a:t>
            </a:r>
            <a:r>
              <a:rPr lang="en-GB" sz="1400" dirty="0" err="1" smtClean="0">
                <a:latin typeface="Baskerville Old Face" panose="02020602080505020303" pitchFamily="18" charset="0"/>
              </a:rPr>
              <a:t>popaddoms</a:t>
            </a:r>
            <a:r>
              <a:rPr lang="en-GB" sz="1400" dirty="0" smtClean="0">
                <a:latin typeface="Baskerville Old Face" panose="02020602080505020303" pitchFamily="18" charset="0"/>
              </a:rPr>
              <a:t>, the essential appetizer of any Indian meal, by baking them on wooden baskets that are turned upside-down.</a:t>
            </a:r>
          </a:p>
          <a:p>
            <a:r>
              <a:rPr lang="en-GB" sz="1400" dirty="0" smtClean="0">
                <a:latin typeface="Baskerville Old Face" panose="02020602080505020303" pitchFamily="18" charset="0"/>
              </a:rPr>
              <a:t>VISIT TO A RESIDENT’S HOUSE Gain an understanding of how the incredible people of </a:t>
            </a:r>
            <a:r>
              <a:rPr lang="en-GB" sz="1400" dirty="0" err="1" smtClean="0">
                <a:latin typeface="Baskerville Old Face" panose="02020602080505020303" pitchFamily="18" charset="0"/>
              </a:rPr>
              <a:t>Dharavi</a:t>
            </a:r>
            <a:r>
              <a:rPr lang="en-GB" sz="1400" dirty="0" smtClean="0">
                <a:latin typeface="Baskerville Old Face" panose="02020602080505020303" pitchFamily="18" charset="0"/>
              </a:rPr>
              <a:t> live.</a:t>
            </a:r>
          </a:p>
          <a:p>
            <a:r>
              <a:rPr lang="en-GB" sz="1400" dirty="0" smtClean="0">
                <a:latin typeface="Baskerville Old Face" panose="02020602080505020303" pitchFamily="18" charset="0"/>
              </a:rPr>
              <a:t>KUMBHARWADA POTTERY COLONY Watch artisans create all types of pots out of unfired, sundried clay.</a:t>
            </a:r>
          </a:p>
          <a:p>
            <a:r>
              <a:rPr lang="en-GB" sz="1400" dirty="0" smtClean="0">
                <a:latin typeface="Baskerville Old Face" panose="02020602080505020303" pitchFamily="18" charset="0"/>
              </a:rPr>
              <a:t>COMMUNITY  </a:t>
            </a:r>
            <a:r>
              <a:rPr lang="en-GB" sz="1400" dirty="0" smtClean="0">
                <a:latin typeface="Baskerville Old Face" panose="02020602080505020303" pitchFamily="18" charset="0"/>
              </a:rPr>
              <a:t>CENTRE The Community Centre, supported by funds from the tour, provides education in English, computers and other soft skills to the teenagers and young adults of Dharavi. Other activities take place here such as a library and indoor games. Visitors experience what matters most to Reality Tours... the men, women and children that make this dynamic community one of the most vibrant places in Mumbai.</a:t>
            </a:r>
          </a:p>
          <a:p>
            <a:pPr marL="0" indent="0">
              <a:buNone/>
            </a:pPr>
            <a:endParaRPr lang="en-GB" sz="1400" dirty="0" smtClean="0">
              <a:latin typeface="Baskerville Old Face" panose="02020602080505020303" pitchFamily="18" charset="0"/>
            </a:endParaRPr>
          </a:p>
          <a:p>
            <a:pPr marL="0" indent="0">
              <a:buNone/>
            </a:pPr>
            <a:endParaRPr lang="en-GB" sz="1400" b="1" dirty="0" smtClean="0">
              <a:solidFill>
                <a:srgbClr val="C00000"/>
              </a:solidFill>
              <a:latin typeface="Baskerville Old Face" panose="02020602080505020303" pitchFamily="18" charset="0"/>
            </a:endParaRPr>
          </a:p>
          <a:p>
            <a:pPr marL="0" indent="0" algn="ctr">
              <a:buNone/>
            </a:pPr>
            <a:r>
              <a:rPr lang="en-GB" sz="2000" b="1" dirty="0" smtClean="0">
                <a:solidFill>
                  <a:srgbClr val="C00000"/>
                </a:solidFill>
                <a:latin typeface="Baskerville Old Face" panose="02020602080505020303" pitchFamily="18" charset="0"/>
              </a:rPr>
              <a:t>BUT NO CAMERA POLICY for the whole tour (really? </a:t>
            </a:r>
            <a:r>
              <a:rPr lang="en-GB" sz="2000" b="1" dirty="0" smtClean="0">
                <a:solidFill>
                  <a:srgbClr val="C00000"/>
                </a:solidFill>
                <a:latin typeface="Baskerville Old Face" panose="02020602080505020303" pitchFamily="18" charset="0"/>
                <a:sym typeface="Wingdings" panose="05000000000000000000" pitchFamily="2" charset="2"/>
              </a:rPr>
              <a:t></a:t>
            </a:r>
            <a:r>
              <a:rPr lang="en-GB" sz="2000" b="1" dirty="0" smtClean="0">
                <a:solidFill>
                  <a:srgbClr val="C00000"/>
                </a:solidFill>
                <a:latin typeface="Baskerville Old Face" panose="02020602080505020303" pitchFamily="18" charset="0"/>
              </a:rPr>
              <a:t>)</a:t>
            </a:r>
            <a:endParaRPr lang="en-GB" sz="2000" b="1" dirty="0">
              <a:solidFill>
                <a:srgbClr val="C00000"/>
              </a:solidFill>
              <a:latin typeface="Baskerville Old Face" panose="02020602080505020303" pitchFamily="18" charset="0"/>
            </a:endParaRPr>
          </a:p>
        </p:txBody>
      </p:sp>
    </p:spTree>
    <p:extLst>
      <p:ext uri="{BB962C8B-B14F-4D97-AF65-F5344CB8AC3E}">
        <p14:creationId xmlns:p14="http://schemas.microsoft.com/office/powerpoint/2010/main" val="60242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500"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t>Overall venture provokes:</a:t>
            </a:r>
            <a:br>
              <a:rPr lang="en-GB" sz="3500"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br>
            <a:r>
              <a:rPr lang="en-GB" sz="3500" dirty="0" smtClean="0">
                <a:solidFill>
                  <a:srgbClr val="C00000"/>
                </a:solidFill>
                <a:effectLst>
                  <a:outerShdw blurRad="38100" dist="38100" dir="2700000" algn="tl">
                    <a:srgbClr val="000000">
                      <a:alpha val="43137"/>
                    </a:srgbClr>
                  </a:outerShdw>
                </a:effectLst>
                <a:latin typeface="Baskerville Old Face" panose="02020602080505020303" pitchFamily="18" charset="0"/>
              </a:rPr>
              <a:t>Do we have the right to construct our own slum tourist realities?</a:t>
            </a:r>
            <a:endParaRPr lang="en-GB" sz="3500" dirty="0">
              <a:solidFill>
                <a:srgbClr val="C00000"/>
              </a:solidFill>
              <a:effectLst>
                <a:outerShdw blurRad="38100" dist="38100" dir="2700000" algn="tl">
                  <a:srgbClr val="000000">
                    <a:alpha val="43137"/>
                  </a:srgbClr>
                </a:outerShdw>
              </a:effectLst>
              <a:latin typeface="Baskerville Old Face" panose="02020602080505020303" pitchFamily="18" charset="0"/>
            </a:endParaRPr>
          </a:p>
        </p:txBody>
      </p:sp>
      <p:sp>
        <p:nvSpPr>
          <p:cNvPr id="3" name="Content Placeholder 2"/>
          <p:cNvSpPr>
            <a:spLocks noGrp="1"/>
          </p:cNvSpPr>
          <p:nvPr>
            <p:ph idx="1"/>
          </p:nvPr>
        </p:nvSpPr>
        <p:spPr/>
        <p:txBody>
          <a:bodyPr>
            <a:normAutofit fontScale="92500" lnSpcReduction="20000"/>
          </a:bodyPr>
          <a:lstStyle/>
          <a:p>
            <a:r>
              <a:rPr lang="en-GB" dirty="0" smtClean="0">
                <a:latin typeface="Baskerville Old Face" panose="02020602080505020303" pitchFamily="18" charset="0"/>
              </a:rPr>
              <a:t>Global boom in ‘slum tourism’: African slums, New Delhi (</a:t>
            </a:r>
            <a:r>
              <a:rPr lang="en-GB" i="1" dirty="0" err="1" smtClean="0">
                <a:latin typeface="Baskerville Old Face" panose="02020602080505020303" pitchFamily="18" charset="0"/>
              </a:rPr>
              <a:t>Saalam</a:t>
            </a:r>
            <a:r>
              <a:rPr lang="en-GB" i="1" dirty="0" smtClean="0">
                <a:latin typeface="Baskerville Old Face" panose="02020602080505020303" pitchFamily="18" charset="0"/>
              </a:rPr>
              <a:t> Bombay</a:t>
            </a:r>
            <a:r>
              <a:rPr lang="en-GB" dirty="0" smtClean="0">
                <a:latin typeface="Baskerville Old Face" panose="02020602080505020303" pitchFamily="18" charset="0"/>
              </a:rPr>
              <a:t>), Mumbai (</a:t>
            </a:r>
            <a:r>
              <a:rPr lang="en-GB" i="1" dirty="0" err="1" smtClean="0">
                <a:latin typeface="Baskerville Old Face" panose="02020602080505020303" pitchFamily="18" charset="0"/>
              </a:rPr>
              <a:t>Slumdog</a:t>
            </a:r>
            <a:r>
              <a:rPr lang="en-GB" i="1" dirty="0" smtClean="0">
                <a:latin typeface="Baskerville Old Face" panose="02020602080505020303" pitchFamily="18" charset="0"/>
              </a:rPr>
              <a:t> Millionaire</a:t>
            </a:r>
            <a:r>
              <a:rPr lang="en-GB" dirty="0" smtClean="0">
                <a:latin typeface="Baskerville Old Face" panose="02020602080505020303" pitchFamily="18" charset="0"/>
              </a:rPr>
              <a:t>), Rio de Janeiro etc…</a:t>
            </a:r>
          </a:p>
          <a:p>
            <a:r>
              <a:rPr lang="en-GB" dirty="0" smtClean="0">
                <a:latin typeface="Baskerville Old Face" panose="02020602080505020303" pitchFamily="18" charset="0"/>
              </a:rPr>
              <a:t>Fascination with poverty leads to accusations of performing ‘</a:t>
            </a:r>
            <a:r>
              <a:rPr lang="en-GB" dirty="0" err="1" smtClean="0">
                <a:latin typeface="Baskerville Old Face" panose="02020602080505020303" pitchFamily="18" charset="0"/>
              </a:rPr>
              <a:t>poorism</a:t>
            </a:r>
            <a:r>
              <a:rPr lang="en-GB" dirty="0" smtClean="0">
                <a:latin typeface="Baskerville Old Face" panose="02020602080505020303" pitchFamily="18" charset="0"/>
              </a:rPr>
              <a:t>’: the affluent world gazing upon developing others (</a:t>
            </a:r>
            <a:r>
              <a:rPr lang="en-GB" dirty="0" err="1" smtClean="0">
                <a:latin typeface="Baskerville Old Face" panose="02020602080505020303" pitchFamily="18" charset="0"/>
              </a:rPr>
              <a:t>Urry</a:t>
            </a:r>
            <a:r>
              <a:rPr lang="en-GB" dirty="0" smtClean="0">
                <a:latin typeface="Baskerville Old Face" panose="02020602080505020303" pitchFamily="18" charset="0"/>
              </a:rPr>
              <a:t> 2002; </a:t>
            </a:r>
            <a:r>
              <a:rPr lang="en-GB" dirty="0" err="1" smtClean="0">
                <a:latin typeface="Baskerville Old Face" panose="02020602080505020303" pitchFamily="18" charset="0"/>
              </a:rPr>
              <a:t>Urry</a:t>
            </a:r>
            <a:r>
              <a:rPr lang="en-GB" dirty="0" smtClean="0">
                <a:latin typeface="Baskerville Old Face" panose="02020602080505020303" pitchFamily="18" charset="0"/>
              </a:rPr>
              <a:t> &amp; Larsen 2011)</a:t>
            </a:r>
          </a:p>
          <a:p>
            <a:r>
              <a:rPr lang="en-GB" dirty="0" smtClean="0">
                <a:latin typeface="Baskerville Old Face" panose="02020602080505020303" pitchFamily="18" charset="0"/>
              </a:rPr>
              <a:t>Slum tourism quintessentially connected to Western European (19</a:t>
            </a:r>
            <a:r>
              <a:rPr lang="en-GB" baseline="30000" dirty="0" smtClean="0">
                <a:latin typeface="Baskerville Old Face" panose="02020602080505020303" pitchFamily="18" charset="0"/>
              </a:rPr>
              <a:t>th</a:t>
            </a:r>
            <a:r>
              <a:rPr lang="en-GB" dirty="0" smtClean="0">
                <a:latin typeface="Baskerville Old Face" panose="02020602080505020303" pitchFamily="18" charset="0"/>
              </a:rPr>
              <a:t> c) &amp; American (early 20</a:t>
            </a:r>
            <a:r>
              <a:rPr lang="en-GB" baseline="30000" dirty="0" smtClean="0">
                <a:latin typeface="Baskerville Old Face" panose="02020602080505020303" pitchFamily="18" charset="0"/>
              </a:rPr>
              <a:t>th</a:t>
            </a:r>
            <a:r>
              <a:rPr lang="en-GB" dirty="0" smtClean="0">
                <a:latin typeface="Baskerville Old Face" panose="02020602080505020303" pitchFamily="18" charset="0"/>
              </a:rPr>
              <a:t> c) urbanity (split between haves-gazers-tourists and have </a:t>
            </a:r>
            <a:r>
              <a:rPr lang="en-GB" dirty="0" err="1" smtClean="0">
                <a:latin typeface="Baskerville Old Face" panose="02020602080505020303" pitchFamily="18" charset="0"/>
              </a:rPr>
              <a:t>nots</a:t>
            </a:r>
            <a:r>
              <a:rPr lang="en-GB" dirty="0" smtClean="0">
                <a:latin typeface="Baskerville Old Face" panose="02020602080505020303" pitchFamily="18" charset="0"/>
              </a:rPr>
              <a:t>-gazed upon-vagabonds)</a:t>
            </a:r>
          </a:p>
        </p:txBody>
      </p:sp>
    </p:spTree>
    <p:extLst>
      <p:ext uri="{BB962C8B-B14F-4D97-AF65-F5344CB8AC3E}">
        <p14:creationId xmlns:p14="http://schemas.microsoft.com/office/powerpoint/2010/main" val="3899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solidFill>
                  <a:srgbClr val="C00000"/>
                </a:solidFill>
                <a:latin typeface="Baskerville Old Face" panose="02020602080505020303" pitchFamily="18" charset="0"/>
              </a:rPr>
              <a:t>Extending the ‘counter-gaze’ in Dharavi</a:t>
            </a:r>
            <a:endParaRPr lang="en-GB" b="1" dirty="0">
              <a:solidFill>
                <a:srgbClr val="C00000"/>
              </a:solidFill>
              <a:latin typeface="Baskerville Old Face" panose="02020602080505020303" pitchFamily="18" charset="0"/>
            </a:endParaRPr>
          </a:p>
        </p:txBody>
      </p:sp>
      <p:sp>
        <p:nvSpPr>
          <p:cNvPr id="3" name="Content Placeholder 2"/>
          <p:cNvSpPr>
            <a:spLocks noGrp="1"/>
          </p:cNvSpPr>
          <p:nvPr>
            <p:ph sz="half" idx="1"/>
          </p:nvPr>
        </p:nvSpPr>
        <p:spPr>
          <a:xfrm>
            <a:off x="107504" y="1600200"/>
            <a:ext cx="4032448" cy="4525963"/>
          </a:xfrm>
        </p:spPr>
        <p:txBody>
          <a:bodyPr>
            <a:normAutofit fontScale="77500" lnSpcReduction="20000"/>
          </a:bodyPr>
          <a:lstStyle/>
          <a:p>
            <a:r>
              <a:rPr lang="en-GB" dirty="0" smtClean="0">
                <a:latin typeface="Baskerville Old Face" panose="02020602080505020303" pitchFamily="18" charset="0"/>
              </a:rPr>
              <a:t>No photos policy and no covering nose demand of localities</a:t>
            </a:r>
          </a:p>
          <a:p>
            <a:r>
              <a:rPr lang="en-GB" dirty="0" smtClean="0">
                <a:latin typeface="Baskerville Old Face" panose="02020602080505020303" pitchFamily="18" charset="0"/>
              </a:rPr>
              <a:t>Emphasis on local industriousness, lack of tips policy, and even cleanliness of children that are properly educated</a:t>
            </a:r>
          </a:p>
          <a:p>
            <a:r>
              <a:rPr lang="en-GB" dirty="0" smtClean="0">
                <a:latin typeface="Baskerville Old Face" panose="02020602080505020303" pitchFamily="18" charset="0"/>
              </a:rPr>
              <a:t>Emphasis on family bonds and local camaraderie or guild consciousness also projected online (Reality Tours website, global journalists’ tours)</a:t>
            </a:r>
          </a:p>
          <a:p>
            <a:pPr marL="0" indent="0" algn="ctr">
              <a:buNone/>
            </a:pPr>
            <a:r>
              <a:rPr lang="en-GB" b="1" dirty="0" smtClean="0">
                <a:solidFill>
                  <a:srgbClr val="002060"/>
                </a:solidFill>
                <a:latin typeface="Baskerville Old Face" panose="02020602080505020303" pitchFamily="18" charset="0"/>
              </a:rPr>
              <a:t>Image Padmanaba01, Flickr (Creative Commons)</a:t>
            </a:r>
            <a:endParaRPr lang="en-GB" b="1" dirty="0">
              <a:solidFill>
                <a:srgbClr val="002060"/>
              </a:solidFill>
              <a:latin typeface="Baskerville Old Face" panose="02020602080505020303" pitchFamily="18" charset="0"/>
            </a:endParaRPr>
          </a:p>
        </p:txBody>
      </p:sp>
      <p:pic>
        <p:nvPicPr>
          <p:cNvPr id="7" name="Content Placeholder 6"/>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139952" y="1844824"/>
            <a:ext cx="4824536" cy="3362027"/>
          </a:xfrm>
        </p:spPr>
      </p:pic>
    </p:spTree>
    <p:extLst>
      <p:ext uri="{BB962C8B-B14F-4D97-AF65-F5344CB8AC3E}">
        <p14:creationId xmlns:p14="http://schemas.microsoft.com/office/powerpoint/2010/main" val="19108469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140</TotalTime>
  <Words>1034</Words>
  <Application>Microsoft Office PowerPoint</Application>
  <PresentationFormat>On-screen Show (4:3)</PresentationFormat>
  <Paragraphs>62</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Slumdog Millionaire (dirs. Danny Boyle &amp; Loveen Tandan, 2008)</vt:lpstr>
      <vt:lpstr>From cinematic to digital (art)work</vt:lpstr>
      <vt:lpstr>Why? Managing multiple realities</vt:lpstr>
      <vt:lpstr>Response 1: Digital management of wrong impressions about Dharavi</vt:lpstr>
      <vt:lpstr>Response 2:  Collaboration with slum localities </vt:lpstr>
      <vt:lpstr>Response 3: respecting localities’ ethical code of conduct</vt:lpstr>
      <vt:lpstr>Overall venture provokes: Do we have the right to construct our own slum tourist realities?</vt:lpstr>
      <vt:lpstr>Extending the ‘counter-gaze’ in Dharavi</vt:lpstr>
      <vt:lpstr>Where does respect begin?:  acknowledging the other’s intelligence</vt:lpstr>
      <vt:lpstr>Multiple realities?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Rodanthi Tzaneli</dc:creator>
  <cp:lastModifiedBy>Rodanthi Tzaneli</cp:lastModifiedBy>
  <cp:revision>14</cp:revision>
  <cp:lastPrinted>2015-05-13T14:46:51Z</cp:lastPrinted>
  <dcterms:created xsi:type="dcterms:W3CDTF">2015-04-04T11:37:48Z</dcterms:created>
  <dcterms:modified xsi:type="dcterms:W3CDTF">2015-05-13T14:49:52Z</dcterms:modified>
</cp:coreProperties>
</file>