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36A9A-345E-4958-BCE0-467C40A536D8}" type="datetimeFigureOut">
              <a:rPr lang="en-GB" smtClean="0"/>
              <a:t>04/04/2015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F0E82-13C6-4D08-8C74-E5500267F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612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E9BC-5BDA-494F-82B9-E0C49AC33A00}" type="datetimeFigureOut">
              <a:rPr lang="en-GB" smtClean="0"/>
              <a:t>04/04/2015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20AB-BBA2-45F7-9652-0CA01FF9D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9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E9BC-5BDA-494F-82B9-E0C49AC33A00}" type="datetimeFigureOut">
              <a:rPr lang="en-GB" smtClean="0"/>
              <a:t>04/04/2015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20AB-BBA2-45F7-9652-0CA01FF9D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00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E9BC-5BDA-494F-82B9-E0C49AC33A00}" type="datetimeFigureOut">
              <a:rPr lang="en-GB" smtClean="0"/>
              <a:t>04/04/2015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20AB-BBA2-45F7-9652-0CA01FF9D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7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E9BC-5BDA-494F-82B9-E0C49AC33A00}" type="datetimeFigureOut">
              <a:rPr lang="en-GB" smtClean="0"/>
              <a:t>04/04/2015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20AB-BBA2-45F7-9652-0CA01FF9D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8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E9BC-5BDA-494F-82B9-E0C49AC33A00}" type="datetimeFigureOut">
              <a:rPr lang="en-GB" smtClean="0"/>
              <a:t>04/04/2015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20AB-BBA2-45F7-9652-0CA01FF9D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0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E9BC-5BDA-494F-82B9-E0C49AC33A00}" type="datetimeFigureOut">
              <a:rPr lang="en-GB" smtClean="0"/>
              <a:t>04/04/2015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20AB-BBA2-45F7-9652-0CA01FF9D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16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E9BC-5BDA-494F-82B9-E0C49AC33A00}" type="datetimeFigureOut">
              <a:rPr lang="en-GB" smtClean="0"/>
              <a:t>04/04/2015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20AB-BBA2-45F7-9652-0CA01FF9D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04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E9BC-5BDA-494F-82B9-E0C49AC33A00}" type="datetimeFigureOut">
              <a:rPr lang="en-GB" smtClean="0"/>
              <a:t>04/04/2015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20AB-BBA2-45F7-9652-0CA01FF9D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90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E9BC-5BDA-494F-82B9-E0C49AC33A00}" type="datetimeFigureOut">
              <a:rPr lang="en-GB" smtClean="0"/>
              <a:t>04/04/2015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20AB-BBA2-45F7-9652-0CA01FF9D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36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E9BC-5BDA-494F-82B9-E0C49AC33A00}" type="datetimeFigureOut">
              <a:rPr lang="en-GB" smtClean="0"/>
              <a:t>04/04/2015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20AB-BBA2-45F7-9652-0CA01FF9D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45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E9BC-5BDA-494F-82B9-E0C49AC33A00}" type="datetimeFigureOut">
              <a:rPr lang="en-GB" smtClean="0"/>
              <a:t>04/04/2015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20AB-BBA2-45F7-9652-0CA01FF9D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26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1E9BC-5BDA-494F-82B9-E0C49AC33A00}" type="datetimeFigureOut">
              <a:rPr lang="en-GB" smtClean="0"/>
              <a:t>04/04/2015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20AB-BBA2-45F7-9652-0CA01FF9D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53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.tzanelli@leeds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GB" sz="2500" dirty="0" smtClean="0">
                <a:latin typeface="Garamond" panose="02020404030301010803" pitchFamily="18" charset="0"/>
              </a:rPr>
              <a:t>BORDERING STRANGENESS WORKSHOP</a:t>
            </a:r>
            <a:br>
              <a:rPr lang="en-GB" sz="2500" dirty="0" smtClean="0">
                <a:latin typeface="Garamond" panose="02020404030301010803" pitchFamily="18" charset="0"/>
              </a:rPr>
            </a:br>
            <a:r>
              <a:rPr lang="en-GB" sz="2500" dirty="0" smtClean="0">
                <a:latin typeface="Garamond" panose="02020404030301010803" pitchFamily="18" charset="0"/>
              </a:rPr>
              <a:t>Dr </a:t>
            </a:r>
            <a:r>
              <a:rPr lang="en-GB" sz="2500" dirty="0" err="1" smtClean="0">
                <a:latin typeface="Garamond" panose="02020404030301010803" pitchFamily="18" charset="0"/>
              </a:rPr>
              <a:t>Rodanthi</a:t>
            </a:r>
            <a:r>
              <a:rPr lang="en-GB" sz="2500" dirty="0" smtClean="0">
                <a:latin typeface="Garamond" panose="02020404030301010803" pitchFamily="18" charset="0"/>
              </a:rPr>
              <a:t> </a:t>
            </a:r>
            <a:r>
              <a:rPr lang="en-GB" sz="2500" dirty="0" err="1" smtClean="0">
                <a:latin typeface="Garamond" panose="02020404030301010803" pitchFamily="18" charset="0"/>
              </a:rPr>
              <a:t>Tzanelli</a:t>
            </a:r>
            <a:r>
              <a:rPr lang="en-GB" sz="2500" dirty="0" smtClean="0">
                <a:latin typeface="Garamond" panose="02020404030301010803" pitchFamily="18" charset="0"/>
              </a:rPr>
              <a:t/>
            </a:r>
            <a:br>
              <a:rPr lang="en-GB" sz="2500" dirty="0" smtClean="0">
                <a:latin typeface="Garamond" panose="02020404030301010803" pitchFamily="18" charset="0"/>
              </a:rPr>
            </a:br>
            <a:r>
              <a:rPr lang="en-GB" sz="2200" dirty="0" smtClean="0">
                <a:latin typeface="Garamond" panose="02020404030301010803" pitchFamily="18" charset="0"/>
              </a:rPr>
              <a:t>University of Leeds </a:t>
            </a:r>
            <a:br>
              <a:rPr lang="en-GB" sz="2200" dirty="0" smtClean="0">
                <a:latin typeface="Garamond" panose="02020404030301010803" pitchFamily="18" charset="0"/>
              </a:rPr>
            </a:br>
            <a:r>
              <a:rPr lang="en-GB" sz="2200" dirty="0" smtClean="0">
                <a:latin typeface="Garamond" panose="02020404030301010803" pitchFamily="18" charset="0"/>
              </a:rPr>
              <a:t>(</a:t>
            </a:r>
            <a:r>
              <a:rPr lang="en-GB" sz="2200" dirty="0" smtClean="0">
                <a:latin typeface="Garamond" panose="02020404030301010803" pitchFamily="18" charset="0"/>
                <a:hlinkClick r:id="rId2"/>
              </a:rPr>
              <a:t>r.tzanelli@leeds.ac.uk</a:t>
            </a:r>
            <a:r>
              <a:rPr lang="en-GB" sz="2200" dirty="0" smtClean="0">
                <a:latin typeface="Garamond" panose="02020404030301010803" pitchFamily="18" charset="0"/>
              </a:rPr>
              <a:t>) </a:t>
            </a:r>
            <a:br>
              <a:rPr lang="en-GB" sz="2200" dirty="0" smtClean="0">
                <a:latin typeface="Garamond" panose="02020404030301010803" pitchFamily="18" charset="0"/>
              </a:rPr>
            </a:br>
            <a:r>
              <a:rPr lang="en-GB" sz="2200" dirty="0" smtClean="0">
                <a:latin typeface="Garamond" panose="02020404030301010803" pitchFamily="18" charset="0"/>
              </a:rPr>
              <a:t>2 April 2015</a:t>
            </a:r>
            <a:endParaRPr lang="en-GB" sz="2200" dirty="0">
              <a:latin typeface="Garamond" panose="02020404030301010803" pitchFamily="18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6034"/>
            <a:ext cx="6984776" cy="4785395"/>
          </a:xfrm>
        </p:spPr>
      </p:pic>
    </p:spTree>
    <p:extLst>
      <p:ext uri="{BB962C8B-B14F-4D97-AF65-F5344CB8AC3E}">
        <p14:creationId xmlns:p14="http://schemas.microsoft.com/office/powerpoint/2010/main" val="37141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>
                <a:latin typeface="Garamond" panose="02020404030301010803" pitchFamily="18" charset="0"/>
              </a:rPr>
              <a:t>Slumdog Millionaire</a:t>
            </a:r>
            <a:r>
              <a:rPr lang="en-GB" dirty="0" smtClean="0">
                <a:latin typeface="Garamond" panose="02020404030301010803" pitchFamily="18" charset="0"/>
              </a:rPr>
              <a:t> (2008)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Read as narrative of Mumbai’s modernisation/urbanisation through the story of a child from the slums (Jamal Malik)</a:t>
            </a:r>
          </a:p>
          <a:p>
            <a:r>
              <a:rPr lang="en-GB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First part: extermination of internal strangeness (Muslim </a:t>
            </a:r>
            <a:r>
              <a:rPr lang="en-GB" dirty="0" err="1" smtClean="0">
                <a:latin typeface="Garamond" panose="02020404030301010803" pitchFamily="18" charset="0"/>
                <a:cs typeface="Times New Roman" panose="02020603050405020304" pitchFamily="18" charset="0"/>
              </a:rPr>
              <a:t>slumdwellers</a:t>
            </a:r>
            <a:r>
              <a:rPr lang="en-GB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) by means of </a:t>
            </a:r>
            <a:r>
              <a:rPr lang="en-GB" i="1" dirty="0" err="1" smtClean="0">
                <a:latin typeface="Garamond" panose="02020404030301010803" pitchFamily="18" charset="0"/>
                <a:cs typeface="Times New Roman" panose="02020603050405020304" pitchFamily="18" charset="0"/>
              </a:rPr>
              <a:t>governmentality</a:t>
            </a:r>
            <a:r>
              <a:rPr lang="en-GB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 (Hindu mobs)</a:t>
            </a:r>
          </a:p>
          <a:p>
            <a:r>
              <a:rPr lang="en-GB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Second part: assimilation/</a:t>
            </a:r>
            <a:r>
              <a:rPr lang="en-GB" dirty="0" err="1" smtClean="0">
                <a:latin typeface="Garamond" panose="02020404030301010803" pitchFamily="18" charset="0"/>
                <a:cs typeface="Times New Roman" panose="02020603050405020304" pitchFamily="18" charset="0"/>
              </a:rPr>
              <a:t>instrumentalisation</a:t>
            </a:r>
            <a:r>
              <a:rPr lang="en-GB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 of difference by </a:t>
            </a:r>
            <a:r>
              <a:rPr lang="en-GB" i="1" dirty="0" err="1" smtClean="0">
                <a:latin typeface="Garamond" panose="02020404030301010803" pitchFamily="18" charset="0"/>
                <a:cs typeface="Times New Roman" panose="02020603050405020304" pitchFamily="18" charset="0"/>
              </a:rPr>
              <a:t>governmobile</a:t>
            </a:r>
            <a:r>
              <a:rPr lang="en-GB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 means (insertion into tourist and media industries)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7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Inspiration of first part:</a:t>
            </a:r>
            <a:br>
              <a:rPr lang="en-GB" sz="3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Knowledge on slum politics?</a:t>
            </a:r>
            <a:endParaRPr lang="en-GB" sz="3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5122912" cy="5400600"/>
          </a:xfrm>
        </p:spPr>
        <p:txBody>
          <a:bodyPr>
            <a:normAutofit fontScale="55000" lnSpcReduction="20000"/>
          </a:bodyPr>
          <a:lstStyle/>
          <a:p>
            <a:r>
              <a:rPr lang="en-GB" b="1" u="sng" dirty="0" smtClean="0">
                <a:latin typeface="Garamond" panose="02020404030301010803" pitchFamily="18" charset="0"/>
              </a:rPr>
              <a:t>Reference to </a:t>
            </a:r>
            <a:r>
              <a:rPr lang="en-GB" b="1" u="sng" dirty="0">
                <a:latin typeface="Garamond" panose="02020404030301010803" pitchFamily="18" charset="0"/>
              </a:rPr>
              <a:t>The Bombay Riots </a:t>
            </a:r>
            <a:r>
              <a:rPr lang="en-GB" dirty="0">
                <a:latin typeface="Garamond" panose="02020404030301010803" pitchFamily="18" charset="0"/>
              </a:rPr>
              <a:t>(</a:t>
            </a:r>
            <a:r>
              <a:rPr lang="en-GB" dirty="0" smtClean="0">
                <a:latin typeface="Garamond" panose="02020404030301010803" pitchFamily="18" charset="0"/>
              </a:rPr>
              <a:t>December </a:t>
            </a:r>
            <a:r>
              <a:rPr lang="en-GB" dirty="0">
                <a:latin typeface="Garamond" panose="02020404030301010803" pitchFamily="18" charset="0"/>
              </a:rPr>
              <a:t>1992 and January </a:t>
            </a:r>
            <a:r>
              <a:rPr lang="en-GB" dirty="0" smtClean="0">
                <a:latin typeface="Garamond" panose="02020404030301010803" pitchFamily="18" charset="0"/>
              </a:rPr>
              <a:t>1993)</a:t>
            </a:r>
            <a:r>
              <a:rPr lang="en-GB" dirty="0">
                <a:latin typeface="Garamond" panose="02020404030301010803" pitchFamily="18" charset="0"/>
              </a:rPr>
              <a:t> by </a:t>
            </a:r>
            <a:r>
              <a:rPr lang="en-GB" dirty="0" err="1">
                <a:latin typeface="Garamond" panose="02020404030301010803" pitchFamily="18" charset="0"/>
              </a:rPr>
              <a:t>Vikas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Swarup</a:t>
            </a:r>
            <a:r>
              <a:rPr lang="en-GB" dirty="0">
                <a:latin typeface="Garamond" panose="02020404030301010803" pitchFamily="18" charset="0"/>
              </a:rPr>
              <a:t> (Q &amp; A)</a:t>
            </a:r>
            <a:r>
              <a:rPr lang="en-GB" dirty="0" smtClean="0">
                <a:latin typeface="Garamond" panose="02020404030301010803" pitchFamily="18" charset="0"/>
              </a:rPr>
              <a:t>, </a:t>
            </a:r>
            <a:r>
              <a:rPr lang="en-GB" dirty="0">
                <a:latin typeface="Garamond" panose="02020404030301010803" pitchFamily="18" charset="0"/>
              </a:rPr>
              <a:t>in which around 900 people died (275 Hindus and 575 Muslims). The riots were mainly due to escalations of hostilities after large scale protests (initially peaceful then turned violent) by </a:t>
            </a:r>
            <a:r>
              <a:rPr lang="en-GB" dirty="0" smtClean="0">
                <a:latin typeface="Garamond" panose="02020404030301010803" pitchFamily="18" charset="0"/>
              </a:rPr>
              <a:t>Muslims</a:t>
            </a:r>
          </a:p>
          <a:p>
            <a:r>
              <a:rPr lang="en-GB" dirty="0">
                <a:latin typeface="Garamond" panose="02020404030301010803" pitchFamily="18" charset="0"/>
              </a:rPr>
              <a:t>The riots were followed by a </a:t>
            </a:r>
            <a:r>
              <a:rPr lang="en-GB" b="1" u="sng" dirty="0">
                <a:latin typeface="Garamond" panose="02020404030301010803" pitchFamily="18" charset="0"/>
              </a:rPr>
              <a:t>retaliatory 12 March 1993 Bombay Bombings</a:t>
            </a:r>
            <a:r>
              <a:rPr lang="en-GB" dirty="0">
                <a:latin typeface="Garamond" panose="02020404030301010803" pitchFamily="18" charset="0"/>
              </a:rPr>
              <a:t>, perpetuated by criminal groups with alleged help of </a:t>
            </a:r>
            <a:r>
              <a:rPr lang="en-GB" b="1" u="sng" dirty="0" err="1">
                <a:latin typeface="Garamond" panose="02020404030301010803" pitchFamily="18" charset="0"/>
              </a:rPr>
              <a:t>ganglord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Dawood</a:t>
            </a:r>
            <a:r>
              <a:rPr lang="en-GB" dirty="0">
                <a:latin typeface="Garamond" panose="02020404030301010803" pitchFamily="18" charset="0"/>
              </a:rPr>
              <a:t> Ibrahim and his D-Company syndicate, in which more than 300 people were killed</a:t>
            </a:r>
            <a:endParaRPr lang="en-GB" dirty="0" smtClean="0">
              <a:latin typeface="Garamond" panose="02020404030301010803" pitchFamily="18" charset="0"/>
            </a:endParaRPr>
          </a:p>
          <a:p>
            <a:r>
              <a:rPr lang="en-GB" dirty="0" smtClean="0">
                <a:latin typeface="Garamond" panose="02020404030301010803" pitchFamily="18" charset="0"/>
              </a:rPr>
              <a:t>Screenwriter </a:t>
            </a:r>
            <a:r>
              <a:rPr lang="en-GB" dirty="0" err="1" smtClean="0">
                <a:latin typeface="Garamond" panose="02020404030301010803" pitchFamily="18" charset="0"/>
              </a:rPr>
              <a:t>Beaufoy</a:t>
            </a:r>
            <a:r>
              <a:rPr lang="en-GB" dirty="0" smtClean="0">
                <a:latin typeface="Garamond" panose="02020404030301010803" pitchFamily="18" charset="0"/>
              </a:rPr>
              <a:t> visited Mumbai’s slums three times, whereas directors Boyle &amp; </a:t>
            </a:r>
            <a:r>
              <a:rPr lang="en-GB" dirty="0" err="1" smtClean="0">
                <a:latin typeface="Garamond" panose="02020404030301010803" pitchFamily="18" charset="0"/>
              </a:rPr>
              <a:t>Tandan</a:t>
            </a:r>
            <a:r>
              <a:rPr lang="en-GB" dirty="0" smtClean="0">
                <a:latin typeface="Garamond" panose="02020404030301010803" pitchFamily="18" charset="0"/>
              </a:rPr>
              <a:t> made conscious choice to include </a:t>
            </a:r>
            <a:r>
              <a:rPr lang="en-GB" dirty="0" err="1" smtClean="0">
                <a:latin typeface="Garamond" panose="02020404030301010803" pitchFamily="18" charset="0"/>
              </a:rPr>
              <a:t>slumchildren</a:t>
            </a:r>
            <a:r>
              <a:rPr lang="en-GB" dirty="0" smtClean="0">
                <a:latin typeface="Garamond" panose="02020404030301010803" pitchFamily="18" charset="0"/>
              </a:rPr>
              <a:t> in film and contribute to their welfare &amp; education (poverty not excluded from cultural industrial glamour &amp; profit-making</a:t>
            </a:r>
            <a:r>
              <a:rPr lang="en-GB" dirty="0" smtClean="0">
                <a:latin typeface="Garamond" panose="02020404030301010803" pitchFamily="18" charset="0"/>
              </a:rPr>
              <a:t>)</a:t>
            </a:r>
          </a:p>
          <a:p>
            <a:r>
              <a:rPr lang="en-GB" dirty="0" smtClean="0">
                <a:latin typeface="Garamond" panose="02020404030301010803" pitchFamily="18" charset="0"/>
              </a:rPr>
              <a:t>Composer A.R. Rahman involved in global projects on elimination of poverty &amp; human rights (A.R. Rahman Foundation)</a:t>
            </a:r>
            <a:endParaRPr lang="en-GB" dirty="0" smtClean="0">
              <a:latin typeface="Garamond" panose="02020404030301010803" pitchFamily="18" charset="0"/>
            </a:endParaRPr>
          </a:p>
          <a:p>
            <a:r>
              <a:rPr lang="en-GB" dirty="0" err="1" smtClean="0">
                <a:latin typeface="Garamond" panose="02020404030301010803" pitchFamily="18" charset="0"/>
              </a:rPr>
              <a:t>Governmentality</a:t>
            </a:r>
            <a:r>
              <a:rPr lang="en-GB" dirty="0" smtClean="0">
                <a:latin typeface="Garamond" panose="02020404030301010803" pitchFamily="18" charset="0"/>
              </a:rPr>
              <a:t> achieves the management of population by biological means (including extermination of the wrong cultural phenotype </a:t>
            </a:r>
            <a:r>
              <a:rPr lang="en-GB" b="1" dirty="0" smtClean="0">
                <a:latin typeface="Garamond" panose="02020404030301010803" pitchFamily="18" charset="0"/>
              </a:rPr>
              <a:t>here defined on ethno-religious grounds</a:t>
            </a:r>
            <a:r>
              <a:rPr lang="en-GB" dirty="0" smtClean="0">
                <a:latin typeface="Garamond" panose="02020404030301010803" pitchFamily="18" charset="0"/>
              </a:rPr>
              <a:t>)</a:t>
            </a:r>
          </a:p>
          <a:p>
            <a:r>
              <a:rPr lang="en-GB" dirty="0" smtClean="0">
                <a:latin typeface="Garamond" panose="02020404030301010803" pitchFamily="18" charset="0"/>
              </a:rPr>
              <a:t>Poverty-Islam-exclusion </a:t>
            </a:r>
            <a:r>
              <a:rPr lang="en-GB" b="1" u="sng" dirty="0" smtClean="0">
                <a:latin typeface="Garamond" panose="02020404030301010803" pitchFamily="18" charset="0"/>
              </a:rPr>
              <a:t>reflecting global politics on terror</a:t>
            </a:r>
          </a:p>
          <a:p>
            <a:r>
              <a:rPr lang="en-GB" dirty="0" smtClean="0">
                <a:latin typeface="Garamond" panose="02020404030301010803" pitchFamily="18" charset="0"/>
              </a:rPr>
              <a:t>Internal otherness/strangeness located in urban slums – often globally presented as sites of disorder, terrorism and symbolic dirt for the nation-state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187" y="1916832"/>
            <a:ext cx="2625229" cy="3136974"/>
          </a:xfrm>
        </p:spPr>
      </p:pic>
      <p:sp>
        <p:nvSpPr>
          <p:cNvPr id="6" name="TextBox 5"/>
          <p:cNvSpPr txBox="1"/>
          <p:nvPr/>
        </p:nvSpPr>
        <p:spPr>
          <a:xfrm>
            <a:off x="5364088" y="5301208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India’s management of mentality in its infancy: God Rama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776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Garamond" panose="02020404030301010803" pitchFamily="18" charset="0"/>
              </a:rPr>
              <a:t>Text &amp; context: </a:t>
            </a:r>
            <a:br>
              <a:rPr lang="en-GB" dirty="0" smtClean="0">
                <a:latin typeface="Garamond" panose="02020404030301010803" pitchFamily="18" charset="0"/>
              </a:rPr>
            </a:br>
            <a:r>
              <a:rPr lang="en-GB" dirty="0" smtClean="0">
                <a:latin typeface="Garamond" panose="02020404030301010803" pitchFamily="18" charset="0"/>
              </a:rPr>
              <a:t>reactions to </a:t>
            </a:r>
            <a:r>
              <a:rPr lang="en-GB" dirty="0" smtClean="0">
                <a:latin typeface="Garamond" panose="02020404030301010803" pitchFamily="18" charset="0"/>
              </a:rPr>
              <a:t>film making it </a:t>
            </a:r>
            <a:r>
              <a:rPr lang="en-GB" smtClean="0">
                <a:latin typeface="Garamond" panose="02020404030301010803" pitchFamily="18" charset="0"/>
              </a:rPr>
              <a:t>more ‘real’?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484784"/>
            <a:ext cx="4388296" cy="4896544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latin typeface="Garamond" panose="02020404030301010803" pitchFamily="18" charset="0"/>
              </a:rPr>
              <a:t>Slum protests with widely photographed children held up signs with the phrase ‘I am not a dog. I am the future of India’ (</a:t>
            </a:r>
            <a:r>
              <a:rPr lang="en-GB" dirty="0" err="1" smtClean="0">
                <a:latin typeface="Garamond" panose="02020404030301010803" pitchFamily="18" charset="0"/>
              </a:rPr>
              <a:t>Kinetz</a:t>
            </a:r>
            <a:r>
              <a:rPr lang="en-GB" dirty="0" smtClean="0">
                <a:latin typeface="Garamond" panose="02020404030301010803" pitchFamily="18" charset="0"/>
              </a:rPr>
              <a:t>, 22 January 2009). </a:t>
            </a:r>
          </a:p>
          <a:p>
            <a:r>
              <a:rPr lang="en-GB" dirty="0" smtClean="0">
                <a:latin typeface="Garamond" panose="02020404030301010803" pitchFamily="18" charset="0"/>
              </a:rPr>
              <a:t>Hindu organisation </a:t>
            </a:r>
            <a:r>
              <a:rPr lang="en-GB" dirty="0" err="1" smtClean="0">
                <a:latin typeface="Garamond" panose="02020404030301010803" pitchFamily="18" charset="0"/>
              </a:rPr>
              <a:t>Janajagruti</a:t>
            </a:r>
            <a:r>
              <a:rPr lang="en-GB" dirty="0" smtClean="0">
                <a:latin typeface="Garamond" panose="02020404030301010803" pitchFamily="18" charset="0"/>
              </a:rPr>
              <a:t> </a:t>
            </a:r>
            <a:r>
              <a:rPr lang="en-GB" dirty="0" err="1" smtClean="0">
                <a:latin typeface="Garamond" panose="02020404030301010803" pitchFamily="18" charset="0"/>
              </a:rPr>
              <a:t>Samiti</a:t>
            </a:r>
            <a:r>
              <a:rPr lang="en-GB" dirty="0" smtClean="0">
                <a:latin typeface="Garamond" panose="02020404030301010803" pitchFamily="18" charset="0"/>
              </a:rPr>
              <a:t> and Shiv </a:t>
            </a:r>
            <a:r>
              <a:rPr lang="en-GB" dirty="0" err="1" smtClean="0">
                <a:latin typeface="Garamond" panose="02020404030301010803" pitchFamily="18" charset="0"/>
              </a:rPr>
              <a:t>Sena</a:t>
            </a:r>
            <a:r>
              <a:rPr lang="en-GB" dirty="0" smtClean="0">
                <a:latin typeface="Garamond" panose="02020404030301010803" pitchFamily="18" charset="0"/>
              </a:rPr>
              <a:t> Party protested against the film’s portrayal of the Hindu god Rama, arguing that it hurts the sentiments of Hindus (The Times of India, 22 January 2009) </a:t>
            </a:r>
            <a:endParaRPr lang="en-GB" dirty="0">
              <a:latin typeface="Garamond" panose="02020404030301010803" pitchFamily="18" charset="0"/>
            </a:endParaRPr>
          </a:p>
          <a:p>
            <a:r>
              <a:rPr lang="en-GB" dirty="0" err="1" smtClean="0">
                <a:latin typeface="Garamond" panose="02020404030301010803" pitchFamily="18" charset="0"/>
              </a:rPr>
              <a:t>Kanchan</a:t>
            </a:r>
            <a:r>
              <a:rPr lang="en-GB" dirty="0" smtClean="0">
                <a:latin typeface="Garamond" panose="02020404030301010803" pitchFamily="18" charset="0"/>
              </a:rPr>
              <a:t> Gupta wrote in the conservative Daily Pioneer that SM depicts Hindus as ‘rapacious monsters’ (25 January 2009). </a:t>
            </a:r>
          </a:p>
          <a:p>
            <a:r>
              <a:rPr lang="en-GB" dirty="0" smtClean="0">
                <a:latin typeface="Garamond" panose="02020404030301010803" pitchFamily="18" charset="0"/>
              </a:rPr>
              <a:t>Boyle made a film ‘structured…within the matrix of Western lib-left perceptions of the Indian “reality”’ which have little or nothing in common with the real India in which we live’</a:t>
            </a:r>
            <a:endParaRPr lang="en-GB" dirty="0">
              <a:latin typeface="Garamond" panose="020204040303010108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556792"/>
            <a:ext cx="4464496" cy="3960440"/>
          </a:xfrm>
        </p:spPr>
      </p:pic>
    </p:spTree>
    <p:extLst>
      <p:ext uri="{BB962C8B-B14F-4D97-AF65-F5344CB8AC3E}">
        <p14:creationId xmlns:p14="http://schemas.microsoft.com/office/powerpoint/2010/main" val="373770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411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BORDERING STRANGENESS WORKSHOP Dr Rodanthi Tzanelli University of Leeds  (r.tzanelli@leeds.ac.uk)  2 April 2015</vt:lpstr>
      <vt:lpstr>Slumdog Millionaire (2008)</vt:lpstr>
      <vt:lpstr>Inspiration of first part: Knowledge on slum politics?</vt:lpstr>
      <vt:lpstr>Text &amp; context:  reactions to film making it more ‘real’?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BORDERING STRANGENESS WORKSHOP Dr Rodanthi Tzanelli 2 April 2015</dc:title>
  <dc:creator>Rodanthi Tzaneli</dc:creator>
  <cp:lastModifiedBy>Rodanthi Tzaneli</cp:lastModifiedBy>
  <cp:revision>10</cp:revision>
  <cp:lastPrinted>2015-03-29T12:01:58Z</cp:lastPrinted>
  <dcterms:created xsi:type="dcterms:W3CDTF">2015-03-02T13:20:38Z</dcterms:created>
  <dcterms:modified xsi:type="dcterms:W3CDTF">2015-04-04T14:16:03Z</dcterms:modified>
</cp:coreProperties>
</file>