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6858000" cy="9144000"/>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258" y="-240"/>
      </p:cViewPr>
      <p:guideLst>
        <p:guide orient="horz" pos="13483"/>
        <p:guide pos="95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98392"/>
            <a:ext cx="25737979" cy="91760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1714329"/>
            <a:ext cx="6812994" cy="365259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13999" y="1714329"/>
            <a:ext cx="19934317" cy="365259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508444"/>
            <a:ext cx="25737979" cy="8502249"/>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13999"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392320"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1704413"/>
            <a:ext cx="9961903" cy="7253667"/>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29965968"/>
            <a:ext cx="18167985" cy="3537652"/>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US"/>
          </a:p>
        </p:txBody>
      </p:sp>
      <p:sp>
        <p:nvSpPr>
          <p:cNvPr id="4" name="Text Placeholder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998"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1D8BD707-D9CF-40AE-B4C6-C98DA3205C09}" type="datetimeFigureOut">
              <a:rPr lang="en-US" smtClean="0"/>
              <a:pPr/>
              <a:t>6/16/2014</a:t>
            </a:fld>
            <a:endParaRPr lang="en-US"/>
          </a:p>
        </p:txBody>
      </p:sp>
      <p:sp>
        <p:nvSpPr>
          <p:cNvPr id="5" name="Footer Placeholder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3.wdp"/><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png"/><Relationship Id="rId5" Type="http://schemas.microsoft.com/office/2007/relationships/hdphoto" Target="../media/hdphoto1.wdp"/><Relationship Id="rId15" Type="http://schemas.openxmlformats.org/officeDocument/2006/relationships/image" Target="../media/image11.pn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p:nvSpPr>
        <p:spPr>
          <a:xfrm>
            <a:off x="280988" y="130360"/>
            <a:ext cx="23317199" cy="58503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487679" y="20299680"/>
            <a:ext cx="14423708" cy="19933920"/>
          </a:xfrm>
          <a:custGeom>
            <a:avLst/>
            <a:gdLst>
              <a:gd name="connsiteX0" fmla="*/ 0 w 14386560"/>
              <a:gd name="connsiteY0" fmla="*/ 2438400 h 19933920"/>
              <a:gd name="connsiteX1" fmla="*/ 11765280 w 14386560"/>
              <a:gd name="connsiteY1" fmla="*/ 0 h 19933920"/>
              <a:gd name="connsiteX2" fmla="*/ 14386560 w 14386560"/>
              <a:gd name="connsiteY2" fmla="*/ 17739360 h 19933920"/>
              <a:gd name="connsiteX3" fmla="*/ 121920 w 14386560"/>
              <a:gd name="connsiteY3" fmla="*/ 19933920 h 19933920"/>
              <a:gd name="connsiteX4" fmla="*/ 121920 w 14386560"/>
              <a:gd name="connsiteY4" fmla="*/ 2499360 h 1993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6560" h="19933920">
                <a:moveTo>
                  <a:pt x="0" y="2438400"/>
                </a:moveTo>
                <a:lnTo>
                  <a:pt x="11765280" y="0"/>
                </a:lnTo>
                <a:lnTo>
                  <a:pt x="14386560" y="17739360"/>
                </a:lnTo>
                <a:lnTo>
                  <a:pt x="121920" y="19933920"/>
                </a:lnTo>
                <a:lnTo>
                  <a:pt x="121920" y="2499360"/>
                </a:lnTo>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Freeform 6"/>
          <p:cNvSpPr/>
          <p:nvPr/>
        </p:nvSpPr>
        <p:spPr>
          <a:xfrm>
            <a:off x="487679" y="6766560"/>
            <a:ext cx="12747307" cy="15666720"/>
          </a:xfrm>
          <a:custGeom>
            <a:avLst/>
            <a:gdLst>
              <a:gd name="connsiteX0" fmla="*/ 0 w 12862560"/>
              <a:gd name="connsiteY0" fmla="*/ 0 h 15666720"/>
              <a:gd name="connsiteX1" fmla="*/ 0 w 12862560"/>
              <a:gd name="connsiteY1" fmla="*/ 15666720 h 15666720"/>
              <a:gd name="connsiteX2" fmla="*/ 11948160 w 12862560"/>
              <a:gd name="connsiteY2" fmla="*/ 13289280 h 15666720"/>
              <a:gd name="connsiteX3" fmla="*/ 12862560 w 12862560"/>
              <a:gd name="connsiteY3" fmla="*/ 1706880 h 15666720"/>
              <a:gd name="connsiteX4" fmla="*/ 0 w 12862560"/>
              <a:gd name="connsiteY4" fmla="*/ 60960 h 1566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2560" h="15666720">
                <a:moveTo>
                  <a:pt x="0" y="0"/>
                </a:moveTo>
                <a:lnTo>
                  <a:pt x="0" y="15666720"/>
                </a:lnTo>
                <a:lnTo>
                  <a:pt x="11948160" y="13289280"/>
                </a:lnTo>
                <a:lnTo>
                  <a:pt x="12862560" y="1706880"/>
                </a:lnTo>
                <a:lnTo>
                  <a:pt x="0" y="60960"/>
                </a:ln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1"/>
          <p:cNvSpPr/>
          <p:nvPr/>
        </p:nvSpPr>
        <p:spPr>
          <a:xfrm>
            <a:off x="280988" y="78158"/>
            <a:ext cx="29618712" cy="8058150"/>
          </a:xfrm>
          <a:custGeom>
            <a:avLst/>
            <a:gdLst>
              <a:gd name="connsiteX0" fmla="*/ 0 w 29346525"/>
              <a:gd name="connsiteY0" fmla="*/ 0 h 8058150"/>
              <a:gd name="connsiteX1" fmla="*/ 142875 w 29346525"/>
              <a:gd name="connsiteY1" fmla="*/ 6486525 h 8058150"/>
              <a:gd name="connsiteX2" fmla="*/ 12887325 w 29346525"/>
              <a:gd name="connsiteY2" fmla="*/ 8058150 h 8058150"/>
              <a:gd name="connsiteX3" fmla="*/ 29317950 w 29346525"/>
              <a:gd name="connsiteY3" fmla="*/ 4743450 h 8058150"/>
              <a:gd name="connsiteX4" fmla="*/ 29346525 w 29346525"/>
              <a:gd name="connsiteY4" fmla="*/ 0 h 8058150"/>
              <a:gd name="connsiteX5" fmla="*/ 28575 w 29346525"/>
              <a:gd name="connsiteY5" fmla="*/ 57150 h 8058150"/>
              <a:gd name="connsiteX6" fmla="*/ 28575 w 29346525"/>
              <a:gd name="connsiteY6" fmla="*/ 57150 h 805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46525" h="8058150">
                <a:moveTo>
                  <a:pt x="0" y="0"/>
                </a:moveTo>
                <a:lnTo>
                  <a:pt x="142875" y="6486525"/>
                </a:lnTo>
                <a:lnTo>
                  <a:pt x="12887325" y="8058150"/>
                </a:lnTo>
                <a:lnTo>
                  <a:pt x="29317950" y="4743450"/>
                </a:lnTo>
                <a:lnTo>
                  <a:pt x="29346525" y="0"/>
                </a:lnTo>
                <a:lnTo>
                  <a:pt x="28575" y="57150"/>
                </a:lnTo>
                <a:lnTo>
                  <a:pt x="28575" y="57150"/>
                </a:lnTo>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a:off x="579926" y="38244462"/>
            <a:ext cx="29190461" cy="4419600"/>
          </a:xfrm>
          <a:custGeom>
            <a:avLst/>
            <a:gdLst>
              <a:gd name="connsiteX0" fmla="*/ 422031 w 29190461"/>
              <a:gd name="connsiteY0" fmla="*/ 7104184 h 13786338"/>
              <a:gd name="connsiteX1" fmla="*/ 14419384 w 29190461"/>
              <a:gd name="connsiteY1" fmla="*/ 0 h 13786338"/>
              <a:gd name="connsiteX2" fmla="*/ 29190461 w 29190461"/>
              <a:gd name="connsiteY2" fmla="*/ 7315200 h 13786338"/>
              <a:gd name="connsiteX3" fmla="*/ 29190461 w 29190461"/>
              <a:gd name="connsiteY3" fmla="*/ 13786338 h 13786338"/>
              <a:gd name="connsiteX4" fmla="*/ 0 w 29190461"/>
              <a:gd name="connsiteY4" fmla="*/ 13716000 h 13786338"/>
              <a:gd name="connsiteX5" fmla="*/ 70338 w 29190461"/>
              <a:gd name="connsiteY5" fmla="*/ 7174523 h 13786338"/>
              <a:gd name="connsiteX6" fmla="*/ 633046 w 29190461"/>
              <a:gd name="connsiteY6" fmla="*/ 7033846 h 13786338"/>
              <a:gd name="connsiteX7" fmla="*/ 1125415 w 29190461"/>
              <a:gd name="connsiteY7" fmla="*/ 6752492 h 1378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90461" h="13786338">
                <a:moveTo>
                  <a:pt x="422031" y="7104184"/>
                </a:moveTo>
                <a:lnTo>
                  <a:pt x="14419384" y="0"/>
                </a:lnTo>
                <a:lnTo>
                  <a:pt x="29190461" y="7315200"/>
                </a:lnTo>
                <a:lnTo>
                  <a:pt x="29190461" y="13786338"/>
                </a:lnTo>
                <a:lnTo>
                  <a:pt x="0" y="13716000"/>
                </a:lnTo>
                <a:lnTo>
                  <a:pt x="70338" y="7174523"/>
                </a:lnTo>
                <a:lnTo>
                  <a:pt x="633046" y="7033846"/>
                </a:lnTo>
                <a:lnTo>
                  <a:pt x="1125415" y="6752492"/>
                </a:lnTo>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3167974" y="776150"/>
            <a:ext cx="6028413" cy="1139689"/>
          </a:xfrm>
          <a:prstGeom prst="rect">
            <a:avLst/>
          </a:prstGeom>
          <a:noFill/>
        </p:spPr>
        <p:txBody>
          <a:bodyPr wrap="square" lIns="60075" tIns="30038" rIns="60075" bIns="30038" rtlCol="0" anchor="t" anchorCtr="0">
            <a:noAutofit/>
          </a:bodyPr>
          <a:lstStyle/>
          <a:p>
            <a:pPr algn="ctr" defTabSz="914400" fontAlgn="base">
              <a:spcBef>
                <a:spcPct val="0"/>
              </a:spcBef>
              <a:spcAft>
                <a:spcPts val="329"/>
              </a:spcAft>
            </a:pPr>
            <a:r>
              <a:rPr lang="en-US" sz="6600" b="1" dirty="0" smtClean="0">
                <a:solidFill>
                  <a:srgbClr val="FFFFFF"/>
                </a:solidFill>
                <a:latin typeface="Arial"/>
                <a:cs typeface="Arial"/>
              </a:rPr>
              <a:t>ardiac X-ray</a:t>
            </a:r>
            <a:endParaRPr lang="en-US" sz="6600" b="1" dirty="0">
              <a:solidFill>
                <a:srgbClr val="FFFFFF"/>
              </a:solidFill>
              <a:latin typeface="Arial"/>
              <a:cs typeface="Arial"/>
            </a:endParaRPr>
          </a:p>
        </p:txBody>
      </p:sp>
      <p:sp>
        <p:nvSpPr>
          <p:cNvPr id="86" name="Freeform 85"/>
          <p:cNvSpPr/>
          <p:nvPr/>
        </p:nvSpPr>
        <p:spPr>
          <a:xfrm>
            <a:off x="1058187" y="604973"/>
            <a:ext cx="2643187" cy="2971800"/>
          </a:xfrm>
          <a:custGeom>
            <a:avLst/>
            <a:gdLst>
              <a:gd name="connsiteX0" fmla="*/ 657225 w 2200275"/>
              <a:gd name="connsiteY0" fmla="*/ 1971675 h 2371725"/>
              <a:gd name="connsiteX1" fmla="*/ 628650 w 2200275"/>
              <a:gd name="connsiteY1" fmla="*/ 1228725 h 2371725"/>
              <a:gd name="connsiteX2" fmla="*/ 0 w 2200275"/>
              <a:gd name="connsiteY2" fmla="*/ 1028700 h 2371725"/>
              <a:gd name="connsiteX3" fmla="*/ 342900 w 2200275"/>
              <a:gd name="connsiteY3" fmla="*/ 371475 h 2371725"/>
              <a:gd name="connsiteX4" fmla="*/ 1057275 w 2200275"/>
              <a:gd name="connsiteY4" fmla="*/ 514350 h 2371725"/>
              <a:gd name="connsiteX5" fmla="*/ 1257300 w 2200275"/>
              <a:gd name="connsiteY5" fmla="*/ 0 h 2371725"/>
              <a:gd name="connsiteX6" fmla="*/ 1800225 w 2200275"/>
              <a:gd name="connsiteY6" fmla="*/ 571500 h 2371725"/>
              <a:gd name="connsiteX7" fmla="*/ 1485900 w 2200275"/>
              <a:gd name="connsiteY7" fmla="*/ 1285875 h 2371725"/>
              <a:gd name="connsiteX8" fmla="*/ 2200275 w 2200275"/>
              <a:gd name="connsiteY8" fmla="*/ 1771650 h 2371725"/>
              <a:gd name="connsiteX9" fmla="*/ 1771650 w 2200275"/>
              <a:gd name="connsiteY9" fmla="*/ 2143125 h 2371725"/>
              <a:gd name="connsiteX10" fmla="*/ 1114425 w 2200275"/>
              <a:gd name="connsiteY10" fmla="*/ 2371725 h 2371725"/>
              <a:gd name="connsiteX11" fmla="*/ 685800 w 2200275"/>
              <a:gd name="connsiteY11" fmla="*/ 1914525 h 23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2371725">
                <a:moveTo>
                  <a:pt x="657225" y="1971675"/>
                </a:moveTo>
                <a:lnTo>
                  <a:pt x="628650" y="1228725"/>
                </a:lnTo>
                <a:lnTo>
                  <a:pt x="0" y="1028700"/>
                </a:lnTo>
                <a:lnTo>
                  <a:pt x="342900" y="371475"/>
                </a:lnTo>
                <a:lnTo>
                  <a:pt x="1057275" y="514350"/>
                </a:lnTo>
                <a:lnTo>
                  <a:pt x="1257300" y="0"/>
                </a:lnTo>
                <a:lnTo>
                  <a:pt x="1800225" y="571500"/>
                </a:lnTo>
                <a:lnTo>
                  <a:pt x="1485900" y="1285875"/>
                </a:lnTo>
                <a:lnTo>
                  <a:pt x="2200275" y="1771650"/>
                </a:lnTo>
                <a:lnTo>
                  <a:pt x="1771650" y="2143125"/>
                </a:lnTo>
                <a:lnTo>
                  <a:pt x="1114425" y="2371725"/>
                </a:lnTo>
                <a:lnTo>
                  <a:pt x="685800" y="1914525"/>
                </a:lnTo>
              </a:path>
            </a:pathLst>
          </a:custGeom>
          <a:solidFill>
            <a:schemeClr val="tx2"/>
          </a:solidFill>
          <a:ln>
            <a:noFill/>
          </a:ln>
          <a:effectLst>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p:cNvSpPr txBox="1"/>
          <p:nvPr/>
        </p:nvSpPr>
        <p:spPr>
          <a:xfrm>
            <a:off x="2403638" y="1762075"/>
            <a:ext cx="8978736" cy="1139689"/>
          </a:xfrm>
          <a:prstGeom prst="rect">
            <a:avLst/>
          </a:prstGeom>
          <a:noFill/>
        </p:spPr>
        <p:txBody>
          <a:bodyPr wrap="square" lIns="60075" tIns="30038" rIns="60075" bIns="30038" rtlCol="0" anchor="t" anchorCtr="0">
            <a:noAutofit/>
          </a:bodyPr>
          <a:lstStyle/>
          <a:p>
            <a:pPr algn="ctr" defTabSz="914400" fontAlgn="base">
              <a:spcBef>
                <a:spcPct val="0"/>
              </a:spcBef>
              <a:spcAft>
                <a:spcPts val="329"/>
              </a:spcAft>
            </a:pPr>
            <a:r>
              <a:rPr lang="en-US" sz="6600" b="1" dirty="0" smtClean="0">
                <a:solidFill>
                  <a:srgbClr val="FFFFFF"/>
                </a:solidFill>
                <a:latin typeface="Arial"/>
                <a:cs typeface="Arial"/>
              </a:rPr>
              <a:t>ontext Sensitive</a:t>
            </a:r>
            <a:endParaRPr lang="en-US" sz="6600" b="1" dirty="0">
              <a:solidFill>
                <a:srgbClr val="FFFFFF"/>
              </a:solidFill>
              <a:latin typeface="Arial"/>
              <a:cs typeface="Arial"/>
            </a:endParaRPr>
          </a:p>
        </p:txBody>
      </p:sp>
      <p:sp>
        <p:nvSpPr>
          <p:cNvPr id="83" name="TextBox 82"/>
          <p:cNvSpPr txBox="1"/>
          <p:nvPr/>
        </p:nvSpPr>
        <p:spPr>
          <a:xfrm>
            <a:off x="1643974" y="130360"/>
            <a:ext cx="2012920" cy="3770263"/>
          </a:xfrm>
          <a:prstGeom prst="rect">
            <a:avLst/>
          </a:prstGeom>
          <a:noFill/>
        </p:spPr>
        <p:txBody>
          <a:bodyPr wrap="square" rtlCol="0">
            <a:spAutoFit/>
          </a:bodyPr>
          <a:lstStyle/>
          <a:p>
            <a:pPr algn="ctr"/>
            <a:r>
              <a:rPr lang="en-US" sz="23900" b="1" dirty="0" smtClean="0">
                <a:solidFill>
                  <a:srgbClr val="FFFFFF"/>
                </a:solidFill>
                <a:latin typeface="Arial"/>
                <a:cs typeface="Arial"/>
              </a:rPr>
              <a:t>C</a:t>
            </a:r>
            <a:endParaRPr lang="en-GB" sz="19900" b="1" dirty="0">
              <a:solidFill>
                <a:schemeClr val="bg1"/>
              </a:solidFill>
            </a:endParaRPr>
          </a:p>
        </p:txBody>
      </p:sp>
      <p:sp>
        <p:nvSpPr>
          <p:cNvPr id="95" name="Oval 94"/>
          <p:cNvSpPr/>
          <p:nvPr/>
        </p:nvSpPr>
        <p:spPr>
          <a:xfrm>
            <a:off x="2514832" y="1697037"/>
            <a:ext cx="381000" cy="360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9" name="TextBox 98"/>
          <p:cNvSpPr txBox="1"/>
          <p:nvPr/>
        </p:nvSpPr>
        <p:spPr>
          <a:xfrm>
            <a:off x="3797936" y="2760934"/>
            <a:ext cx="3879768" cy="1139689"/>
          </a:xfrm>
          <a:prstGeom prst="rect">
            <a:avLst/>
          </a:prstGeom>
          <a:noFill/>
        </p:spPr>
        <p:txBody>
          <a:bodyPr wrap="square" lIns="60075" tIns="30038" rIns="60075" bIns="30038" rtlCol="0" anchor="t" anchorCtr="0">
            <a:noAutofit/>
          </a:bodyPr>
          <a:lstStyle/>
          <a:p>
            <a:pPr algn="ctr" defTabSz="914400" fontAlgn="base">
              <a:spcBef>
                <a:spcPct val="0"/>
              </a:spcBef>
              <a:spcAft>
                <a:spcPts val="329"/>
              </a:spcAft>
            </a:pPr>
            <a:r>
              <a:rPr lang="en-US" sz="6600" b="1" dirty="0" smtClean="0">
                <a:solidFill>
                  <a:srgbClr val="FFFFFF"/>
                </a:solidFill>
                <a:latin typeface="Arial"/>
                <a:cs typeface="Arial"/>
              </a:rPr>
              <a:t>Imaging</a:t>
            </a:r>
            <a:endParaRPr lang="en-US" sz="6600" b="1" dirty="0">
              <a:solidFill>
                <a:srgbClr val="FFFFFF"/>
              </a:solidFill>
              <a:latin typeface="Arial"/>
              <a:cs typeface="Arial"/>
            </a:endParaRPr>
          </a:p>
        </p:txBody>
      </p:sp>
      <p:pic>
        <p:nvPicPr>
          <p:cNvPr id="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4987" y="498229"/>
            <a:ext cx="4707965" cy="134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 name="Freeform 202"/>
          <p:cNvSpPr/>
          <p:nvPr/>
        </p:nvSpPr>
        <p:spPr>
          <a:xfrm rot="10218357">
            <a:off x="14291594" y="1067871"/>
            <a:ext cx="3150240" cy="2794080"/>
          </a:xfrm>
          <a:custGeom>
            <a:avLst/>
            <a:gdLst>
              <a:gd name="connsiteX0" fmla="*/ 657225 w 2200275"/>
              <a:gd name="connsiteY0" fmla="*/ 1971675 h 2371725"/>
              <a:gd name="connsiteX1" fmla="*/ 628650 w 2200275"/>
              <a:gd name="connsiteY1" fmla="*/ 1228725 h 2371725"/>
              <a:gd name="connsiteX2" fmla="*/ 0 w 2200275"/>
              <a:gd name="connsiteY2" fmla="*/ 1028700 h 2371725"/>
              <a:gd name="connsiteX3" fmla="*/ 342900 w 2200275"/>
              <a:gd name="connsiteY3" fmla="*/ 371475 h 2371725"/>
              <a:gd name="connsiteX4" fmla="*/ 1057275 w 2200275"/>
              <a:gd name="connsiteY4" fmla="*/ 514350 h 2371725"/>
              <a:gd name="connsiteX5" fmla="*/ 1257300 w 2200275"/>
              <a:gd name="connsiteY5" fmla="*/ 0 h 2371725"/>
              <a:gd name="connsiteX6" fmla="*/ 1800225 w 2200275"/>
              <a:gd name="connsiteY6" fmla="*/ 571500 h 2371725"/>
              <a:gd name="connsiteX7" fmla="*/ 1485900 w 2200275"/>
              <a:gd name="connsiteY7" fmla="*/ 1285875 h 2371725"/>
              <a:gd name="connsiteX8" fmla="*/ 2200275 w 2200275"/>
              <a:gd name="connsiteY8" fmla="*/ 1771650 h 2371725"/>
              <a:gd name="connsiteX9" fmla="*/ 1771650 w 2200275"/>
              <a:gd name="connsiteY9" fmla="*/ 2143125 h 2371725"/>
              <a:gd name="connsiteX10" fmla="*/ 1114425 w 2200275"/>
              <a:gd name="connsiteY10" fmla="*/ 2371725 h 2371725"/>
              <a:gd name="connsiteX11" fmla="*/ 685800 w 2200275"/>
              <a:gd name="connsiteY11" fmla="*/ 1914525 h 23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2371725">
                <a:moveTo>
                  <a:pt x="657225" y="1971675"/>
                </a:moveTo>
                <a:lnTo>
                  <a:pt x="628650" y="1228725"/>
                </a:lnTo>
                <a:lnTo>
                  <a:pt x="0" y="1028700"/>
                </a:lnTo>
                <a:lnTo>
                  <a:pt x="342900" y="371475"/>
                </a:lnTo>
                <a:lnTo>
                  <a:pt x="1057275" y="514350"/>
                </a:lnTo>
                <a:lnTo>
                  <a:pt x="1257300" y="0"/>
                </a:lnTo>
                <a:lnTo>
                  <a:pt x="1800225" y="571500"/>
                </a:lnTo>
                <a:lnTo>
                  <a:pt x="1485900" y="1285875"/>
                </a:lnTo>
                <a:lnTo>
                  <a:pt x="2200275" y="1771650"/>
                </a:lnTo>
                <a:lnTo>
                  <a:pt x="1771650" y="2143125"/>
                </a:lnTo>
                <a:lnTo>
                  <a:pt x="1114425" y="2371725"/>
                </a:lnTo>
                <a:lnTo>
                  <a:pt x="685800" y="1914525"/>
                </a:lnTo>
              </a:path>
            </a:pathLst>
          </a:custGeom>
          <a:solidFill>
            <a:schemeClr val="tx2"/>
          </a:solidFill>
          <a:ln>
            <a:noFill/>
          </a:ln>
          <a:effectLst>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p:cNvSpPr/>
          <p:nvPr/>
        </p:nvSpPr>
        <p:spPr>
          <a:xfrm>
            <a:off x="15707972" y="1698270"/>
            <a:ext cx="381000" cy="360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028" name="Straight Arrow Connector 1027"/>
          <p:cNvCxnSpPr/>
          <p:nvPr/>
        </p:nvCxnSpPr>
        <p:spPr>
          <a:xfrm flipV="1">
            <a:off x="2919412" y="1878280"/>
            <a:ext cx="12979060" cy="5377"/>
          </a:xfrm>
          <a:prstGeom prst="straightConnector1">
            <a:avLst/>
          </a:prstGeom>
          <a:ln w="571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300787" y="5825034"/>
            <a:ext cx="12563735" cy="720228"/>
          </a:xfrm>
          <a:prstGeom prst="rect">
            <a:avLst/>
          </a:prstGeom>
          <a:noFill/>
        </p:spPr>
        <p:txBody>
          <a:bodyPr wrap="square" lIns="64639" tIns="32319" rIns="64639" bIns="32319" rtlCol="0">
            <a:spAutoFit/>
          </a:bodyPr>
          <a:lstStyle/>
          <a:p>
            <a:pPr defTabSz="914400" fontAlgn="base">
              <a:spcBef>
                <a:spcPct val="0"/>
              </a:spcBef>
              <a:spcAft>
                <a:spcPts val="329"/>
              </a:spcAft>
            </a:pPr>
            <a:r>
              <a:rPr lang="en-US" sz="2000" b="1" dirty="0">
                <a:solidFill>
                  <a:schemeClr val="tx2">
                    <a:lumMod val="50000"/>
                  </a:schemeClr>
                </a:solidFill>
                <a:latin typeface="Arial"/>
                <a:cs typeface="Arial"/>
              </a:rPr>
              <a:t>1. Division of Medical Physics, University of Leeds, Worsley Building, Clarendon Way, Leeds LS2 9T</a:t>
            </a:r>
          </a:p>
          <a:p>
            <a:pPr defTabSz="914400" fontAlgn="base">
              <a:spcBef>
                <a:spcPct val="0"/>
              </a:spcBef>
              <a:spcAft>
                <a:spcPts val="329"/>
              </a:spcAft>
            </a:pPr>
            <a:r>
              <a:rPr lang="en-US" sz="2000" b="1" dirty="0">
                <a:solidFill>
                  <a:schemeClr val="tx2">
                    <a:lumMod val="50000"/>
                  </a:schemeClr>
                </a:solidFill>
                <a:latin typeface="Arial"/>
                <a:cs typeface="Arial"/>
              </a:rPr>
              <a:t>2. School of Computing</a:t>
            </a:r>
            <a:r>
              <a:rPr lang="en-US" sz="2000" b="1" dirty="0" smtClean="0">
                <a:solidFill>
                  <a:schemeClr val="tx2">
                    <a:lumMod val="50000"/>
                  </a:schemeClr>
                </a:solidFill>
                <a:latin typeface="Arial"/>
                <a:cs typeface="Arial"/>
              </a:rPr>
              <a:t>, The </a:t>
            </a:r>
            <a:r>
              <a:rPr lang="en-US" sz="2000" b="1" dirty="0">
                <a:solidFill>
                  <a:schemeClr val="tx2">
                    <a:lumMod val="50000"/>
                  </a:schemeClr>
                </a:solidFill>
                <a:latin typeface="Arial"/>
                <a:cs typeface="Arial"/>
              </a:rPr>
              <a:t>University of Leeds, Leeds, LS2 </a:t>
            </a:r>
            <a:r>
              <a:rPr lang="en-US" sz="2000" b="1" dirty="0" smtClean="0">
                <a:solidFill>
                  <a:schemeClr val="tx2">
                    <a:lumMod val="50000"/>
                  </a:schemeClr>
                </a:solidFill>
                <a:latin typeface="Arial"/>
                <a:cs typeface="Arial"/>
              </a:rPr>
              <a:t>9JT</a:t>
            </a:r>
            <a:endParaRPr lang="en-US" sz="2000" b="1" dirty="0">
              <a:solidFill>
                <a:schemeClr val="tx2">
                  <a:lumMod val="50000"/>
                </a:schemeClr>
              </a:solidFill>
              <a:latin typeface="Arial"/>
              <a:cs typeface="Arial"/>
            </a:endParaRPr>
          </a:p>
        </p:txBody>
      </p:sp>
      <p:sp>
        <p:nvSpPr>
          <p:cNvPr id="75" name="TextBox 74"/>
          <p:cNvSpPr txBox="1"/>
          <p:nvPr/>
        </p:nvSpPr>
        <p:spPr>
          <a:xfrm>
            <a:off x="1242951" y="4749149"/>
            <a:ext cx="19154836" cy="500713"/>
          </a:xfrm>
          <a:prstGeom prst="rect">
            <a:avLst/>
          </a:prstGeom>
          <a:noFill/>
        </p:spPr>
        <p:txBody>
          <a:bodyPr wrap="square" lIns="64639" tIns="32319" rIns="64639" bIns="32319" rtlCol="0">
            <a:spAutoFit/>
          </a:bodyPr>
          <a:lstStyle/>
          <a:p>
            <a:pPr algn="ctr" defTabSz="914400" fontAlgn="base">
              <a:spcBef>
                <a:spcPct val="0"/>
              </a:spcBef>
              <a:spcAft>
                <a:spcPts val="329"/>
              </a:spcAft>
            </a:pPr>
            <a:r>
              <a:rPr lang="en-US" sz="2800" b="1" dirty="0">
                <a:solidFill>
                  <a:schemeClr val="tx2">
                    <a:lumMod val="50000"/>
                  </a:schemeClr>
                </a:solidFill>
                <a:latin typeface="Arial"/>
                <a:cs typeface="Arial"/>
              </a:rPr>
              <a:t>Stephen M. Kengyelics</a:t>
            </a:r>
            <a:r>
              <a:rPr lang="en-US" sz="2800" b="1" baseline="30000" dirty="0">
                <a:solidFill>
                  <a:schemeClr val="tx2">
                    <a:lumMod val="50000"/>
                  </a:schemeClr>
                </a:solidFill>
                <a:latin typeface="Arial"/>
                <a:cs typeface="Arial"/>
              </a:rPr>
              <a:t>1 </a:t>
            </a:r>
            <a:r>
              <a:rPr lang="en-US" sz="2800" b="1" dirty="0" smtClean="0">
                <a:solidFill>
                  <a:schemeClr val="tx2">
                    <a:lumMod val="50000"/>
                  </a:schemeClr>
                </a:solidFill>
                <a:latin typeface="Arial"/>
                <a:cs typeface="Arial"/>
              </a:rPr>
              <a:t>MSc, Amber </a:t>
            </a:r>
            <a:r>
              <a:rPr lang="en-US" sz="2800" b="1" dirty="0">
                <a:solidFill>
                  <a:schemeClr val="tx2">
                    <a:lumMod val="50000"/>
                  </a:schemeClr>
                </a:solidFill>
                <a:latin typeface="Arial"/>
                <a:cs typeface="Arial"/>
              </a:rPr>
              <a:t>J. Gislason-Lee</a:t>
            </a:r>
            <a:r>
              <a:rPr lang="en-US" sz="2800" b="1" baseline="30000" dirty="0">
                <a:solidFill>
                  <a:schemeClr val="tx2">
                    <a:lumMod val="50000"/>
                  </a:schemeClr>
                </a:solidFill>
                <a:latin typeface="Arial"/>
                <a:cs typeface="Arial"/>
              </a:rPr>
              <a:t>1 </a:t>
            </a:r>
            <a:r>
              <a:rPr lang="en-US" sz="2800" b="1" dirty="0">
                <a:solidFill>
                  <a:schemeClr val="tx2">
                    <a:lumMod val="50000"/>
                  </a:schemeClr>
                </a:solidFill>
                <a:latin typeface="Arial"/>
                <a:cs typeface="Arial"/>
              </a:rPr>
              <a:t>MSc, Derek Magee PhD </a:t>
            </a:r>
            <a:r>
              <a:rPr lang="en-US" sz="2800" b="1" baseline="30000" dirty="0">
                <a:solidFill>
                  <a:schemeClr val="tx2">
                    <a:lumMod val="50000"/>
                  </a:schemeClr>
                </a:solidFill>
                <a:latin typeface="Arial"/>
                <a:cs typeface="Arial"/>
              </a:rPr>
              <a:t>2</a:t>
            </a:r>
            <a:r>
              <a:rPr lang="en-US" sz="2800" b="1" dirty="0">
                <a:solidFill>
                  <a:schemeClr val="tx2">
                    <a:lumMod val="50000"/>
                  </a:schemeClr>
                </a:solidFill>
                <a:latin typeface="Arial"/>
                <a:cs typeface="Arial"/>
              </a:rPr>
              <a:t>, and Andrew G. Davies MSc </a:t>
            </a:r>
            <a:r>
              <a:rPr lang="en-US" sz="2800" b="1" baseline="30000" dirty="0">
                <a:solidFill>
                  <a:schemeClr val="tx2">
                    <a:lumMod val="50000"/>
                  </a:schemeClr>
                </a:solidFill>
                <a:latin typeface="Arial"/>
                <a:cs typeface="Arial"/>
              </a:rPr>
              <a:t>1</a:t>
            </a:r>
          </a:p>
        </p:txBody>
      </p:sp>
      <p:sp>
        <p:nvSpPr>
          <p:cNvPr id="77" name="TextBox 76"/>
          <p:cNvSpPr txBox="1"/>
          <p:nvPr/>
        </p:nvSpPr>
        <p:spPr>
          <a:xfrm>
            <a:off x="12625387" y="1983353"/>
            <a:ext cx="19812000" cy="2942980"/>
          </a:xfrm>
          <a:prstGeom prst="rect">
            <a:avLst/>
          </a:prstGeom>
          <a:noFill/>
        </p:spPr>
        <p:txBody>
          <a:bodyPr wrap="square" lIns="64639" tIns="32319" rIns="64639" bIns="32319" rtlCol="0">
            <a:spAutoFit/>
          </a:bodyPr>
          <a:lstStyle/>
          <a:p>
            <a:pPr algn="ctr" defTabSz="914400" fontAlgn="base">
              <a:spcBef>
                <a:spcPct val="0"/>
              </a:spcBef>
              <a:spcAft>
                <a:spcPts val="329"/>
              </a:spcAft>
            </a:pPr>
            <a:r>
              <a:rPr lang="en-US" sz="9600" b="1" dirty="0">
                <a:solidFill>
                  <a:srgbClr val="FFFFFF"/>
                </a:solidFill>
                <a:latin typeface="Arial"/>
                <a:cs typeface="Arial"/>
              </a:rPr>
              <a:t>I</a:t>
            </a:r>
            <a:r>
              <a:rPr lang="en-US" sz="5400" b="1" dirty="0">
                <a:solidFill>
                  <a:srgbClr val="FFFFFF"/>
                </a:solidFill>
                <a:latin typeface="Arial"/>
                <a:cs typeface="Arial"/>
              </a:rPr>
              <a:t>mage quality and X-ray dose control </a:t>
            </a:r>
            <a:r>
              <a:rPr lang="en-US" sz="5400" b="1" dirty="0" smtClean="0">
                <a:solidFill>
                  <a:srgbClr val="FFFFFF"/>
                </a:solidFill>
                <a:latin typeface="Arial"/>
                <a:cs typeface="Arial"/>
              </a:rPr>
              <a:t>for</a:t>
            </a:r>
            <a:r>
              <a:rPr lang="en-US" sz="5400" b="1" dirty="0" smtClean="0">
                <a:solidFill>
                  <a:srgbClr val="FFFFFF"/>
                </a:solidFill>
                <a:latin typeface="Arial"/>
                <a:cs typeface="Arial"/>
              </a:rPr>
              <a:t> </a:t>
            </a:r>
            <a:endParaRPr lang="en-US" sz="5400" b="1" dirty="0">
              <a:solidFill>
                <a:srgbClr val="FFFFFF"/>
              </a:solidFill>
              <a:latin typeface="Arial"/>
              <a:cs typeface="Arial"/>
            </a:endParaRPr>
          </a:p>
          <a:p>
            <a:pPr defTabSz="914400" fontAlgn="base">
              <a:spcBef>
                <a:spcPct val="0"/>
              </a:spcBef>
              <a:spcAft>
                <a:spcPts val="329"/>
              </a:spcAft>
            </a:pPr>
            <a:r>
              <a:rPr lang="en-US" sz="5400" b="1" dirty="0" smtClean="0">
                <a:solidFill>
                  <a:srgbClr val="FFFFFF"/>
                </a:solidFill>
                <a:latin typeface="Arial"/>
                <a:cs typeface="Arial"/>
              </a:rPr>
              <a:t>				modern cardiac X-ray </a:t>
            </a:r>
            <a:r>
              <a:rPr lang="en-US" sz="5400" b="1" dirty="0" smtClean="0">
                <a:solidFill>
                  <a:srgbClr val="FFFFFF"/>
                </a:solidFill>
                <a:latin typeface="Arial"/>
                <a:cs typeface="Arial"/>
              </a:rPr>
              <a:t>systems</a:t>
            </a:r>
            <a:endParaRPr lang="en-US" sz="5400" b="1" dirty="0">
              <a:solidFill>
                <a:srgbClr val="FFFFFF"/>
              </a:solidFill>
              <a:latin typeface="Arial"/>
              <a:cs typeface="Arial"/>
            </a:endParaRPr>
          </a:p>
          <a:p>
            <a:pPr algn="ctr" defTabSz="914400" fontAlgn="base">
              <a:spcBef>
                <a:spcPct val="0"/>
              </a:spcBef>
              <a:spcAft>
                <a:spcPct val="0"/>
              </a:spcAft>
            </a:pPr>
            <a:endParaRPr lang="en-GB" sz="3200" dirty="0">
              <a:solidFill>
                <a:srgbClr val="000000"/>
              </a:solidFill>
              <a:latin typeface="Times New Roman" pitchFamily="27" charset="0"/>
            </a:endParaRPr>
          </a:p>
        </p:txBody>
      </p:sp>
      <p:sp>
        <p:nvSpPr>
          <p:cNvPr id="4" name="Freeform 3"/>
          <p:cNvSpPr/>
          <p:nvPr/>
        </p:nvSpPr>
        <p:spPr>
          <a:xfrm>
            <a:off x="12891588" y="5120640"/>
            <a:ext cx="17129760" cy="15971520"/>
          </a:xfrm>
          <a:custGeom>
            <a:avLst/>
            <a:gdLst>
              <a:gd name="connsiteX0" fmla="*/ 548640 w 17129760"/>
              <a:gd name="connsiteY0" fmla="*/ 3291840 h 15971520"/>
              <a:gd name="connsiteX1" fmla="*/ 731520 w 17129760"/>
              <a:gd name="connsiteY1" fmla="*/ 3291840 h 15971520"/>
              <a:gd name="connsiteX2" fmla="*/ 17068800 w 17129760"/>
              <a:gd name="connsiteY2" fmla="*/ 0 h 15971520"/>
              <a:gd name="connsiteX3" fmla="*/ 17129760 w 17129760"/>
              <a:gd name="connsiteY3" fmla="*/ 15971520 h 15971520"/>
              <a:gd name="connsiteX4" fmla="*/ 0 w 17129760"/>
              <a:gd name="connsiteY4" fmla="*/ 12984480 h 15971520"/>
              <a:gd name="connsiteX5" fmla="*/ 670560 w 17129760"/>
              <a:gd name="connsiteY5" fmla="*/ 3230880 h 1597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9760" h="15971520">
                <a:moveTo>
                  <a:pt x="548640" y="3291840"/>
                </a:moveTo>
                <a:lnTo>
                  <a:pt x="731520" y="3291840"/>
                </a:lnTo>
                <a:lnTo>
                  <a:pt x="17068800" y="0"/>
                </a:lnTo>
                <a:lnTo>
                  <a:pt x="17129760" y="15971520"/>
                </a:lnTo>
                <a:lnTo>
                  <a:pt x="0" y="12984480"/>
                </a:lnTo>
                <a:lnTo>
                  <a:pt x="670560" y="3230880"/>
                </a:lnTo>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12740640" y="18592800"/>
            <a:ext cx="17251680" cy="12070080"/>
          </a:xfrm>
          <a:custGeom>
            <a:avLst/>
            <a:gdLst>
              <a:gd name="connsiteX0" fmla="*/ 121920 w 17251680"/>
              <a:gd name="connsiteY0" fmla="*/ 0 h 12070080"/>
              <a:gd name="connsiteX1" fmla="*/ 0 w 17251680"/>
              <a:gd name="connsiteY1" fmla="*/ 1402080 h 12070080"/>
              <a:gd name="connsiteX2" fmla="*/ 548640 w 17251680"/>
              <a:gd name="connsiteY2" fmla="*/ 5486400 h 12070080"/>
              <a:gd name="connsiteX3" fmla="*/ 1097280 w 17251680"/>
              <a:gd name="connsiteY3" fmla="*/ 9326880 h 12070080"/>
              <a:gd name="connsiteX4" fmla="*/ 17251680 w 17251680"/>
              <a:gd name="connsiteY4" fmla="*/ 12070080 h 12070080"/>
              <a:gd name="connsiteX5" fmla="*/ 17129760 w 17251680"/>
              <a:gd name="connsiteY5" fmla="*/ 2865120 h 12070080"/>
              <a:gd name="connsiteX6" fmla="*/ 121920 w 17251680"/>
              <a:gd name="connsiteY6" fmla="*/ 60960 h 1207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1680" h="12070080">
                <a:moveTo>
                  <a:pt x="121920" y="0"/>
                </a:moveTo>
                <a:lnTo>
                  <a:pt x="0" y="1402080"/>
                </a:lnTo>
                <a:lnTo>
                  <a:pt x="548640" y="5486400"/>
                </a:lnTo>
                <a:lnTo>
                  <a:pt x="1097280" y="9326880"/>
                </a:lnTo>
                <a:lnTo>
                  <a:pt x="17251680" y="12070080"/>
                </a:lnTo>
                <a:lnTo>
                  <a:pt x="17129760" y="2865120"/>
                </a:lnTo>
                <a:lnTo>
                  <a:pt x="121920" y="60960"/>
                </a:lnTo>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11"/>
          <p:cNvSpPr/>
          <p:nvPr/>
        </p:nvSpPr>
        <p:spPr>
          <a:xfrm>
            <a:off x="13830300" y="28224162"/>
            <a:ext cx="16040100" cy="12077700"/>
          </a:xfrm>
          <a:custGeom>
            <a:avLst/>
            <a:gdLst>
              <a:gd name="connsiteX0" fmla="*/ 0 w 16040100"/>
              <a:gd name="connsiteY0" fmla="*/ 38100 h 12077700"/>
              <a:gd name="connsiteX1" fmla="*/ 16040100 w 16040100"/>
              <a:gd name="connsiteY1" fmla="*/ 2819400 h 12077700"/>
              <a:gd name="connsiteX2" fmla="*/ 15963900 w 16040100"/>
              <a:gd name="connsiteY2" fmla="*/ 12077700 h 12077700"/>
              <a:gd name="connsiteX3" fmla="*/ 1295400 w 16040100"/>
              <a:gd name="connsiteY3" fmla="*/ 9753600 h 12077700"/>
              <a:gd name="connsiteX4" fmla="*/ 38100 w 16040100"/>
              <a:gd name="connsiteY4" fmla="*/ 0 h 1207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0100" h="12077700">
                <a:moveTo>
                  <a:pt x="0" y="38100"/>
                </a:moveTo>
                <a:lnTo>
                  <a:pt x="16040100" y="2819400"/>
                </a:lnTo>
                <a:lnTo>
                  <a:pt x="15963900" y="12077700"/>
                </a:lnTo>
                <a:lnTo>
                  <a:pt x="1295400" y="9753600"/>
                </a:lnTo>
                <a:lnTo>
                  <a:pt x="38100" y="0"/>
                </a:ln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9" name="Picture 61" descr="D:\Poster BMVA\Images\L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6187" y="17975262"/>
            <a:ext cx="5255043" cy="5853835"/>
          </a:xfrm>
          <a:prstGeom prst="rect">
            <a:avLst/>
          </a:prstGeom>
          <a:noFill/>
          <a:ln w="2540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150" name="Picture 5" descr="campbell_mm_0"/>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8753" t="1964" r="16597" b="1772"/>
          <a:stretch/>
        </p:blipFill>
        <p:spPr bwMode="auto">
          <a:xfrm>
            <a:off x="327700" y="6240462"/>
            <a:ext cx="4144287" cy="4114800"/>
          </a:xfrm>
          <a:prstGeom prst="rect">
            <a:avLst/>
          </a:prstGeom>
          <a:noFill/>
          <a:ln w="2540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029" name="Group 1028"/>
          <p:cNvGrpSpPr/>
          <p:nvPr/>
        </p:nvGrpSpPr>
        <p:grpSpPr>
          <a:xfrm>
            <a:off x="1728787" y="10964862"/>
            <a:ext cx="9686014" cy="5007175"/>
            <a:chOff x="1643974" y="11063087"/>
            <a:chExt cx="9686014" cy="5007175"/>
          </a:xfrm>
          <a:solidFill>
            <a:schemeClr val="bg1">
              <a:lumMod val="95000"/>
            </a:schemeClr>
          </a:solidFill>
        </p:grpSpPr>
        <p:sp>
          <p:nvSpPr>
            <p:cNvPr id="1027" name="Rounded Rectangle 1026"/>
            <p:cNvSpPr/>
            <p:nvPr/>
          </p:nvSpPr>
          <p:spPr>
            <a:xfrm>
              <a:off x="1643974" y="11063087"/>
              <a:ext cx="9686014" cy="50071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1" name="Group 150"/>
            <p:cNvGrpSpPr/>
            <p:nvPr/>
          </p:nvGrpSpPr>
          <p:grpSpPr>
            <a:xfrm>
              <a:off x="1951991" y="11282757"/>
              <a:ext cx="8768396" cy="4657130"/>
              <a:chOff x="596004" y="701719"/>
              <a:chExt cx="5581365" cy="5009470"/>
            </a:xfrm>
            <a:grpFill/>
          </p:grpSpPr>
          <p:cxnSp>
            <p:nvCxnSpPr>
              <p:cNvPr id="152" name="Straight Connector 151"/>
              <p:cNvCxnSpPr/>
              <p:nvPr/>
            </p:nvCxnSpPr>
            <p:spPr>
              <a:xfrm flipV="1">
                <a:off x="4846307" y="1637064"/>
                <a:ext cx="9843" cy="3480325"/>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3578920" y="1027464"/>
                <a:ext cx="25146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latin typeface="Arial" panose="020B0604020202020204" pitchFamily="34" charset="0"/>
                    <a:cs typeface="Arial" panose="020B0604020202020204" pitchFamily="34" charset="0"/>
                  </a:rPr>
                  <a:t>X-ray Flat Detector</a:t>
                </a:r>
              </a:p>
            </p:txBody>
          </p:sp>
          <p:sp>
            <p:nvSpPr>
              <p:cNvPr id="154" name="Rectangle 153"/>
              <p:cNvSpPr/>
              <p:nvPr/>
            </p:nvSpPr>
            <p:spPr>
              <a:xfrm>
                <a:off x="3540819" y="3239005"/>
                <a:ext cx="2590800" cy="11811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black"/>
                  </a:solidFill>
                  <a:latin typeface="Arial" panose="020B0604020202020204" pitchFamily="34" charset="0"/>
                  <a:cs typeface="Arial" panose="020B0604020202020204" pitchFamily="34" charset="0"/>
                </a:endParaRPr>
              </a:p>
            </p:txBody>
          </p:sp>
          <p:grpSp>
            <p:nvGrpSpPr>
              <p:cNvPr id="155" name="Group 154"/>
              <p:cNvGrpSpPr/>
              <p:nvPr/>
            </p:nvGrpSpPr>
            <p:grpSpPr>
              <a:xfrm>
                <a:off x="4217095" y="4559982"/>
                <a:ext cx="1238250" cy="1151207"/>
                <a:chOff x="3562350" y="4689984"/>
                <a:chExt cx="1485900" cy="1381448"/>
              </a:xfrm>
              <a:grpFill/>
            </p:grpSpPr>
            <p:sp>
              <p:nvSpPr>
                <p:cNvPr id="184" name="Trapezoid 183"/>
                <p:cNvSpPr/>
                <p:nvPr/>
              </p:nvSpPr>
              <p:spPr>
                <a:xfrm rot="10800000">
                  <a:off x="3924300" y="4689984"/>
                  <a:ext cx="762000" cy="4572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latin typeface="Arial" panose="020B0604020202020204" pitchFamily="34" charset="0"/>
                    <a:cs typeface="Arial" panose="020B0604020202020204" pitchFamily="34" charset="0"/>
                  </a:endParaRPr>
                </a:p>
              </p:txBody>
            </p:sp>
            <p:sp>
              <p:nvSpPr>
                <p:cNvPr id="183" name="Rounded Rectangle 182"/>
                <p:cNvSpPr/>
                <p:nvPr/>
              </p:nvSpPr>
              <p:spPr>
                <a:xfrm>
                  <a:off x="3562350" y="5147175"/>
                  <a:ext cx="1485900" cy="92425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dirty="0">
                    <a:solidFill>
                      <a:prstClr val="black"/>
                    </a:solidFill>
                    <a:latin typeface="Arial" panose="020B0604020202020204" pitchFamily="34" charset="0"/>
                    <a:cs typeface="Arial" panose="020B0604020202020204" pitchFamily="34" charset="0"/>
                  </a:endParaRPr>
                </a:p>
              </p:txBody>
            </p:sp>
          </p:grpSp>
          <p:sp>
            <p:nvSpPr>
              <p:cNvPr id="156" name="Rectangle 155"/>
              <p:cNvSpPr/>
              <p:nvPr/>
            </p:nvSpPr>
            <p:spPr>
              <a:xfrm>
                <a:off x="3655120" y="1738029"/>
                <a:ext cx="2362200" cy="81053"/>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black"/>
                  </a:solidFill>
                  <a:latin typeface="Arial" panose="020B0604020202020204" pitchFamily="34" charset="0"/>
                  <a:cs typeface="Arial" panose="020B0604020202020204" pitchFamily="34" charset="0"/>
                </a:endParaRPr>
              </a:p>
            </p:txBody>
          </p:sp>
          <p:sp>
            <p:nvSpPr>
              <p:cNvPr id="157" name="TextBox 156"/>
              <p:cNvSpPr txBox="1"/>
              <p:nvPr/>
            </p:nvSpPr>
            <p:spPr>
              <a:xfrm>
                <a:off x="4220193" y="1859711"/>
                <a:ext cx="1271914" cy="490913"/>
              </a:xfrm>
              <a:prstGeom prst="rect">
                <a:avLst/>
              </a:prstGeom>
              <a:grpFill/>
            </p:spPr>
            <p:txBody>
              <a:bodyPr wrap="square" rtlCol="0">
                <a:spAutoFit/>
              </a:bodyPr>
              <a:lstStyle/>
              <a:p>
                <a:pPr algn="ctr" fontAlgn="auto">
                  <a:spcBef>
                    <a:spcPts val="0"/>
                  </a:spcBef>
                  <a:spcAft>
                    <a:spcPts val="0"/>
                  </a:spcAft>
                </a:pPr>
                <a:r>
                  <a:rPr lang="en-GB" sz="1800" b="1" dirty="0">
                    <a:solidFill>
                      <a:prstClr val="black"/>
                    </a:solidFill>
                    <a:latin typeface="Arial" panose="020B0604020202020204" pitchFamily="34" charset="0"/>
                    <a:cs typeface="Arial" panose="020B0604020202020204" pitchFamily="34" charset="0"/>
                  </a:rPr>
                  <a:t>Anti-scatter Grid</a:t>
                </a:r>
              </a:p>
            </p:txBody>
          </p:sp>
          <p:sp>
            <p:nvSpPr>
              <p:cNvPr id="158" name="TextBox 157"/>
              <p:cNvSpPr txBox="1"/>
              <p:nvPr/>
            </p:nvSpPr>
            <p:spPr>
              <a:xfrm>
                <a:off x="5504878" y="3381835"/>
                <a:ext cx="672491" cy="444159"/>
              </a:xfrm>
              <a:prstGeom prst="rect">
                <a:avLst/>
              </a:prstGeom>
              <a:grpFill/>
            </p:spPr>
            <p:txBody>
              <a:bodyPr wrap="square" rtlCol="0">
                <a:spAutoFit/>
              </a:bodyPr>
              <a:lstStyle/>
              <a:p>
                <a:pPr algn="ctr" fontAlgn="auto">
                  <a:spcBef>
                    <a:spcPts val="0"/>
                  </a:spcBef>
                  <a:spcAft>
                    <a:spcPts val="0"/>
                  </a:spcAft>
                </a:pPr>
                <a:r>
                  <a:rPr lang="en-GB" sz="1600" b="1" dirty="0">
                    <a:solidFill>
                      <a:prstClr val="black"/>
                    </a:solidFill>
                    <a:latin typeface="Arial" panose="020B0604020202020204" pitchFamily="34" charset="0"/>
                    <a:cs typeface="Arial" panose="020B0604020202020204" pitchFamily="34" charset="0"/>
                  </a:rPr>
                  <a:t>Patient Table</a:t>
                </a:r>
              </a:p>
            </p:txBody>
          </p:sp>
          <p:sp>
            <p:nvSpPr>
              <p:cNvPr id="159" name="TextBox 158"/>
              <p:cNvSpPr txBox="1"/>
              <p:nvPr/>
            </p:nvSpPr>
            <p:spPr>
              <a:xfrm>
                <a:off x="4437877" y="5203920"/>
                <a:ext cx="914400" cy="397274"/>
              </a:xfrm>
              <a:prstGeom prst="rect">
                <a:avLst/>
              </a:prstGeom>
              <a:grpFill/>
            </p:spPr>
            <p:txBody>
              <a:bodyPr wrap="square" rtlCol="0">
                <a:spAutoFit/>
              </a:bodyPr>
              <a:lstStyle/>
              <a:p>
                <a:pPr fontAlgn="auto">
                  <a:spcBef>
                    <a:spcPts val="0"/>
                  </a:spcBef>
                  <a:spcAft>
                    <a:spcPts val="0"/>
                  </a:spcAft>
                </a:pPr>
                <a:r>
                  <a:rPr lang="en-GB" sz="1800" b="1" dirty="0">
                    <a:solidFill>
                      <a:prstClr val="black"/>
                    </a:solidFill>
                    <a:latin typeface="Arial" panose="020B0604020202020204" pitchFamily="34" charset="0"/>
                    <a:cs typeface="Arial" panose="020B0604020202020204" pitchFamily="34" charset="0"/>
                  </a:rPr>
                  <a:t>X-ray</a:t>
                </a:r>
                <a:r>
                  <a:rPr lang="en-GB" sz="1600" b="1" dirty="0">
                    <a:solidFill>
                      <a:prstClr val="black"/>
                    </a:solidFill>
                    <a:latin typeface="Arial" panose="020B0604020202020204" pitchFamily="34" charset="0"/>
                    <a:cs typeface="Arial" panose="020B0604020202020204" pitchFamily="34" charset="0"/>
                  </a:rPr>
                  <a:t> </a:t>
                </a:r>
                <a:r>
                  <a:rPr lang="en-GB" sz="1800" b="1" dirty="0">
                    <a:solidFill>
                      <a:prstClr val="black"/>
                    </a:solidFill>
                    <a:latin typeface="Arial" panose="020B0604020202020204" pitchFamily="34" charset="0"/>
                    <a:cs typeface="Arial" panose="020B0604020202020204" pitchFamily="34" charset="0"/>
                  </a:rPr>
                  <a:t>Tube</a:t>
                </a:r>
                <a:endParaRPr lang="en-GB" sz="1600" b="1" dirty="0">
                  <a:solidFill>
                    <a:prstClr val="black"/>
                  </a:solidFill>
                  <a:latin typeface="Arial" panose="020B0604020202020204" pitchFamily="34" charset="0"/>
                  <a:cs typeface="Arial" panose="020B0604020202020204" pitchFamily="34" charset="0"/>
                </a:endParaRPr>
              </a:p>
            </p:txBody>
          </p:sp>
          <p:cxnSp>
            <p:nvCxnSpPr>
              <p:cNvPr id="160" name="Straight Connector 159"/>
              <p:cNvCxnSpPr/>
              <p:nvPr/>
            </p:nvCxnSpPr>
            <p:spPr>
              <a:xfrm flipH="1" flipV="1">
                <a:off x="3759895" y="1637064"/>
                <a:ext cx="1076323" cy="3442396"/>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4836218" y="1626199"/>
                <a:ext cx="1102374" cy="3453261"/>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3" name="Flowchart: Alternate Process 162"/>
              <p:cNvSpPr/>
              <p:nvPr/>
            </p:nvSpPr>
            <p:spPr>
              <a:xfrm>
                <a:off x="596004" y="2300263"/>
                <a:ext cx="973511" cy="932858"/>
              </a:xfrm>
              <a:prstGeom prst="flowChartAlternateProcess">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latin typeface="Arial" panose="020B0604020202020204" pitchFamily="34" charset="0"/>
                    <a:cs typeface="Arial" panose="020B0604020202020204" pitchFamily="34" charset="0"/>
                  </a:rPr>
                  <a:t>System Mode Selection</a:t>
                </a:r>
              </a:p>
            </p:txBody>
          </p:sp>
          <p:sp>
            <p:nvSpPr>
              <p:cNvPr id="164" name="Flowchart: Alternate Process 163"/>
              <p:cNvSpPr/>
              <p:nvPr/>
            </p:nvSpPr>
            <p:spPr>
              <a:xfrm>
                <a:off x="2078804" y="3964826"/>
                <a:ext cx="2005805" cy="379664"/>
              </a:xfrm>
              <a:prstGeom prst="flowChartAlternateProcess">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latin typeface="Arial" panose="020B0604020202020204" pitchFamily="34" charset="0"/>
                    <a:cs typeface="Arial" panose="020B0604020202020204" pitchFamily="34" charset="0"/>
                  </a:rPr>
                  <a:t>Compute kVp, mA, </a:t>
                </a:r>
                <a:r>
                  <a:rPr lang="en-GB" sz="1800" b="1" dirty="0" err="1">
                    <a:solidFill>
                      <a:prstClr val="black"/>
                    </a:solidFill>
                    <a:latin typeface="Arial" panose="020B0604020202020204" pitchFamily="34" charset="0"/>
                    <a:cs typeface="Arial" panose="020B0604020202020204" pitchFamily="34" charset="0"/>
                  </a:rPr>
                  <a:t>ms</a:t>
                </a:r>
                <a:r>
                  <a:rPr lang="en-GB" sz="1800" b="1" dirty="0">
                    <a:solidFill>
                      <a:prstClr val="black"/>
                    </a:solidFill>
                    <a:latin typeface="Arial" panose="020B0604020202020204" pitchFamily="34" charset="0"/>
                    <a:cs typeface="Arial" panose="020B0604020202020204" pitchFamily="34" charset="0"/>
                  </a:rPr>
                  <a:t> </a:t>
                </a:r>
              </a:p>
            </p:txBody>
          </p:sp>
          <p:sp>
            <p:nvSpPr>
              <p:cNvPr id="165" name="Rectangle 164"/>
              <p:cNvSpPr/>
              <p:nvPr/>
            </p:nvSpPr>
            <p:spPr>
              <a:xfrm>
                <a:off x="2593133" y="5067280"/>
                <a:ext cx="976691" cy="5195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latin typeface="Arial" panose="020B0604020202020204" pitchFamily="34" charset="0"/>
                    <a:cs typeface="Arial" panose="020B0604020202020204" pitchFamily="34" charset="0"/>
                  </a:rPr>
                  <a:t>Generator</a:t>
                </a:r>
              </a:p>
            </p:txBody>
          </p:sp>
          <p:sp>
            <p:nvSpPr>
              <p:cNvPr id="166" name="Flowchart: Summing Junction 165"/>
              <p:cNvSpPr/>
              <p:nvPr/>
            </p:nvSpPr>
            <p:spPr>
              <a:xfrm>
                <a:off x="2927619" y="2513869"/>
                <a:ext cx="308414" cy="499948"/>
              </a:xfrm>
              <a:prstGeom prst="flowChartSummingJunction">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black"/>
                  </a:solidFill>
                  <a:latin typeface="Arial" panose="020B0604020202020204" pitchFamily="34" charset="0"/>
                  <a:cs typeface="Arial" panose="020B0604020202020204" pitchFamily="34" charset="0"/>
                </a:endParaRPr>
              </a:p>
            </p:txBody>
          </p:sp>
          <p:cxnSp>
            <p:nvCxnSpPr>
              <p:cNvPr id="167" name="Elbow Connector 166"/>
              <p:cNvCxnSpPr>
                <a:stCxn id="153" idx="1"/>
                <a:endCxn id="166" idx="0"/>
              </p:cNvCxnSpPr>
              <p:nvPr/>
            </p:nvCxnSpPr>
            <p:spPr>
              <a:xfrm rot="10800000" flipV="1">
                <a:off x="3081827" y="1332263"/>
                <a:ext cx="497094" cy="1181605"/>
              </a:xfrm>
              <a:prstGeom prst="bentConnector2">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63" idx="3"/>
                <a:endCxn id="166" idx="2"/>
              </p:cNvCxnSpPr>
              <p:nvPr/>
            </p:nvCxnSpPr>
            <p:spPr>
              <a:xfrm flipV="1">
                <a:off x="1569515" y="2763843"/>
                <a:ext cx="1358104" cy="2849"/>
              </a:xfrm>
              <a:prstGeom prst="bentConnector3">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66" idx="4"/>
                <a:endCxn id="164" idx="0"/>
              </p:cNvCxnSpPr>
              <p:nvPr/>
            </p:nvCxnSpPr>
            <p:spPr>
              <a:xfrm rot="5400000">
                <a:off x="2606262" y="3489262"/>
                <a:ext cx="951010" cy="119"/>
              </a:xfrm>
              <a:prstGeom prst="bentConnector3">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1806550" y="701719"/>
                <a:ext cx="1244025" cy="993185"/>
              </a:xfrm>
              <a:prstGeom prst="rect">
                <a:avLst/>
              </a:prstGeom>
              <a:grpFill/>
            </p:spPr>
            <p:txBody>
              <a:bodyPr wrap="square" rtlCol="0">
                <a:spAutoFit/>
              </a:bodyPr>
              <a:lstStyle/>
              <a:p>
                <a:pPr algn="ctr" fontAlgn="auto">
                  <a:spcBef>
                    <a:spcPts val="0"/>
                  </a:spcBef>
                  <a:spcAft>
                    <a:spcPts val="0"/>
                  </a:spcAft>
                </a:pPr>
                <a:r>
                  <a:rPr lang="en-GB" sz="1800" b="1" dirty="0">
                    <a:solidFill>
                      <a:prstClr val="black"/>
                    </a:solidFill>
                    <a:latin typeface="Arial" panose="020B0604020202020204" pitchFamily="34" charset="0"/>
                    <a:cs typeface="Arial" panose="020B0604020202020204" pitchFamily="34" charset="0"/>
                  </a:rPr>
                  <a:t>Average Detector Output Signal</a:t>
                </a:r>
              </a:p>
            </p:txBody>
          </p:sp>
          <p:cxnSp>
            <p:nvCxnSpPr>
              <p:cNvPr id="170" name="Elbow Connector 169"/>
              <p:cNvCxnSpPr>
                <a:stCxn id="164" idx="2"/>
                <a:endCxn id="165" idx="0"/>
              </p:cNvCxnSpPr>
              <p:nvPr/>
            </p:nvCxnSpPr>
            <p:spPr>
              <a:xfrm rot="5400000">
                <a:off x="2720198" y="4705770"/>
                <a:ext cx="722790" cy="229"/>
              </a:xfrm>
              <a:prstGeom prst="bentConnector3">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165" idx="3"/>
                <a:endCxn id="183" idx="1"/>
              </p:cNvCxnSpPr>
              <p:nvPr/>
            </p:nvCxnSpPr>
            <p:spPr>
              <a:xfrm flipV="1">
                <a:off x="3569824" y="5326083"/>
                <a:ext cx="647271" cy="948"/>
              </a:xfrm>
              <a:prstGeom prst="bentConnector3">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1758046" y="2104729"/>
                <a:ext cx="1020367" cy="631173"/>
              </a:xfrm>
              <a:prstGeom prst="rect">
                <a:avLst/>
              </a:prstGeom>
              <a:grpFill/>
            </p:spPr>
            <p:txBody>
              <a:bodyPr wrap="square" rtlCol="0">
                <a:spAutoFit/>
              </a:bodyPr>
              <a:lstStyle/>
              <a:p>
                <a:pPr algn="ctr" fontAlgn="auto">
                  <a:spcBef>
                    <a:spcPts val="0"/>
                  </a:spcBef>
                  <a:spcAft>
                    <a:spcPts val="0"/>
                  </a:spcAft>
                </a:pPr>
                <a:r>
                  <a:rPr lang="en-GB" sz="1600" b="1" dirty="0">
                    <a:solidFill>
                      <a:prstClr val="black"/>
                    </a:solidFill>
                    <a:latin typeface="Arial" panose="020B0604020202020204" pitchFamily="34" charset="0"/>
                    <a:cs typeface="Arial" panose="020B0604020202020204" pitchFamily="34" charset="0"/>
                  </a:rPr>
                  <a:t>Requested Output Signal</a:t>
                </a:r>
              </a:p>
            </p:txBody>
          </p:sp>
          <p:sp>
            <p:nvSpPr>
              <p:cNvPr id="174" name="TextBox 173"/>
              <p:cNvSpPr txBox="1"/>
              <p:nvPr/>
            </p:nvSpPr>
            <p:spPr>
              <a:xfrm>
                <a:off x="2102916" y="3077664"/>
                <a:ext cx="880963" cy="444159"/>
              </a:xfrm>
              <a:prstGeom prst="rect">
                <a:avLst/>
              </a:prstGeom>
              <a:grpFill/>
            </p:spPr>
            <p:txBody>
              <a:bodyPr wrap="square" rtlCol="0">
                <a:spAutoFit/>
              </a:bodyPr>
              <a:lstStyle/>
              <a:p>
                <a:pPr algn="ctr" fontAlgn="auto">
                  <a:spcBef>
                    <a:spcPts val="0"/>
                  </a:spcBef>
                  <a:spcAft>
                    <a:spcPts val="0"/>
                  </a:spcAft>
                </a:pPr>
                <a:r>
                  <a:rPr lang="en-GB" sz="1600" b="1" dirty="0">
                    <a:solidFill>
                      <a:prstClr val="black"/>
                    </a:solidFill>
                    <a:latin typeface="Arial" panose="020B0604020202020204" pitchFamily="34" charset="0"/>
                    <a:cs typeface="Arial" panose="020B0604020202020204" pitchFamily="34" charset="0"/>
                  </a:rPr>
                  <a:t>Difference Signal</a:t>
                </a:r>
              </a:p>
            </p:txBody>
          </p:sp>
          <p:grpSp>
            <p:nvGrpSpPr>
              <p:cNvPr id="175" name="Group 174"/>
              <p:cNvGrpSpPr/>
              <p:nvPr/>
            </p:nvGrpSpPr>
            <p:grpSpPr>
              <a:xfrm>
                <a:off x="3040977" y="2552330"/>
                <a:ext cx="88279" cy="121711"/>
                <a:chOff x="984134" y="3445953"/>
                <a:chExt cx="188314" cy="238519"/>
              </a:xfrm>
              <a:grpFill/>
            </p:grpSpPr>
            <p:cxnSp>
              <p:nvCxnSpPr>
                <p:cNvPr id="181" name="Straight Connector 180"/>
                <p:cNvCxnSpPr/>
                <p:nvPr/>
              </p:nvCxnSpPr>
              <p:spPr>
                <a:xfrm>
                  <a:off x="984134" y="3568807"/>
                  <a:ext cx="18831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075989" y="3445953"/>
                  <a:ext cx="0" cy="238519"/>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6" name="Straight Connector 175"/>
              <p:cNvCxnSpPr/>
              <p:nvPr/>
            </p:nvCxnSpPr>
            <p:spPr>
              <a:xfrm>
                <a:off x="2957933" y="2759189"/>
                <a:ext cx="8827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Rectangle 176"/>
              <p:cNvSpPr/>
              <p:nvPr/>
            </p:nvSpPr>
            <p:spPr>
              <a:xfrm>
                <a:off x="4536339" y="4431932"/>
                <a:ext cx="609600"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latin typeface="Arial" panose="020B0604020202020204" pitchFamily="34" charset="0"/>
                  <a:cs typeface="Arial" panose="020B0604020202020204" pitchFamily="34" charset="0"/>
                </a:endParaRPr>
              </a:p>
            </p:txBody>
          </p:sp>
          <p:sp>
            <p:nvSpPr>
              <p:cNvPr id="178" name="TextBox 177"/>
              <p:cNvSpPr txBox="1"/>
              <p:nvPr/>
            </p:nvSpPr>
            <p:spPr>
              <a:xfrm>
                <a:off x="5153721" y="4123565"/>
                <a:ext cx="880962" cy="444159"/>
              </a:xfrm>
              <a:prstGeom prst="rect">
                <a:avLst/>
              </a:prstGeom>
              <a:grpFill/>
            </p:spPr>
            <p:txBody>
              <a:bodyPr wrap="square" rtlCol="0">
                <a:spAutoFit/>
              </a:bodyPr>
              <a:lstStyle/>
              <a:p>
                <a:pPr algn="ctr" fontAlgn="auto">
                  <a:spcBef>
                    <a:spcPts val="0"/>
                  </a:spcBef>
                  <a:spcAft>
                    <a:spcPts val="0"/>
                  </a:spcAft>
                </a:pPr>
                <a:r>
                  <a:rPr lang="en-GB" sz="1600" b="1" dirty="0">
                    <a:solidFill>
                      <a:prstClr val="black"/>
                    </a:solidFill>
                    <a:latin typeface="Arial" panose="020B0604020202020204" pitchFamily="34" charset="0"/>
                    <a:cs typeface="Arial" panose="020B0604020202020204" pitchFamily="34" charset="0"/>
                  </a:rPr>
                  <a:t>Beam Filtration</a:t>
                </a:r>
              </a:p>
            </p:txBody>
          </p:sp>
          <p:sp>
            <p:nvSpPr>
              <p:cNvPr id="179" name="Oval 178"/>
              <p:cNvSpPr/>
              <p:nvPr/>
            </p:nvSpPr>
            <p:spPr>
              <a:xfrm>
                <a:off x="4798118" y="5055335"/>
                <a:ext cx="76200" cy="8087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latin typeface="Arial" panose="020B0604020202020204" pitchFamily="34" charset="0"/>
                  <a:cs typeface="Arial" panose="020B0604020202020204" pitchFamily="34" charset="0"/>
                </a:endParaRPr>
              </a:p>
            </p:txBody>
          </p:sp>
          <p:sp>
            <p:nvSpPr>
              <p:cNvPr id="180" name="TextBox 179"/>
              <p:cNvSpPr txBox="1"/>
              <p:nvPr/>
            </p:nvSpPr>
            <p:spPr>
              <a:xfrm>
                <a:off x="1693126" y="4481713"/>
                <a:ext cx="889484" cy="706182"/>
              </a:xfrm>
              <a:prstGeom prst="rect">
                <a:avLst/>
              </a:prstGeom>
              <a:grpFill/>
            </p:spPr>
            <p:txBody>
              <a:bodyPr wrap="square" rtlCol="0">
                <a:spAutoFit/>
              </a:bodyPr>
              <a:lstStyle/>
              <a:p>
                <a:pPr algn="ctr" fontAlgn="auto">
                  <a:spcBef>
                    <a:spcPts val="0"/>
                  </a:spcBef>
                  <a:spcAft>
                    <a:spcPts val="0"/>
                  </a:spcAft>
                </a:pPr>
                <a:r>
                  <a:rPr lang="en-GB" sz="1800" b="1" dirty="0">
                    <a:solidFill>
                      <a:prstClr val="black"/>
                    </a:solidFill>
                    <a:latin typeface="Arial" panose="020B0604020202020204" pitchFamily="34" charset="0"/>
                    <a:cs typeface="Arial" panose="020B0604020202020204" pitchFamily="34" charset="0"/>
                  </a:rPr>
                  <a:t>Update Factors</a:t>
                </a:r>
              </a:p>
            </p:txBody>
          </p:sp>
          <p:sp>
            <p:nvSpPr>
              <p:cNvPr id="162" name="Oval 161"/>
              <p:cNvSpPr/>
              <p:nvPr/>
            </p:nvSpPr>
            <p:spPr>
              <a:xfrm>
                <a:off x="4206194" y="2453495"/>
                <a:ext cx="1341902" cy="79764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latin typeface="Arial" panose="020B0604020202020204" pitchFamily="34" charset="0"/>
                    <a:cs typeface="Arial" panose="020B0604020202020204" pitchFamily="34" charset="0"/>
                  </a:rPr>
                  <a:t>Patient</a:t>
                </a:r>
              </a:p>
            </p:txBody>
          </p:sp>
        </p:grpSp>
      </p:grpSp>
      <p:sp>
        <p:nvSpPr>
          <p:cNvPr id="185" name="Text Box 4"/>
          <p:cNvSpPr txBox="1">
            <a:spLocks noChangeArrowheads="1"/>
          </p:cNvSpPr>
          <p:nvPr/>
        </p:nvSpPr>
        <p:spPr bwMode="auto">
          <a:xfrm>
            <a:off x="452436" y="16002071"/>
            <a:ext cx="12192001" cy="1668391"/>
          </a:xfrm>
          <a:prstGeom prst="rect">
            <a:avLst/>
          </a:prstGeom>
          <a:noFill/>
          <a:ln w="9525">
            <a:noFill/>
            <a:miter lim="800000"/>
            <a:headEnd/>
            <a:tailEnd/>
          </a:ln>
        </p:spPr>
        <p:txBody>
          <a:bodyPr wrap="square" lIns="254628" tIns="254628" rIns="254628" bIns="254628">
            <a:spAutoFit/>
          </a:bodyPr>
          <a:lstStyle/>
          <a:p>
            <a:pPr defTabSz="3530059">
              <a:lnSpc>
                <a:spcPts val="3000"/>
              </a:lnSpc>
              <a:spcBef>
                <a:spcPct val="50000"/>
              </a:spcBef>
            </a:pPr>
            <a:r>
              <a:rPr lang="en-GB" sz="2400" dirty="0" smtClean="0">
                <a:latin typeface="Arial" panose="020B0604020202020204" pitchFamily="34" charset="0"/>
                <a:cs typeface="Arial" panose="020B0604020202020204" pitchFamily="34" charset="0"/>
              </a:rPr>
              <a:t>The X-ray attenuation properties of a patient are not fixed, and depend on a number of variables such as the specific anatomy being imaged, the angle of the projection, the area being imaged, and the geometry of the X-ray source, patient and detector. </a:t>
            </a:r>
          </a:p>
        </p:txBody>
      </p:sp>
      <p:sp>
        <p:nvSpPr>
          <p:cNvPr id="18" name="TextBox 17"/>
          <p:cNvSpPr txBox="1"/>
          <p:nvPr/>
        </p:nvSpPr>
        <p:spPr>
          <a:xfrm>
            <a:off x="5005387" y="8491726"/>
            <a:ext cx="8000999" cy="2015936"/>
          </a:xfrm>
          <a:prstGeom prst="rect">
            <a:avLst/>
          </a:prstGeom>
          <a:noFill/>
        </p:spPr>
        <p:txBody>
          <a:bodyPr wrap="square" rtlCol="0">
            <a:spAutoFit/>
          </a:bodyPr>
          <a:lstStyle/>
          <a:p>
            <a:pPr lvl="0" defTabSz="3530059">
              <a:lnSpc>
                <a:spcPts val="3000"/>
              </a:lnSpc>
              <a:spcBef>
                <a:spcPct val="50000"/>
              </a:spcBef>
            </a:pPr>
            <a:r>
              <a:rPr lang="en-GB" sz="2400" dirty="0">
                <a:solidFill>
                  <a:prstClr val="black"/>
                </a:solidFill>
                <a:latin typeface="Arial" panose="020B0604020202020204" pitchFamily="34" charset="0"/>
                <a:cs typeface="Arial" panose="020B0604020202020204" pitchFamily="34" charset="0"/>
              </a:rPr>
              <a:t>Modern cardiac X-ray imaging </a:t>
            </a:r>
            <a:r>
              <a:rPr lang="en-GB" sz="2400" dirty="0" smtClean="0">
                <a:solidFill>
                  <a:prstClr val="black"/>
                </a:solidFill>
                <a:latin typeface="Arial" panose="020B0604020202020204" pitchFamily="34" charset="0"/>
                <a:cs typeface="Arial" panose="020B0604020202020204" pitchFamily="34" charset="0"/>
              </a:rPr>
              <a:t>systems regulate </a:t>
            </a:r>
            <a:r>
              <a:rPr lang="en-GB" sz="2400" dirty="0">
                <a:solidFill>
                  <a:prstClr val="black"/>
                </a:solidFill>
                <a:latin typeface="Arial" panose="020B0604020202020204" pitchFamily="34" charset="0"/>
                <a:cs typeface="Arial" panose="020B0604020202020204" pitchFamily="34" charset="0"/>
              </a:rPr>
              <a:t>their output in response to changes in patient attenuation by adjusting system parameters to maintain a constant average signal level from the X-ray detector using a feedback control </a:t>
            </a:r>
            <a:r>
              <a:rPr lang="en-GB" sz="2400" dirty="0" smtClean="0">
                <a:solidFill>
                  <a:prstClr val="black"/>
                </a:solidFill>
                <a:latin typeface="Arial" panose="020B0604020202020204" pitchFamily="34" charset="0"/>
                <a:cs typeface="Arial" panose="020B0604020202020204" pitchFamily="34" charset="0"/>
              </a:rPr>
              <a:t>loop</a:t>
            </a:r>
            <a:r>
              <a:rPr lang="en-GB" sz="2400" baseline="30000" dirty="0" smtClean="0">
                <a:solidFill>
                  <a:prstClr val="black"/>
                </a:solidFill>
                <a:latin typeface="Arial" panose="020B0604020202020204" pitchFamily="34" charset="0"/>
                <a:cs typeface="Arial" panose="020B0604020202020204" pitchFamily="34" charset="0"/>
              </a:rPr>
              <a:t> </a:t>
            </a:r>
            <a:r>
              <a:rPr lang="en-GB" sz="2400" dirty="0" smtClean="0">
                <a:solidFill>
                  <a:prstClr val="black"/>
                </a:solidFill>
                <a:latin typeface="Arial" panose="020B0604020202020204" pitchFamily="34" charset="0"/>
                <a:cs typeface="Arial" panose="020B0604020202020204" pitchFamily="34" charset="0"/>
              </a:rPr>
              <a:t>as shown</a:t>
            </a:r>
            <a:r>
              <a:rPr lang="en-GB" sz="2400" baseline="30000" dirty="0" smtClean="0">
                <a:solidFill>
                  <a:prstClr val="black"/>
                </a:solidFill>
                <a:latin typeface="Arial" panose="020B0604020202020204" pitchFamily="34" charset="0"/>
                <a:cs typeface="Arial" panose="020B0604020202020204" pitchFamily="34" charset="0"/>
              </a:rPr>
              <a:t>1</a:t>
            </a:r>
            <a:r>
              <a:rPr lang="en-GB" sz="2400" dirty="0" smtClean="0">
                <a:solidFill>
                  <a:prstClr val="black"/>
                </a:solidFill>
                <a:latin typeface="Arial" panose="020B0604020202020204" pitchFamily="34" charset="0"/>
                <a:cs typeface="Arial" panose="020B0604020202020204" pitchFamily="34" charset="0"/>
              </a:rPr>
              <a:t>.</a:t>
            </a:r>
            <a:endParaRPr lang="en-GB" sz="2400" dirty="0">
              <a:solidFill>
                <a:prstClr val="black"/>
              </a:solidFill>
              <a:latin typeface="Arial" panose="020B0604020202020204" pitchFamily="34" charset="0"/>
              <a:cs typeface="Arial" panose="020B0604020202020204" pitchFamily="34" charset="0"/>
            </a:endParaRPr>
          </a:p>
        </p:txBody>
      </p:sp>
      <p:sp>
        <p:nvSpPr>
          <p:cNvPr id="20" name="Rounded Rectangle 19"/>
          <p:cNvSpPr/>
          <p:nvPr/>
        </p:nvSpPr>
        <p:spPr>
          <a:xfrm rot="384391">
            <a:off x="6333026" y="7292535"/>
            <a:ext cx="4530144" cy="831381"/>
          </a:xfrm>
          <a:prstGeom prst="roundRect">
            <a:avLst/>
          </a:prstGeom>
          <a:solidFill>
            <a:schemeClr val="bg1"/>
          </a:solidFill>
          <a:ln>
            <a:noFill/>
          </a:ln>
          <a:scene3d>
            <a:camera prst="orthographicFront"/>
            <a:lightRig rig="threePt" dir="t"/>
          </a:scene3d>
          <a:sp3d>
            <a:bevelT w="317500" h="317500"/>
            <a:bevelB w="635000" h="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2">
                    <a:lumMod val="50000"/>
                  </a:schemeClr>
                </a:solidFill>
              </a:rPr>
              <a:t>Introduction</a:t>
            </a:r>
            <a:endParaRPr lang="en-GB" sz="4400" dirty="0">
              <a:solidFill>
                <a:schemeClr val="tx2">
                  <a:lumMod val="50000"/>
                </a:schemeClr>
              </a:solidFill>
            </a:endParaRPr>
          </a:p>
        </p:txBody>
      </p:sp>
      <p:sp>
        <p:nvSpPr>
          <p:cNvPr id="21" name="TextBox 20"/>
          <p:cNvSpPr txBox="1"/>
          <p:nvPr/>
        </p:nvSpPr>
        <p:spPr>
          <a:xfrm>
            <a:off x="623887" y="17518062"/>
            <a:ext cx="10272682" cy="3354765"/>
          </a:xfrm>
          <a:prstGeom prst="rect">
            <a:avLst/>
          </a:prstGeom>
          <a:noFill/>
        </p:spPr>
        <p:txBody>
          <a:bodyPr wrap="square" rtlCol="0">
            <a:spAutoFit/>
          </a:bodyPr>
          <a:lstStyle/>
          <a:p>
            <a:pPr lvl="0" defTabSz="3530059">
              <a:lnSpc>
                <a:spcPts val="3000"/>
              </a:lnSpc>
              <a:spcBef>
                <a:spcPct val="50000"/>
              </a:spcBef>
            </a:pPr>
            <a:r>
              <a:rPr lang="en-GB" sz="2400" dirty="0">
                <a:latin typeface="Arial" panose="020B0604020202020204" pitchFamily="34" charset="0"/>
                <a:cs typeface="Arial" panose="020B0604020202020204" pitchFamily="34" charset="0"/>
              </a:rPr>
              <a:t>This control scheme is limited as it does not provide any information about the content of what is being imaged, nor what is clinically relevant and may lead to patients receiving more radiation dose than that required for the </a:t>
            </a:r>
            <a:r>
              <a:rPr lang="en-GB" sz="2400" dirty="0" smtClean="0">
                <a:latin typeface="Arial" panose="020B0604020202020204" pitchFamily="34" charset="0"/>
                <a:cs typeface="Arial" panose="020B0604020202020204" pitchFamily="34" charset="0"/>
              </a:rPr>
              <a:t>examination. </a:t>
            </a:r>
          </a:p>
          <a:p>
            <a:pPr lvl="0" defTabSz="3530059">
              <a:lnSpc>
                <a:spcPts val="3000"/>
              </a:lnSpc>
              <a:spcBef>
                <a:spcPct val="50000"/>
              </a:spcBef>
            </a:pPr>
            <a:r>
              <a:rPr lang="en-GB" sz="2400" dirty="0" smtClean="0">
                <a:solidFill>
                  <a:prstClr val="black"/>
                </a:solidFill>
                <a:latin typeface="Arial" panose="020B0604020202020204" pitchFamily="34" charset="0"/>
                <a:cs typeface="Arial" panose="020B0604020202020204" pitchFamily="34" charset="0"/>
              </a:rPr>
              <a:t>This study intends to investigate methods for automatically </a:t>
            </a:r>
            <a:r>
              <a:rPr lang="en-GB" sz="2400" dirty="0">
                <a:solidFill>
                  <a:prstClr val="black"/>
                </a:solidFill>
                <a:latin typeface="Arial" panose="020B0604020202020204" pitchFamily="34" charset="0"/>
                <a:cs typeface="Arial" panose="020B0604020202020204" pitchFamily="34" charset="0"/>
              </a:rPr>
              <a:t>monitoring the content of real-time cardiac image sequences such that this information can be used to control the X-ray system settings according to the clinical task being </a:t>
            </a:r>
            <a:r>
              <a:rPr lang="en-GB" sz="2400" dirty="0" smtClean="0">
                <a:solidFill>
                  <a:prstClr val="black"/>
                </a:solidFill>
                <a:latin typeface="Arial" panose="020B0604020202020204" pitchFamily="34" charset="0"/>
                <a:cs typeface="Arial" panose="020B0604020202020204" pitchFamily="34" charset="0"/>
              </a:rPr>
              <a:t>performed</a:t>
            </a:r>
            <a:endParaRPr lang="en-GB" sz="2400" dirty="0">
              <a:solidFill>
                <a:prstClr val="black"/>
              </a:solidFill>
              <a:latin typeface="Arial" panose="020B0604020202020204" pitchFamily="34" charset="0"/>
              <a:cs typeface="Arial" panose="020B0604020202020204" pitchFamily="34" charset="0"/>
            </a:endParaRPr>
          </a:p>
        </p:txBody>
      </p:sp>
      <p:sp>
        <p:nvSpPr>
          <p:cNvPr id="1024" name="Rectangle 1023"/>
          <p:cNvSpPr/>
          <p:nvPr/>
        </p:nvSpPr>
        <p:spPr>
          <a:xfrm>
            <a:off x="13349287" y="8297862"/>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ounded Rectangle 190"/>
          <p:cNvSpPr/>
          <p:nvPr/>
        </p:nvSpPr>
        <p:spPr>
          <a:xfrm rot="20946563">
            <a:off x="18454376" y="6401181"/>
            <a:ext cx="4530144" cy="831381"/>
          </a:xfrm>
          <a:prstGeom prst="roundRect">
            <a:avLst/>
          </a:prstGeom>
          <a:solidFill>
            <a:schemeClr val="bg1"/>
          </a:solidFill>
          <a:ln>
            <a:noFill/>
          </a:ln>
          <a:scene3d>
            <a:camera prst="orthographicFront"/>
            <a:lightRig rig="threePt" dir="t"/>
          </a:scene3d>
          <a:sp3d>
            <a:bevelT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2">
                    <a:lumMod val="50000"/>
                  </a:schemeClr>
                </a:solidFill>
              </a:rPr>
              <a:t>Noise Estimation</a:t>
            </a:r>
            <a:endParaRPr lang="en-GB" sz="4400" dirty="0">
              <a:solidFill>
                <a:schemeClr val="tx2">
                  <a:lumMod val="50000"/>
                </a:schemeClr>
              </a:solidFill>
            </a:endParaRPr>
          </a:p>
        </p:txBody>
      </p:sp>
      <p:sp>
        <p:nvSpPr>
          <p:cNvPr id="192" name="Rounded Rectangle 191"/>
          <p:cNvSpPr/>
          <p:nvPr/>
        </p:nvSpPr>
        <p:spPr>
          <a:xfrm rot="20893202">
            <a:off x="2952683" y="21172131"/>
            <a:ext cx="4530144" cy="831381"/>
          </a:xfrm>
          <a:prstGeom prst="roundRect">
            <a:avLst/>
          </a:prstGeom>
          <a:solidFill>
            <a:schemeClr val="bg1"/>
          </a:solidFill>
          <a:ln>
            <a:noFill/>
          </a:ln>
          <a:scene3d>
            <a:camera prst="orthographicFront"/>
            <a:lightRig rig="threePt" dir="t"/>
          </a:scene3d>
          <a:sp3d>
            <a:bevelT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2">
                    <a:lumMod val="50000"/>
                  </a:schemeClr>
                </a:solidFill>
              </a:rPr>
              <a:t>Signal Estimation</a:t>
            </a:r>
            <a:endParaRPr lang="en-GB" sz="4400" dirty="0">
              <a:solidFill>
                <a:schemeClr val="tx2">
                  <a:lumMod val="50000"/>
                </a:schemeClr>
              </a:solidFill>
            </a:endParaRPr>
          </a:p>
        </p:txBody>
      </p:sp>
      <p:sp>
        <p:nvSpPr>
          <p:cNvPr id="197" name="Rounded Rectangle 196"/>
          <p:cNvSpPr/>
          <p:nvPr/>
        </p:nvSpPr>
        <p:spPr>
          <a:xfrm rot="21108756">
            <a:off x="5796249" y="38739887"/>
            <a:ext cx="4876885" cy="831381"/>
          </a:xfrm>
          <a:prstGeom prst="roundRect">
            <a:avLst/>
          </a:prstGeom>
          <a:solidFill>
            <a:schemeClr val="bg1"/>
          </a:solidFill>
          <a:ln>
            <a:noFill/>
          </a:ln>
          <a:scene3d>
            <a:camera prst="orthographicFront"/>
            <a:lightRig rig="threePt" dir="t"/>
          </a:scene3d>
          <a:sp3d>
            <a:bevelT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2">
                    <a:lumMod val="50000"/>
                  </a:schemeClr>
                </a:solidFill>
              </a:rPr>
              <a:t>Acknowledgements</a:t>
            </a:r>
            <a:endParaRPr lang="en-GB" sz="4400" dirty="0">
              <a:solidFill>
                <a:schemeClr val="tx2">
                  <a:lumMod val="50000"/>
                </a:schemeClr>
              </a:solidFill>
            </a:endParaRPr>
          </a:p>
        </p:txBody>
      </p:sp>
      <p:sp>
        <p:nvSpPr>
          <p:cNvPr id="199" name="Rounded Rectangle 198"/>
          <p:cNvSpPr/>
          <p:nvPr/>
        </p:nvSpPr>
        <p:spPr>
          <a:xfrm rot="539713">
            <a:off x="20362697" y="38865738"/>
            <a:ext cx="4876885" cy="831381"/>
          </a:xfrm>
          <a:prstGeom prst="roundRect">
            <a:avLst/>
          </a:prstGeom>
          <a:solidFill>
            <a:schemeClr val="bg1"/>
          </a:solidFill>
          <a:ln>
            <a:noFill/>
          </a:ln>
          <a:scene3d>
            <a:camera prst="orthographicFront"/>
            <a:lightRig rig="threePt" dir="t"/>
          </a:scene3d>
          <a:sp3d>
            <a:bevelT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2">
                    <a:lumMod val="50000"/>
                  </a:schemeClr>
                </a:solidFill>
              </a:rPr>
              <a:t>References</a:t>
            </a:r>
            <a:endParaRPr lang="en-GB" sz="4400" dirty="0">
              <a:solidFill>
                <a:schemeClr val="tx2">
                  <a:lumMod val="50000"/>
                </a:schemeClr>
              </a:solidFill>
            </a:endParaRPr>
          </a:p>
        </p:txBody>
      </p:sp>
      <p:sp>
        <p:nvSpPr>
          <p:cNvPr id="204" name="Freeform 203"/>
          <p:cNvSpPr/>
          <p:nvPr/>
        </p:nvSpPr>
        <p:spPr>
          <a:xfrm>
            <a:off x="13524102" y="38473062"/>
            <a:ext cx="3444685" cy="1949147"/>
          </a:xfrm>
          <a:custGeom>
            <a:avLst/>
            <a:gdLst>
              <a:gd name="connsiteX0" fmla="*/ 657225 w 2200275"/>
              <a:gd name="connsiteY0" fmla="*/ 1971675 h 2371725"/>
              <a:gd name="connsiteX1" fmla="*/ 628650 w 2200275"/>
              <a:gd name="connsiteY1" fmla="*/ 1228725 h 2371725"/>
              <a:gd name="connsiteX2" fmla="*/ 0 w 2200275"/>
              <a:gd name="connsiteY2" fmla="*/ 1028700 h 2371725"/>
              <a:gd name="connsiteX3" fmla="*/ 342900 w 2200275"/>
              <a:gd name="connsiteY3" fmla="*/ 371475 h 2371725"/>
              <a:gd name="connsiteX4" fmla="*/ 1057275 w 2200275"/>
              <a:gd name="connsiteY4" fmla="*/ 514350 h 2371725"/>
              <a:gd name="connsiteX5" fmla="*/ 1257300 w 2200275"/>
              <a:gd name="connsiteY5" fmla="*/ 0 h 2371725"/>
              <a:gd name="connsiteX6" fmla="*/ 1800225 w 2200275"/>
              <a:gd name="connsiteY6" fmla="*/ 571500 h 2371725"/>
              <a:gd name="connsiteX7" fmla="*/ 1485900 w 2200275"/>
              <a:gd name="connsiteY7" fmla="*/ 1285875 h 2371725"/>
              <a:gd name="connsiteX8" fmla="*/ 2200275 w 2200275"/>
              <a:gd name="connsiteY8" fmla="*/ 1771650 h 2371725"/>
              <a:gd name="connsiteX9" fmla="*/ 1771650 w 2200275"/>
              <a:gd name="connsiteY9" fmla="*/ 2143125 h 2371725"/>
              <a:gd name="connsiteX10" fmla="*/ 1114425 w 2200275"/>
              <a:gd name="connsiteY10" fmla="*/ 2371725 h 2371725"/>
              <a:gd name="connsiteX11" fmla="*/ 685800 w 2200275"/>
              <a:gd name="connsiteY11" fmla="*/ 1914525 h 23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2371725">
                <a:moveTo>
                  <a:pt x="657225" y="1971675"/>
                </a:moveTo>
                <a:lnTo>
                  <a:pt x="628650" y="1228725"/>
                </a:lnTo>
                <a:lnTo>
                  <a:pt x="0" y="1028700"/>
                </a:lnTo>
                <a:lnTo>
                  <a:pt x="342900" y="371475"/>
                </a:lnTo>
                <a:lnTo>
                  <a:pt x="1057275" y="514350"/>
                </a:lnTo>
                <a:lnTo>
                  <a:pt x="1257300" y="0"/>
                </a:lnTo>
                <a:lnTo>
                  <a:pt x="1800225" y="571500"/>
                </a:lnTo>
                <a:lnTo>
                  <a:pt x="1485900" y="1285875"/>
                </a:lnTo>
                <a:lnTo>
                  <a:pt x="2200275" y="1771650"/>
                </a:lnTo>
                <a:lnTo>
                  <a:pt x="1771650" y="2143125"/>
                </a:lnTo>
                <a:lnTo>
                  <a:pt x="1114425" y="2371725"/>
                </a:lnTo>
                <a:lnTo>
                  <a:pt x="685800" y="1914525"/>
                </a:lnTo>
              </a:path>
            </a:pathLst>
          </a:custGeom>
          <a:solidFill>
            <a:schemeClr val="tx2"/>
          </a:solidFill>
          <a:ln>
            <a:noFill/>
          </a:ln>
          <a:effectLst>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ounded Rectangle 199"/>
          <p:cNvSpPr/>
          <p:nvPr/>
        </p:nvSpPr>
        <p:spPr>
          <a:xfrm rot="538102">
            <a:off x="16214708" y="39820752"/>
            <a:ext cx="12115184" cy="1834008"/>
          </a:xfrm>
          <a:prstGeom prst="roundRect">
            <a:avLst/>
          </a:prstGeom>
          <a:solidFill>
            <a:schemeClr val="bg1"/>
          </a:solidFill>
          <a:ln>
            <a:noFill/>
          </a:ln>
          <a:scene3d>
            <a:camera prst="orthographicFront"/>
            <a:lightRig rig="threePt" dir="t"/>
          </a:scene3d>
          <a:sp3d>
            <a:bevelT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40" lvl="0" indent="-514340">
              <a:buFont typeface="+mj-lt"/>
              <a:buAutoNum type="arabicPeriod"/>
            </a:pPr>
            <a:r>
              <a:rPr lang="en-GB" sz="1600" dirty="0">
                <a:solidFill>
                  <a:prstClr val="black"/>
                </a:solidFill>
                <a:latin typeface="Arial" panose="020B0604020202020204" pitchFamily="34" charset="0"/>
                <a:cs typeface="Arial" panose="020B0604020202020204" pitchFamily="34" charset="0"/>
              </a:rPr>
              <a:t>Gislason-Lee AJ, McMillan C, Cowen AR, and Davies AG. Dose optimization in cardiac x-ray imaging. Med. Phys., 40:091911, </a:t>
            </a:r>
            <a:r>
              <a:rPr lang="en-GB" sz="1600" dirty="0" smtClean="0">
                <a:solidFill>
                  <a:prstClr val="black"/>
                </a:solidFill>
                <a:latin typeface="Arial" panose="020B0604020202020204" pitchFamily="34" charset="0"/>
                <a:cs typeface="Arial" panose="020B0604020202020204" pitchFamily="34" charset="0"/>
              </a:rPr>
              <a:t>2013.</a:t>
            </a:r>
          </a:p>
          <a:p>
            <a:pPr marL="514340" lvl="0" indent="-514340">
              <a:buFont typeface="+mj-lt"/>
              <a:buAutoNum type="arabicPeriod"/>
            </a:pPr>
            <a:r>
              <a:rPr lang="en-GB" sz="1600" dirty="0" smtClean="0">
                <a:solidFill>
                  <a:prstClr val="black"/>
                </a:solidFill>
                <a:latin typeface="Arial" panose="020B0604020202020204" pitchFamily="34" charset="0"/>
                <a:cs typeface="Arial" panose="020B0604020202020204" pitchFamily="34" charset="0"/>
              </a:rPr>
              <a:t>Frangi A, Niessen W, Vincken K, and Viergever MA. Multiscale vessel enhancement filtering. Medical Image Computing, 1496:130-137, 1998.  </a:t>
            </a:r>
          </a:p>
          <a:p>
            <a:pPr marL="514340" lvl="0" indent="-514340">
              <a:buFont typeface="+mj-lt"/>
              <a:buAutoNum type="arabicPeriod"/>
            </a:pPr>
            <a:r>
              <a:rPr lang="en-GB" sz="1600" dirty="0" smtClean="0">
                <a:solidFill>
                  <a:prstClr val="black"/>
                </a:solidFill>
                <a:latin typeface="Arial" panose="020B0604020202020204" pitchFamily="34" charset="0"/>
                <a:cs typeface="Arial" panose="020B0604020202020204" pitchFamily="34" charset="0"/>
              </a:rPr>
              <a:t>Gravel P, Beaudoin G, and De Guise, JA. A method for modeling noise in medical images. IEEE Trans Medical Imaging, Vol. 23(10), pp. 1221-1232, 2014.</a:t>
            </a:r>
          </a:p>
          <a:p>
            <a:pPr marL="514340" lvl="0" indent="-514340">
              <a:buFont typeface="+mj-lt"/>
              <a:buAutoNum type="arabicPeriod"/>
            </a:pPr>
            <a:endParaRPr lang="en-GB" sz="1600" dirty="0">
              <a:solidFill>
                <a:prstClr val="black"/>
              </a:solidFill>
              <a:latin typeface="Arial" panose="020B0604020202020204" pitchFamily="34" charset="0"/>
              <a:cs typeface="Arial" panose="020B0604020202020204" pitchFamily="34" charset="0"/>
            </a:endParaRPr>
          </a:p>
        </p:txBody>
      </p:sp>
      <p:sp>
        <p:nvSpPr>
          <p:cNvPr id="201" name="Rounded Rectangle 200"/>
          <p:cNvSpPr/>
          <p:nvPr/>
        </p:nvSpPr>
        <p:spPr>
          <a:xfrm rot="21108025">
            <a:off x="3255618" y="39672690"/>
            <a:ext cx="11106131" cy="1904317"/>
          </a:xfrm>
          <a:prstGeom prst="roundRect">
            <a:avLst/>
          </a:prstGeom>
          <a:solidFill>
            <a:schemeClr val="bg1"/>
          </a:solidFill>
          <a:ln>
            <a:noFill/>
          </a:ln>
          <a:effectLst/>
          <a:scene3d>
            <a:camera prst="orthographicFront"/>
            <a:lightRig rig="threePt" dir="t"/>
          </a:scene3d>
          <a:sp3d>
            <a:bevelT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3000" dirty="0">
                <a:solidFill>
                  <a:prstClr val="black"/>
                </a:solidFill>
                <a:latin typeface="Arial" panose="020B0604020202020204" pitchFamily="34" charset="0"/>
                <a:cs typeface="Arial" panose="020B0604020202020204" pitchFamily="34" charset="0"/>
              </a:rPr>
              <a:t>This work has been performed in the project PANORAMA, </a:t>
            </a:r>
            <a:r>
              <a:rPr lang="en-GB" sz="3000" dirty="0" smtClean="0">
                <a:solidFill>
                  <a:prstClr val="black"/>
                </a:solidFill>
                <a:latin typeface="Arial" panose="020B0604020202020204" pitchFamily="34" charset="0"/>
                <a:cs typeface="Arial" panose="020B0604020202020204" pitchFamily="34" charset="0"/>
              </a:rPr>
              <a:t>funded </a:t>
            </a:r>
            <a:r>
              <a:rPr lang="en-GB" sz="3000" dirty="0">
                <a:solidFill>
                  <a:prstClr val="black"/>
                </a:solidFill>
                <a:latin typeface="Arial" panose="020B0604020202020204" pitchFamily="34" charset="0"/>
                <a:cs typeface="Arial" panose="020B0604020202020204" pitchFamily="34" charset="0"/>
              </a:rPr>
              <a:t>by grants from Belgium, Italy, France, the Netherlands, and the United Kingdom, and the ENIAC Joint Undertaking.</a:t>
            </a:r>
          </a:p>
        </p:txBody>
      </p:sp>
      <p:sp>
        <p:nvSpPr>
          <p:cNvPr id="205" name="Rounded Rectangle 204"/>
          <p:cNvSpPr/>
          <p:nvPr/>
        </p:nvSpPr>
        <p:spPr>
          <a:xfrm rot="572703">
            <a:off x="16558222" y="28550542"/>
            <a:ext cx="4027110" cy="831381"/>
          </a:xfrm>
          <a:prstGeom prst="roundRect">
            <a:avLst/>
          </a:prstGeom>
          <a:solidFill>
            <a:schemeClr val="bg1"/>
          </a:solidFill>
          <a:ln>
            <a:noFill/>
          </a:ln>
          <a:scene3d>
            <a:camera prst="orthographicFront"/>
            <a:lightRig rig="threePt" dir="t"/>
          </a:scene3d>
          <a:sp3d>
            <a:bevelT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2">
                    <a:lumMod val="50000"/>
                  </a:schemeClr>
                </a:solidFill>
              </a:rPr>
              <a:t>Future Work</a:t>
            </a:r>
            <a:endParaRPr lang="en-GB" sz="4400" dirty="0">
              <a:solidFill>
                <a:schemeClr val="tx2">
                  <a:lumMod val="50000"/>
                </a:schemeClr>
              </a:solidFill>
            </a:endParaRPr>
          </a:p>
        </p:txBody>
      </p:sp>
      <p:sp>
        <p:nvSpPr>
          <p:cNvPr id="206" name="Rounded Rectangle 205"/>
          <p:cNvSpPr/>
          <p:nvPr/>
        </p:nvSpPr>
        <p:spPr>
          <a:xfrm rot="583005">
            <a:off x="20091599" y="19670434"/>
            <a:ext cx="5378430" cy="831381"/>
          </a:xfrm>
          <a:prstGeom prst="roundRect">
            <a:avLst/>
          </a:prstGeom>
          <a:solidFill>
            <a:schemeClr val="bg1"/>
          </a:solidFill>
          <a:ln>
            <a:noFill/>
          </a:ln>
          <a:scene3d>
            <a:camera prst="orthographicFront"/>
            <a:lightRig rig="threePt" dir="t"/>
          </a:scene3d>
          <a:sp3d>
            <a:bevelT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2">
                    <a:lumMod val="50000"/>
                  </a:schemeClr>
                </a:solidFill>
              </a:rPr>
              <a:t>Combined IQ Metric</a:t>
            </a:r>
            <a:endParaRPr lang="en-GB" sz="4400" dirty="0">
              <a:solidFill>
                <a:schemeClr val="tx2">
                  <a:lumMod val="50000"/>
                </a:schemeClr>
              </a:solidFill>
            </a:endParaRPr>
          </a:p>
        </p:txBody>
      </p:sp>
      <p:pic>
        <p:nvPicPr>
          <p:cNvPr id="1031" name="Picture 2" descr="D:\Poster BMVA\Images\CathLab.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5000" contrast="-16000"/>
                    </a14:imgEffect>
                  </a14:imgLayer>
                </a14:imgProps>
              </a:ext>
              <a:ext uri="{28A0092B-C50C-407E-A947-70E740481C1C}">
                <a14:useLocalDpi xmlns:a14="http://schemas.microsoft.com/office/drawing/2010/main" val="0"/>
              </a:ext>
            </a:extLst>
          </a:blip>
          <a:srcRect/>
          <a:stretch>
            <a:fillRect/>
          </a:stretch>
        </p:blipFill>
        <p:spPr bwMode="auto">
          <a:xfrm>
            <a:off x="24169687" y="28906991"/>
            <a:ext cx="5706699" cy="4331808"/>
          </a:xfrm>
          <a:prstGeom prst="rect">
            <a:avLst/>
          </a:prstGeom>
          <a:noFill/>
          <a:ln w="254000">
            <a:solidFill>
              <a:schemeClr val="bg1"/>
            </a:solidFill>
            <a:miter lim="800000"/>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433387" y="22543953"/>
            <a:ext cx="171451" cy="46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20121983" y="8973984"/>
            <a:ext cx="2594701" cy="3057217"/>
            <a:chOff x="18728616" y="8976402"/>
            <a:chExt cx="2854171" cy="3362939"/>
          </a:xfrm>
        </p:grpSpPr>
        <p:pic>
          <p:nvPicPr>
            <p:cNvPr id="264" name="Picture 263"/>
            <p:cNvPicPr>
              <a:picLocks noChangeAspect="1"/>
            </p:cNvPicPr>
            <p:nvPr/>
          </p:nvPicPr>
          <p:blipFill rotWithShape="1">
            <a:blip r:embed="rId8" cstate="print">
              <a:extLst>
                <a:ext uri="{28A0092B-C50C-407E-A947-70E740481C1C}">
                  <a14:useLocalDpi xmlns:a14="http://schemas.microsoft.com/office/drawing/2010/main" val="0"/>
                </a:ext>
              </a:extLst>
            </a:blip>
            <a:srcRect l="17699" t="4751" r="17766" b="9137"/>
            <a:stretch/>
          </p:blipFill>
          <p:spPr>
            <a:xfrm>
              <a:off x="18782652" y="9590383"/>
              <a:ext cx="2746101" cy="2748958"/>
            </a:xfrm>
            <a:prstGeom prst="rect">
              <a:avLst/>
            </a:prstGeom>
          </p:spPr>
        </p:pic>
        <p:sp>
          <p:nvSpPr>
            <p:cNvPr id="111" name="TextBox 110"/>
            <p:cNvSpPr txBox="1"/>
            <p:nvPr/>
          </p:nvSpPr>
          <p:spPr>
            <a:xfrm>
              <a:off x="18728616" y="8976402"/>
              <a:ext cx="2854171" cy="523220"/>
            </a:xfrm>
            <a:prstGeom prst="rect">
              <a:avLst/>
            </a:prstGeom>
            <a:noFill/>
            <a:ln>
              <a:noFill/>
            </a:ln>
          </p:spPr>
          <p:txBody>
            <a:bodyPr wrap="square" rtlCol="0">
              <a:spAutoFit/>
            </a:bodyPr>
            <a:lstStyle/>
            <a:p>
              <a:pPr algn="ctr"/>
              <a:r>
                <a:rPr lang="en-GB" sz="2800" dirty="0" smtClean="0">
                  <a:solidFill>
                    <a:schemeClr val="bg1"/>
                  </a:solidFill>
                </a:rPr>
                <a:t>Noise Image</a:t>
              </a:r>
              <a:endParaRPr lang="en-GB" sz="2800" dirty="0">
                <a:solidFill>
                  <a:schemeClr val="bg1"/>
                </a:solidFill>
              </a:endParaRPr>
            </a:p>
          </p:txBody>
        </p:sp>
      </p:grpSp>
      <p:grpSp>
        <p:nvGrpSpPr>
          <p:cNvPr id="16" name="Group 15"/>
          <p:cNvGrpSpPr/>
          <p:nvPr/>
        </p:nvGrpSpPr>
        <p:grpSpPr>
          <a:xfrm>
            <a:off x="20079911" y="13784262"/>
            <a:ext cx="2756276" cy="3038745"/>
            <a:chOff x="21015435" y="9753584"/>
            <a:chExt cx="3031904" cy="3342620"/>
          </a:xfrm>
        </p:grpSpPr>
        <p:pic>
          <p:nvPicPr>
            <p:cNvPr id="267" name="Picture 2" descr="D:\DataAnalysis\acquisition\results\noise_sd_maps\full_example\CleanErode.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719" t="4740" r="17610" b="9596"/>
            <a:stretch/>
          </p:blipFill>
          <p:spPr bwMode="auto">
            <a:xfrm>
              <a:off x="21150550" y="10351200"/>
              <a:ext cx="2761674" cy="2745004"/>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p:cNvSpPr txBox="1"/>
            <p:nvPr/>
          </p:nvSpPr>
          <p:spPr>
            <a:xfrm>
              <a:off x="21015435" y="9753584"/>
              <a:ext cx="3031904" cy="523220"/>
            </a:xfrm>
            <a:prstGeom prst="rect">
              <a:avLst/>
            </a:prstGeom>
            <a:noFill/>
            <a:ln>
              <a:noFill/>
            </a:ln>
          </p:spPr>
          <p:txBody>
            <a:bodyPr wrap="square" rtlCol="0">
              <a:spAutoFit/>
            </a:bodyPr>
            <a:lstStyle/>
            <a:p>
              <a:pPr algn="ctr"/>
              <a:r>
                <a:rPr lang="en-GB" sz="2800" dirty="0" smtClean="0">
                  <a:solidFill>
                    <a:schemeClr val="bg1"/>
                  </a:solidFill>
                </a:rPr>
                <a:t>Mask Image</a:t>
              </a:r>
              <a:endParaRPr lang="en-GB" sz="2800" dirty="0">
                <a:solidFill>
                  <a:schemeClr val="bg1"/>
                </a:solidFill>
              </a:endParaRPr>
            </a:p>
          </p:txBody>
        </p:sp>
      </p:grpSp>
      <p:grpSp>
        <p:nvGrpSpPr>
          <p:cNvPr id="23" name="Group 22"/>
          <p:cNvGrpSpPr/>
          <p:nvPr/>
        </p:nvGrpSpPr>
        <p:grpSpPr>
          <a:xfrm>
            <a:off x="13866950" y="11573895"/>
            <a:ext cx="3711437" cy="3429000"/>
            <a:chOff x="23521987" y="13569122"/>
            <a:chExt cx="3711437" cy="3429000"/>
          </a:xfrm>
        </p:grpSpPr>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035550" y="14246705"/>
              <a:ext cx="2643299" cy="2751417"/>
            </a:xfrm>
            <a:prstGeom prst="rect">
              <a:avLst/>
            </a:prstGeom>
          </p:spPr>
        </p:pic>
        <p:sp>
          <p:nvSpPr>
            <p:cNvPr id="119" name="TextBox 118"/>
            <p:cNvSpPr txBox="1"/>
            <p:nvPr/>
          </p:nvSpPr>
          <p:spPr>
            <a:xfrm>
              <a:off x="23521987" y="13569122"/>
              <a:ext cx="3711437" cy="523220"/>
            </a:xfrm>
            <a:prstGeom prst="rect">
              <a:avLst/>
            </a:prstGeom>
            <a:noFill/>
            <a:ln>
              <a:noFill/>
            </a:ln>
          </p:spPr>
          <p:txBody>
            <a:bodyPr wrap="square" rtlCol="0">
              <a:spAutoFit/>
            </a:bodyPr>
            <a:lstStyle/>
            <a:p>
              <a:pPr algn="ctr"/>
              <a:r>
                <a:rPr lang="en-GB" sz="2800" dirty="0" smtClean="0">
                  <a:solidFill>
                    <a:schemeClr val="bg1"/>
                  </a:solidFill>
                </a:rPr>
                <a:t>Signal Estimate Image</a:t>
              </a:r>
              <a:endParaRPr lang="en-GB" sz="2800" dirty="0">
                <a:solidFill>
                  <a:schemeClr val="bg1"/>
                </a:solidFill>
              </a:endParaRPr>
            </a:p>
          </p:txBody>
        </p:sp>
      </p:grpSp>
      <p:sp>
        <p:nvSpPr>
          <p:cNvPr id="293" name="Text Box 4"/>
          <p:cNvSpPr txBox="1">
            <a:spLocks noChangeArrowheads="1"/>
          </p:cNvSpPr>
          <p:nvPr/>
        </p:nvSpPr>
        <p:spPr bwMode="auto">
          <a:xfrm>
            <a:off x="1117225" y="22547262"/>
            <a:ext cx="6097962" cy="2822553"/>
          </a:xfrm>
          <a:prstGeom prst="rect">
            <a:avLst/>
          </a:prstGeom>
          <a:noFill/>
          <a:ln w="9525">
            <a:noFill/>
            <a:miter lim="800000"/>
            <a:headEnd/>
            <a:tailEnd/>
          </a:ln>
        </p:spPr>
        <p:txBody>
          <a:bodyPr wrap="square" lIns="254628" tIns="254628" rIns="254628" bIns="254628">
            <a:spAutoFit/>
          </a:bodyPr>
          <a:lstStyle/>
          <a:p>
            <a:pPr defTabSz="3530059">
              <a:lnSpc>
                <a:spcPts val="3000"/>
              </a:lnSpc>
              <a:spcBef>
                <a:spcPct val="50000"/>
              </a:spcBef>
            </a:pPr>
            <a:r>
              <a:rPr lang="en-GB" sz="2400" dirty="0" smtClean="0">
                <a:solidFill>
                  <a:schemeClr val="bg1"/>
                </a:solidFill>
                <a:latin typeface="Arial" panose="020B0604020202020204" pitchFamily="34" charset="0"/>
                <a:cs typeface="Arial" panose="020B0604020202020204" pitchFamily="34" charset="0"/>
              </a:rPr>
              <a:t>A key feature, or signal, of interest in cardiac  X-ray images is the </a:t>
            </a:r>
            <a:r>
              <a:rPr lang="en-GB" sz="2400" b="1" dirty="0" smtClean="0">
                <a:solidFill>
                  <a:schemeClr val="bg1"/>
                </a:solidFill>
                <a:latin typeface="Arial" panose="020B0604020202020204" pitchFamily="34" charset="0"/>
                <a:cs typeface="Arial" panose="020B0604020202020204" pitchFamily="34" charset="0"/>
              </a:rPr>
              <a:t>contrast</a:t>
            </a:r>
            <a:r>
              <a:rPr lang="en-GB" sz="2400" dirty="0" smtClean="0">
                <a:solidFill>
                  <a:schemeClr val="bg1"/>
                </a:solidFill>
                <a:latin typeface="Arial" panose="020B0604020202020204" pitchFamily="34" charset="0"/>
                <a:cs typeface="Arial" panose="020B0604020202020204" pitchFamily="34" charset="0"/>
              </a:rPr>
              <a:t> of blood vessels which is how well they standout from their background when injected with a special dye that is opaque to X-rays.</a:t>
            </a:r>
          </a:p>
        </p:txBody>
      </p:sp>
      <p:sp>
        <p:nvSpPr>
          <p:cNvPr id="294" name="Text Box 4"/>
          <p:cNvSpPr txBox="1">
            <a:spLocks noChangeArrowheads="1"/>
          </p:cNvSpPr>
          <p:nvPr/>
        </p:nvSpPr>
        <p:spPr bwMode="auto">
          <a:xfrm>
            <a:off x="7900987" y="26738262"/>
            <a:ext cx="5296853" cy="2822553"/>
          </a:xfrm>
          <a:prstGeom prst="rect">
            <a:avLst/>
          </a:prstGeom>
          <a:noFill/>
          <a:ln w="9525">
            <a:noFill/>
            <a:miter lim="800000"/>
            <a:headEnd/>
            <a:tailEnd/>
          </a:ln>
        </p:spPr>
        <p:txBody>
          <a:bodyPr wrap="square" lIns="254628" tIns="254628" rIns="254628" bIns="254628">
            <a:spAutoFit/>
          </a:bodyPr>
          <a:lstStyle/>
          <a:p>
            <a:pPr defTabSz="3530059">
              <a:lnSpc>
                <a:spcPts val="3000"/>
              </a:lnSpc>
              <a:spcBef>
                <a:spcPct val="50000"/>
              </a:spcBef>
            </a:pPr>
            <a:r>
              <a:rPr lang="en-GB" sz="2400" dirty="0" smtClean="0">
                <a:solidFill>
                  <a:schemeClr val="bg1"/>
                </a:solidFill>
                <a:latin typeface="Arial" panose="020B0604020202020204" pitchFamily="34" charset="0"/>
                <a:cs typeface="Arial" panose="020B0604020202020204" pitchFamily="34" charset="0"/>
              </a:rPr>
              <a:t>To automatically assess  contrast the vessel must first be located. A  Frangi “vesselness” filter</a:t>
            </a:r>
            <a:r>
              <a:rPr lang="en-GB" sz="2400" baseline="30000" dirty="0" smtClean="0">
                <a:solidFill>
                  <a:schemeClr val="bg1"/>
                </a:solidFill>
                <a:latin typeface="Arial" panose="020B0604020202020204" pitchFamily="34" charset="0"/>
                <a:cs typeface="Arial" panose="020B0604020202020204" pitchFamily="34" charset="0"/>
              </a:rPr>
              <a:t>2</a:t>
            </a:r>
            <a:r>
              <a:rPr lang="en-GB" sz="2400" dirty="0" smtClean="0">
                <a:solidFill>
                  <a:schemeClr val="bg1"/>
                </a:solidFill>
                <a:latin typeface="Arial" panose="020B0604020202020204" pitchFamily="34" charset="0"/>
                <a:cs typeface="Arial" panose="020B0604020202020204" pitchFamily="34" charset="0"/>
              </a:rPr>
              <a:t> provides magnitude and orientation responses at a number of defined scales.</a:t>
            </a:r>
          </a:p>
        </p:txBody>
      </p:sp>
      <p:sp>
        <p:nvSpPr>
          <p:cNvPr id="295" name="Text Box 4"/>
          <p:cNvSpPr txBox="1">
            <a:spLocks noChangeArrowheads="1"/>
          </p:cNvSpPr>
          <p:nvPr/>
        </p:nvSpPr>
        <p:spPr bwMode="auto">
          <a:xfrm>
            <a:off x="1119187" y="30693788"/>
            <a:ext cx="5296853" cy="3207274"/>
          </a:xfrm>
          <a:prstGeom prst="rect">
            <a:avLst/>
          </a:prstGeom>
          <a:noFill/>
          <a:ln w="9525">
            <a:noFill/>
            <a:miter lim="800000"/>
            <a:headEnd/>
            <a:tailEnd/>
          </a:ln>
        </p:spPr>
        <p:txBody>
          <a:bodyPr wrap="square" lIns="254628" tIns="254628" rIns="254628" bIns="254628">
            <a:spAutoFit/>
          </a:bodyPr>
          <a:lstStyle/>
          <a:p>
            <a:pPr defTabSz="3530059">
              <a:lnSpc>
                <a:spcPts val="3000"/>
              </a:lnSpc>
              <a:spcBef>
                <a:spcPct val="50000"/>
              </a:spcBef>
            </a:pPr>
            <a:r>
              <a:rPr lang="en-GB" sz="2400" dirty="0" smtClean="0">
                <a:solidFill>
                  <a:schemeClr val="bg1"/>
                </a:solidFill>
                <a:latin typeface="Arial" panose="020B0604020202020204" pitchFamily="34" charset="0"/>
                <a:cs typeface="Arial" panose="020B0604020202020204" pitchFamily="34" charset="0"/>
              </a:rPr>
              <a:t>Using the orientation information from the scale that provides the maximum response at a particular location any number of profiles orthogonal to the principle component of the blood vessel can be constructed</a:t>
            </a:r>
          </a:p>
        </p:txBody>
      </p:sp>
      <p:grpSp>
        <p:nvGrpSpPr>
          <p:cNvPr id="72" name="Group 71"/>
          <p:cNvGrpSpPr/>
          <p:nvPr/>
        </p:nvGrpSpPr>
        <p:grpSpPr>
          <a:xfrm>
            <a:off x="1195387" y="22060753"/>
            <a:ext cx="9862833" cy="8135822"/>
            <a:chOff x="1195387" y="21667053"/>
            <a:chExt cx="9862833" cy="8135822"/>
          </a:xfrm>
        </p:grpSpPr>
        <p:grpSp>
          <p:nvGrpSpPr>
            <p:cNvPr id="5" name="Group 4"/>
            <p:cNvGrpSpPr/>
            <p:nvPr/>
          </p:nvGrpSpPr>
          <p:grpSpPr>
            <a:xfrm>
              <a:off x="6681787" y="21667053"/>
              <a:ext cx="4376433" cy="3957518"/>
              <a:chOff x="5048554" y="22247344"/>
              <a:chExt cx="4376433" cy="3957518"/>
            </a:xfrm>
          </p:grpSpPr>
          <p:grpSp>
            <p:nvGrpSpPr>
              <p:cNvPr id="3" name="Group 2"/>
              <p:cNvGrpSpPr/>
              <p:nvPr/>
            </p:nvGrpSpPr>
            <p:grpSpPr>
              <a:xfrm>
                <a:off x="5691187" y="22982035"/>
                <a:ext cx="3222239" cy="3222827"/>
                <a:chOff x="5691187" y="22982035"/>
                <a:chExt cx="3222239" cy="3222827"/>
              </a:xfrm>
            </p:grpSpPr>
            <p:pic>
              <p:nvPicPr>
                <p:cNvPr id="137" name="Picture 4" descr="D:\Poster BMVA\Images\frangi_scale.png"/>
                <p:cNvPicPr>
                  <a:picLocks noChangeArrowheads="1"/>
                </p:cNvPicPr>
                <p:nvPr/>
              </p:nvPicPr>
              <p:blipFill rotWithShape="1">
                <a:blip r:embed="rId11">
                  <a:extLst>
                    <a:ext uri="{28A0092B-C50C-407E-A947-70E740481C1C}">
                      <a14:useLocalDpi xmlns:a14="http://schemas.microsoft.com/office/drawing/2010/main" val="0"/>
                    </a:ext>
                  </a:extLst>
                </a:blip>
                <a:srcRect l="19040" t="8014" r="17878" b="15717"/>
                <a:stretch/>
              </p:blipFill>
              <p:spPr bwMode="auto">
                <a:xfrm>
                  <a:off x="5691187" y="22982035"/>
                  <a:ext cx="3222239" cy="3222827"/>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p:cNvSpPr/>
                <p:nvPr/>
              </p:nvSpPr>
              <p:spPr>
                <a:xfrm>
                  <a:off x="6834187" y="25219665"/>
                  <a:ext cx="692013" cy="364921"/>
                </a:xfrm>
                <a:prstGeom prst="rect">
                  <a:avLst/>
                </a:prstGeom>
                <a:noFill/>
                <a:ln w="9525" cap="flat" cmpd="sng" algn="ctr">
                  <a:solidFill>
                    <a:schemeClr val="bg1"/>
                  </a:solidFill>
                  <a:prstDash val="solid"/>
                </a:ln>
                <a:effectLst/>
              </p:spPr>
              <p:txBody>
                <a:bodyPr lIns="206012" tIns="103005" rIns="206012" bIns="103005"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0" i="0" u="none" strike="noStrike" kern="0" cap="none" spc="0" normalizeH="0" baseline="0" noProof="0" smtClean="0">
                    <a:ln>
                      <a:noFill/>
                    </a:ln>
                    <a:solidFill>
                      <a:srgbClr val="FFFFFF"/>
                    </a:solidFill>
                    <a:effectLst/>
                    <a:uLnTx/>
                    <a:uFillTx/>
                    <a:latin typeface="Times New Roman"/>
                  </a:endParaRPr>
                </a:p>
              </p:txBody>
            </p:sp>
          </p:grpSp>
          <p:sp>
            <p:nvSpPr>
              <p:cNvPr id="145" name="TextBox 144"/>
              <p:cNvSpPr txBox="1"/>
              <p:nvPr/>
            </p:nvSpPr>
            <p:spPr>
              <a:xfrm>
                <a:off x="5048554" y="22247344"/>
                <a:ext cx="4376433" cy="638909"/>
              </a:xfrm>
              <a:prstGeom prst="rect">
                <a:avLst/>
              </a:prstGeom>
              <a:noFill/>
            </p:spPr>
            <p:txBody>
              <a:bodyPr wrap="square" lIns="206012" tIns="103005" rIns="206012" bIns="103005"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bg1"/>
                    </a:solidFill>
                    <a:effectLst/>
                    <a:uLnTx/>
                    <a:uFillTx/>
                  </a:rPr>
                  <a:t>Frangi Scale Image</a:t>
                </a:r>
              </a:p>
            </p:txBody>
          </p:sp>
        </p:grpSp>
        <p:grpSp>
          <p:nvGrpSpPr>
            <p:cNvPr id="8" name="Group 7"/>
            <p:cNvGrpSpPr/>
            <p:nvPr/>
          </p:nvGrpSpPr>
          <p:grpSpPr>
            <a:xfrm>
              <a:off x="1195387" y="25886249"/>
              <a:ext cx="4764632" cy="3916626"/>
              <a:chOff x="7556362" y="27120443"/>
              <a:chExt cx="3854287" cy="3168304"/>
            </a:xfrm>
          </p:grpSpPr>
          <p:grpSp>
            <p:nvGrpSpPr>
              <p:cNvPr id="142" name="Group 141"/>
              <p:cNvGrpSpPr/>
              <p:nvPr/>
            </p:nvGrpSpPr>
            <p:grpSpPr>
              <a:xfrm>
                <a:off x="8129587" y="27120443"/>
                <a:ext cx="3031132" cy="2589619"/>
                <a:chOff x="4168093" y="4206239"/>
                <a:chExt cx="2092786" cy="2121281"/>
              </a:xfrm>
            </p:grpSpPr>
            <p:pic>
              <p:nvPicPr>
                <p:cNvPr id="231" name="Picture 4" descr="D:\Poster BMVA\Images\frangi_scale.png"/>
                <p:cNvPicPr>
                  <a:picLocks noChangeAspect="1" noChangeArrowheads="1"/>
                </p:cNvPicPr>
                <p:nvPr/>
              </p:nvPicPr>
              <p:blipFill rotWithShape="1">
                <a:blip r:embed="rId12">
                  <a:extLst>
                    <a:ext uri="{BEBA8EAE-BF5A-486C-A8C5-ECC9F3942E4B}">
                      <a14:imgProps xmlns:a14="http://schemas.microsoft.com/office/drawing/2010/main">
                        <a14:imgLayer r:embed="rId13">
                          <a14:imgEffect>
                            <a14:sharpenSoften amount="-2000"/>
                          </a14:imgEffect>
                        </a14:imgLayer>
                      </a14:imgProps>
                    </a:ext>
                    <a:ext uri="{28A0092B-C50C-407E-A947-70E740481C1C}">
                      <a14:useLocalDpi xmlns:a14="http://schemas.microsoft.com/office/drawing/2010/main" val="0"/>
                    </a:ext>
                  </a:extLst>
                </a:blip>
                <a:srcRect l="41800" t="59631" r="45625" b="25012"/>
                <a:stretch/>
              </p:blipFill>
              <p:spPr bwMode="auto">
                <a:xfrm>
                  <a:off x="4168093" y="4206239"/>
                  <a:ext cx="2092786" cy="2121281"/>
                </a:xfrm>
                <a:prstGeom prst="rect">
                  <a:avLst/>
                </a:prstGeom>
                <a:noFill/>
                <a:extLst>
                  <a:ext uri="{909E8E84-426E-40DD-AFC4-6F175D3DCCD1}">
                    <a14:hiddenFill xmlns:a14="http://schemas.microsoft.com/office/drawing/2010/main">
                      <a:solidFill>
                        <a:srgbClr val="FFFFFF"/>
                      </a:solidFill>
                    </a14:hiddenFill>
                  </a:ext>
                </a:extLst>
              </p:spPr>
            </p:pic>
            <p:sp>
              <p:nvSpPr>
                <p:cNvPr id="232" name="Freeform 231"/>
                <p:cNvSpPr/>
                <p:nvPr/>
              </p:nvSpPr>
              <p:spPr>
                <a:xfrm>
                  <a:off x="4966397" y="4207145"/>
                  <a:ext cx="462496" cy="2107709"/>
                </a:xfrm>
                <a:custGeom>
                  <a:avLst/>
                  <a:gdLst>
                    <a:gd name="connsiteX0" fmla="*/ 462496 w 462496"/>
                    <a:gd name="connsiteY0" fmla="*/ 0 h 2107709"/>
                    <a:gd name="connsiteX1" fmla="*/ 458965 w 462496"/>
                    <a:gd name="connsiteY1" fmla="*/ 77671 h 2107709"/>
                    <a:gd name="connsiteX2" fmla="*/ 451904 w 462496"/>
                    <a:gd name="connsiteY2" fmla="*/ 98854 h 2107709"/>
                    <a:gd name="connsiteX3" fmla="*/ 444843 w 462496"/>
                    <a:gd name="connsiteY3" fmla="*/ 120037 h 2107709"/>
                    <a:gd name="connsiteX4" fmla="*/ 437782 w 462496"/>
                    <a:gd name="connsiteY4" fmla="*/ 130628 h 2107709"/>
                    <a:gd name="connsiteX5" fmla="*/ 430721 w 462496"/>
                    <a:gd name="connsiteY5" fmla="*/ 243604 h 2107709"/>
                    <a:gd name="connsiteX6" fmla="*/ 427191 w 462496"/>
                    <a:gd name="connsiteY6" fmla="*/ 257726 h 2107709"/>
                    <a:gd name="connsiteX7" fmla="*/ 420130 w 462496"/>
                    <a:gd name="connsiteY7" fmla="*/ 282440 h 2107709"/>
                    <a:gd name="connsiteX8" fmla="*/ 416599 w 462496"/>
                    <a:gd name="connsiteY8" fmla="*/ 300092 h 2107709"/>
                    <a:gd name="connsiteX9" fmla="*/ 413069 w 462496"/>
                    <a:gd name="connsiteY9" fmla="*/ 328336 h 2107709"/>
                    <a:gd name="connsiteX10" fmla="*/ 406008 w 462496"/>
                    <a:gd name="connsiteY10" fmla="*/ 349519 h 2107709"/>
                    <a:gd name="connsiteX11" fmla="*/ 391886 w 462496"/>
                    <a:gd name="connsiteY11" fmla="*/ 367172 h 2107709"/>
                    <a:gd name="connsiteX12" fmla="*/ 388355 w 462496"/>
                    <a:gd name="connsiteY12" fmla="*/ 458965 h 2107709"/>
                    <a:gd name="connsiteX13" fmla="*/ 384825 w 462496"/>
                    <a:gd name="connsiteY13" fmla="*/ 469557 h 2107709"/>
                    <a:gd name="connsiteX14" fmla="*/ 381294 w 462496"/>
                    <a:gd name="connsiteY14" fmla="*/ 501331 h 2107709"/>
                    <a:gd name="connsiteX15" fmla="*/ 370703 w 462496"/>
                    <a:gd name="connsiteY15" fmla="*/ 543697 h 2107709"/>
                    <a:gd name="connsiteX16" fmla="*/ 360111 w 462496"/>
                    <a:gd name="connsiteY16" fmla="*/ 550758 h 2107709"/>
                    <a:gd name="connsiteX17" fmla="*/ 353050 w 462496"/>
                    <a:gd name="connsiteY17" fmla="*/ 614307 h 2107709"/>
                    <a:gd name="connsiteX18" fmla="*/ 349520 w 462496"/>
                    <a:gd name="connsiteY18" fmla="*/ 624899 h 2107709"/>
                    <a:gd name="connsiteX19" fmla="*/ 335398 w 462496"/>
                    <a:gd name="connsiteY19" fmla="*/ 646082 h 2107709"/>
                    <a:gd name="connsiteX20" fmla="*/ 321276 w 462496"/>
                    <a:gd name="connsiteY20" fmla="*/ 663734 h 2107709"/>
                    <a:gd name="connsiteX21" fmla="*/ 303623 w 462496"/>
                    <a:gd name="connsiteY21" fmla="*/ 691978 h 2107709"/>
                    <a:gd name="connsiteX22" fmla="*/ 296562 w 462496"/>
                    <a:gd name="connsiteY22" fmla="*/ 702570 h 2107709"/>
                    <a:gd name="connsiteX23" fmla="*/ 285971 w 462496"/>
                    <a:gd name="connsiteY23" fmla="*/ 709631 h 2107709"/>
                    <a:gd name="connsiteX24" fmla="*/ 278910 w 462496"/>
                    <a:gd name="connsiteY24" fmla="*/ 730814 h 2107709"/>
                    <a:gd name="connsiteX25" fmla="*/ 271849 w 462496"/>
                    <a:gd name="connsiteY25" fmla="*/ 741405 h 2107709"/>
                    <a:gd name="connsiteX26" fmla="*/ 261257 w 462496"/>
                    <a:gd name="connsiteY26" fmla="*/ 776710 h 2107709"/>
                    <a:gd name="connsiteX27" fmla="*/ 257727 w 462496"/>
                    <a:gd name="connsiteY27" fmla="*/ 787302 h 2107709"/>
                    <a:gd name="connsiteX28" fmla="*/ 240074 w 462496"/>
                    <a:gd name="connsiteY28" fmla="*/ 808485 h 2107709"/>
                    <a:gd name="connsiteX29" fmla="*/ 236544 w 462496"/>
                    <a:gd name="connsiteY29" fmla="*/ 819076 h 2107709"/>
                    <a:gd name="connsiteX30" fmla="*/ 225952 w 462496"/>
                    <a:gd name="connsiteY30" fmla="*/ 826137 h 2107709"/>
                    <a:gd name="connsiteX31" fmla="*/ 218891 w 462496"/>
                    <a:gd name="connsiteY31" fmla="*/ 847320 h 2107709"/>
                    <a:gd name="connsiteX32" fmla="*/ 211830 w 462496"/>
                    <a:gd name="connsiteY32" fmla="*/ 868503 h 2107709"/>
                    <a:gd name="connsiteX33" fmla="*/ 204769 w 462496"/>
                    <a:gd name="connsiteY33" fmla="*/ 879095 h 2107709"/>
                    <a:gd name="connsiteX34" fmla="*/ 194178 w 462496"/>
                    <a:gd name="connsiteY34" fmla="*/ 910869 h 2107709"/>
                    <a:gd name="connsiteX35" fmla="*/ 183586 w 462496"/>
                    <a:gd name="connsiteY35" fmla="*/ 921461 h 2107709"/>
                    <a:gd name="connsiteX36" fmla="*/ 176525 w 462496"/>
                    <a:gd name="connsiteY36" fmla="*/ 946174 h 2107709"/>
                    <a:gd name="connsiteX37" fmla="*/ 155342 w 462496"/>
                    <a:gd name="connsiteY37" fmla="*/ 960296 h 2107709"/>
                    <a:gd name="connsiteX38" fmla="*/ 148281 w 462496"/>
                    <a:gd name="connsiteY38" fmla="*/ 1020315 h 2107709"/>
                    <a:gd name="connsiteX39" fmla="*/ 141220 w 462496"/>
                    <a:gd name="connsiteY39" fmla="*/ 1041498 h 2107709"/>
                    <a:gd name="connsiteX40" fmla="*/ 127098 w 462496"/>
                    <a:gd name="connsiteY40" fmla="*/ 1062681 h 2107709"/>
                    <a:gd name="connsiteX41" fmla="*/ 123568 w 462496"/>
                    <a:gd name="connsiteY41" fmla="*/ 1073272 h 2107709"/>
                    <a:gd name="connsiteX42" fmla="*/ 116507 w 462496"/>
                    <a:gd name="connsiteY42" fmla="*/ 1083864 h 2107709"/>
                    <a:gd name="connsiteX43" fmla="*/ 102385 w 462496"/>
                    <a:gd name="connsiteY43" fmla="*/ 1115638 h 2107709"/>
                    <a:gd name="connsiteX44" fmla="*/ 95324 w 462496"/>
                    <a:gd name="connsiteY44" fmla="*/ 1218023 h 2107709"/>
                    <a:gd name="connsiteX45" fmla="*/ 88263 w 462496"/>
                    <a:gd name="connsiteY45" fmla="*/ 1253328 h 2107709"/>
                    <a:gd name="connsiteX46" fmla="*/ 84732 w 462496"/>
                    <a:gd name="connsiteY46" fmla="*/ 1281572 h 2107709"/>
                    <a:gd name="connsiteX47" fmla="*/ 81202 w 462496"/>
                    <a:gd name="connsiteY47" fmla="*/ 1302755 h 2107709"/>
                    <a:gd name="connsiteX48" fmla="*/ 77671 w 462496"/>
                    <a:gd name="connsiteY48" fmla="*/ 1341591 h 2107709"/>
                    <a:gd name="connsiteX49" fmla="*/ 74141 w 462496"/>
                    <a:gd name="connsiteY49" fmla="*/ 1362774 h 2107709"/>
                    <a:gd name="connsiteX50" fmla="*/ 70610 w 462496"/>
                    <a:gd name="connsiteY50" fmla="*/ 1387487 h 2107709"/>
                    <a:gd name="connsiteX51" fmla="*/ 67080 w 462496"/>
                    <a:gd name="connsiteY51" fmla="*/ 1419262 h 2107709"/>
                    <a:gd name="connsiteX52" fmla="*/ 60019 w 462496"/>
                    <a:gd name="connsiteY52" fmla="*/ 1443975 h 2107709"/>
                    <a:gd name="connsiteX53" fmla="*/ 56488 w 462496"/>
                    <a:gd name="connsiteY53" fmla="*/ 1461628 h 2107709"/>
                    <a:gd name="connsiteX54" fmla="*/ 49427 w 462496"/>
                    <a:gd name="connsiteY54" fmla="*/ 1486341 h 2107709"/>
                    <a:gd name="connsiteX55" fmla="*/ 42366 w 462496"/>
                    <a:gd name="connsiteY55" fmla="*/ 1511055 h 2107709"/>
                    <a:gd name="connsiteX56" fmla="*/ 38836 w 462496"/>
                    <a:gd name="connsiteY56" fmla="*/ 1542829 h 2107709"/>
                    <a:gd name="connsiteX57" fmla="*/ 31775 w 462496"/>
                    <a:gd name="connsiteY57" fmla="*/ 1564012 h 2107709"/>
                    <a:gd name="connsiteX58" fmla="*/ 28244 w 462496"/>
                    <a:gd name="connsiteY58" fmla="*/ 1595787 h 2107709"/>
                    <a:gd name="connsiteX59" fmla="*/ 24714 w 462496"/>
                    <a:gd name="connsiteY59" fmla="*/ 1613439 h 2107709"/>
                    <a:gd name="connsiteX60" fmla="*/ 14122 w 462496"/>
                    <a:gd name="connsiteY60" fmla="*/ 1712293 h 2107709"/>
                    <a:gd name="connsiteX61" fmla="*/ 7061 w 462496"/>
                    <a:gd name="connsiteY61" fmla="*/ 1871166 h 2107709"/>
                    <a:gd name="connsiteX62" fmla="*/ 0 w 462496"/>
                    <a:gd name="connsiteY62" fmla="*/ 1970020 h 2107709"/>
                    <a:gd name="connsiteX63" fmla="*/ 3531 w 462496"/>
                    <a:gd name="connsiteY63" fmla="*/ 2107709 h 210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62496" h="2107709">
                      <a:moveTo>
                        <a:pt x="462496" y="0"/>
                      </a:moveTo>
                      <a:cubicBezTo>
                        <a:pt x="461319" y="25890"/>
                        <a:pt x="461726" y="51901"/>
                        <a:pt x="458965" y="77671"/>
                      </a:cubicBezTo>
                      <a:cubicBezTo>
                        <a:pt x="458172" y="85072"/>
                        <a:pt x="454258" y="91793"/>
                        <a:pt x="451904" y="98854"/>
                      </a:cubicBezTo>
                      <a:lnTo>
                        <a:pt x="444843" y="120037"/>
                      </a:lnTo>
                      <a:cubicBezTo>
                        <a:pt x="443501" y="124062"/>
                        <a:pt x="440136" y="127098"/>
                        <a:pt x="437782" y="130628"/>
                      </a:cubicBezTo>
                      <a:cubicBezTo>
                        <a:pt x="423086" y="174724"/>
                        <a:pt x="437768" y="127337"/>
                        <a:pt x="430721" y="243604"/>
                      </a:cubicBezTo>
                      <a:cubicBezTo>
                        <a:pt x="430427" y="248447"/>
                        <a:pt x="428524" y="253061"/>
                        <a:pt x="427191" y="257726"/>
                      </a:cubicBezTo>
                      <a:cubicBezTo>
                        <a:pt x="421289" y="278385"/>
                        <a:pt x="425654" y="257584"/>
                        <a:pt x="420130" y="282440"/>
                      </a:cubicBezTo>
                      <a:cubicBezTo>
                        <a:pt x="418828" y="288298"/>
                        <a:pt x="417511" y="294161"/>
                        <a:pt x="416599" y="300092"/>
                      </a:cubicBezTo>
                      <a:cubicBezTo>
                        <a:pt x="415156" y="309470"/>
                        <a:pt x="415057" y="319059"/>
                        <a:pt x="413069" y="328336"/>
                      </a:cubicBezTo>
                      <a:cubicBezTo>
                        <a:pt x="411510" y="335614"/>
                        <a:pt x="411271" y="344256"/>
                        <a:pt x="406008" y="349519"/>
                      </a:cubicBezTo>
                      <a:cubicBezTo>
                        <a:pt x="395947" y="359581"/>
                        <a:pt x="400794" y="353811"/>
                        <a:pt x="391886" y="367172"/>
                      </a:cubicBezTo>
                      <a:cubicBezTo>
                        <a:pt x="390709" y="397770"/>
                        <a:pt x="390462" y="428417"/>
                        <a:pt x="388355" y="458965"/>
                      </a:cubicBezTo>
                      <a:cubicBezTo>
                        <a:pt x="388099" y="462678"/>
                        <a:pt x="385437" y="465886"/>
                        <a:pt x="384825" y="469557"/>
                      </a:cubicBezTo>
                      <a:cubicBezTo>
                        <a:pt x="383073" y="480069"/>
                        <a:pt x="382702" y="490768"/>
                        <a:pt x="381294" y="501331"/>
                      </a:cubicBezTo>
                      <a:cubicBezTo>
                        <a:pt x="378124" y="525105"/>
                        <a:pt x="378381" y="520662"/>
                        <a:pt x="370703" y="543697"/>
                      </a:cubicBezTo>
                      <a:cubicBezTo>
                        <a:pt x="369361" y="547723"/>
                        <a:pt x="363642" y="548404"/>
                        <a:pt x="360111" y="550758"/>
                      </a:cubicBezTo>
                      <a:cubicBezTo>
                        <a:pt x="357757" y="571941"/>
                        <a:pt x="359789" y="594087"/>
                        <a:pt x="353050" y="614307"/>
                      </a:cubicBezTo>
                      <a:cubicBezTo>
                        <a:pt x="351873" y="617838"/>
                        <a:pt x="351327" y="621646"/>
                        <a:pt x="349520" y="624899"/>
                      </a:cubicBezTo>
                      <a:cubicBezTo>
                        <a:pt x="345399" y="632317"/>
                        <a:pt x="340105" y="639021"/>
                        <a:pt x="335398" y="646082"/>
                      </a:cubicBezTo>
                      <a:cubicBezTo>
                        <a:pt x="321757" y="666544"/>
                        <a:pt x="344961" y="647943"/>
                        <a:pt x="321276" y="663734"/>
                      </a:cubicBezTo>
                      <a:cubicBezTo>
                        <a:pt x="312873" y="688943"/>
                        <a:pt x="320408" y="680789"/>
                        <a:pt x="303623" y="691978"/>
                      </a:cubicBezTo>
                      <a:cubicBezTo>
                        <a:pt x="301269" y="695509"/>
                        <a:pt x="299562" y="699569"/>
                        <a:pt x="296562" y="702570"/>
                      </a:cubicBezTo>
                      <a:cubicBezTo>
                        <a:pt x="293562" y="705570"/>
                        <a:pt x="288220" y="706033"/>
                        <a:pt x="285971" y="709631"/>
                      </a:cubicBezTo>
                      <a:cubicBezTo>
                        <a:pt x="282026" y="715943"/>
                        <a:pt x="281264" y="723753"/>
                        <a:pt x="278910" y="730814"/>
                      </a:cubicBezTo>
                      <a:cubicBezTo>
                        <a:pt x="277568" y="734839"/>
                        <a:pt x="274203" y="737875"/>
                        <a:pt x="271849" y="741405"/>
                      </a:cubicBezTo>
                      <a:cubicBezTo>
                        <a:pt x="266512" y="762752"/>
                        <a:pt x="269854" y="750917"/>
                        <a:pt x="261257" y="776710"/>
                      </a:cubicBezTo>
                      <a:cubicBezTo>
                        <a:pt x="260080" y="780241"/>
                        <a:pt x="260359" y="784671"/>
                        <a:pt x="257727" y="787302"/>
                      </a:cubicBezTo>
                      <a:cubicBezTo>
                        <a:pt x="244134" y="800893"/>
                        <a:pt x="249904" y="793739"/>
                        <a:pt x="240074" y="808485"/>
                      </a:cubicBezTo>
                      <a:cubicBezTo>
                        <a:pt x="238897" y="812015"/>
                        <a:pt x="238869" y="816170"/>
                        <a:pt x="236544" y="819076"/>
                      </a:cubicBezTo>
                      <a:cubicBezTo>
                        <a:pt x="233893" y="822389"/>
                        <a:pt x="228201" y="822539"/>
                        <a:pt x="225952" y="826137"/>
                      </a:cubicBezTo>
                      <a:cubicBezTo>
                        <a:pt x="222007" y="832449"/>
                        <a:pt x="221245" y="840259"/>
                        <a:pt x="218891" y="847320"/>
                      </a:cubicBezTo>
                      <a:lnTo>
                        <a:pt x="211830" y="868503"/>
                      </a:lnTo>
                      <a:cubicBezTo>
                        <a:pt x="210488" y="872528"/>
                        <a:pt x="207123" y="875564"/>
                        <a:pt x="204769" y="879095"/>
                      </a:cubicBezTo>
                      <a:lnTo>
                        <a:pt x="194178" y="910869"/>
                      </a:lnTo>
                      <a:cubicBezTo>
                        <a:pt x="192599" y="915606"/>
                        <a:pt x="187117" y="917930"/>
                        <a:pt x="183586" y="921461"/>
                      </a:cubicBezTo>
                      <a:cubicBezTo>
                        <a:pt x="183555" y="921586"/>
                        <a:pt x="178215" y="944484"/>
                        <a:pt x="176525" y="946174"/>
                      </a:cubicBezTo>
                      <a:cubicBezTo>
                        <a:pt x="170524" y="952175"/>
                        <a:pt x="155342" y="960296"/>
                        <a:pt x="155342" y="960296"/>
                      </a:cubicBezTo>
                      <a:cubicBezTo>
                        <a:pt x="144879" y="991691"/>
                        <a:pt x="159670" y="944394"/>
                        <a:pt x="148281" y="1020315"/>
                      </a:cubicBezTo>
                      <a:cubicBezTo>
                        <a:pt x="147177" y="1027676"/>
                        <a:pt x="143574" y="1034437"/>
                        <a:pt x="141220" y="1041498"/>
                      </a:cubicBezTo>
                      <a:cubicBezTo>
                        <a:pt x="138536" y="1049549"/>
                        <a:pt x="127098" y="1062681"/>
                        <a:pt x="127098" y="1062681"/>
                      </a:cubicBezTo>
                      <a:cubicBezTo>
                        <a:pt x="125921" y="1066211"/>
                        <a:pt x="125232" y="1069944"/>
                        <a:pt x="123568" y="1073272"/>
                      </a:cubicBezTo>
                      <a:cubicBezTo>
                        <a:pt x="121670" y="1077067"/>
                        <a:pt x="118230" y="1079986"/>
                        <a:pt x="116507" y="1083864"/>
                      </a:cubicBezTo>
                      <a:cubicBezTo>
                        <a:pt x="99703" y="1121673"/>
                        <a:pt x="118364" y="1091671"/>
                        <a:pt x="102385" y="1115638"/>
                      </a:cubicBezTo>
                      <a:cubicBezTo>
                        <a:pt x="91705" y="1169034"/>
                        <a:pt x="106664" y="1089500"/>
                        <a:pt x="95324" y="1218023"/>
                      </a:cubicBezTo>
                      <a:cubicBezTo>
                        <a:pt x="94269" y="1229978"/>
                        <a:pt x="90617" y="1241560"/>
                        <a:pt x="88263" y="1253328"/>
                      </a:cubicBezTo>
                      <a:cubicBezTo>
                        <a:pt x="86402" y="1262632"/>
                        <a:pt x="86074" y="1272179"/>
                        <a:pt x="84732" y="1281572"/>
                      </a:cubicBezTo>
                      <a:cubicBezTo>
                        <a:pt x="83720" y="1288658"/>
                        <a:pt x="82038" y="1295646"/>
                        <a:pt x="81202" y="1302755"/>
                      </a:cubicBezTo>
                      <a:cubicBezTo>
                        <a:pt x="79683" y="1315665"/>
                        <a:pt x="79190" y="1328681"/>
                        <a:pt x="77671" y="1341591"/>
                      </a:cubicBezTo>
                      <a:cubicBezTo>
                        <a:pt x="76835" y="1348700"/>
                        <a:pt x="75229" y="1355699"/>
                        <a:pt x="74141" y="1362774"/>
                      </a:cubicBezTo>
                      <a:cubicBezTo>
                        <a:pt x="72876" y="1370999"/>
                        <a:pt x="71642" y="1379230"/>
                        <a:pt x="70610" y="1387487"/>
                      </a:cubicBezTo>
                      <a:cubicBezTo>
                        <a:pt x="69288" y="1398062"/>
                        <a:pt x="68700" y="1408729"/>
                        <a:pt x="67080" y="1419262"/>
                      </a:cubicBezTo>
                      <a:cubicBezTo>
                        <a:pt x="64440" y="1436419"/>
                        <a:pt x="63707" y="1429222"/>
                        <a:pt x="60019" y="1443975"/>
                      </a:cubicBezTo>
                      <a:cubicBezTo>
                        <a:pt x="58564" y="1449797"/>
                        <a:pt x="57790" y="1455770"/>
                        <a:pt x="56488" y="1461628"/>
                      </a:cubicBezTo>
                      <a:cubicBezTo>
                        <a:pt x="50964" y="1486486"/>
                        <a:pt x="55330" y="1465682"/>
                        <a:pt x="49427" y="1486341"/>
                      </a:cubicBezTo>
                      <a:cubicBezTo>
                        <a:pt x="40558" y="1517381"/>
                        <a:pt x="50834" y="1485653"/>
                        <a:pt x="42366" y="1511055"/>
                      </a:cubicBezTo>
                      <a:cubicBezTo>
                        <a:pt x="41189" y="1521646"/>
                        <a:pt x="40926" y="1532379"/>
                        <a:pt x="38836" y="1542829"/>
                      </a:cubicBezTo>
                      <a:cubicBezTo>
                        <a:pt x="37376" y="1550127"/>
                        <a:pt x="31775" y="1564012"/>
                        <a:pt x="31775" y="1564012"/>
                      </a:cubicBezTo>
                      <a:cubicBezTo>
                        <a:pt x="30598" y="1574604"/>
                        <a:pt x="29751" y="1585237"/>
                        <a:pt x="28244" y="1595787"/>
                      </a:cubicBezTo>
                      <a:cubicBezTo>
                        <a:pt x="27395" y="1601727"/>
                        <a:pt x="25311" y="1607468"/>
                        <a:pt x="24714" y="1613439"/>
                      </a:cubicBezTo>
                      <a:cubicBezTo>
                        <a:pt x="14729" y="1713291"/>
                        <a:pt x="27319" y="1672709"/>
                        <a:pt x="14122" y="1712293"/>
                      </a:cubicBezTo>
                      <a:cubicBezTo>
                        <a:pt x="2736" y="1780621"/>
                        <a:pt x="12761" y="1714403"/>
                        <a:pt x="7061" y="1871166"/>
                      </a:cubicBezTo>
                      <a:cubicBezTo>
                        <a:pt x="5921" y="1902518"/>
                        <a:pt x="2639" y="1938358"/>
                        <a:pt x="0" y="1970020"/>
                      </a:cubicBezTo>
                      <a:cubicBezTo>
                        <a:pt x="4902" y="2058244"/>
                        <a:pt x="3531" y="2012353"/>
                        <a:pt x="3531" y="2107709"/>
                      </a:cubicBezTo>
                    </a:path>
                  </a:pathLst>
                </a:custGeom>
                <a:noFill/>
                <a:ln w="19050" cap="flat" cmpd="sng" algn="ctr">
                  <a:solidFill>
                    <a:srgbClr val="002060"/>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0" i="0" u="none" strike="noStrike" kern="0" cap="none" spc="0" normalizeH="0" baseline="0" noProof="0" smtClean="0">
                    <a:ln>
                      <a:noFill/>
                    </a:ln>
                    <a:solidFill>
                      <a:srgbClr val="FFFFFF"/>
                    </a:solidFill>
                    <a:effectLst/>
                    <a:uLnTx/>
                    <a:uFillTx/>
                    <a:latin typeface="Times New Roman"/>
                  </a:endParaRPr>
                </a:p>
              </p:txBody>
            </p:sp>
            <p:cxnSp>
              <p:nvCxnSpPr>
                <p:cNvPr id="233" name="Straight Connector 232"/>
                <p:cNvCxnSpPr/>
                <p:nvPr/>
              </p:nvCxnSpPr>
              <p:spPr>
                <a:xfrm>
                  <a:off x="4635227" y="5481107"/>
                  <a:ext cx="785300" cy="105138"/>
                </a:xfrm>
                <a:prstGeom prst="line">
                  <a:avLst/>
                </a:prstGeom>
                <a:noFill/>
                <a:ln w="19050" cap="flat" cmpd="sng" algn="ctr">
                  <a:solidFill>
                    <a:schemeClr val="bg1">
                      <a:lumMod val="65000"/>
                    </a:schemeClr>
                  </a:solidFill>
                  <a:prstDash val="solid"/>
                </a:ln>
                <a:effectLst/>
              </p:spPr>
            </p:cxnSp>
          </p:grpSp>
          <p:sp>
            <p:nvSpPr>
              <p:cNvPr id="209" name="TextBox 208"/>
              <p:cNvSpPr txBox="1"/>
              <p:nvPr/>
            </p:nvSpPr>
            <p:spPr>
              <a:xfrm>
                <a:off x="7556362" y="29771910"/>
                <a:ext cx="3854287" cy="516837"/>
              </a:xfrm>
              <a:prstGeom prst="rect">
                <a:avLst/>
              </a:prstGeom>
              <a:noFill/>
            </p:spPr>
            <p:txBody>
              <a:bodyPr wrap="square" lIns="206012" tIns="103005" rIns="206012" bIns="103005"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bg1"/>
                    </a:solidFill>
                    <a:effectLst/>
                    <a:uLnTx/>
                    <a:uFillTx/>
                  </a:rPr>
                  <a:t>Vessel Profile</a:t>
                </a:r>
              </a:p>
            </p:txBody>
          </p:sp>
        </p:grpSp>
        <p:sp>
          <p:nvSpPr>
            <p:cNvPr id="45" name="Freeform 44"/>
            <p:cNvSpPr/>
            <p:nvPr/>
          </p:nvSpPr>
          <p:spPr>
            <a:xfrm>
              <a:off x="1943100" y="24638000"/>
              <a:ext cx="7213600" cy="1244600"/>
            </a:xfrm>
            <a:custGeom>
              <a:avLst/>
              <a:gdLst>
                <a:gd name="connsiteX0" fmla="*/ 6553200 w 7213600"/>
                <a:gd name="connsiteY0" fmla="*/ 0 h 1244600"/>
                <a:gd name="connsiteX1" fmla="*/ 0 w 7213600"/>
                <a:gd name="connsiteY1" fmla="*/ 1244600 h 1244600"/>
                <a:gd name="connsiteX2" fmla="*/ 3683000 w 7213600"/>
                <a:gd name="connsiteY2" fmla="*/ 1231900 h 1244600"/>
                <a:gd name="connsiteX3" fmla="*/ 7213600 w 7213600"/>
                <a:gd name="connsiteY3" fmla="*/ 12700 h 1244600"/>
                <a:gd name="connsiteX4" fmla="*/ 6553200 w 7213600"/>
                <a:gd name="connsiteY4" fmla="*/ 0 h 124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3600" h="1244600">
                  <a:moveTo>
                    <a:pt x="6553200" y="0"/>
                  </a:moveTo>
                  <a:lnTo>
                    <a:pt x="0" y="1244600"/>
                  </a:lnTo>
                  <a:lnTo>
                    <a:pt x="3683000" y="1231900"/>
                  </a:lnTo>
                  <a:lnTo>
                    <a:pt x="7213600" y="12700"/>
                  </a:lnTo>
                  <a:lnTo>
                    <a:pt x="6553200" y="0"/>
                  </a:ln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5638800" y="24650700"/>
              <a:ext cx="3530600" cy="4432300"/>
            </a:xfrm>
            <a:custGeom>
              <a:avLst/>
              <a:gdLst>
                <a:gd name="connsiteX0" fmla="*/ 0 w 3530600"/>
                <a:gd name="connsiteY0" fmla="*/ 1219200 h 4432300"/>
                <a:gd name="connsiteX1" fmla="*/ 3530600 w 3530600"/>
                <a:gd name="connsiteY1" fmla="*/ 0 h 4432300"/>
                <a:gd name="connsiteX2" fmla="*/ 3517900 w 3530600"/>
                <a:gd name="connsiteY2" fmla="*/ 368300 h 4432300"/>
                <a:gd name="connsiteX3" fmla="*/ 12700 w 3530600"/>
                <a:gd name="connsiteY3" fmla="*/ 4432300 h 4432300"/>
                <a:gd name="connsiteX4" fmla="*/ 0 w 3530600"/>
                <a:gd name="connsiteY4" fmla="*/ 1219200 h 443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600" h="4432300">
                  <a:moveTo>
                    <a:pt x="0" y="1219200"/>
                  </a:moveTo>
                  <a:lnTo>
                    <a:pt x="3530600" y="0"/>
                  </a:lnTo>
                  <a:lnTo>
                    <a:pt x="3517900" y="368300"/>
                  </a:lnTo>
                  <a:lnTo>
                    <a:pt x="12700" y="4432300"/>
                  </a:lnTo>
                  <a:cubicBezTo>
                    <a:pt x="8467" y="3361267"/>
                    <a:pt x="4233" y="2290233"/>
                    <a:pt x="0" y="1219200"/>
                  </a:cubicBezTo>
                  <a:close/>
                </a:path>
              </a:pathLst>
            </a:cu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8" name="Straight Connector 47"/>
          <p:cNvCxnSpPr/>
          <p:nvPr/>
        </p:nvCxnSpPr>
        <p:spPr>
          <a:xfrm>
            <a:off x="2740388" y="28267377"/>
            <a:ext cx="5770199" cy="3652485"/>
          </a:xfrm>
          <a:prstGeom prst="line">
            <a:avLst/>
          </a:prstGeom>
          <a:ln w="6350">
            <a:solidFill>
              <a:schemeClr val="bg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44" idx="17"/>
          </p:cNvCxnSpPr>
          <p:nvPr/>
        </p:nvCxnSpPr>
        <p:spPr>
          <a:xfrm>
            <a:off x="4146439" y="28374985"/>
            <a:ext cx="6238128" cy="3496924"/>
          </a:xfrm>
          <a:prstGeom prst="line">
            <a:avLst/>
          </a:prstGeom>
          <a:ln w="6350">
            <a:solidFill>
              <a:schemeClr val="bg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8005762" y="30044462"/>
            <a:ext cx="5035546" cy="4447150"/>
          </a:xfrm>
          <a:prstGeom prst="roundRect">
            <a:avLst>
              <a:gd name="adj" fmla="val 35515"/>
            </a:avLst>
          </a:prstGeom>
          <a:solidFill>
            <a:schemeClr val="tx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Text Box 4"/>
          <p:cNvSpPr txBox="1">
            <a:spLocks noChangeArrowheads="1"/>
          </p:cNvSpPr>
          <p:nvPr/>
        </p:nvSpPr>
        <p:spPr bwMode="auto">
          <a:xfrm>
            <a:off x="8129587" y="35577462"/>
            <a:ext cx="5296853" cy="2053112"/>
          </a:xfrm>
          <a:prstGeom prst="rect">
            <a:avLst/>
          </a:prstGeom>
          <a:noFill/>
          <a:ln w="9525">
            <a:noFill/>
            <a:miter lim="800000"/>
            <a:headEnd/>
            <a:tailEnd/>
          </a:ln>
        </p:spPr>
        <p:txBody>
          <a:bodyPr wrap="square" lIns="254628" tIns="254628" rIns="254628" bIns="254628">
            <a:spAutoFit/>
          </a:bodyPr>
          <a:lstStyle/>
          <a:p>
            <a:pPr defTabSz="3530059">
              <a:lnSpc>
                <a:spcPts val="3000"/>
              </a:lnSpc>
              <a:spcBef>
                <a:spcPct val="50000"/>
              </a:spcBef>
            </a:pPr>
            <a:r>
              <a:rPr lang="en-GB" sz="2400" dirty="0" smtClean="0">
                <a:solidFill>
                  <a:schemeClr val="bg1"/>
                </a:solidFill>
                <a:latin typeface="Arial" panose="020B0604020202020204" pitchFamily="34" charset="0"/>
                <a:cs typeface="Arial" panose="020B0604020202020204" pitchFamily="34" charset="0"/>
              </a:rPr>
              <a:t>From an ensemble of profiles average vessel contrast can be calculated as a function of the vessel diameter</a:t>
            </a:r>
          </a:p>
        </p:txBody>
      </p:sp>
      <p:sp>
        <p:nvSpPr>
          <p:cNvPr id="299" name="Rounded Rectangle 298"/>
          <p:cNvSpPr/>
          <p:nvPr/>
        </p:nvSpPr>
        <p:spPr>
          <a:xfrm>
            <a:off x="1560516" y="34330712"/>
            <a:ext cx="5035546" cy="4447150"/>
          </a:xfrm>
          <a:prstGeom prst="roundRect">
            <a:avLst>
              <a:gd name="adj" fmla="val 35515"/>
            </a:avLst>
          </a:prstGeom>
          <a:solidFill>
            <a:schemeClr val="tx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8437134" y="30700662"/>
            <a:ext cx="4188253" cy="3129409"/>
            <a:chOff x="8437134" y="30085853"/>
            <a:chExt cx="4188253" cy="3129409"/>
          </a:xfrm>
        </p:grpSpPr>
        <p:cxnSp>
          <p:nvCxnSpPr>
            <p:cNvPr id="245" name="Straight Arrow Connector 244"/>
            <p:cNvCxnSpPr/>
            <p:nvPr/>
          </p:nvCxnSpPr>
          <p:spPr>
            <a:xfrm flipV="1">
              <a:off x="9211146" y="30243462"/>
              <a:ext cx="0" cy="2409046"/>
            </a:xfrm>
            <a:prstGeom prst="straightConnector1">
              <a:avLst/>
            </a:prstGeom>
            <a:noFill/>
            <a:ln w="57150" cap="flat" cmpd="sng" algn="ctr">
              <a:solidFill>
                <a:schemeClr val="bg1"/>
              </a:solidFill>
              <a:prstDash val="solid"/>
              <a:headEnd type="none" w="med" len="med"/>
              <a:tailEnd type="triangle" w="med" len="med"/>
            </a:ln>
            <a:effectLst/>
          </p:spPr>
        </p:cxnSp>
        <p:cxnSp>
          <p:nvCxnSpPr>
            <p:cNvPr id="246" name="Straight Arrow Connector 245"/>
            <p:cNvCxnSpPr/>
            <p:nvPr/>
          </p:nvCxnSpPr>
          <p:spPr>
            <a:xfrm flipV="1">
              <a:off x="9189550" y="32629647"/>
              <a:ext cx="3178540" cy="1"/>
            </a:xfrm>
            <a:prstGeom prst="straightConnector1">
              <a:avLst/>
            </a:prstGeom>
            <a:noFill/>
            <a:ln w="57150" cap="flat" cmpd="sng" algn="ctr">
              <a:solidFill>
                <a:schemeClr val="bg1"/>
              </a:solidFill>
              <a:prstDash val="solid"/>
              <a:headEnd type="none" w="med" len="med"/>
              <a:tailEnd type="triangle" w="med" len="med"/>
            </a:ln>
            <a:effectLst/>
          </p:spPr>
        </p:cxnSp>
        <p:sp>
          <p:nvSpPr>
            <p:cNvPr id="244" name="Freeform 243"/>
            <p:cNvSpPr/>
            <p:nvPr/>
          </p:nvSpPr>
          <p:spPr>
            <a:xfrm>
              <a:off x="9456250" y="31108279"/>
              <a:ext cx="2558822" cy="1076767"/>
            </a:xfrm>
            <a:custGeom>
              <a:avLst/>
              <a:gdLst>
                <a:gd name="connsiteX0" fmla="*/ 0 w 1638300"/>
                <a:gd name="connsiteY0" fmla="*/ 838200 h 937260"/>
                <a:gd name="connsiteX1" fmla="*/ 167640 w 1638300"/>
                <a:gd name="connsiteY1" fmla="*/ 845820 h 937260"/>
                <a:gd name="connsiteX2" fmla="*/ 190500 w 1638300"/>
                <a:gd name="connsiteY2" fmla="*/ 861060 h 937260"/>
                <a:gd name="connsiteX3" fmla="*/ 205740 w 1638300"/>
                <a:gd name="connsiteY3" fmla="*/ 906780 h 937260"/>
                <a:gd name="connsiteX4" fmla="*/ 251460 w 1638300"/>
                <a:gd name="connsiteY4" fmla="*/ 883920 h 937260"/>
                <a:gd name="connsiteX5" fmla="*/ 297180 w 1638300"/>
                <a:gd name="connsiteY5" fmla="*/ 807720 h 937260"/>
                <a:gd name="connsiteX6" fmla="*/ 320040 w 1638300"/>
                <a:gd name="connsiteY6" fmla="*/ 815340 h 937260"/>
                <a:gd name="connsiteX7" fmla="*/ 327660 w 1638300"/>
                <a:gd name="connsiteY7" fmla="*/ 853440 h 937260"/>
                <a:gd name="connsiteX8" fmla="*/ 441960 w 1638300"/>
                <a:gd name="connsiteY8" fmla="*/ 876300 h 937260"/>
                <a:gd name="connsiteX9" fmla="*/ 449580 w 1638300"/>
                <a:gd name="connsiteY9" fmla="*/ 899160 h 937260"/>
                <a:gd name="connsiteX10" fmla="*/ 480060 w 1638300"/>
                <a:gd name="connsiteY10" fmla="*/ 937260 h 937260"/>
                <a:gd name="connsiteX11" fmla="*/ 502920 w 1638300"/>
                <a:gd name="connsiteY11" fmla="*/ 868680 h 937260"/>
                <a:gd name="connsiteX12" fmla="*/ 518160 w 1638300"/>
                <a:gd name="connsiteY12" fmla="*/ 815340 h 937260"/>
                <a:gd name="connsiteX13" fmla="*/ 541020 w 1638300"/>
                <a:gd name="connsiteY13" fmla="*/ 769620 h 937260"/>
                <a:gd name="connsiteX14" fmla="*/ 563880 w 1638300"/>
                <a:gd name="connsiteY14" fmla="*/ 670560 h 937260"/>
                <a:gd name="connsiteX15" fmla="*/ 579120 w 1638300"/>
                <a:gd name="connsiteY15" fmla="*/ 533400 h 937260"/>
                <a:gd name="connsiteX16" fmla="*/ 586740 w 1638300"/>
                <a:gd name="connsiteY16" fmla="*/ 396240 h 937260"/>
                <a:gd name="connsiteX17" fmla="*/ 594360 w 1638300"/>
                <a:gd name="connsiteY17" fmla="*/ 129540 h 937260"/>
                <a:gd name="connsiteX18" fmla="*/ 617220 w 1638300"/>
                <a:gd name="connsiteY18" fmla="*/ 83820 h 937260"/>
                <a:gd name="connsiteX19" fmla="*/ 640080 w 1638300"/>
                <a:gd name="connsiteY19" fmla="*/ 76200 h 937260"/>
                <a:gd name="connsiteX20" fmla="*/ 655320 w 1638300"/>
                <a:gd name="connsiteY20" fmla="*/ 53340 h 937260"/>
                <a:gd name="connsiteX21" fmla="*/ 678180 w 1638300"/>
                <a:gd name="connsiteY21" fmla="*/ 45720 h 937260"/>
                <a:gd name="connsiteX22" fmla="*/ 708660 w 1638300"/>
                <a:gd name="connsiteY22" fmla="*/ 30480 h 937260"/>
                <a:gd name="connsiteX23" fmla="*/ 784860 w 1638300"/>
                <a:gd name="connsiteY23" fmla="*/ 7620 h 937260"/>
                <a:gd name="connsiteX24" fmla="*/ 807720 w 1638300"/>
                <a:gd name="connsiteY24" fmla="*/ 0 h 937260"/>
                <a:gd name="connsiteX25" fmla="*/ 830580 w 1638300"/>
                <a:gd name="connsiteY25" fmla="*/ 7620 h 937260"/>
                <a:gd name="connsiteX26" fmla="*/ 845820 w 1638300"/>
                <a:gd name="connsiteY26" fmla="*/ 30480 h 937260"/>
                <a:gd name="connsiteX27" fmla="*/ 853440 w 1638300"/>
                <a:gd name="connsiteY27" fmla="*/ 83820 h 937260"/>
                <a:gd name="connsiteX28" fmla="*/ 861060 w 1638300"/>
                <a:gd name="connsiteY28" fmla="*/ 175260 h 937260"/>
                <a:gd name="connsiteX29" fmla="*/ 883920 w 1638300"/>
                <a:gd name="connsiteY29" fmla="*/ 182880 h 937260"/>
                <a:gd name="connsiteX30" fmla="*/ 1013460 w 1638300"/>
                <a:gd name="connsiteY30" fmla="*/ 190500 h 937260"/>
                <a:gd name="connsiteX31" fmla="*/ 1036320 w 1638300"/>
                <a:gd name="connsiteY31" fmla="*/ 274320 h 937260"/>
                <a:gd name="connsiteX32" fmla="*/ 1043940 w 1638300"/>
                <a:gd name="connsiteY32" fmla="*/ 480060 h 937260"/>
                <a:gd name="connsiteX33" fmla="*/ 1089660 w 1638300"/>
                <a:gd name="connsiteY33" fmla="*/ 510540 h 937260"/>
                <a:gd name="connsiteX34" fmla="*/ 1104900 w 1638300"/>
                <a:gd name="connsiteY34" fmla="*/ 556260 h 937260"/>
                <a:gd name="connsiteX35" fmla="*/ 1112520 w 1638300"/>
                <a:gd name="connsiteY35" fmla="*/ 716280 h 937260"/>
                <a:gd name="connsiteX36" fmla="*/ 1143000 w 1638300"/>
                <a:gd name="connsiteY36" fmla="*/ 762000 h 937260"/>
                <a:gd name="connsiteX37" fmla="*/ 1158240 w 1638300"/>
                <a:gd name="connsiteY37" fmla="*/ 784860 h 937260"/>
                <a:gd name="connsiteX38" fmla="*/ 1211580 w 1638300"/>
                <a:gd name="connsiteY38" fmla="*/ 807720 h 937260"/>
                <a:gd name="connsiteX39" fmla="*/ 1234440 w 1638300"/>
                <a:gd name="connsiteY39" fmla="*/ 815340 h 937260"/>
                <a:gd name="connsiteX40" fmla="*/ 1242060 w 1638300"/>
                <a:gd name="connsiteY40" fmla="*/ 876300 h 937260"/>
                <a:gd name="connsiteX41" fmla="*/ 1264920 w 1638300"/>
                <a:gd name="connsiteY41" fmla="*/ 899160 h 937260"/>
                <a:gd name="connsiteX42" fmla="*/ 1638300 w 1638300"/>
                <a:gd name="connsiteY42" fmla="*/ 899160 h 93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8300" h="937260">
                  <a:moveTo>
                    <a:pt x="0" y="838200"/>
                  </a:moveTo>
                  <a:cubicBezTo>
                    <a:pt x="55880" y="840740"/>
                    <a:pt x="112101" y="839155"/>
                    <a:pt x="167640" y="845820"/>
                  </a:cubicBezTo>
                  <a:cubicBezTo>
                    <a:pt x="176733" y="846911"/>
                    <a:pt x="185646" y="853294"/>
                    <a:pt x="190500" y="861060"/>
                  </a:cubicBezTo>
                  <a:cubicBezTo>
                    <a:pt x="199014" y="874683"/>
                    <a:pt x="205740" y="906780"/>
                    <a:pt x="205740" y="906780"/>
                  </a:cubicBezTo>
                  <a:cubicBezTo>
                    <a:pt x="222046" y="901345"/>
                    <a:pt x="239295" y="897823"/>
                    <a:pt x="251460" y="883920"/>
                  </a:cubicBezTo>
                  <a:cubicBezTo>
                    <a:pt x="272916" y="859399"/>
                    <a:pt x="283253" y="835574"/>
                    <a:pt x="297180" y="807720"/>
                  </a:cubicBezTo>
                  <a:cubicBezTo>
                    <a:pt x="304800" y="810260"/>
                    <a:pt x="315585" y="808657"/>
                    <a:pt x="320040" y="815340"/>
                  </a:cubicBezTo>
                  <a:cubicBezTo>
                    <a:pt x="327224" y="826116"/>
                    <a:pt x="317437" y="845489"/>
                    <a:pt x="327660" y="853440"/>
                  </a:cubicBezTo>
                  <a:cubicBezTo>
                    <a:pt x="340887" y="863728"/>
                    <a:pt x="423757" y="873700"/>
                    <a:pt x="441960" y="876300"/>
                  </a:cubicBezTo>
                  <a:cubicBezTo>
                    <a:pt x="444500" y="883920"/>
                    <a:pt x="444562" y="892888"/>
                    <a:pt x="449580" y="899160"/>
                  </a:cubicBezTo>
                  <a:cubicBezTo>
                    <a:pt x="488971" y="948399"/>
                    <a:pt x="460907" y="879801"/>
                    <a:pt x="480060" y="937260"/>
                  </a:cubicBezTo>
                  <a:cubicBezTo>
                    <a:pt x="494207" y="852380"/>
                    <a:pt x="476133" y="922253"/>
                    <a:pt x="502920" y="868680"/>
                  </a:cubicBezTo>
                  <a:cubicBezTo>
                    <a:pt x="517748" y="839023"/>
                    <a:pt x="503511" y="849520"/>
                    <a:pt x="518160" y="815340"/>
                  </a:cubicBezTo>
                  <a:cubicBezTo>
                    <a:pt x="544170" y="754650"/>
                    <a:pt x="524966" y="828486"/>
                    <a:pt x="541020" y="769620"/>
                  </a:cubicBezTo>
                  <a:cubicBezTo>
                    <a:pt x="548647" y="741655"/>
                    <a:pt x="558802" y="701027"/>
                    <a:pt x="563880" y="670560"/>
                  </a:cubicBezTo>
                  <a:cubicBezTo>
                    <a:pt x="571667" y="623838"/>
                    <a:pt x="575811" y="581386"/>
                    <a:pt x="579120" y="533400"/>
                  </a:cubicBezTo>
                  <a:cubicBezTo>
                    <a:pt x="582270" y="487718"/>
                    <a:pt x="585013" y="441998"/>
                    <a:pt x="586740" y="396240"/>
                  </a:cubicBezTo>
                  <a:cubicBezTo>
                    <a:pt x="590094" y="307367"/>
                    <a:pt x="589686" y="218353"/>
                    <a:pt x="594360" y="129540"/>
                  </a:cubicBezTo>
                  <a:cubicBezTo>
                    <a:pt x="594967" y="118011"/>
                    <a:pt x="608823" y="90538"/>
                    <a:pt x="617220" y="83820"/>
                  </a:cubicBezTo>
                  <a:cubicBezTo>
                    <a:pt x="623492" y="78802"/>
                    <a:pt x="632460" y="78740"/>
                    <a:pt x="640080" y="76200"/>
                  </a:cubicBezTo>
                  <a:cubicBezTo>
                    <a:pt x="645160" y="68580"/>
                    <a:pt x="648169" y="59061"/>
                    <a:pt x="655320" y="53340"/>
                  </a:cubicBezTo>
                  <a:cubicBezTo>
                    <a:pt x="661592" y="48322"/>
                    <a:pt x="670797" y="48884"/>
                    <a:pt x="678180" y="45720"/>
                  </a:cubicBezTo>
                  <a:cubicBezTo>
                    <a:pt x="688621" y="41245"/>
                    <a:pt x="698113" y="34699"/>
                    <a:pt x="708660" y="30480"/>
                  </a:cubicBezTo>
                  <a:cubicBezTo>
                    <a:pt x="753931" y="12372"/>
                    <a:pt x="745565" y="18847"/>
                    <a:pt x="784860" y="7620"/>
                  </a:cubicBezTo>
                  <a:cubicBezTo>
                    <a:pt x="792583" y="5413"/>
                    <a:pt x="800100" y="2540"/>
                    <a:pt x="807720" y="0"/>
                  </a:cubicBezTo>
                  <a:cubicBezTo>
                    <a:pt x="815340" y="2540"/>
                    <a:pt x="824308" y="2602"/>
                    <a:pt x="830580" y="7620"/>
                  </a:cubicBezTo>
                  <a:cubicBezTo>
                    <a:pt x="837731" y="13341"/>
                    <a:pt x="843188" y="21708"/>
                    <a:pt x="845820" y="30480"/>
                  </a:cubicBezTo>
                  <a:cubicBezTo>
                    <a:pt x="850981" y="47683"/>
                    <a:pt x="851560" y="65958"/>
                    <a:pt x="853440" y="83820"/>
                  </a:cubicBezTo>
                  <a:cubicBezTo>
                    <a:pt x="856642" y="114238"/>
                    <a:pt x="852065" y="146027"/>
                    <a:pt x="861060" y="175260"/>
                  </a:cubicBezTo>
                  <a:cubicBezTo>
                    <a:pt x="863422" y="182937"/>
                    <a:pt x="875928" y="182081"/>
                    <a:pt x="883920" y="182880"/>
                  </a:cubicBezTo>
                  <a:cubicBezTo>
                    <a:pt x="926960" y="187184"/>
                    <a:pt x="970280" y="187960"/>
                    <a:pt x="1013460" y="190500"/>
                  </a:cubicBezTo>
                  <a:cubicBezTo>
                    <a:pt x="1032796" y="248507"/>
                    <a:pt x="1025550" y="220468"/>
                    <a:pt x="1036320" y="274320"/>
                  </a:cubicBezTo>
                  <a:cubicBezTo>
                    <a:pt x="1038860" y="342900"/>
                    <a:pt x="1028824" y="413118"/>
                    <a:pt x="1043940" y="480060"/>
                  </a:cubicBezTo>
                  <a:cubicBezTo>
                    <a:pt x="1047974" y="497926"/>
                    <a:pt x="1089660" y="510540"/>
                    <a:pt x="1089660" y="510540"/>
                  </a:cubicBezTo>
                  <a:cubicBezTo>
                    <a:pt x="1094740" y="525780"/>
                    <a:pt x="1104136" y="540214"/>
                    <a:pt x="1104900" y="556260"/>
                  </a:cubicBezTo>
                  <a:cubicBezTo>
                    <a:pt x="1107440" y="609600"/>
                    <a:pt x="1102796" y="663772"/>
                    <a:pt x="1112520" y="716280"/>
                  </a:cubicBezTo>
                  <a:cubicBezTo>
                    <a:pt x="1115855" y="734290"/>
                    <a:pt x="1132840" y="746760"/>
                    <a:pt x="1143000" y="762000"/>
                  </a:cubicBezTo>
                  <a:lnTo>
                    <a:pt x="1158240" y="784860"/>
                  </a:lnTo>
                  <a:cubicBezTo>
                    <a:pt x="1169158" y="801237"/>
                    <a:pt x="1195836" y="803222"/>
                    <a:pt x="1211580" y="807720"/>
                  </a:cubicBezTo>
                  <a:cubicBezTo>
                    <a:pt x="1219303" y="809927"/>
                    <a:pt x="1226820" y="812800"/>
                    <a:pt x="1234440" y="815340"/>
                  </a:cubicBezTo>
                  <a:cubicBezTo>
                    <a:pt x="1236980" y="835660"/>
                    <a:pt x="1235062" y="857055"/>
                    <a:pt x="1242060" y="876300"/>
                  </a:cubicBezTo>
                  <a:cubicBezTo>
                    <a:pt x="1245743" y="886428"/>
                    <a:pt x="1254162" y="898539"/>
                    <a:pt x="1264920" y="899160"/>
                  </a:cubicBezTo>
                  <a:cubicBezTo>
                    <a:pt x="1389173" y="906328"/>
                    <a:pt x="1513840" y="899160"/>
                    <a:pt x="1638300" y="899160"/>
                  </a:cubicBezTo>
                </a:path>
              </a:pathLst>
            </a:custGeom>
            <a:noFill/>
            <a:ln w="28575" cap="flat" cmpd="sng" algn="ctr">
              <a:solidFill>
                <a:schemeClr val="bg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0" i="0" u="none" strike="noStrike" kern="0" cap="none" spc="0" normalizeH="0" baseline="0" noProof="0" smtClean="0">
                <a:ln>
                  <a:noFill/>
                </a:ln>
                <a:solidFill>
                  <a:schemeClr val="bg1"/>
                </a:solidFill>
                <a:effectLst/>
                <a:uLnTx/>
                <a:uFillTx/>
              </a:endParaRPr>
            </a:p>
          </p:txBody>
        </p:sp>
        <p:sp>
          <p:nvSpPr>
            <p:cNvPr id="241" name="TextBox 240"/>
            <p:cNvSpPr txBox="1"/>
            <p:nvPr/>
          </p:nvSpPr>
          <p:spPr>
            <a:xfrm>
              <a:off x="8975446" y="30085853"/>
              <a:ext cx="3649941" cy="584775"/>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chemeClr val="bg1"/>
                  </a:solidFill>
                  <a:effectLst/>
                  <a:uLnTx/>
                  <a:uFillTx/>
                </a:rPr>
                <a:t>Vessel Profile</a:t>
              </a:r>
            </a:p>
          </p:txBody>
        </p:sp>
        <p:sp>
          <p:nvSpPr>
            <p:cNvPr id="242" name="TextBox 241"/>
            <p:cNvSpPr txBox="1"/>
            <p:nvPr/>
          </p:nvSpPr>
          <p:spPr>
            <a:xfrm>
              <a:off x="9319090" y="32630487"/>
              <a:ext cx="2794828" cy="584775"/>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1"/>
                  </a:solidFill>
                  <a:effectLst/>
                  <a:uLnTx/>
                  <a:uFillTx/>
                </a:rPr>
                <a:t>Displacement</a:t>
              </a:r>
            </a:p>
          </p:txBody>
        </p:sp>
        <p:sp>
          <p:nvSpPr>
            <p:cNvPr id="239" name="TextBox 238"/>
            <p:cNvSpPr txBox="1"/>
            <p:nvPr/>
          </p:nvSpPr>
          <p:spPr>
            <a:xfrm rot="16200000">
              <a:off x="7466580" y="31214017"/>
              <a:ext cx="2525884" cy="584775"/>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1"/>
                  </a:solidFill>
                  <a:effectLst/>
                  <a:uLnTx/>
                  <a:uFillTx/>
                </a:rPr>
                <a:t>Pixel Value</a:t>
              </a:r>
            </a:p>
          </p:txBody>
        </p:sp>
        <p:cxnSp>
          <p:nvCxnSpPr>
            <p:cNvPr id="296" name="Straight Connector 295"/>
            <p:cNvCxnSpPr>
              <a:endCxn id="244" idx="0"/>
            </p:cNvCxnSpPr>
            <p:nvPr/>
          </p:nvCxnSpPr>
          <p:spPr>
            <a:xfrm>
              <a:off x="8913170" y="31727785"/>
              <a:ext cx="543080" cy="343456"/>
            </a:xfrm>
            <a:prstGeom prst="line">
              <a:avLst/>
            </a:prstGeom>
            <a:ln w="6350">
              <a:solidFill>
                <a:schemeClr val="bg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44" idx="33"/>
              <a:endCxn id="244" idx="42"/>
            </p:cNvCxnSpPr>
            <p:nvPr/>
          </p:nvCxnSpPr>
          <p:spPr>
            <a:xfrm>
              <a:off x="11158164" y="31694811"/>
              <a:ext cx="856908" cy="446464"/>
            </a:xfrm>
            <a:prstGeom prst="line">
              <a:avLst/>
            </a:prstGeom>
            <a:ln w="6350">
              <a:solidFill>
                <a:schemeClr val="bg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881187" y="33901403"/>
            <a:ext cx="6801341" cy="4419259"/>
            <a:chOff x="2264819" y="33281846"/>
            <a:chExt cx="6801341" cy="4419259"/>
          </a:xfrm>
        </p:grpSpPr>
        <p:grpSp>
          <p:nvGrpSpPr>
            <p:cNvPr id="213" name="Group 212"/>
            <p:cNvGrpSpPr/>
            <p:nvPr/>
          </p:nvGrpSpPr>
          <p:grpSpPr>
            <a:xfrm>
              <a:off x="2264819" y="34205862"/>
              <a:ext cx="4581762" cy="3495243"/>
              <a:chOff x="6432314" y="3769954"/>
              <a:chExt cx="2705342" cy="2860955"/>
            </a:xfrm>
          </p:grpSpPr>
          <p:grpSp>
            <p:nvGrpSpPr>
              <p:cNvPr id="215" name="Group 214"/>
              <p:cNvGrpSpPr/>
              <p:nvPr/>
            </p:nvGrpSpPr>
            <p:grpSpPr>
              <a:xfrm>
                <a:off x="6691260" y="3769954"/>
                <a:ext cx="2446396" cy="2860955"/>
                <a:chOff x="6157860" y="3986886"/>
                <a:chExt cx="2446396" cy="2860955"/>
              </a:xfrm>
            </p:grpSpPr>
            <p:grpSp>
              <p:nvGrpSpPr>
                <p:cNvPr id="217" name="Group 216"/>
                <p:cNvGrpSpPr/>
                <p:nvPr/>
              </p:nvGrpSpPr>
              <p:grpSpPr>
                <a:xfrm>
                  <a:off x="6297816" y="4206239"/>
                  <a:ext cx="2007983" cy="2121282"/>
                  <a:chOff x="6297816" y="4206239"/>
                  <a:chExt cx="2007984" cy="2121282"/>
                </a:xfrm>
              </p:grpSpPr>
              <p:cxnSp>
                <p:nvCxnSpPr>
                  <p:cNvPr id="220" name="Straight Arrow Connector 219"/>
                  <p:cNvCxnSpPr/>
                  <p:nvPr/>
                </p:nvCxnSpPr>
                <p:spPr>
                  <a:xfrm flipV="1">
                    <a:off x="6297816" y="4206239"/>
                    <a:ext cx="0" cy="2121281"/>
                  </a:xfrm>
                  <a:prstGeom prst="straightConnector1">
                    <a:avLst/>
                  </a:prstGeom>
                  <a:noFill/>
                  <a:ln w="57150" cap="flat" cmpd="sng" algn="ctr">
                    <a:solidFill>
                      <a:schemeClr val="bg1"/>
                    </a:solidFill>
                    <a:prstDash val="solid"/>
                    <a:headEnd type="none" w="med" len="med"/>
                    <a:tailEnd type="triangle" w="med" len="med"/>
                  </a:ln>
                  <a:effectLst/>
                </p:spPr>
              </p:cxnSp>
              <p:cxnSp>
                <p:nvCxnSpPr>
                  <p:cNvPr id="221" name="Straight Arrow Connector 220"/>
                  <p:cNvCxnSpPr/>
                  <p:nvPr/>
                </p:nvCxnSpPr>
                <p:spPr>
                  <a:xfrm flipV="1">
                    <a:off x="6297816" y="6327520"/>
                    <a:ext cx="2007984" cy="1"/>
                  </a:xfrm>
                  <a:prstGeom prst="straightConnector1">
                    <a:avLst/>
                  </a:prstGeom>
                  <a:noFill/>
                  <a:ln w="57150" cap="flat" cmpd="sng" algn="ctr">
                    <a:solidFill>
                      <a:schemeClr val="bg1"/>
                    </a:solidFill>
                    <a:prstDash val="solid"/>
                    <a:headEnd type="none" w="med" len="med"/>
                    <a:tailEnd type="triangle" w="med" len="med"/>
                  </a:ln>
                  <a:effectLst/>
                </p:spPr>
              </p:cxnSp>
            </p:grpSp>
            <p:sp>
              <p:nvSpPr>
                <p:cNvPr id="218" name="TextBox 217"/>
                <p:cNvSpPr txBox="1"/>
                <p:nvPr/>
              </p:nvSpPr>
              <p:spPr>
                <a:xfrm>
                  <a:off x="6298473" y="3986886"/>
                  <a:ext cx="2305783" cy="478655"/>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chemeClr val="bg1"/>
                      </a:solidFill>
                      <a:effectLst/>
                      <a:uLnTx/>
                      <a:uFillTx/>
                    </a:rPr>
                    <a:t>Vessel Contrast</a:t>
                  </a:r>
                </a:p>
              </p:txBody>
            </p:sp>
            <p:sp>
              <p:nvSpPr>
                <p:cNvPr id="219" name="TextBox 218"/>
                <p:cNvSpPr txBox="1"/>
                <p:nvPr/>
              </p:nvSpPr>
              <p:spPr>
                <a:xfrm>
                  <a:off x="6157860" y="6369186"/>
                  <a:ext cx="2246962" cy="478655"/>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1"/>
                      </a:solidFill>
                      <a:effectLst/>
                      <a:uLnTx/>
                      <a:uFillTx/>
                    </a:rPr>
                    <a:t>Vessel Diameter</a:t>
                  </a:r>
                </a:p>
              </p:txBody>
            </p:sp>
          </p:grpSp>
          <p:sp>
            <p:nvSpPr>
              <p:cNvPr id="216" name="TextBox 215"/>
              <p:cNvSpPr txBox="1"/>
              <p:nvPr/>
            </p:nvSpPr>
            <p:spPr>
              <a:xfrm rot="16200000">
                <a:off x="5575090" y="4922097"/>
                <a:ext cx="2059734" cy="345286"/>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1"/>
                    </a:solidFill>
                    <a:effectLst/>
                    <a:uLnTx/>
                    <a:uFillTx/>
                  </a:rPr>
                  <a:t>Contrast</a:t>
                </a:r>
              </a:p>
            </p:txBody>
          </p:sp>
        </p:grpSp>
        <p:sp>
          <p:nvSpPr>
            <p:cNvPr id="214" name="Arc 213"/>
            <p:cNvSpPr/>
            <p:nvPr/>
          </p:nvSpPr>
          <p:spPr>
            <a:xfrm rot="10800000">
              <a:off x="3429382" y="33281846"/>
              <a:ext cx="5636778" cy="3381251"/>
            </a:xfrm>
            <a:prstGeom prst="arc">
              <a:avLst>
                <a:gd name="adj1" fmla="val 16824881"/>
                <a:gd name="adj2" fmla="val 21598753"/>
              </a:avLst>
            </a:prstGeom>
            <a:noFill/>
            <a:ln w="28575" cap="flat" cmpd="sng" algn="ctr">
              <a:solidFill>
                <a:schemeClr val="bg1"/>
              </a:solidFill>
              <a:prstDash val="solid"/>
            </a:ln>
            <a:effectLst/>
          </p:spPr>
          <p:txBody>
            <a:bodyPr lIns="206012" tIns="103005" rIns="206012" bIns="103005"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800" b="0" i="0" u="none" strike="noStrike" kern="0" cap="none" spc="0" normalizeH="0" baseline="0" noProof="0" smtClean="0">
                <a:ln>
                  <a:noFill/>
                </a:ln>
                <a:solidFill>
                  <a:schemeClr val="bg1"/>
                </a:solidFill>
                <a:effectLst/>
                <a:uLnTx/>
                <a:uFillTx/>
              </a:endParaRPr>
            </a:p>
          </p:txBody>
        </p:sp>
      </p:grpSp>
      <p:sp>
        <p:nvSpPr>
          <p:cNvPr id="81" name="Right Arrow 80"/>
          <p:cNvSpPr/>
          <p:nvPr/>
        </p:nvSpPr>
        <p:spPr>
          <a:xfrm rot="8564267">
            <a:off x="6553387" y="33796929"/>
            <a:ext cx="1451071" cy="1154254"/>
          </a:xfrm>
          <a:prstGeom prst="rightArrow">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Text Box 4"/>
          <p:cNvSpPr txBox="1">
            <a:spLocks noChangeArrowheads="1"/>
          </p:cNvSpPr>
          <p:nvPr/>
        </p:nvSpPr>
        <p:spPr bwMode="auto">
          <a:xfrm>
            <a:off x="13539787" y="8831262"/>
            <a:ext cx="5021897" cy="2437833"/>
          </a:xfrm>
          <a:prstGeom prst="rect">
            <a:avLst/>
          </a:prstGeom>
          <a:noFill/>
          <a:ln w="9525">
            <a:noFill/>
            <a:miter lim="800000"/>
            <a:headEnd/>
            <a:tailEnd/>
          </a:ln>
        </p:spPr>
        <p:txBody>
          <a:bodyPr wrap="square" lIns="254628" tIns="254628" rIns="254628" bIns="254628">
            <a:spAutoFit/>
          </a:bodyPr>
          <a:lstStyle/>
          <a:p>
            <a:pPr defTabSz="3530059">
              <a:lnSpc>
                <a:spcPts val="3000"/>
              </a:lnSpc>
              <a:spcBef>
                <a:spcPct val="50000"/>
              </a:spcBef>
            </a:pPr>
            <a:r>
              <a:rPr lang="en-GB" sz="2400" dirty="0" smtClean="0">
                <a:solidFill>
                  <a:schemeClr val="bg1"/>
                </a:solidFill>
                <a:latin typeface="Arial" panose="020B0604020202020204" pitchFamily="34" charset="0"/>
                <a:cs typeface="Arial" panose="020B0604020202020204" pitchFamily="34" charset="0"/>
              </a:rPr>
              <a:t>Noise in X-ray images may obscure clinically important anatomical details and principally arises from the quantum nature of electromagnetic radiation. </a:t>
            </a:r>
          </a:p>
        </p:txBody>
      </p:sp>
      <p:sp>
        <p:nvSpPr>
          <p:cNvPr id="301" name="Text Box 4"/>
          <p:cNvSpPr txBox="1">
            <a:spLocks noChangeArrowheads="1"/>
          </p:cNvSpPr>
          <p:nvPr/>
        </p:nvSpPr>
        <p:spPr bwMode="auto">
          <a:xfrm>
            <a:off x="13578868" y="15383895"/>
            <a:ext cx="4943735" cy="2053112"/>
          </a:xfrm>
          <a:prstGeom prst="rect">
            <a:avLst/>
          </a:prstGeom>
          <a:noFill/>
          <a:ln w="9525">
            <a:noFill/>
            <a:miter lim="800000"/>
            <a:headEnd/>
            <a:tailEnd/>
          </a:ln>
        </p:spPr>
        <p:txBody>
          <a:bodyPr wrap="square" lIns="254628" tIns="254628" rIns="254628" bIns="254628">
            <a:spAutoFit/>
          </a:bodyPr>
          <a:lstStyle/>
          <a:p>
            <a:pPr defTabSz="3530059">
              <a:lnSpc>
                <a:spcPts val="3000"/>
              </a:lnSpc>
              <a:spcBef>
                <a:spcPct val="50000"/>
              </a:spcBef>
            </a:pPr>
            <a:r>
              <a:rPr lang="en-GB" sz="2400" dirty="0" smtClean="0">
                <a:solidFill>
                  <a:schemeClr val="bg1"/>
                </a:solidFill>
                <a:latin typeface="Arial" panose="020B0604020202020204" pitchFamily="34" charset="0"/>
                <a:cs typeface="Arial" panose="020B0604020202020204" pitchFamily="34" charset="0"/>
              </a:rPr>
              <a:t>One approach to noise estimation</a:t>
            </a:r>
            <a:r>
              <a:rPr lang="en-GB" sz="2400" baseline="30000" dirty="0" smtClean="0">
                <a:solidFill>
                  <a:schemeClr val="bg1"/>
                </a:solidFill>
                <a:latin typeface="Arial" panose="020B0604020202020204" pitchFamily="34" charset="0"/>
                <a:cs typeface="Arial" panose="020B0604020202020204" pitchFamily="34" charset="0"/>
              </a:rPr>
              <a:t>3</a:t>
            </a:r>
            <a:r>
              <a:rPr lang="en-GB" sz="2400" dirty="0" smtClean="0">
                <a:solidFill>
                  <a:schemeClr val="bg1"/>
                </a:solidFill>
                <a:latin typeface="Arial" panose="020B0604020202020204" pitchFamily="34" charset="0"/>
                <a:cs typeface="Arial" panose="020B0604020202020204" pitchFamily="34" charset="0"/>
              </a:rPr>
              <a:t> is to first estimate the signal content by filtering (smoothing) the image. </a:t>
            </a:r>
          </a:p>
        </p:txBody>
      </p:sp>
      <p:sp>
        <p:nvSpPr>
          <p:cNvPr id="302" name="Text Box 4"/>
          <p:cNvSpPr txBox="1">
            <a:spLocks noChangeArrowheads="1"/>
          </p:cNvSpPr>
          <p:nvPr/>
        </p:nvSpPr>
        <p:spPr bwMode="auto">
          <a:xfrm>
            <a:off x="19174473" y="7467307"/>
            <a:ext cx="4725474" cy="1668391"/>
          </a:xfrm>
          <a:prstGeom prst="rect">
            <a:avLst/>
          </a:prstGeom>
          <a:noFill/>
          <a:ln w="9525">
            <a:noFill/>
            <a:miter lim="800000"/>
            <a:headEnd/>
            <a:tailEnd/>
          </a:ln>
        </p:spPr>
        <p:txBody>
          <a:bodyPr wrap="square" lIns="254628" tIns="254628" rIns="254628" bIns="254628">
            <a:spAutoFit/>
          </a:bodyPr>
          <a:lstStyle/>
          <a:p>
            <a:pPr defTabSz="3530059">
              <a:lnSpc>
                <a:spcPts val="3000"/>
              </a:lnSpc>
              <a:spcBef>
                <a:spcPct val="50000"/>
              </a:spcBef>
            </a:pPr>
            <a:r>
              <a:rPr lang="en-GB" sz="2400" dirty="0" smtClean="0">
                <a:solidFill>
                  <a:schemeClr val="bg1"/>
                </a:solidFill>
                <a:latin typeface="Arial" panose="020B0604020202020204" pitchFamily="34" charset="0"/>
                <a:cs typeface="Arial" panose="020B0604020202020204" pitchFamily="34" charset="0"/>
              </a:rPr>
              <a:t>Subtracting the signal estimate from the original image results in a noise image.</a:t>
            </a:r>
          </a:p>
        </p:txBody>
      </p:sp>
      <p:sp>
        <p:nvSpPr>
          <p:cNvPr id="303" name="Text Box 4"/>
          <p:cNvSpPr txBox="1">
            <a:spLocks noChangeArrowheads="1"/>
          </p:cNvSpPr>
          <p:nvPr/>
        </p:nvSpPr>
        <p:spPr bwMode="auto">
          <a:xfrm>
            <a:off x="19102387" y="16836550"/>
            <a:ext cx="4759461" cy="2053112"/>
          </a:xfrm>
          <a:prstGeom prst="rect">
            <a:avLst/>
          </a:prstGeom>
          <a:noFill/>
          <a:ln w="9525">
            <a:noFill/>
            <a:miter lim="800000"/>
            <a:headEnd/>
            <a:tailEnd/>
          </a:ln>
        </p:spPr>
        <p:txBody>
          <a:bodyPr wrap="square" lIns="254628" tIns="254628" rIns="254628" bIns="254628">
            <a:spAutoFit/>
          </a:bodyPr>
          <a:lstStyle/>
          <a:p>
            <a:pPr defTabSz="3530059">
              <a:lnSpc>
                <a:spcPts val="3000"/>
              </a:lnSpc>
              <a:spcBef>
                <a:spcPct val="50000"/>
              </a:spcBef>
            </a:pPr>
            <a:r>
              <a:rPr lang="en-GB" sz="2400" dirty="0" smtClean="0">
                <a:solidFill>
                  <a:schemeClr val="bg1"/>
                </a:solidFill>
                <a:latin typeface="Arial" panose="020B0604020202020204" pitchFamily="34" charset="0"/>
                <a:cs typeface="Arial" panose="020B0604020202020204" pitchFamily="34" charset="0"/>
              </a:rPr>
              <a:t>A mask image is used to select only those areas in the noise image that originate from “flat” areas and is calculated </a:t>
            </a:r>
          </a:p>
        </p:txBody>
      </p:sp>
      <p:grpSp>
        <p:nvGrpSpPr>
          <p:cNvPr id="87" name="Group 86"/>
          <p:cNvGrpSpPr/>
          <p:nvPr/>
        </p:nvGrpSpPr>
        <p:grpSpPr>
          <a:xfrm>
            <a:off x="24937651" y="13936662"/>
            <a:ext cx="4604136" cy="4066150"/>
            <a:chOff x="24556651" y="14366312"/>
            <a:chExt cx="4604136" cy="4066150"/>
          </a:xfrm>
        </p:grpSpPr>
        <p:sp>
          <p:nvSpPr>
            <p:cNvPr id="304" name="Rounded Rectangle 303"/>
            <p:cNvSpPr/>
            <p:nvPr/>
          </p:nvSpPr>
          <p:spPr>
            <a:xfrm>
              <a:off x="24556651" y="14366312"/>
              <a:ext cx="4604136" cy="4066150"/>
            </a:xfrm>
            <a:prstGeom prst="roundRect">
              <a:avLst>
                <a:gd name="adj" fmla="val 35515"/>
              </a:avLst>
            </a:prstGeom>
            <a:solidFill>
              <a:schemeClr val="tx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8" name="Group 247"/>
            <p:cNvGrpSpPr/>
            <p:nvPr/>
          </p:nvGrpSpPr>
          <p:grpSpPr>
            <a:xfrm>
              <a:off x="24775130" y="14851062"/>
              <a:ext cx="4157475" cy="3124200"/>
              <a:chOff x="24705848" y="11265200"/>
              <a:chExt cx="4157475" cy="3124200"/>
            </a:xfrm>
          </p:grpSpPr>
          <p:cxnSp>
            <p:nvCxnSpPr>
              <p:cNvPr id="146" name="Straight Arrow Connector 145"/>
              <p:cNvCxnSpPr/>
              <p:nvPr/>
            </p:nvCxnSpPr>
            <p:spPr>
              <a:xfrm flipV="1">
                <a:off x="25449082" y="11745819"/>
                <a:ext cx="0" cy="2086035"/>
              </a:xfrm>
              <a:prstGeom prst="straightConnector1">
                <a:avLst/>
              </a:prstGeom>
              <a:noFill/>
              <a:ln w="57150" cap="flat" cmpd="sng" algn="ctr">
                <a:solidFill>
                  <a:schemeClr val="bg1"/>
                </a:solidFill>
                <a:prstDash val="solid"/>
                <a:headEnd type="none" w="med" len="med"/>
                <a:tailEnd type="triangle" w="med" len="med"/>
              </a:ln>
              <a:effectLst/>
            </p:spPr>
          </p:cxnSp>
          <p:cxnSp>
            <p:nvCxnSpPr>
              <p:cNvPr id="147" name="Straight Arrow Connector 146"/>
              <p:cNvCxnSpPr/>
              <p:nvPr/>
            </p:nvCxnSpPr>
            <p:spPr>
              <a:xfrm flipV="1">
                <a:off x="25427486" y="13808994"/>
                <a:ext cx="3178540" cy="1"/>
              </a:xfrm>
              <a:prstGeom prst="straightConnector1">
                <a:avLst/>
              </a:prstGeom>
              <a:noFill/>
              <a:ln w="57150" cap="flat" cmpd="sng" algn="ctr">
                <a:solidFill>
                  <a:schemeClr val="bg1"/>
                </a:solidFill>
                <a:prstDash val="solid"/>
                <a:headEnd type="none" w="med" len="med"/>
                <a:tailEnd type="triangle" w="med" len="med"/>
              </a:ln>
              <a:effectLst/>
            </p:spPr>
          </p:cxnSp>
          <p:sp>
            <p:nvSpPr>
              <p:cNvPr id="186" name="TextBox 185"/>
              <p:cNvSpPr txBox="1"/>
              <p:nvPr/>
            </p:nvSpPr>
            <p:spPr>
              <a:xfrm>
                <a:off x="25213382" y="11265200"/>
                <a:ext cx="3649941" cy="584775"/>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3200" b="1" kern="0" dirty="0" smtClean="0">
                    <a:solidFill>
                      <a:schemeClr val="bg1"/>
                    </a:solidFill>
                  </a:rPr>
                  <a:t>Noise Estimate</a:t>
                </a:r>
                <a:endParaRPr kumimoji="0" lang="en-GB" sz="3200" b="1" i="0" u="none" strike="noStrike" kern="0" cap="none" spc="0" normalizeH="0" baseline="0" noProof="0" dirty="0" smtClean="0">
                  <a:ln>
                    <a:noFill/>
                  </a:ln>
                  <a:solidFill>
                    <a:schemeClr val="bg1"/>
                  </a:solidFill>
                  <a:effectLst/>
                  <a:uLnTx/>
                  <a:uFillTx/>
                </a:endParaRPr>
              </a:p>
            </p:txBody>
          </p:sp>
          <p:sp>
            <p:nvSpPr>
              <p:cNvPr id="187" name="TextBox 186"/>
              <p:cNvSpPr txBox="1"/>
              <p:nvPr/>
            </p:nvSpPr>
            <p:spPr>
              <a:xfrm>
                <a:off x="25557026" y="13866180"/>
                <a:ext cx="2794828" cy="523220"/>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bg1"/>
                    </a:solidFill>
                    <a:effectLst/>
                    <a:uLnTx/>
                    <a:uFillTx/>
                  </a:rPr>
                  <a:t>Mean Signal</a:t>
                </a:r>
                <a:r>
                  <a:rPr kumimoji="0" lang="en-GB" sz="2800" b="0" i="0" u="none" strike="noStrike" kern="0" cap="none" spc="0" normalizeH="0" noProof="0" dirty="0" smtClean="0">
                    <a:ln>
                      <a:noFill/>
                    </a:ln>
                    <a:solidFill>
                      <a:schemeClr val="bg1"/>
                    </a:solidFill>
                    <a:effectLst/>
                    <a:uLnTx/>
                    <a:uFillTx/>
                  </a:rPr>
                  <a:t> </a:t>
                </a:r>
                <a:endParaRPr kumimoji="0" lang="en-GB" sz="2800" b="0" i="0" u="none" strike="noStrike" kern="0" cap="none" spc="0" normalizeH="0" baseline="0" noProof="0" dirty="0" smtClean="0">
                  <a:ln>
                    <a:noFill/>
                  </a:ln>
                  <a:solidFill>
                    <a:schemeClr val="bg1"/>
                  </a:solidFill>
                  <a:effectLst/>
                  <a:uLnTx/>
                  <a:uFillTx/>
                </a:endParaRPr>
              </a:p>
            </p:txBody>
          </p:sp>
          <p:sp>
            <p:nvSpPr>
              <p:cNvPr id="188" name="TextBox 187"/>
              <p:cNvSpPr txBox="1"/>
              <p:nvPr/>
            </p:nvSpPr>
            <p:spPr>
              <a:xfrm rot="16200000">
                <a:off x="23704516" y="12508106"/>
                <a:ext cx="2525884" cy="523220"/>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bg1"/>
                    </a:solidFill>
                    <a:effectLst/>
                    <a:uLnTx/>
                    <a:uFillTx/>
                  </a:rPr>
                  <a:t>Variance</a:t>
                </a:r>
              </a:p>
            </p:txBody>
          </p:sp>
          <p:cxnSp>
            <p:nvCxnSpPr>
              <p:cNvPr id="25" name="Straight Connector 24"/>
              <p:cNvCxnSpPr/>
              <p:nvPr/>
            </p:nvCxnSpPr>
            <p:spPr>
              <a:xfrm flipV="1">
                <a:off x="25477795" y="12111300"/>
                <a:ext cx="2592377" cy="1668207"/>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7" name="Group 226"/>
              <p:cNvGrpSpPr/>
              <p:nvPr/>
            </p:nvGrpSpPr>
            <p:grpSpPr>
              <a:xfrm>
                <a:off x="25807987" y="13285470"/>
                <a:ext cx="155903" cy="154129"/>
                <a:chOff x="23979187" y="8221662"/>
                <a:chExt cx="1295400" cy="1280659"/>
              </a:xfrm>
            </p:grpSpPr>
            <p:cxnSp>
              <p:nvCxnSpPr>
                <p:cNvPr id="224" name="Straight Connector 223"/>
                <p:cNvCxnSpPr/>
                <p:nvPr/>
              </p:nvCxnSpPr>
              <p:spPr>
                <a:xfrm>
                  <a:off x="23979187" y="8221662"/>
                  <a:ext cx="1295400"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23979187" y="8221662"/>
                  <a:ext cx="1234195"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26166249" y="13156893"/>
                <a:ext cx="155903" cy="154129"/>
                <a:chOff x="23979187" y="8221662"/>
                <a:chExt cx="1295400" cy="1280659"/>
              </a:xfrm>
            </p:grpSpPr>
            <p:cxnSp>
              <p:nvCxnSpPr>
                <p:cNvPr id="193" name="Straight Connector 192"/>
                <p:cNvCxnSpPr/>
                <p:nvPr/>
              </p:nvCxnSpPr>
              <p:spPr>
                <a:xfrm>
                  <a:off x="23979187" y="8221662"/>
                  <a:ext cx="1295400"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23979187" y="8221662"/>
                  <a:ext cx="1234195"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p:nvGrpSpPr>
            <p:grpSpPr>
              <a:xfrm>
                <a:off x="26718115" y="12668364"/>
                <a:ext cx="155903" cy="154129"/>
                <a:chOff x="23979187" y="8221662"/>
                <a:chExt cx="1295400" cy="1280659"/>
              </a:xfrm>
            </p:grpSpPr>
            <p:cxnSp>
              <p:nvCxnSpPr>
                <p:cNvPr id="196" name="Straight Connector 195"/>
                <p:cNvCxnSpPr/>
                <p:nvPr/>
              </p:nvCxnSpPr>
              <p:spPr>
                <a:xfrm>
                  <a:off x="23979187" y="8221662"/>
                  <a:ext cx="1295400"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23979187" y="8221662"/>
                  <a:ext cx="1234195"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27331987" y="12327691"/>
                <a:ext cx="155903" cy="154129"/>
                <a:chOff x="23979187" y="8221662"/>
                <a:chExt cx="1295400" cy="1280659"/>
              </a:xfrm>
            </p:grpSpPr>
            <p:cxnSp>
              <p:nvCxnSpPr>
                <p:cNvPr id="208" name="Straight Connector 207"/>
                <p:cNvCxnSpPr/>
                <p:nvPr/>
              </p:nvCxnSpPr>
              <p:spPr>
                <a:xfrm>
                  <a:off x="23979187" y="8221662"/>
                  <a:ext cx="1295400"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23979187" y="8221662"/>
                  <a:ext cx="1234195"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26481068" y="12869225"/>
                <a:ext cx="155903" cy="154129"/>
                <a:chOff x="23979187" y="8221662"/>
                <a:chExt cx="1295400" cy="1280659"/>
              </a:xfrm>
            </p:grpSpPr>
            <p:cxnSp>
              <p:nvCxnSpPr>
                <p:cNvPr id="212" name="Straight Connector 211"/>
                <p:cNvCxnSpPr/>
                <p:nvPr/>
              </p:nvCxnSpPr>
              <p:spPr>
                <a:xfrm>
                  <a:off x="23979187" y="8221662"/>
                  <a:ext cx="1295400"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23979187" y="8221662"/>
                  <a:ext cx="1234195"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a:off x="27630715" y="12412204"/>
                <a:ext cx="155903" cy="154129"/>
                <a:chOff x="23979187" y="8221662"/>
                <a:chExt cx="1295400" cy="1280659"/>
              </a:xfrm>
            </p:grpSpPr>
            <p:cxnSp>
              <p:nvCxnSpPr>
                <p:cNvPr id="228" name="Straight Connector 227"/>
                <p:cNvCxnSpPr/>
                <p:nvPr/>
              </p:nvCxnSpPr>
              <p:spPr>
                <a:xfrm>
                  <a:off x="23979187" y="8221662"/>
                  <a:ext cx="1295400"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23979187" y="8221662"/>
                  <a:ext cx="1234195"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p:nvGrpSpPr>
            <p:grpSpPr>
              <a:xfrm>
                <a:off x="27865387" y="11953733"/>
                <a:ext cx="155903" cy="154129"/>
                <a:chOff x="23979187" y="8221662"/>
                <a:chExt cx="1295400" cy="1280659"/>
              </a:xfrm>
            </p:grpSpPr>
            <p:cxnSp>
              <p:nvCxnSpPr>
                <p:cNvPr id="234" name="Straight Connector 233"/>
                <p:cNvCxnSpPr/>
                <p:nvPr/>
              </p:nvCxnSpPr>
              <p:spPr>
                <a:xfrm>
                  <a:off x="23979187" y="8221662"/>
                  <a:ext cx="1295400"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V="1">
                  <a:off x="23979187" y="8221662"/>
                  <a:ext cx="1234195"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a:off x="27796090" y="12236050"/>
                <a:ext cx="155903" cy="154129"/>
                <a:chOff x="23979187" y="8221662"/>
                <a:chExt cx="1295400" cy="1280659"/>
              </a:xfrm>
            </p:grpSpPr>
            <p:cxnSp>
              <p:nvCxnSpPr>
                <p:cNvPr id="237" name="Straight Connector 236"/>
                <p:cNvCxnSpPr/>
                <p:nvPr/>
              </p:nvCxnSpPr>
              <p:spPr>
                <a:xfrm>
                  <a:off x="23979187" y="8221662"/>
                  <a:ext cx="1295400"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23979187" y="8221662"/>
                  <a:ext cx="1234195"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a:off x="27163675" y="12651285"/>
                <a:ext cx="155903" cy="154129"/>
                <a:chOff x="23979187" y="8221662"/>
                <a:chExt cx="1295400" cy="1280659"/>
              </a:xfrm>
            </p:grpSpPr>
            <p:cxnSp>
              <p:nvCxnSpPr>
                <p:cNvPr id="243" name="Straight Connector 242"/>
                <p:cNvCxnSpPr/>
                <p:nvPr/>
              </p:nvCxnSpPr>
              <p:spPr>
                <a:xfrm>
                  <a:off x="23979187" y="8221662"/>
                  <a:ext cx="1295400"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23979187" y="8221662"/>
                  <a:ext cx="1234195" cy="1280659"/>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88" name="Group 87"/>
          <p:cNvGrpSpPr/>
          <p:nvPr/>
        </p:nvGrpSpPr>
        <p:grpSpPr>
          <a:xfrm>
            <a:off x="24702982" y="8284204"/>
            <a:ext cx="4762605" cy="4204658"/>
            <a:chOff x="24550582" y="7827004"/>
            <a:chExt cx="4762605" cy="4204658"/>
          </a:xfrm>
        </p:grpSpPr>
        <p:sp>
          <p:nvSpPr>
            <p:cNvPr id="305" name="Rounded Rectangle 304"/>
            <p:cNvSpPr/>
            <p:nvPr/>
          </p:nvSpPr>
          <p:spPr>
            <a:xfrm>
              <a:off x="24550582" y="7827004"/>
              <a:ext cx="4762605" cy="4204658"/>
            </a:xfrm>
            <a:prstGeom prst="roundRect">
              <a:avLst>
                <a:gd name="adj" fmla="val 35515"/>
              </a:avLst>
            </a:prstGeom>
            <a:solidFill>
              <a:schemeClr val="tx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24824431" y="8151228"/>
              <a:ext cx="4037667" cy="3619500"/>
              <a:chOff x="24627820" y="12050712"/>
              <a:chExt cx="4037667" cy="3619500"/>
            </a:xfrm>
          </p:grpSpPr>
          <p:cxnSp>
            <p:nvCxnSpPr>
              <p:cNvPr id="250" name="Straight Arrow Connector 249"/>
              <p:cNvCxnSpPr/>
              <p:nvPr/>
            </p:nvCxnSpPr>
            <p:spPr>
              <a:xfrm flipV="1">
                <a:off x="25371054" y="13004976"/>
                <a:ext cx="0" cy="2086035"/>
              </a:xfrm>
              <a:prstGeom prst="straightConnector1">
                <a:avLst/>
              </a:prstGeom>
              <a:noFill/>
              <a:ln w="57150" cap="flat" cmpd="sng" algn="ctr">
                <a:solidFill>
                  <a:schemeClr val="bg1"/>
                </a:solidFill>
                <a:prstDash val="solid"/>
                <a:headEnd type="none" w="med" len="med"/>
                <a:tailEnd type="triangle" w="med" len="med"/>
              </a:ln>
              <a:effectLst/>
            </p:spPr>
          </p:cxnSp>
          <p:sp>
            <p:nvSpPr>
              <p:cNvPr id="252" name="TextBox 251"/>
              <p:cNvSpPr txBox="1"/>
              <p:nvPr/>
            </p:nvSpPr>
            <p:spPr>
              <a:xfrm>
                <a:off x="25015546" y="12050712"/>
                <a:ext cx="3649941" cy="1077218"/>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3200" b="1" kern="0" noProof="0" dirty="0" smtClean="0">
                    <a:solidFill>
                      <a:schemeClr val="bg1"/>
                    </a:solidFill>
                  </a:rPr>
                  <a:t>Unmasked Values Histogram</a:t>
                </a:r>
                <a:endParaRPr kumimoji="0" lang="en-GB" sz="3200" b="1" i="0" u="none" strike="noStrike" kern="0" cap="none" spc="0" normalizeH="0" baseline="0" noProof="0" dirty="0" smtClean="0">
                  <a:ln>
                    <a:noFill/>
                  </a:ln>
                  <a:solidFill>
                    <a:schemeClr val="bg1"/>
                  </a:solidFill>
                  <a:effectLst/>
                  <a:uLnTx/>
                  <a:uFillTx/>
                </a:endParaRPr>
              </a:p>
            </p:txBody>
          </p:sp>
          <p:sp>
            <p:nvSpPr>
              <p:cNvPr id="253" name="TextBox 252"/>
              <p:cNvSpPr txBox="1"/>
              <p:nvPr/>
            </p:nvSpPr>
            <p:spPr>
              <a:xfrm>
                <a:off x="25478998" y="15146992"/>
                <a:ext cx="2794828" cy="523220"/>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bg1"/>
                    </a:solidFill>
                    <a:effectLst/>
                    <a:uLnTx/>
                    <a:uFillTx/>
                  </a:rPr>
                  <a:t>Pixel</a:t>
                </a:r>
                <a:r>
                  <a:rPr kumimoji="0" lang="en-GB" sz="2800" b="0" i="0" u="none" strike="noStrike" kern="0" cap="none" spc="0" normalizeH="0" noProof="0" dirty="0" smtClean="0">
                    <a:ln>
                      <a:noFill/>
                    </a:ln>
                    <a:solidFill>
                      <a:schemeClr val="bg1"/>
                    </a:solidFill>
                    <a:effectLst/>
                    <a:uLnTx/>
                    <a:uFillTx/>
                  </a:rPr>
                  <a:t> Value</a:t>
                </a:r>
                <a:endParaRPr kumimoji="0" lang="en-GB" sz="2800" b="0" i="0" u="none" strike="noStrike" kern="0" cap="none" spc="0" normalizeH="0" baseline="0" noProof="0" dirty="0" smtClean="0">
                  <a:ln>
                    <a:noFill/>
                  </a:ln>
                  <a:solidFill>
                    <a:schemeClr val="bg1"/>
                  </a:solidFill>
                  <a:effectLst/>
                  <a:uLnTx/>
                  <a:uFillTx/>
                </a:endParaRPr>
              </a:p>
            </p:txBody>
          </p:sp>
          <p:sp>
            <p:nvSpPr>
              <p:cNvPr id="254" name="TextBox 253"/>
              <p:cNvSpPr txBox="1"/>
              <p:nvPr/>
            </p:nvSpPr>
            <p:spPr>
              <a:xfrm rot="16200000">
                <a:off x="23626488" y="13767263"/>
                <a:ext cx="2525884" cy="523220"/>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bg1"/>
                    </a:solidFill>
                    <a:effectLst/>
                    <a:uLnTx/>
                    <a:uFillTx/>
                  </a:rPr>
                  <a:t>Counts</a:t>
                </a:r>
              </a:p>
            </p:txBody>
          </p:sp>
          <p:sp>
            <p:nvSpPr>
              <p:cNvPr id="32" name="Rectangle 31"/>
              <p:cNvSpPr/>
              <p:nvPr/>
            </p:nvSpPr>
            <p:spPr>
              <a:xfrm>
                <a:off x="25664434" y="14051605"/>
                <a:ext cx="454013" cy="102805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p:cNvSpPr/>
              <p:nvPr/>
            </p:nvSpPr>
            <p:spPr>
              <a:xfrm>
                <a:off x="26111484" y="13593387"/>
                <a:ext cx="454013" cy="148627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287"/>
              <p:cNvSpPr/>
              <p:nvPr/>
            </p:nvSpPr>
            <p:spPr>
              <a:xfrm>
                <a:off x="26558534" y="13403263"/>
                <a:ext cx="454013" cy="1676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ctangle 288"/>
              <p:cNvSpPr/>
              <p:nvPr/>
            </p:nvSpPr>
            <p:spPr>
              <a:xfrm>
                <a:off x="27005584" y="13708062"/>
                <a:ext cx="454013" cy="13716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p:cNvSpPr/>
              <p:nvPr/>
            </p:nvSpPr>
            <p:spPr>
              <a:xfrm>
                <a:off x="27452633" y="14055729"/>
                <a:ext cx="454013" cy="102252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1" name="Straight Arrow Connector 250"/>
              <p:cNvCxnSpPr/>
              <p:nvPr/>
            </p:nvCxnSpPr>
            <p:spPr>
              <a:xfrm flipV="1">
                <a:off x="25349458" y="15068151"/>
                <a:ext cx="3178540" cy="1"/>
              </a:xfrm>
              <a:prstGeom prst="straightConnector1">
                <a:avLst/>
              </a:prstGeom>
              <a:noFill/>
              <a:ln w="57150" cap="flat" cmpd="sng" algn="ctr">
                <a:solidFill>
                  <a:schemeClr val="bg1"/>
                </a:solidFill>
                <a:prstDash val="solid"/>
                <a:headEnd type="none" w="med" len="med"/>
                <a:tailEnd type="triangle" w="med" len="med"/>
              </a:ln>
              <a:effectLst/>
            </p:spPr>
          </p:cxnSp>
        </p:grpSp>
      </p:grpSp>
      <p:sp>
        <p:nvSpPr>
          <p:cNvPr id="306" name="Right Arrow 305"/>
          <p:cNvSpPr/>
          <p:nvPr/>
        </p:nvSpPr>
        <p:spPr>
          <a:xfrm rot="20332121">
            <a:off x="18062934" y="11662704"/>
            <a:ext cx="1090211" cy="953929"/>
          </a:xfrm>
          <a:prstGeom prst="rightArrow">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ight Arrow 306"/>
          <p:cNvSpPr/>
          <p:nvPr/>
        </p:nvSpPr>
        <p:spPr>
          <a:xfrm rot="16200000">
            <a:off x="20923783" y="12628394"/>
            <a:ext cx="991101" cy="867208"/>
          </a:xfrm>
          <a:prstGeom prst="rightArrow">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Right Arrow 307"/>
          <p:cNvSpPr/>
          <p:nvPr/>
        </p:nvSpPr>
        <p:spPr>
          <a:xfrm rot="1627697">
            <a:off x="17964508" y="14767845"/>
            <a:ext cx="1090211" cy="953929"/>
          </a:xfrm>
          <a:prstGeom prst="rightArrow">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ight Arrow 308"/>
          <p:cNvSpPr/>
          <p:nvPr/>
        </p:nvSpPr>
        <p:spPr>
          <a:xfrm rot="2696052">
            <a:off x="23454898" y="12102619"/>
            <a:ext cx="991101" cy="867208"/>
          </a:xfrm>
          <a:prstGeom prst="rightArrow">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Right Arrow 309"/>
          <p:cNvSpPr/>
          <p:nvPr/>
        </p:nvSpPr>
        <p:spPr>
          <a:xfrm rot="5400000">
            <a:off x="26631432" y="12703209"/>
            <a:ext cx="991101" cy="867208"/>
          </a:xfrm>
          <a:prstGeom prst="rightArrow">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Text Box 4"/>
          <p:cNvSpPr txBox="1">
            <a:spLocks noChangeArrowheads="1"/>
          </p:cNvSpPr>
          <p:nvPr/>
        </p:nvSpPr>
        <p:spPr bwMode="auto">
          <a:xfrm>
            <a:off x="24703087" y="5936229"/>
            <a:ext cx="5600700" cy="2437833"/>
          </a:xfrm>
          <a:prstGeom prst="rect">
            <a:avLst/>
          </a:prstGeom>
          <a:noFill/>
          <a:ln w="9525">
            <a:noFill/>
            <a:miter lim="800000"/>
            <a:headEnd/>
            <a:tailEnd/>
          </a:ln>
        </p:spPr>
        <p:txBody>
          <a:bodyPr wrap="square" lIns="254628" tIns="254628" rIns="254628" bIns="254628">
            <a:spAutoFit/>
          </a:bodyPr>
          <a:lstStyle/>
          <a:p>
            <a:pPr defTabSz="3530059">
              <a:lnSpc>
                <a:spcPts val="3000"/>
              </a:lnSpc>
              <a:spcBef>
                <a:spcPct val="50000"/>
              </a:spcBef>
            </a:pPr>
            <a:r>
              <a:rPr lang="en-GB" sz="2400" dirty="0" smtClean="0">
                <a:solidFill>
                  <a:schemeClr val="bg1"/>
                </a:solidFill>
                <a:latin typeface="Arial" panose="020B0604020202020204" pitchFamily="34" charset="0"/>
                <a:cs typeface="Arial" panose="020B0604020202020204" pitchFamily="34" charset="0"/>
              </a:rPr>
              <a:t>An equidistant-bin histogram is constructed from the signal estimate image to identify all the unmasked pixels in the smoothed image that have a particular mean.</a:t>
            </a:r>
          </a:p>
        </p:txBody>
      </p:sp>
      <p:sp>
        <p:nvSpPr>
          <p:cNvPr id="312" name="Text Box 4"/>
          <p:cNvSpPr txBox="1">
            <a:spLocks noChangeArrowheads="1"/>
          </p:cNvSpPr>
          <p:nvPr/>
        </p:nvSpPr>
        <p:spPr bwMode="auto">
          <a:xfrm>
            <a:off x="24516621" y="18051462"/>
            <a:ext cx="5787166" cy="2053112"/>
          </a:xfrm>
          <a:prstGeom prst="rect">
            <a:avLst/>
          </a:prstGeom>
          <a:noFill/>
          <a:ln w="9525">
            <a:noFill/>
            <a:miter lim="800000"/>
            <a:headEnd/>
            <a:tailEnd/>
          </a:ln>
        </p:spPr>
        <p:txBody>
          <a:bodyPr wrap="square" lIns="254628" tIns="254628" rIns="254628" bIns="254628">
            <a:spAutoFit/>
          </a:bodyPr>
          <a:lstStyle/>
          <a:p>
            <a:pPr defTabSz="3530059">
              <a:lnSpc>
                <a:spcPts val="3000"/>
              </a:lnSpc>
              <a:spcBef>
                <a:spcPct val="50000"/>
              </a:spcBef>
            </a:pPr>
            <a:r>
              <a:rPr lang="en-GB" sz="2400" dirty="0" smtClean="0">
                <a:solidFill>
                  <a:schemeClr val="bg1"/>
                </a:solidFill>
                <a:latin typeface="Arial" panose="020B0604020202020204" pitchFamily="34" charset="0"/>
                <a:cs typeface="Arial" panose="020B0604020202020204" pitchFamily="34" charset="0"/>
              </a:rPr>
              <a:t>Using the unmasked values histogram and the corresponding noise image a noise estimate can be calculated  as a function of the mean signal</a:t>
            </a:r>
          </a:p>
        </p:txBody>
      </p:sp>
      <p:grpSp>
        <p:nvGrpSpPr>
          <p:cNvPr id="19" name="Group 18"/>
          <p:cNvGrpSpPr/>
          <p:nvPr/>
        </p:nvGrpSpPr>
        <p:grpSpPr>
          <a:xfrm>
            <a:off x="18375273" y="21887193"/>
            <a:ext cx="8042314" cy="2565069"/>
            <a:chOff x="22571729" y="21404262"/>
            <a:chExt cx="5979458" cy="1574259"/>
          </a:xfrm>
        </p:grpSpPr>
        <p:sp>
          <p:nvSpPr>
            <p:cNvPr id="6" name="Rounded Rectangle 5"/>
            <p:cNvSpPr/>
            <p:nvPr/>
          </p:nvSpPr>
          <p:spPr>
            <a:xfrm>
              <a:off x="22571729" y="21404262"/>
              <a:ext cx="5979458" cy="1574259"/>
            </a:xfrm>
            <a:prstGeom prst="roundRect">
              <a:avLst/>
            </a:prstGeom>
            <a:solidFill>
              <a:schemeClr val="tx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00">
                <a:solidFill>
                  <a:schemeClr val="bg1"/>
                </a:solidFill>
              </a:endParaRPr>
            </a:p>
          </p:txBody>
        </p:sp>
        <mc:AlternateContent xmlns:mc="http://schemas.openxmlformats.org/markup-compatibility/2006" xmlns:a14="http://schemas.microsoft.com/office/drawing/2010/main">
          <mc:Choice Requires="a14">
            <p:sp>
              <p:nvSpPr>
                <p:cNvPr id="292" name="TextBox 291"/>
                <p:cNvSpPr txBox="1"/>
                <p:nvPr/>
              </p:nvSpPr>
              <p:spPr>
                <a:xfrm>
                  <a:off x="22627676" y="21644416"/>
                  <a:ext cx="5871628" cy="1251998"/>
                </a:xfrm>
                <a:prstGeom prst="rect">
                  <a:avLst/>
                </a:prstGeom>
                <a:noFill/>
              </p:spPr>
              <p:txBody>
                <a:bodyPr wrap="square" rtlCol="0">
                  <a:spAutoFit/>
                </a:bodyPr>
                <a:lstStyle/>
                <a:p>
                  <a:pPr marL="0" marR="0" lvl="0" indent="0" algn="ctr" defTabSz="914400" eaLnBrk="1" fontAlgn="base" latinLnBrk="0" hangingPunct="1">
                    <a:lnSpc>
                      <a:spcPct val="100000"/>
                    </a:lnSpc>
                    <a:spcBef>
                      <a:spcPct val="2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400" b="1" i="0" u="none" strike="noStrike" kern="0" cap="none" spc="0" normalizeH="0" baseline="0" noProof="0" smtClean="0">
                            <a:ln>
                              <a:noFill/>
                            </a:ln>
                            <a:solidFill>
                              <a:schemeClr val="bg1"/>
                            </a:solidFill>
                            <a:effectLst/>
                            <a:uLnTx/>
                            <a:uFillTx/>
                            <a:latin typeface="Cambria Math"/>
                          </a:rPr>
                          <m:t>𝐈𝐐𝐌</m:t>
                        </m:r>
                        <m:r>
                          <a:rPr kumimoji="0" lang="en-GB" sz="4400" b="1" i="0" u="none" strike="noStrike" kern="0" cap="none" spc="0" normalizeH="0" baseline="0" noProof="0" smtClean="0">
                            <a:ln>
                              <a:noFill/>
                            </a:ln>
                            <a:solidFill>
                              <a:schemeClr val="bg1"/>
                            </a:solidFill>
                            <a:effectLst/>
                            <a:uLnTx/>
                            <a:uFillTx/>
                            <a:latin typeface="Cambria Math"/>
                          </a:rPr>
                          <m:t>=</m:t>
                        </m:r>
                        <m:f>
                          <m:fPr>
                            <m:ctrlPr>
                              <a:rPr kumimoji="0" lang="en-GB" sz="4400" b="1" i="1" u="none" strike="noStrike" kern="0" cap="none" spc="0" normalizeH="0" baseline="0" noProof="0" smtClean="0">
                                <a:ln>
                                  <a:noFill/>
                                </a:ln>
                                <a:solidFill>
                                  <a:schemeClr val="bg1"/>
                                </a:solidFill>
                                <a:effectLst/>
                                <a:uLnTx/>
                                <a:uFillTx/>
                                <a:latin typeface="Cambria Math"/>
                              </a:rPr>
                            </m:ctrlPr>
                          </m:fPr>
                          <m:num>
                            <m:r>
                              <a:rPr kumimoji="0" lang="en-GB" sz="4400" b="1" i="0" u="none" strike="noStrike" kern="0" cap="none" spc="0" normalizeH="0" baseline="0" noProof="0" smtClean="0">
                                <a:ln>
                                  <a:noFill/>
                                </a:ln>
                                <a:solidFill>
                                  <a:schemeClr val="bg1"/>
                                </a:solidFill>
                                <a:effectLst/>
                                <a:uLnTx/>
                                <a:uFillTx/>
                                <a:latin typeface="Cambria Math"/>
                              </a:rPr>
                              <m:t>𝐕𝐞𝐬𝐬𝐞𝐥</m:t>
                            </m:r>
                            <m:r>
                              <a:rPr kumimoji="0" lang="en-GB" sz="4400" b="1" i="0" u="none" strike="noStrike" kern="0" cap="none" spc="0" normalizeH="0" baseline="0" noProof="0" smtClean="0">
                                <a:ln>
                                  <a:noFill/>
                                </a:ln>
                                <a:solidFill>
                                  <a:schemeClr val="bg1"/>
                                </a:solidFill>
                                <a:effectLst/>
                                <a:uLnTx/>
                                <a:uFillTx/>
                                <a:latin typeface="Cambria Math"/>
                              </a:rPr>
                              <m:t> </m:t>
                            </m:r>
                            <m:r>
                              <a:rPr kumimoji="0" lang="en-GB" sz="4400" b="1" i="0" u="none" strike="noStrike" kern="0" cap="none" spc="0" normalizeH="0" baseline="0" noProof="0" smtClean="0">
                                <a:ln>
                                  <a:noFill/>
                                </a:ln>
                                <a:solidFill>
                                  <a:schemeClr val="bg1"/>
                                </a:solidFill>
                                <a:effectLst/>
                                <a:uLnTx/>
                                <a:uFillTx/>
                                <a:latin typeface="Cambria Math"/>
                              </a:rPr>
                              <m:t>𝐂𝐨𝐧𝐭𝐫𝐚𝐬𝐭</m:t>
                            </m:r>
                          </m:num>
                          <m:den>
                            <m:r>
                              <a:rPr kumimoji="0" lang="en-GB" sz="4400" b="1" i="0" u="none" strike="noStrike" kern="0" cap="none" spc="0" normalizeH="0" baseline="0" noProof="0" smtClean="0">
                                <a:ln>
                                  <a:noFill/>
                                </a:ln>
                                <a:solidFill>
                                  <a:schemeClr val="bg1"/>
                                </a:solidFill>
                                <a:effectLst/>
                                <a:uLnTx/>
                                <a:uFillTx/>
                                <a:latin typeface="Cambria Math"/>
                              </a:rPr>
                              <m:t>𝐍𝐨𝐢𝐬𝐞</m:t>
                            </m:r>
                            <m:r>
                              <a:rPr kumimoji="0" lang="en-GB" sz="4400" b="1" i="0" u="none" strike="noStrike" kern="0" cap="none" spc="0" normalizeH="0" baseline="0" noProof="0" smtClean="0">
                                <a:ln>
                                  <a:noFill/>
                                </a:ln>
                                <a:solidFill>
                                  <a:schemeClr val="bg1"/>
                                </a:solidFill>
                                <a:effectLst/>
                                <a:uLnTx/>
                                <a:uFillTx/>
                                <a:latin typeface="Cambria Math"/>
                              </a:rPr>
                              <m:t> ∗ </m:t>
                            </m:r>
                            <m:r>
                              <a:rPr kumimoji="0" lang="en-GB" sz="4400" b="1" i="0" u="none" strike="noStrike" kern="0" cap="none" spc="0" normalizeH="0" baseline="0" noProof="0" smtClean="0">
                                <a:ln>
                                  <a:noFill/>
                                </a:ln>
                                <a:solidFill>
                                  <a:schemeClr val="bg1"/>
                                </a:solidFill>
                                <a:effectLst/>
                                <a:uLnTx/>
                                <a:uFillTx/>
                                <a:latin typeface="Cambria Math"/>
                              </a:rPr>
                              <m:t>𝐏𝐚𝐭𝐢𝐞𝐧𝐭</m:t>
                            </m:r>
                            <m:r>
                              <a:rPr kumimoji="0" lang="en-GB" sz="4400" b="1" i="0" u="none" strike="noStrike" kern="0" cap="none" spc="0" normalizeH="0" baseline="0" noProof="0" smtClean="0">
                                <a:ln>
                                  <a:noFill/>
                                </a:ln>
                                <a:solidFill>
                                  <a:schemeClr val="bg1"/>
                                </a:solidFill>
                                <a:effectLst/>
                                <a:uLnTx/>
                                <a:uFillTx/>
                                <a:latin typeface="Cambria Math"/>
                              </a:rPr>
                              <m:t> </m:t>
                            </m:r>
                            <m:r>
                              <a:rPr kumimoji="0" lang="en-GB" sz="4400" b="1" i="0" u="none" strike="noStrike" kern="0" cap="none" spc="0" normalizeH="0" baseline="0" noProof="0" smtClean="0">
                                <a:ln>
                                  <a:noFill/>
                                </a:ln>
                                <a:solidFill>
                                  <a:schemeClr val="bg1"/>
                                </a:solidFill>
                                <a:effectLst/>
                                <a:uLnTx/>
                                <a:uFillTx/>
                                <a:latin typeface="Cambria Math"/>
                              </a:rPr>
                              <m:t>𝐃𝐨𝐬𝐞</m:t>
                            </m:r>
                          </m:den>
                        </m:f>
                      </m:oMath>
                    </m:oMathPara>
                  </a14:m>
                  <a:endParaRPr kumimoji="0" lang="en-GB" sz="4400" b="1" u="none" strike="noStrike" kern="0" cap="none" spc="0" normalizeH="0" baseline="0" noProof="0" dirty="0" smtClean="0">
                    <a:ln>
                      <a:noFill/>
                    </a:ln>
                    <a:solidFill>
                      <a:schemeClr val="bg1"/>
                    </a:solidFill>
                    <a:effectLst/>
                    <a:uLnTx/>
                    <a:uFillTx/>
                    <a:latin typeface="Arial" charset="0"/>
                  </a:endParaRPr>
                </a:p>
              </p:txBody>
            </p:sp>
          </mc:Choice>
          <mc:Fallback xmlns="">
            <p:sp>
              <p:nvSpPr>
                <p:cNvPr id="292" name="TextBox 291"/>
                <p:cNvSpPr txBox="1">
                  <a:spLocks noRot="1" noChangeAspect="1" noMove="1" noResize="1" noEditPoints="1" noAdjustHandles="1" noChangeArrowheads="1" noChangeShapeType="1" noTextEdit="1"/>
                </p:cNvSpPr>
                <p:nvPr/>
              </p:nvSpPr>
              <p:spPr>
                <a:xfrm>
                  <a:off x="22627676" y="21644416"/>
                  <a:ext cx="5871628" cy="1251998"/>
                </a:xfrm>
                <a:prstGeom prst="rect">
                  <a:avLst/>
                </a:prstGeom>
                <a:blipFill rotWithShape="1">
                  <a:blip r:embed="rId14"/>
                  <a:stretch>
                    <a:fillRect/>
                  </a:stretch>
                </a:blipFill>
              </p:spPr>
              <p:txBody>
                <a:bodyPr/>
                <a:lstStyle/>
                <a:p>
                  <a:r>
                    <a:rPr lang="en-GB">
                      <a:noFill/>
                    </a:rPr>
                    <a:t> </a:t>
                  </a:r>
                </a:p>
              </p:txBody>
            </p:sp>
          </mc:Fallback>
        </mc:AlternateContent>
      </p:grpSp>
      <p:sp>
        <p:nvSpPr>
          <p:cNvPr id="225" name="Text Box 4"/>
          <p:cNvSpPr txBox="1">
            <a:spLocks noChangeArrowheads="1"/>
          </p:cNvSpPr>
          <p:nvPr/>
        </p:nvSpPr>
        <p:spPr bwMode="auto">
          <a:xfrm>
            <a:off x="16740179" y="24604662"/>
            <a:ext cx="12420608" cy="3079034"/>
          </a:xfrm>
          <a:prstGeom prst="rect">
            <a:avLst/>
          </a:prstGeom>
          <a:noFill/>
          <a:ln w="9525">
            <a:noFill/>
            <a:miter lim="800000"/>
            <a:headEnd/>
            <a:tailEnd/>
          </a:ln>
        </p:spPr>
        <p:txBody>
          <a:bodyPr wrap="square" lIns="254628" tIns="254628" rIns="254628" bIns="254628">
            <a:spAutoFit/>
          </a:bodyPr>
          <a:lstStyle/>
          <a:p>
            <a:pPr defTabSz="3530059">
              <a:lnSpc>
                <a:spcPts val="4000"/>
              </a:lnSpc>
            </a:pPr>
            <a:r>
              <a:rPr lang="en-GB" sz="3200" dirty="0" smtClean="0">
                <a:latin typeface="Arial" panose="020B0604020202020204" pitchFamily="34" charset="0"/>
                <a:cs typeface="Arial" panose="020B0604020202020204" pitchFamily="34" charset="0"/>
              </a:rPr>
              <a:t>Estimates of the signal and noise in a cardiac X-ray image can be combined to produce an image quality metric </a:t>
            </a:r>
            <a:r>
              <a:rPr lang="en-GB" sz="3200" dirty="0">
                <a:latin typeface="Arial" panose="020B0604020202020204" pitchFamily="34" charset="0"/>
                <a:cs typeface="Arial" panose="020B0604020202020204" pitchFamily="34" charset="0"/>
              </a:rPr>
              <a:t>(</a:t>
            </a:r>
            <a:r>
              <a:rPr lang="en-GB" sz="3200" dirty="0" smtClean="0">
                <a:latin typeface="Arial" panose="020B0604020202020204" pitchFamily="34" charset="0"/>
                <a:cs typeface="Arial" panose="020B0604020202020204" pitchFamily="34" charset="0"/>
              </a:rPr>
              <a:t>IQM) </a:t>
            </a:r>
            <a:r>
              <a:rPr lang="en-GB" sz="3200" dirty="0">
                <a:latin typeface="Arial" panose="020B0604020202020204" pitchFamily="34" charset="0"/>
                <a:cs typeface="Arial" panose="020B0604020202020204" pitchFamily="34" charset="0"/>
              </a:rPr>
              <a:t>that </a:t>
            </a:r>
            <a:r>
              <a:rPr lang="en-GB" sz="3200" dirty="0" smtClean="0">
                <a:latin typeface="Arial" panose="020B0604020202020204" pitchFamily="34" charset="0"/>
                <a:cs typeface="Arial" panose="020B0604020202020204" pitchFamily="34" charset="0"/>
              </a:rPr>
              <a:t>represents the signal-to-ratio per unit of X-ray radiation dose to the patient</a:t>
            </a:r>
            <a:r>
              <a:rPr lang="en-GB" sz="3200" dirty="0">
                <a:latin typeface="Arial" panose="020B0604020202020204" pitchFamily="34" charset="0"/>
                <a:cs typeface="Arial" panose="020B0604020202020204" pitchFamily="34" charset="0"/>
              </a:rPr>
              <a:t>. By actively monitoring image IQ in real-time system parameters can me adjusted to optimise image </a:t>
            </a:r>
            <a:r>
              <a:rPr lang="en-GB" sz="3200" dirty="0" smtClean="0">
                <a:latin typeface="Arial" panose="020B0604020202020204" pitchFamily="34" charset="0"/>
                <a:cs typeface="Arial" panose="020B0604020202020204" pitchFamily="34" charset="0"/>
              </a:rPr>
              <a:t>quality.</a:t>
            </a:r>
            <a:endParaRPr lang="en-GB" sz="3200" dirty="0">
              <a:solidFill>
                <a:schemeClr val="bg1"/>
              </a:solidFill>
              <a:latin typeface="Arial" panose="020B0604020202020204" pitchFamily="34" charset="0"/>
              <a:cs typeface="Arial" panose="020B0604020202020204" pitchFamily="34" charset="0"/>
            </a:endParaRPr>
          </a:p>
        </p:txBody>
      </p:sp>
      <p:pic>
        <p:nvPicPr>
          <p:cNvPr id="1026" name="Picture 2" descr="C:\Users\mrpsmk\Desktop\PANORAMA_logo_eye+title_large_v3_v1.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87387" y="41140062"/>
            <a:ext cx="4535308" cy="1329075"/>
          </a:xfrm>
          <a:prstGeom prst="rect">
            <a:avLst/>
          </a:prstGeom>
          <a:noFill/>
          <a:extLst>
            <a:ext uri="{909E8E84-426E-40DD-AFC4-6F175D3DCCD1}">
              <a14:hiddenFill xmlns:a14="http://schemas.microsoft.com/office/drawing/2010/main">
                <a:solidFill>
                  <a:srgbClr val="FFFFFF"/>
                </a:solidFill>
              </a14:hiddenFill>
            </a:ext>
          </a:extLst>
        </p:spPr>
      </p:pic>
      <p:sp>
        <p:nvSpPr>
          <p:cNvPr id="265" name="Rounded Rectangle 264"/>
          <p:cNvSpPr/>
          <p:nvPr/>
        </p:nvSpPr>
        <p:spPr>
          <a:xfrm>
            <a:off x="16967087" y="32224845"/>
            <a:ext cx="6324912" cy="135236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600" dirty="0" smtClean="0">
                <a:solidFill>
                  <a:schemeClr val="tx1"/>
                </a:solidFill>
              </a:rPr>
              <a:t>Estimation of patient radiation dose from system parameters</a:t>
            </a:r>
            <a:endParaRPr lang="en-GB" sz="3600" dirty="0">
              <a:solidFill>
                <a:schemeClr val="tx1"/>
              </a:solidFill>
            </a:endParaRPr>
          </a:p>
        </p:txBody>
      </p:sp>
      <p:sp>
        <p:nvSpPr>
          <p:cNvPr id="266" name="Rounded Rectangle 265"/>
          <p:cNvSpPr/>
          <p:nvPr/>
        </p:nvSpPr>
        <p:spPr>
          <a:xfrm>
            <a:off x="18186287" y="34358262"/>
            <a:ext cx="7782401" cy="148760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000" dirty="0" smtClean="0">
                <a:solidFill>
                  <a:schemeClr val="tx1"/>
                </a:solidFill>
              </a:rPr>
              <a:t>Active monitoring of scattered X-ray radiation</a:t>
            </a:r>
            <a:endParaRPr lang="en-GB" sz="4000" dirty="0">
              <a:solidFill>
                <a:schemeClr val="tx1"/>
              </a:solidFill>
            </a:endParaRPr>
          </a:p>
        </p:txBody>
      </p:sp>
      <p:sp>
        <p:nvSpPr>
          <p:cNvPr id="268" name="Rounded Rectangle 267"/>
          <p:cNvSpPr/>
          <p:nvPr/>
        </p:nvSpPr>
        <p:spPr>
          <a:xfrm>
            <a:off x="19557887" y="36679357"/>
            <a:ext cx="8593250" cy="171750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200" dirty="0" smtClean="0">
                <a:solidFill>
                  <a:schemeClr val="tx1"/>
                </a:solidFill>
              </a:rPr>
              <a:t>Automatically regulate system parameters to optimise image quality</a:t>
            </a:r>
            <a:endParaRPr lang="en-GB" sz="4200" dirty="0">
              <a:solidFill>
                <a:schemeClr val="tx1"/>
              </a:solidFill>
            </a:endParaRPr>
          </a:p>
        </p:txBody>
      </p:sp>
      <p:sp>
        <p:nvSpPr>
          <p:cNvPr id="31" name="Rounded Rectangle 30"/>
          <p:cNvSpPr/>
          <p:nvPr/>
        </p:nvSpPr>
        <p:spPr>
          <a:xfrm>
            <a:off x="15366887" y="30152715"/>
            <a:ext cx="5749920" cy="135236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dirty="0" smtClean="0">
                <a:solidFill>
                  <a:schemeClr val="tx1"/>
                </a:solidFill>
              </a:rPr>
              <a:t>Correlate the IQ metric with the experience of clinical users</a:t>
            </a:r>
            <a:endParaRPr lang="en-GB" sz="3200" dirty="0">
              <a:solidFill>
                <a:schemeClr val="tx1"/>
              </a:solidFill>
            </a:endParaRPr>
          </a:p>
        </p:txBody>
      </p:sp>
      <p:sp>
        <p:nvSpPr>
          <p:cNvPr id="138" name="Freeform 137"/>
          <p:cNvSpPr/>
          <p:nvPr/>
        </p:nvSpPr>
        <p:spPr>
          <a:xfrm>
            <a:off x="17206800" y="33591500"/>
            <a:ext cx="8191500" cy="711200"/>
          </a:xfrm>
          <a:custGeom>
            <a:avLst/>
            <a:gdLst>
              <a:gd name="connsiteX0" fmla="*/ 0 w 8191500"/>
              <a:gd name="connsiteY0" fmla="*/ 25400 h 711200"/>
              <a:gd name="connsiteX1" fmla="*/ 6337300 w 8191500"/>
              <a:gd name="connsiteY1" fmla="*/ 0 h 711200"/>
              <a:gd name="connsiteX2" fmla="*/ 8191500 w 8191500"/>
              <a:gd name="connsiteY2" fmla="*/ 711200 h 711200"/>
              <a:gd name="connsiteX3" fmla="*/ 1155700 w 8191500"/>
              <a:gd name="connsiteY3" fmla="*/ 711200 h 711200"/>
              <a:gd name="connsiteX4" fmla="*/ 0 w 8191500"/>
              <a:gd name="connsiteY4" fmla="*/ 2540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0" h="711200">
                <a:moveTo>
                  <a:pt x="0" y="25400"/>
                </a:moveTo>
                <a:lnTo>
                  <a:pt x="6337300" y="0"/>
                </a:lnTo>
                <a:lnTo>
                  <a:pt x="8191500" y="711200"/>
                </a:lnTo>
                <a:lnTo>
                  <a:pt x="1155700" y="711200"/>
                </a:lnTo>
                <a:lnTo>
                  <a:pt x="0" y="25400"/>
                </a:lnTo>
                <a:close/>
              </a:path>
            </a:pathLst>
          </a:cu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0" name="Freeform 139"/>
          <p:cNvSpPr/>
          <p:nvPr/>
        </p:nvSpPr>
        <p:spPr>
          <a:xfrm>
            <a:off x="18616500" y="35902900"/>
            <a:ext cx="9080500" cy="723900"/>
          </a:xfrm>
          <a:custGeom>
            <a:avLst/>
            <a:gdLst>
              <a:gd name="connsiteX0" fmla="*/ 0 w 9080500"/>
              <a:gd name="connsiteY0" fmla="*/ 0 h 723900"/>
              <a:gd name="connsiteX1" fmla="*/ 7442200 w 9080500"/>
              <a:gd name="connsiteY1" fmla="*/ 0 h 723900"/>
              <a:gd name="connsiteX2" fmla="*/ 9080500 w 9080500"/>
              <a:gd name="connsiteY2" fmla="*/ 723900 h 723900"/>
              <a:gd name="connsiteX3" fmla="*/ 1054100 w 9080500"/>
              <a:gd name="connsiteY3" fmla="*/ 711200 h 723900"/>
              <a:gd name="connsiteX4" fmla="*/ 0 w 9080500"/>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500" h="723900">
                <a:moveTo>
                  <a:pt x="0" y="0"/>
                </a:moveTo>
                <a:lnTo>
                  <a:pt x="7442200" y="0"/>
                </a:lnTo>
                <a:lnTo>
                  <a:pt x="9080500" y="723900"/>
                </a:lnTo>
                <a:lnTo>
                  <a:pt x="1054100" y="711200"/>
                </a:lnTo>
                <a:lnTo>
                  <a:pt x="0" y="0"/>
                </a:lnTo>
                <a:close/>
              </a:path>
            </a:pathLst>
          </a:cu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72" name="Freeform 371"/>
          <p:cNvSpPr/>
          <p:nvPr/>
        </p:nvSpPr>
        <p:spPr>
          <a:xfrm>
            <a:off x="15298057" y="32018514"/>
            <a:ext cx="827314" cy="174172"/>
          </a:xfrm>
          <a:custGeom>
            <a:avLst/>
            <a:gdLst>
              <a:gd name="connsiteX0" fmla="*/ 827314 w 827314"/>
              <a:gd name="connsiteY0" fmla="*/ 174172 h 174172"/>
              <a:gd name="connsiteX1" fmla="*/ 827314 w 827314"/>
              <a:gd name="connsiteY1" fmla="*/ 174172 h 174172"/>
              <a:gd name="connsiteX2" fmla="*/ 667657 w 827314"/>
              <a:gd name="connsiteY2" fmla="*/ 130629 h 174172"/>
              <a:gd name="connsiteX3" fmla="*/ 580572 w 827314"/>
              <a:gd name="connsiteY3" fmla="*/ 101600 h 174172"/>
              <a:gd name="connsiteX4" fmla="*/ 537029 w 827314"/>
              <a:gd name="connsiteY4" fmla="*/ 87086 h 174172"/>
              <a:gd name="connsiteX5" fmla="*/ 290286 w 827314"/>
              <a:gd name="connsiteY5" fmla="*/ 58057 h 174172"/>
              <a:gd name="connsiteX6" fmla="*/ 101600 w 827314"/>
              <a:gd name="connsiteY6" fmla="*/ 14515 h 174172"/>
              <a:gd name="connsiteX7" fmla="*/ 0 w 827314"/>
              <a:gd name="connsiteY7" fmla="*/ 0 h 17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7314" h="174172">
                <a:moveTo>
                  <a:pt x="827314" y="174172"/>
                </a:moveTo>
                <a:lnTo>
                  <a:pt x="827314" y="174172"/>
                </a:lnTo>
                <a:cubicBezTo>
                  <a:pt x="774095" y="159658"/>
                  <a:pt x="720578" y="146194"/>
                  <a:pt x="667657" y="130629"/>
                </a:cubicBezTo>
                <a:cubicBezTo>
                  <a:pt x="638302" y="121995"/>
                  <a:pt x="609600" y="111276"/>
                  <a:pt x="580572" y="101600"/>
                </a:cubicBezTo>
                <a:lnTo>
                  <a:pt x="537029" y="87086"/>
                </a:lnTo>
                <a:cubicBezTo>
                  <a:pt x="509530" y="77920"/>
                  <a:pt x="295741" y="58603"/>
                  <a:pt x="290286" y="58057"/>
                </a:cubicBezTo>
                <a:cubicBezTo>
                  <a:pt x="222480" y="41106"/>
                  <a:pt x="168622" y="25686"/>
                  <a:pt x="101600" y="14515"/>
                </a:cubicBezTo>
                <a:cubicBezTo>
                  <a:pt x="67855" y="8891"/>
                  <a:pt x="0" y="0"/>
                  <a:pt x="0"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Freeform 381"/>
          <p:cNvSpPr/>
          <p:nvPr/>
        </p:nvSpPr>
        <p:spPr>
          <a:xfrm>
            <a:off x="13919200" y="28520571"/>
            <a:ext cx="6865257" cy="1582058"/>
          </a:xfrm>
          <a:custGeom>
            <a:avLst/>
            <a:gdLst>
              <a:gd name="connsiteX0" fmla="*/ 1727200 w 6865257"/>
              <a:gd name="connsiteY0" fmla="*/ 1567543 h 1582058"/>
              <a:gd name="connsiteX1" fmla="*/ 6865257 w 6865257"/>
              <a:gd name="connsiteY1" fmla="*/ 1582058 h 1582058"/>
              <a:gd name="connsiteX2" fmla="*/ 0 w 6865257"/>
              <a:gd name="connsiteY2" fmla="*/ 0 h 1582058"/>
              <a:gd name="connsiteX3" fmla="*/ 130629 w 6865257"/>
              <a:gd name="connsiteY3" fmla="*/ 1059543 h 1582058"/>
              <a:gd name="connsiteX4" fmla="*/ 1727200 w 6865257"/>
              <a:gd name="connsiteY4" fmla="*/ 1567543 h 158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5257" h="1582058">
                <a:moveTo>
                  <a:pt x="1727200" y="1567543"/>
                </a:moveTo>
                <a:lnTo>
                  <a:pt x="6865257" y="1582058"/>
                </a:lnTo>
                <a:lnTo>
                  <a:pt x="0" y="0"/>
                </a:lnTo>
                <a:lnTo>
                  <a:pt x="130629" y="1059543"/>
                </a:lnTo>
                <a:lnTo>
                  <a:pt x="1727200" y="156754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2" name="Freeform 401"/>
          <p:cNvSpPr/>
          <p:nvPr/>
        </p:nvSpPr>
        <p:spPr>
          <a:xfrm>
            <a:off x="14093371" y="29841371"/>
            <a:ext cx="1175658" cy="1335315"/>
          </a:xfrm>
          <a:custGeom>
            <a:avLst/>
            <a:gdLst>
              <a:gd name="connsiteX0" fmla="*/ 1146629 w 1175658"/>
              <a:gd name="connsiteY0" fmla="*/ 508000 h 1335315"/>
              <a:gd name="connsiteX1" fmla="*/ 1161143 w 1175658"/>
              <a:gd name="connsiteY1" fmla="*/ 1335315 h 1335315"/>
              <a:gd name="connsiteX2" fmla="*/ 101600 w 1175658"/>
              <a:gd name="connsiteY2" fmla="*/ 870858 h 1335315"/>
              <a:gd name="connsiteX3" fmla="*/ 0 w 1175658"/>
              <a:gd name="connsiteY3" fmla="*/ 0 h 1335315"/>
              <a:gd name="connsiteX4" fmla="*/ 1175658 w 1175658"/>
              <a:gd name="connsiteY4" fmla="*/ 449943 h 1335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658" h="1335315">
                <a:moveTo>
                  <a:pt x="1146629" y="508000"/>
                </a:moveTo>
                <a:lnTo>
                  <a:pt x="1161143" y="1335315"/>
                </a:lnTo>
                <a:lnTo>
                  <a:pt x="101600" y="870858"/>
                </a:lnTo>
                <a:lnTo>
                  <a:pt x="0" y="0"/>
                </a:lnTo>
                <a:lnTo>
                  <a:pt x="1175658" y="449943"/>
                </a:lnTo>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Freeform 402"/>
          <p:cNvSpPr/>
          <p:nvPr/>
        </p:nvSpPr>
        <p:spPr>
          <a:xfrm>
            <a:off x="14224000" y="31031543"/>
            <a:ext cx="2699657" cy="2351314"/>
          </a:xfrm>
          <a:custGeom>
            <a:avLst/>
            <a:gdLst>
              <a:gd name="connsiteX0" fmla="*/ 0 w 2699657"/>
              <a:gd name="connsiteY0" fmla="*/ 0 h 2351314"/>
              <a:gd name="connsiteX1" fmla="*/ 2685143 w 2699657"/>
              <a:gd name="connsiteY1" fmla="*/ 1349828 h 2351314"/>
              <a:gd name="connsiteX2" fmla="*/ 2699657 w 2699657"/>
              <a:gd name="connsiteY2" fmla="*/ 2351314 h 2351314"/>
              <a:gd name="connsiteX3" fmla="*/ 116114 w 2699657"/>
              <a:gd name="connsiteY3" fmla="*/ 783771 h 2351314"/>
              <a:gd name="connsiteX4" fmla="*/ 0 w 2699657"/>
              <a:gd name="connsiteY4" fmla="*/ 0 h 235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657" h="2351314">
                <a:moveTo>
                  <a:pt x="0" y="0"/>
                </a:moveTo>
                <a:lnTo>
                  <a:pt x="2685143" y="1349828"/>
                </a:lnTo>
                <a:lnTo>
                  <a:pt x="2699657" y="2351314"/>
                </a:lnTo>
                <a:lnTo>
                  <a:pt x="116114" y="783771"/>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5" name="Freeform 404"/>
          <p:cNvSpPr/>
          <p:nvPr/>
        </p:nvSpPr>
        <p:spPr>
          <a:xfrm>
            <a:off x="14356443" y="32101971"/>
            <a:ext cx="3788228" cy="3425372"/>
          </a:xfrm>
          <a:custGeom>
            <a:avLst/>
            <a:gdLst>
              <a:gd name="connsiteX0" fmla="*/ 0 w 3788228"/>
              <a:gd name="connsiteY0" fmla="*/ 0 h 3425372"/>
              <a:gd name="connsiteX1" fmla="*/ 3788228 w 3788228"/>
              <a:gd name="connsiteY1" fmla="*/ 2423886 h 3425372"/>
              <a:gd name="connsiteX2" fmla="*/ 3773714 w 3788228"/>
              <a:gd name="connsiteY2" fmla="*/ 3425372 h 3425372"/>
              <a:gd name="connsiteX3" fmla="*/ 101600 w 3788228"/>
              <a:gd name="connsiteY3" fmla="*/ 653143 h 3425372"/>
              <a:gd name="connsiteX4" fmla="*/ 0 w 3788228"/>
              <a:gd name="connsiteY4" fmla="*/ 0 h 34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228" h="3425372">
                <a:moveTo>
                  <a:pt x="0" y="0"/>
                </a:moveTo>
                <a:lnTo>
                  <a:pt x="3788228" y="2423886"/>
                </a:lnTo>
                <a:lnTo>
                  <a:pt x="3773714" y="3425372"/>
                </a:lnTo>
                <a:lnTo>
                  <a:pt x="101600" y="653143"/>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6" name="Freeform 405"/>
          <p:cNvSpPr/>
          <p:nvPr/>
        </p:nvSpPr>
        <p:spPr>
          <a:xfrm>
            <a:off x="14485257" y="32947429"/>
            <a:ext cx="5007429" cy="5181600"/>
          </a:xfrm>
          <a:custGeom>
            <a:avLst/>
            <a:gdLst>
              <a:gd name="connsiteX0" fmla="*/ 0 w 5007429"/>
              <a:gd name="connsiteY0" fmla="*/ 0 h 5181600"/>
              <a:gd name="connsiteX1" fmla="*/ 5007429 w 5007429"/>
              <a:gd name="connsiteY1" fmla="*/ 3860800 h 5181600"/>
              <a:gd name="connsiteX2" fmla="*/ 5007429 w 5007429"/>
              <a:gd name="connsiteY2" fmla="*/ 5181600 h 5181600"/>
              <a:gd name="connsiteX3" fmla="*/ 87086 w 5007429"/>
              <a:gd name="connsiteY3" fmla="*/ 740228 h 5181600"/>
              <a:gd name="connsiteX4" fmla="*/ 0 w 5007429"/>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429" h="5181600">
                <a:moveTo>
                  <a:pt x="0" y="0"/>
                </a:moveTo>
                <a:lnTo>
                  <a:pt x="5007429" y="3860800"/>
                </a:lnTo>
                <a:lnTo>
                  <a:pt x="5007429" y="5181600"/>
                </a:lnTo>
                <a:lnTo>
                  <a:pt x="87086" y="740228"/>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56" name="Freeform 1055"/>
          <p:cNvSpPr/>
          <p:nvPr/>
        </p:nvSpPr>
        <p:spPr>
          <a:xfrm>
            <a:off x="15762287" y="31576962"/>
            <a:ext cx="6997700" cy="571500"/>
          </a:xfrm>
          <a:custGeom>
            <a:avLst/>
            <a:gdLst>
              <a:gd name="connsiteX0" fmla="*/ 0 w 6997700"/>
              <a:gd name="connsiteY0" fmla="*/ 0 h 571500"/>
              <a:gd name="connsiteX1" fmla="*/ 5257800 w 6997700"/>
              <a:gd name="connsiteY1" fmla="*/ 0 h 571500"/>
              <a:gd name="connsiteX2" fmla="*/ 6997700 w 6997700"/>
              <a:gd name="connsiteY2" fmla="*/ 571500 h 571500"/>
              <a:gd name="connsiteX3" fmla="*/ 1282700 w 6997700"/>
              <a:gd name="connsiteY3" fmla="*/ 558800 h 571500"/>
              <a:gd name="connsiteX4" fmla="*/ 0 w 6997700"/>
              <a:gd name="connsiteY4" fmla="*/ 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700" h="571500">
                <a:moveTo>
                  <a:pt x="0" y="0"/>
                </a:moveTo>
                <a:lnTo>
                  <a:pt x="5257800" y="0"/>
                </a:lnTo>
                <a:lnTo>
                  <a:pt x="6997700" y="571500"/>
                </a:lnTo>
                <a:lnTo>
                  <a:pt x="1282700" y="5588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59" name="Freeform 1058"/>
          <p:cNvSpPr/>
          <p:nvPr/>
        </p:nvSpPr>
        <p:spPr>
          <a:xfrm>
            <a:off x="13792200" y="28113038"/>
            <a:ext cx="152400" cy="209550"/>
          </a:xfrm>
          <a:custGeom>
            <a:avLst/>
            <a:gdLst>
              <a:gd name="connsiteX0" fmla="*/ 152400 w 152400"/>
              <a:gd name="connsiteY0" fmla="*/ 100012 h 209550"/>
              <a:gd name="connsiteX1" fmla="*/ 28575 w 152400"/>
              <a:gd name="connsiteY1" fmla="*/ 209550 h 209550"/>
              <a:gd name="connsiteX2" fmla="*/ 0 w 152400"/>
              <a:gd name="connsiteY2" fmla="*/ 0 h 209550"/>
              <a:gd name="connsiteX3" fmla="*/ 152400 w 152400"/>
              <a:gd name="connsiteY3" fmla="*/ 100012 h 209550"/>
            </a:gdLst>
            <a:ahLst/>
            <a:cxnLst>
              <a:cxn ang="0">
                <a:pos x="connsiteX0" y="connsiteY0"/>
              </a:cxn>
              <a:cxn ang="0">
                <a:pos x="connsiteX1" y="connsiteY1"/>
              </a:cxn>
              <a:cxn ang="0">
                <a:pos x="connsiteX2" y="connsiteY2"/>
              </a:cxn>
              <a:cxn ang="0">
                <a:pos x="connsiteX3" y="connsiteY3"/>
              </a:cxn>
            </a:cxnLst>
            <a:rect l="l" t="t" r="r" b="b"/>
            <a:pathLst>
              <a:path w="152400" h="209550">
                <a:moveTo>
                  <a:pt x="152400" y="100012"/>
                </a:moveTo>
                <a:lnTo>
                  <a:pt x="28575" y="209550"/>
                </a:lnTo>
                <a:lnTo>
                  <a:pt x="0" y="0"/>
                </a:lnTo>
                <a:lnTo>
                  <a:pt x="152400" y="1000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061" name="Straight Connector 1060"/>
          <p:cNvCxnSpPr/>
          <p:nvPr/>
        </p:nvCxnSpPr>
        <p:spPr>
          <a:xfrm>
            <a:off x="13844587" y="28113038"/>
            <a:ext cx="1306756" cy="10015991"/>
          </a:xfrm>
          <a:prstGeom prst="line">
            <a:avLst/>
          </a:prstGeom>
          <a:ln w="571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61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1183</TotalTime>
  <Words>782</Words>
  <Application>Microsoft Office PowerPoint</Application>
  <PresentationFormat>Custom</PresentationFormat>
  <Paragraphs>70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Kengyelics</dc:creator>
  <cp:lastModifiedBy>Stephen Kengyelics</cp:lastModifiedBy>
  <cp:revision>89</cp:revision>
  <dcterms:created xsi:type="dcterms:W3CDTF">2006-08-16T00:00:00Z</dcterms:created>
  <dcterms:modified xsi:type="dcterms:W3CDTF">2014-06-16T12:21:24Z</dcterms:modified>
</cp:coreProperties>
</file>