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0" r:id="rId2"/>
    <p:sldId id="362" r:id="rId3"/>
    <p:sldId id="379" r:id="rId4"/>
    <p:sldId id="373" r:id="rId5"/>
    <p:sldId id="386" r:id="rId6"/>
    <p:sldId id="387" r:id="rId7"/>
    <p:sldId id="374" r:id="rId8"/>
    <p:sldId id="385" r:id="rId9"/>
    <p:sldId id="388" r:id="rId10"/>
    <p:sldId id="381" r:id="rId11"/>
    <p:sldId id="382" r:id="rId12"/>
    <p:sldId id="389" r:id="rId13"/>
    <p:sldId id="377" r:id="rId14"/>
    <p:sldId id="352" r:id="rId15"/>
    <p:sldId id="319" r:id="rId16"/>
    <p:sldId id="384" r:id="rId17"/>
    <p:sldId id="394" r:id="rId18"/>
    <p:sldId id="390" r:id="rId19"/>
    <p:sldId id="332" r:id="rId20"/>
    <p:sldId id="393" r:id="rId21"/>
    <p:sldId id="383" r:id="rId22"/>
    <p:sldId id="391" r:id="rId23"/>
    <p:sldId id="346" r:id="rId24"/>
    <p:sldId id="333" r:id="rId25"/>
    <p:sldId id="354" r:id="rId26"/>
    <p:sldId id="355" r:id="rId27"/>
    <p:sldId id="392" r:id="rId28"/>
    <p:sldId id="356" r:id="rId29"/>
    <p:sldId id="357" r:id="rId30"/>
    <p:sldId id="358" r:id="rId31"/>
    <p:sldId id="359" r:id="rId32"/>
    <p:sldId id="316" r:id="rId33"/>
    <p:sldId id="363" r:id="rId34"/>
  </p:sldIdLst>
  <p:sldSz cx="9144000" cy="6858000" type="screen4x3"/>
  <p:notesSz cx="9931400" cy="67945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CC"/>
    <a:srgbClr val="008000"/>
    <a:srgbClr val="0000FF"/>
    <a:srgbClr val="CC6600"/>
    <a:srgbClr val="CC9900"/>
    <a:srgbClr val="D0C2E2"/>
    <a:srgbClr val="FF0000"/>
    <a:srgbClr val="FF9900"/>
    <a:srgbClr val="CCFF99"/>
    <a:srgbClr val="B3B3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86971" autoAdjust="0"/>
  </p:normalViewPr>
  <p:slideViewPr>
    <p:cSldViewPr snapToGrid="0">
      <p:cViewPr>
        <p:scale>
          <a:sx n="70" d="100"/>
          <a:sy n="70" d="100"/>
        </p:scale>
        <p:origin x="-180" y="-16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140"/>
        <p:guide pos="312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image" Target="../media/image91.wmf"/><Relationship Id="rId7" Type="http://schemas.openxmlformats.org/officeDocument/2006/relationships/image" Target="../media/image95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36.wmf"/><Relationship Id="rId1" Type="http://schemas.openxmlformats.org/officeDocument/2006/relationships/image" Target="../media/image62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0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61D29-30ED-49D4-A11A-D105762F6C4F}" type="datetimeFigureOut">
              <a:rPr lang="en-GB" smtClean="0"/>
              <a:pPr/>
              <a:t>13/02/2014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596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3596"/>
            <a:ext cx="4303606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A986F-9E8A-41D8-B609-603243F1199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9931400" cy="67945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9931400" cy="67945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9931400" cy="67945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9931400" cy="67945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733588" y="-8766175"/>
            <a:ext cx="12371388" cy="9277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93142" y="3227387"/>
            <a:ext cx="7933625" cy="3051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dirty="0" smtClean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67075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93141" y="3227388"/>
            <a:ext cx="7935925" cy="305280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0480DDA-8174-42E5-93B5-A7AFBDAD41C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47FDBD2-7F65-437A-90D0-9D07B7FD64E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4225" cy="5843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3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DF2478-C988-4AE6-AA22-6EB0746EAC4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B1060C6-D4DD-4338-9D35-D8336893415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50C929-66FA-4BF2-9281-341E6D215F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BE2FC9-2B04-46C7-8145-FBE1885449A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1F822F6-54A0-4019-AEB9-349E26A10F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D8FDEA-76CF-4712-9626-ED3936D0E5D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FCB8DEB-B92D-4177-B34D-ED8FA49E25B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9C25891-9AE3-402F-9BF2-4F57E250D66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026D26-DE76-4516-BAC0-419E7F9D1F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1663" cy="1135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25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87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5663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BE971CFF-B699-4564-8325-8CF66B5BB5A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tiff"/><Relationship Id="rId9" Type="http://schemas.openxmlformats.org/officeDocument/2006/relationships/image" Target="../media/image5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66.tiff"/><Relationship Id="rId9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8.jpeg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0.bin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77.jpeg"/><Relationship Id="rId9" Type="http://schemas.openxmlformats.org/officeDocument/2006/relationships/oleObject" Target="../embeddings/oleObject23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4.png"/><Relationship Id="rId5" Type="http://schemas.openxmlformats.org/officeDocument/2006/relationships/image" Target="../media/image82.pn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oleObject" Target="../embeddings/oleObject2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86.tif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81.png"/><Relationship Id="rId9" Type="http://schemas.openxmlformats.org/officeDocument/2006/relationships/oleObject" Target="../embeddings/oleObject3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ltGray">
          <a:xfrm>
            <a:off x="152400" y="152400"/>
            <a:ext cx="8856663" cy="6551613"/>
          </a:xfrm>
          <a:prstGeom prst="rect">
            <a:avLst/>
          </a:prstGeom>
          <a:solidFill>
            <a:srgbClr val="00502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dirty="0">
              <a:solidFill>
                <a:srgbClr val="8D010F"/>
              </a:solidFill>
              <a:latin typeface="Times" pitchFamily="18" charset="0"/>
            </a:endParaRPr>
          </a:p>
        </p:txBody>
      </p:sp>
      <p:pic>
        <p:nvPicPr>
          <p:cNvPr id="3" name="Picture 3" descr="LeedsUniWh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8051" y="271508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4"/>
          <p:cNvSpPr>
            <a:spLocks noChangeShapeType="1"/>
          </p:cNvSpPr>
          <p:nvPr/>
        </p:nvSpPr>
        <p:spPr bwMode="white">
          <a:xfrm>
            <a:off x="214676" y="1067118"/>
            <a:ext cx="871378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579801" y="1235393"/>
            <a:ext cx="8368255" cy="1258887"/>
          </a:xfrm>
          <a:prstGeom prst="rect">
            <a:avLst/>
          </a:prstGeom>
          <a:solidFill>
            <a:srgbClr val="00502F"/>
          </a:solidFill>
        </p:spPr>
        <p:txBody>
          <a:bodyPr/>
          <a:lstStyle/>
          <a:p>
            <a:pPr algn="ctr" defTabSz="914400" fontAlgn="auto">
              <a:spcAft>
                <a:spcPts val="0"/>
              </a:spcAft>
              <a:buClrTx/>
              <a:buSzTx/>
              <a:buFont typeface="Times New Roman" pitchFamily="16" charset="0"/>
              <a:buNone/>
              <a:defRPr/>
            </a:pPr>
            <a:r>
              <a:rPr lang="en-GB" sz="3200" dirty="0" smtClean="0">
                <a:ea typeface="ＭＳ Ｐゴシック" charset="-128"/>
              </a:rPr>
              <a:t>Coherent imaging and sensing</a:t>
            </a:r>
          </a:p>
          <a:p>
            <a:pPr algn="ctr" defTabSz="914400" fontAlgn="auto">
              <a:spcAft>
                <a:spcPts val="0"/>
              </a:spcAft>
              <a:buClrTx/>
              <a:buSzTx/>
              <a:buFont typeface="Times New Roman" pitchFamily="16" charset="0"/>
              <a:buNone/>
              <a:defRPr/>
            </a:pPr>
            <a:r>
              <a:rPr lang="en-GB" sz="3200" dirty="0" smtClean="0">
                <a:ea typeface="ＭＳ Ｐゴシック" charset="-128"/>
              </a:rPr>
              <a:t>using the self-mixing effect</a:t>
            </a:r>
          </a:p>
          <a:p>
            <a:pPr algn="ctr" defTabSz="914400" fontAlgn="auto">
              <a:spcAft>
                <a:spcPts val="0"/>
              </a:spcAft>
              <a:buClrTx/>
              <a:buSzTx/>
              <a:buFont typeface="Times New Roman" pitchFamily="16" charset="0"/>
              <a:buNone/>
              <a:defRPr/>
            </a:pPr>
            <a:r>
              <a:rPr lang="en-GB" sz="3200" dirty="0" smtClean="0">
                <a:ea typeface="ＭＳ Ｐゴシック" charset="-128"/>
              </a:rPr>
              <a:t>in THz quantum cascade lasers</a:t>
            </a:r>
            <a:endParaRPr lang="en-US" sz="3200" dirty="0" smtClean="0">
              <a:ea typeface="ＭＳ Ｐゴシック" charset="-128"/>
            </a:endParaRPr>
          </a:p>
          <a:p>
            <a:pPr defTabSz="914400" fontAlgn="auto">
              <a:spcAft>
                <a:spcPts val="0"/>
              </a:spcAft>
              <a:buClrTx/>
              <a:buSzTx/>
              <a:buFont typeface="Times New Roman" pitchFamily="16" charset="0"/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u="sng" dirty="0" smtClean="0"/>
              <a:t>Paul Dean</a:t>
            </a:r>
            <a:r>
              <a:rPr lang="en-GB" dirty="0" smtClean="0"/>
              <a:t>, James Keeley, Alex Valavanis, Raed Alhathlool, Suraj P. Khanna, Mohammad </a:t>
            </a:r>
            <a:r>
              <a:rPr lang="en-GB" dirty="0" err="1" smtClean="0"/>
              <a:t>Lachab</a:t>
            </a:r>
            <a:r>
              <a:rPr lang="en-GB" dirty="0" smtClean="0"/>
              <a:t>, Dragan Indjin, Edmund H. Linfield, and A. Giles Davies</a:t>
            </a:r>
          </a:p>
          <a:p>
            <a:endParaRPr lang="en-GB" sz="800" dirty="0" smtClean="0"/>
          </a:p>
          <a:p>
            <a:r>
              <a:rPr lang="en-GB" sz="1600" i="1" dirty="0" smtClean="0"/>
              <a:t>School of Electronic and Electrical Engineering, University of Leeds, Leeds, LS2 9JT, UK </a:t>
            </a:r>
          </a:p>
          <a:p>
            <a:endParaRPr lang="en-GB" i="1" dirty="0" smtClean="0"/>
          </a:p>
          <a:p>
            <a:r>
              <a:rPr lang="en-GB" dirty="0" smtClean="0"/>
              <a:t>Karl Bertling, Yah Leng Lim, and Aleksandar D. </a:t>
            </a:r>
            <a:r>
              <a:rPr lang="en-GB" dirty="0" err="1" smtClean="0"/>
              <a:t>Rakić</a:t>
            </a:r>
            <a:endParaRPr lang="en-GB" dirty="0" smtClean="0"/>
          </a:p>
          <a:p>
            <a:endParaRPr lang="en-GB" sz="800" dirty="0" smtClean="0"/>
          </a:p>
          <a:p>
            <a:r>
              <a:rPr lang="en-GB" sz="1600" i="1" dirty="0" smtClean="0"/>
              <a:t>The University of Queensland, School of Information Technology and Electrical Engineering, QLD, 4072, Australia</a:t>
            </a:r>
          </a:p>
          <a:p>
            <a:endParaRPr lang="en-GB" i="1" dirty="0" smtClean="0"/>
          </a:p>
          <a:p>
            <a:r>
              <a:rPr lang="en-GB" dirty="0" smtClean="0"/>
              <a:t>Thomas Taimre</a:t>
            </a:r>
          </a:p>
          <a:p>
            <a:endParaRPr lang="en-GB" sz="800" dirty="0" smtClean="0"/>
          </a:p>
          <a:p>
            <a:r>
              <a:rPr lang="en-GB" sz="1600" i="1" dirty="0" smtClean="0"/>
              <a:t>School of Mathematics and Physics, The University of Queensland, QLD, 407, Australia</a:t>
            </a:r>
          </a:p>
          <a:p>
            <a:r>
              <a:rPr lang="en-GB" sz="2400" dirty="0" smtClean="0"/>
              <a:t> </a:t>
            </a:r>
            <a:endParaRPr lang="en-US" sz="1600" dirty="0" smtClean="0">
              <a:ea typeface="ＭＳ Ｐゴシック" charset="-128"/>
            </a:endParaRPr>
          </a:p>
        </p:txBody>
      </p:sp>
      <p:pic>
        <p:nvPicPr>
          <p:cNvPr id="6" name="Picture 13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395" y="261572"/>
            <a:ext cx="2349567" cy="69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6736134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 smtClean="0">
                  <a:cs typeface="Arial" charset="0"/>
                </a:rPr>
                <a:t>Detectors for THz QCL imaging</a:t>
              </a:r>
              <a:endParaRPr lang="en-GB" sz="2800" b="0" dirty="0">
                <a:cs typeface="Arial" charset="0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619" y="2037805"/>
            <a:ext cx="1461444" cy="1413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1162594"/>
            <a:ext cx="31481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Microbolometer</a:t>
            </a:r>
            <a:r>
              <a:rPr lang="en-GB" dirty="0" smtClean="0">
                <a:solidFill>
                  <a:schemeClr val="tx1"/>
                </a:solidFill>
              </a:rPr>
              <a:t> array</a:t>
            </a:r>
          </a:p>
          <a:p>
            <a:pPr marL="342900" indent="-342900" algn="ctr"/>
            <a:r>
              <a:rPr lang="en-GB" sz="1400" dirty="0" smtClean="0">
                <a:solidFill>
                  <a:srgbClr val="0000CC"/>
                </a:solidFill>
              </a:rPr>
              <a:t>A. W. M. Lee </a:t>
            </a:r>
            <a:r>
              <a:rPr lang="en-GB" sz="1400" i="1" dirty="0" smtClean="0">
                <a:solidFill>
                  <a:srgbClr val="0000CC"/>
                </a:solidFill>
              </a:rPr>
              <a:t>et al.</a:t>
            </a:r>
            <a:r>
              <a:rPr lang="en-GB" sz="1400" dirty="0" smtClean="0">
                <a:solidFill>
                  <a:srgbClr val="0000CC"/>
                </a:solidFill>
              </a:rPr>
              <a:t>,</a:t>
            </a:r>
          </a:p>
          <a:p>
            <a:pPr marL="342900" indent="-342900" algn="ctr"/>
            <a:r>
              <a:rPr lang="en-GB" sz="1400" dirty="0" smtClean="0">
                <a:solidFill>
                  <a:srgbClr val="0000CC"/>
                </a:solidFill>
              </a:rPr>
              <a:t>Appl. Phys. </a:t>
            </a:r>
            <a:r>
              <a:rPr lang="en-GB" sz="1400" dirty="0" err="1" smtClean="0">
                <a:solidFill>
                  <a:srgbClr val="0000CC"/>
                </a:solidFill>
              </a:rPr>
              <a:t>Lett</a:t>
            </a:r>
            <a:r>
              <a:rPr lang="en-GB" sz="1400" dirty="0" smtClean="0">
                <a:solidFill>
                  <a:srgbClr val="0000CC"/>
                </a:solidFill>
              </a:rPr>
              <a:t>. </a:t>
            </a:r>
            <a:r>
              <a:rPr lang="en-GB" sz="1400" b="1" dirty="0" smtClean="0">
                <a:solidFill>
                  <a:srgbClr val="0000CC"/>
                </a:solidFill>
              </a:rPr>
              <a:t>89</a:t>
            </a:r>
            <a:r>
              <a:rPr lang="en-GB" sz="1400" dirty="0" smtClean="0">
                <a:solidFill>
                  <a:srgbClr val="0000CC"/>
                </a:solidFill>
              </a:rPr>
              <a:t>, 141125 (2006)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5362" y="2122035"/>
            <a:ext cx="17716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80708" y="1171303"/>
            <a:ext cx="31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Schottky</a:t>
            </a:r>
            <a:r>
              <a:rPr lang="en-GB" dirty="0" smtClean="0">
                <a:solidFill>
                  <a:schemeClr val="tx1"/>
                </a:solidFill>
              </a:rPr>
              <a:t> diode</a:t>
            </a:r>
            <a:endParaRPr lang="en-GB" dirty="0" smtClean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079964"/>
            <a:ext cx="31481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Golay</a:t>
            </a:r>
            <a:r>
              <a:rPr lang="en-GB" dirty="0" smtClean="0">
                <a:solidFill>
                  <a:schemeClr val="tx1"/>
                </a:solidFill>
              </a:rPr>
              <a:t> cell</a:t>
            </a:r>
            <a:endParaRPr lang="en-GB" dirty="0" smtClean="0">
              <a:solidFill>
                <a:schemeClr val="accent2"/>
              </a:solidFill>
            </a:endParaRPr>
          </a:p>
          <a:p>
            <a:pPr marL="342900" indent="-342900" algn="ctr"/>
            <a:r>
              <a:rPr lang="en-GB" sz="1400" i="1" dirty="0" smtClean="0">
                <a:solidFill>
                  <a:schemeClr val="accent2"/>
                </a:solidFill>
              </a:rPr>
              <a:t>K. L. Nguyen et al.</a:t>
            </a:r>
            <a:r>
              <a:rPr lang="en-GB" sz="1400" dirty="0" smtClean="0">
                <a:solidFill>
                  <a:schemeClr val="accent2"/>
                </a:solidFill>
              </a:rPr>
              <a:t>,</a:t>
            </a:r>
          </a:p>
          <a:p>
            <a:pPr marL="342900" indent="-342900" algn="ctr"/>
            <a:r>
              <a:rPr lang="en-GB" sz="1400" dirty="0" smtClean="0">
                <a:solidFill>
                  <a:schemeClr val="accent2"/>
                </a:solidFill>
              </a:rPr>
              <a:t>Opt. </a:t>
            </a:r>
            <a:r>
              <a:rPr lang="en-US" sz="1400" dirty="0" smtClean="0">
                <a:solidFill>
                  <a:schemeClr val="accent2"/>
                </a:solidFill>
              </a:rPr>
              <a:t>Express </a:t>
            </a:r>
            <a:r>
              <a:rPr lang="en-US" sz="1400" b="1" dirty="0" smtClean="0">
                <a:solidFill>
                  <a:schemeClr val="accent2"/>
                </a:solidFill>
              </a:rPr>
              <a:t>14</a:t>
            </a:r>
            <a:r>
              <a:rPr lang="en-US" sz="1400" dirty="0" smtClean="0">
                <a:solidFill>
                  <a:schemeClr val="accent2"/>
                </a:solidFill>
              </a:rPr>
              <a:t>, 2123 (2006).</a:t>
            </a:r>
            <a:endParaRPr lang="en-GB" sz="1400" dirty="0" smtClean="0">
              <a:solidFill>
                <a:schemeClr val="accent2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908" y="4968361"/>
            <a:ext cx="892765" cy="110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7501" y="4976948"/>
            <a:ext cx="1151199" cy="111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965268" y="4088673"/>
            <a:ext cx="31481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tx1"/>
                </a:solidFill>
              </a:rPr>
              <a:t>Pyroelectric</a:t>
            </a:r>
            <a:r>
              <a:rPr lang="en-GB" dirty="0" smtClean="0">
                <a:solidFill>
                  <a:schemeClr val="tx1"/>
                </a:solidFill>
              </a:rPr>
              <a:t> detector</a:t>
            </a:r>
            <a:endParaRPr lang="en-GB" dirty="0" smtClean="0">
              <a:solidFill>
                <a:schemeClr val="accent2"/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P. Dean et al.,</a:t>
            </a: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Opt. Express </a:t>
            </a:r>
            <a:r>
              <a:rPr lang="en-US" sz="1400" b="1" dirty="0" smtClean="0">
                <a:solidFill>
                  <a:schemeClr val="accent2"/>
                </a:solidFill>
              </a:rPr>
              <a:t>16</a:t>
            </a:r>
            <a:r>
              <a:rPr lang="en-US" sz="1400" dirty="0" smtClean="0">
                <a:solidFill>
                  <a:schemeClr val="accent2"/>
                </a:solidFill>
              </a:rPr>
              <a:t>, 5997 (2008)</a:t>
            </a: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554" y="4924289"/>
            <a:ext cx="1528067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995851" y="4123507"/>
            <a:ext cx="31481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Bolometer</a:t>
            </a:r>
            <a:endParaRPr lang="en-GB" dirty="0" smtClean="0">
              <a:solidFill>
                <a:schemeClr val="accent2"/>
              </a:solidFill>
            </a:endParaRP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P. Dean et al.,</a:t>
            </a:r>
          </a:p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Opt. Express </a:t>
            </a:r>
            <a:r>
              <a:rPr lang="en-US" sz="1400" b="1" dirty="0" smtClean="0">
                <a:solidFill>
                  <a:schemeClr val="accent2"/>
                </a:solidFill>
              </a:rPr>
              <a:t>17</a:t>
            </a:r>
            <a:r>
              <a:rPr lang="en-US" sz="1400" dirty="0" smtClean="0">
                <a:solidFill>
                  <a:schemeClr val="accent2"/>
                </a:solidFill>
              </a:rPr>
              <a:t>, 20631 (2009)</a:t>
            </a: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5821" y="5080605"/>
            <a:ext cx="2748361" cy="1267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396342" y="1454330"/>
            <a:ext cx="253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1400" dirty="0" smtClean="0">
                <a:solidFill>
                  <a:schemeClr val="accent2"/>
                </a:solidFill>
              </a:rPr>
              <a:t>S. Barbieri </a:t>
            </a:r>
            <a:r>
              <a:rPr lang="en-US" sz="1400" i="1" dirty="0" smtClean="0">
                <a:solidFill>
                  <a:schemeClr val="accent2"/>
                </a:solidFill>
              </a:rPr>
              <a:t>et al.,</a:t>
            </a:r>
          </a:p>
          <a:p>
            <a:pPr marL="342900" indent="-342900" algn="ctr"/>
            <a:r>
              <a:rPr lang="en-US" sz="1400" dirty="0" smtClean="0">
                <a:solidFill>
                  <a:schemeClr val="accent2"/>
                </a:solidFill>
              </a:rPr>
              <a:t>Opt. Express </a:t>
            </a:r>
            <a:r>
              <a:rPr lang="en-US" sz="1400" b="1" dirty="0" smtClean="0">
                <a:solidFill>
                  <a:schemeClr val="accent2"/>
                </a:solidFill>
              </a:rPr>
              <a:t>13</a:t>
            </a:r>
            <a:r>
              <a:rPr lang="en-US" sz="1400" dirty="0" smtClean="0">
                <a:solidFill>
                  <a:schemeClr val="accent2"/>
                </a:solidFill>
              </a:rPr>
              <a:t>, 6497 (2005)</a:t>
            </a:r>
            <a:endParaRPr lang="en-GB" sz="1400" dirty="0" smtClean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6481" y="1468773"/>
            <a:ext cx="3017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CC"/>
                </a:solidFill>
              </a:rPr>
              <a:t>A. </a:t>
            </a:r>
            <a:r>
              <a:rPr lang="en-GB" sz="1400" dirty="0" err="1" smtClean="0">
                <a:solidFill>
                  <a:srgbClr val="0000CC"/>
                </a:solidFill>
              </a:rPr>
              <a:t>Danylov</a:t>
            </a:r>
            <a:r>
              <a:rPr lang="en-GB" sz="1400" dirty="0" smtClean="0">
                <a:solidFill>
                  <a:srgbClr val="0000CC"/>
                </a:solidFill>
              </a:rPr>
              <a:t> </a:t>
            </a:r>
            <a:r>
              <a:rPr lang="en-GB" sz="1400" i="1" dirty="0" smtClean="0">
                <a:solidFill>
                  <a:srgbClr val="0000CC"/>
                </a:solidFill>
              </a:rPr>
              <a:t>et al.</a:t>
            </a:r>
            <a:r>
              <a:rPr lang="en-GB" sz="1400" dirty="0" smtClean="0">
                <a:solidFill>
                  <a:srgbClr val="0000CC"/>
                </a:solidFill>
              </a:rPr>
              <a:t>,</a:t>
            </a:r>
          </a:p>
          <a:p>
            <a:pPr algn="ctr"/>
            <a:r>
              <a:rPr lang="en-GB" sz="1400" dirty="0" smtClean="0">
                <a:solidFill>
                  <a:srgbClr val="0000CC"/>
                </a:solidFill>
              </a:rPr>
              <a:t>Optics Express </a:t>
            </a:r>
            <a:r>
              <a:rPr lang="en-GB" sz="1400" b="1" dirty="0" smtClean="0">
                <a:solidFill>
                  <a:srgbClr val="0000CC"/>
                </a:solidFill>
              </a:rPr>
              <a:t>18</a:t>
            </a:r>
            <a:r>
              <a:rPr lang="en-GB" sz="1400" dirty="0" smtClean="0">
                <a:solidFill>
                  <a:srgbClr val="0000CC"/>
                </a:solidFill>
              </a:rPr>
              <a:t>, 16264 (2010)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2057" y="2103119"/>
            <a:ext cx="1814784" cy="144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828092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cs typeface="Arial" pitchFamily="34" charset="0"/>
                </a:rPr>
                <a:t>Biomedical imaging using THz QCLs</a:t>
              </a:r>
              <a:endParaRPr lang="en-GB" sz="2800" b="0" dirty="0"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6284" y="1003500"/>
            <a:ext cx="8697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</a:rPr>
              <a:t>S. M. Kim </a:t>
            </a:r>
            <a:r>
              <a:rPr lang="en-GB" sz="1600" i="1" dirty="0" smtClean="0">
                <a:solidFill>
                  <a:srgbClr val="0000CC"/>
                </a:solidFill>
              </a:rPr>
              <a:t>et al.</a:t>
            </a:r>
            <a:r>
              <a:rPr lang="en-GB" sz="1600" dirty="0" smtClean="0">
                <a:solidFill>
                  <a:srgbClr val="0000CC"/>
                </a:solidFill>
              </a:rPr>
              <a:t>, Appl. Phys. </a:t>
            </a:r>
            <a:r>
              <a:rPr lang="en-GB" sz="1600" dirty="0" err="1" smtClean="0">
                <a:solidFill>
                  <a:srgbClr val="0000CC"/>
                </a:solidFill>
              </a:rPr>
              <a:t>Lett</a:t>
            </a:r>
            <a:r>
              <a:rPr lang="en-GB" sz="1600" dirty="0" smtClean="0">
                <a:solidFill>
                  <a:srgbClr val="0000CC"/>
                </a:solidFill>
              </a:rPr>
              <a:t>. </a:t>
            </a:r>
            <a:r>
              <a:rPr lang="en-GB" sz="1600" b="1" dirty="0" smtClean="0">
                <a:solidFill>
                  <a:srgbClr val="0000CC"/>
                </a:solidFill>
              </a:rPr>
              <a:t>88</a:t>
            </a:r>
            <a:r>
              <a:rPr lang="en-GB" sz="1600" dirty="0" smtClean="0">
                <a:solidFill>
                  <a:srgbClr val="0000CC"/>
                </a:solidFill>
              </a:rPr>
              <a:t>, 153903 (2006)	</a:t>
            </a:r>
            <a:r>
              <a:rPr lang="en-GB" sz="1600" i="1" dirty="0" smtClean="0">
                <a:solidFill>
                  <a:srgbClr val="0000CC"/>
                </a:solidFill>
              </a:rPr>
              <a:t>Stanford University</a:t>
            </a:r>
            <a:endParaRPr lang="en-GB" sz="1600" dirty="0">
              <a:solidFill>
                <a:srgbClr val="0000CC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875292" y="1388408"/>
            <a:ext cx="7954810" cy="1846112"/>
            <a:chOff x="329381" y="1402056"/>
            <a:chExt cx="7954810" cy="1846112"/>
          </a:xfrm>
        </p:grpSpPr>
        <p:sp>
          <p:nvSpPr>
            <p:cNvPr id="6" name="Rectangle 5"/>
            <p:cNvSpPr/>
            <p:nvPr/>
          </p:nvSpPr>
          <p:spPr>
            <a:xfrm>
              <a:off x="3097651" y="1539636"/>
              <a:ext cx="5186540" cy="4385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GB" dirty="0" smtClean="0">
                  <a:solidFill>
                    <a:schemeClr val="tx1"/>
                  </a:solidFill>
                </a:rPr>
                <a:t>Contrast based on water/fat content (3.7 THz):</a:t>
              </a:r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617" y="1560583"/>
              <a:ext cx="2286000" cy="1511300"/>
            </a:xfrm>
            <a:prstGeom prst="rect">
              <a:avLst/>
            </a:prstGeom>
            <a:noFill/>
          </p:spPr>
        </p:pic>
        <p:pic>
          <p:nvPicPr>
            <p:cNvPr id="27750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78079" y="1987594"/>
              <a:ext cx="4681459" cy="1096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329381" y="1402056"/>
              <a:ext cx="7763741" cy="1846112"/>
            </a:xfrm>
            <a:prstGeom prst="rect">
              <a:avLst/>
            </a:prstGeom>
            <a:noFill/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13543" y="3355959"/>
            <a:ext cx="3953741" cy="3208613"/>
            <a:chOff x="181531" y="3301368"/>
            <a:chExt cx="3953741" cy="3208613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3599" y="3807726"/>
              <a:ext cx="3390900" cy="1384300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411317" y="3343414"/>
              <a:ext cx="3423704" cy="404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GB" b="1" dirty="0" smtClean="0">
                  <a:solidFill>
                    <a:schemeClr val="tx1"/>
                  </a:solidFill>
                </a:rPr>
                <a:t>Rat brain (in formalin):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84831" y="5155966"/>
              <a:ext cx="892629" cy="335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GB" sz="1400" dirty="0" smtClean="0">
                  <a:solidFill>
                    <a:schemeClr val="tx1"/>
                  </a:solidFill>
                </a:rPr>
                <a:t>optical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10057" y="5165844"/>
              <a:ext cx="892629" cy="335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GB" sz="1400" dirty="0" smtClean="0">
                  <a:solidFill>
                    <a:schemeClr val="tx1"/>
                  </a:solidFill>
                </a:rPr>
                <a:t>THz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13842" y="5611218"/>
              <a:ext cx="237055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GB" dirty="0" smtClean="0">
                  <a:solidFill>
                    <a:schemeClr val="tx1"/>
                  </a:solidFill>
                </a:rPr>
                <a:t>White matter</a:t>
              </a:r>
            </a:p>
            <a:p>
              <a:pPr>
                <a:lnSpc>
                  <a:spcPct val="125000"/>
                </a:lnSpc>
              </a:pPr>
              <a:r>
                <a:rPr lang="en-GB" dirty="0" smtClean="0">
                  <a:solidFill>
                    <a:schemeClr val="tx1"/>
                  </a:solidFill>
                </a:rPr>
                <a:t>(higher fat content)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4932" y="5632693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</a:rPr>
                <a:t>Grey matter</a:t>
              </a:r>
              <a:endParaRPr lang="en-GB" dirty="0"/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 flipV="1">
              <a:off x="1842448" y="4735773"/>
              <a:ext cx="859809" cy="92804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H="1" flipV="1">
              <a:off x="3207224" y="4995081"/>
              <a:ext cx="300251" cy="62779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181531" y="3301368"/>
              <a:ext cx="3953741" cy="3208613"/>
            </a:xfrm>
            <a:prstGeom prst="rect">
              <a:avLst/>
            </a:prstGeom>
            <a:noFill/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" name="Rectangle 7"/>
          <p:cNvSpPr/>
          <p:nvPr/>
        </p:nvSpPr>
        <p:spPr>
          <a:xfrm>
            <a:off x="5604680" y="5726582"/>
            <a:ext cx="905301" cy="361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optical</a:t>
            </a:r>
          </a:p>
        </p:txBody>
      </p:sp>
      <p:sp>
        <p:nvSpPr>
          <p:cNvPr id="9" name="Rectangle 8"/>
          <p:cNvSpPr/>
          <p:nvPr/>
        </p:nvSpPr>
        <p:spPr>
          <a:xfrm>
            <a:off x="7102360" y="5722810"/>
            <a:ext cx="881580" cy="361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THz</a:t>
            </a:r>
          </a:p>
        </p:txBody>
      </p:sp>
      <p:sp>
        <p:nvSpPr>
          <p:cNvPr id="10" name="Rectangle 9"/>
          <p:cNvSpPr/>
          <p:nvPr/>
        </p:nvSpPr>
        <p:spPr>
          <a:xfrm rot="16200000">
            <a:off x="4629992" y="3990131"/>
            <a:ext cx="864633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healthy</a:t>
            </a:r>
          </a:p>
        </p:txBody>
      </p:sp>
      <p:sp>
        <p:nvSpPr>
          <p:cNvPr id="11" name="Rectangle 10"/>
          <p:cNvSpPr/>
          <p:nvPr/>
        </p:nvSpPr>
        <p:spPr>
          <a:xfrm rot="16200000">
            <a:off x="4518262" y="5090768"/>
            <a:ext cx="1127401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malignant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28542" y="3994408"/>
            <a:ext cx="660616" cy="361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400" dirty="0" smtClean="0">
                <a:solidFill>
                  <a:schemeClr val="tx1"/>
                </a:solidFill>
              </a:rPr>
              <a:t>7 mm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8120427" y="3725191"/>
            <a:ext cx="12097" cy="83379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1257" y="3674927"/>
            <a:ext cx="2699036" cy="2072854"/>
          </a:xfrm>
          <a:prstGeom prst="rect">
            <a:avLst/>
          </a:prstGeom>
          <a:noFill/>
        </p:spPr>
      </p:pic>
      <p:sp>
        <p:nvSpPr>
          <p:cNvPr id="38" name="Rectangle 37"/>
          <p:cNvSpPr/>
          <p:nvPr/>
        </p:nvSpPr>
        <p:spPr>
          <a:xfrm>
            <a:off x="4851388" y="5980837"/>
            <a:ext cx="362387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700" dirty="0" smtClean="0">
                <a:solidFill>
                  <a:schemeClr val="tx1"/>
                </a:solidFill>
              </a:rPr>
              <a:t>Tumour shows higher absorption</a:t>
            </a:r>
          </a:p>
          <a:p>
            <a:r>
              <a:rPr lang="en-GB" sz="1700" dirty="0" smtClean="0">
                <a:solidFill>
                  <a:schemeClr val="tx1"/>
                </a:solidFill>
              </a:rPr>
              <a:t>(higher water content) and more </a:t>
            </a:r>
            <a:r>
              <a:rPr lang="en-GB" sz="1700" dirty="0" err="1" smtClean="0">
                <a:solidFill>
                  <a:schemeClr val="tx1"/>
                </a:solidFill>
              </a:rPr>
              <a:t>inhomogeneity</a:t>
            </a:r>
            <a:endParaRPr lang="en-GB" sz="1700" dirty="0" smtClean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6389427" y="5144766"/>
            <a:ext cx="734704" cy="8896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4769454" y="3316406"/>
            <a:ext cx="3953741" cy="3482435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4931000" y="3277450"/>
            <a:ext cx="342370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GB" b="1" dirty="0" smtClean="0">
                <a:solidFill>
                  <a:schemeClr val="tx1"/>
                </a:solidFill>
              </a:rPr>
              <a:t>Rat liver (in formalin):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0920" y="1069620"/>
            <a:ext cx="7566116" cy="4890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Introduction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 radiation, applications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quantum cascade lasers (THz QCLs)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Imaging using THz QCLs</a:t>
            </a: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 Self-mixing in THz QCLs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- 2D imaging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Coherent imaging using self-mixing:</a:t>
            </a:r>
          </a:p>
          <a:p>
            <a:pPr lvl="1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-	3D coherent imaging</a:t>
            </a:r>
          </a:p>
          <a:p>
            <a:pPr lvl="1">
              <a:spcBef>
                <a:spcPts val="11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Swept-frequency coherent imaging for material analysis</a:t>
            </a:r>
            <a:endParaRPr lang="en-GB" sz="2000" dirty="0">
              <a:solidFill>
                <a:schemeClr val="accent3">
                  <a:lumMod val="85000"/>
                </a:schemeClr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>
                  <a:cs typeface="Arial" charset="0"/>
                </a:rPr>
                <a:t>Overview</a:t>
              </a:r>
            </a:p>
          </p:txBody>
        </p:sp>
      </p:grp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554" y="16700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16561" y="1057632"/>
            <a:ext cx="8153400" cy="10585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449263" rtl="0" eaLnBrk="1" fontAlgn="base" latinLnBrk="0" hangingPunct="1">
              <a:lnSpc>
                <a:spcPct val="125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AU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‘Self-mixing’ effect can be observed when a fraction of the light</a:t>
            </a:r>
            <a:r>
              <a:rPr kumimoji="0" lang="en-AU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emitted from a laser is injected back into the laser cavity from an external target</a:t>
            </a:r>
          </a:p>
          <a:p>
            <a:pPr marL="342900" marR="0" lvl="0" indent="-342900" algn="l" defTabSz="449263" rtl="0" eaLnBrk="1" fontAlgn="base" latinLnBrk="0" hangingPunct="1">
              <a:lnSpc>
                <a:spcPct val="15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en-AU" b="0" kern="0" dirty="0" smtClean="0">
                <a:solidFill>
                  <a:schemeClr val="tx1"/>
                </a:solidFill>
                <a:latin typeface="+mn-lt"/>
              </a:rPr>
              <a:t>Sensitive to </a:t>
            </a:r>
            <a:r>
              <a:rPr lang="en-AU" b="1" kern="0" dirty="0" smtClean="0">
                <a:solidFill>
                  <a:schemeClr val="tx1"/>
                </a:solidFill>
                <a:latin typeface="+mn-lt"/>
              </a:rPr>
              <a:t>amplitude and phase </a:t>
            </a:r>
            <a:r>
              <a:rPr lang="en-AU" b="0" kern="0" dirty="0" smtClean="0">
                <a:solidFill>
                  <a:schemeClr val="tx1"/>
                </a:solidFill>
                <a:latin typeface="+mn-lt"/>
              </a:rPr>
              <a:t>of reflected field</a:t>
            </a:r>
            <a:endParaRPr kumimoji="0" lang="en-A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1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Laser self-mixing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6048177"/>
            <a:ext cx="6583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accent6"/>
                </a:solidFill>
              </a:rPr>
              <a:t>S. </a:t>
            </a:r>
            <a:r>
              <a:rPr lang="en-GB" sz="1400" dirty="0" err="1" smtClean="0">
                <a:solidFill>
                  <a:schemeClr val="accent6"/>
                </a:solidFill>
              </a:rPr>
              <a:t>Donati</a:t>
            </a:r>
            <a:r>
              <a:rPr lang="en-GB" sz="1400" i="1" dirty="0" smtClean="0">
                <a:solidFill>
                  <a:schemeClr val="accent6"/>
                </a:solidFill>
              </a:rPr>
              <a:t>, Electro-Optical Instrumentation, Sensing and Measuring with Lasers</a:t>
            </a:r>
            <a:r>
              <a:rPr lang="en-GB" sz="1400" dirty="0" smtClean="0">
                <a:solidFill>
                  <a:schemeClr val="accent6"/>
                </a:solidFill>
              </a:rPr>
              <a:t> (Prentice Hall Professional Technical Reference, New Jersey, 2004).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91177" y="5123570"/>
            <a:ext cx="32896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  <a:latin typeface="+mj-lt"/>
              </a:rPr>
              <a:t>3 mirror </a:t>
            </a:r>
            <a:r>
              <a:rPr lang="en-US" sz="1600" i="1" dirty="0" err="1">
                <a:solidFill>
                  <a:schemeClr val="tx1"/>
                </a:solidFill>
                <a:latin typeface="+mj-lt"/>
              </a:rPr>
              <a:t>Fabry</a:t>
            </a:r>
            <a:r>
              <a:rPr lang="en-US" sz="1600" i="1" dirty="0">
                <a:solidFill>
                  <a:schemeClr val="tx1"/>
                </a:solidFill>
                <a:latin typeface="+mj-lt"/>
              </a:rPr>
              <a:t>-Perot cavity model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65332" y="2638698"/>
            <a:ext cx="3353526" cy="2359297"/>
            <a:chOff x="4976949" y="3600996"/>
            <a:chExt cx="3796564" cy="241149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990012" y="4180114"/>
              <a:ext cx="1502228" cy="7968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38"/>
            <p:cNvGrpSpPr/>
            <p:nvPr/>
          </p:nvGrpSpPr>
          <p:grpSpPr>
            <a:xfrm rot="16200000">
              <a:off x="8019407" y="4431847"/>
              <a:ext cx="1110343" cy="397869"/>
              <a:chOff x="1707259" y="5570162"/>
              <a:chExt cx="917278" cy="397869"/>
            </a:xfrm>
          </p:grpSpPr>
          <p:sp>
            <p:nvSpPr>
              <p:cNvPr id="36" name="Rectangle 35"/>
              <p:cNvSpPr/>
              <p:nvPr/>
            </p:nvSpPr>
            <p:spPr bwMode="auto">
              <a:xfrm>
                <a:off x="1710137" y="5570162"/>
                <a:ext cx="914400" cy="3978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7" name="Rectangle 3597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1920627" y="5827451"/>
                <a:ext cx="50247" cy="7526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8" name="Rectangle 3596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2370618" y="5823024"/>
                <a:ext cx="50247" cy="741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9" name="Rectangle 3703"/>
              <p:cNvSpPr>
                <a:spLocks noChangeAspect="1" noChangeArrowheads="1"/>
              </p:cNvSpPr>
              <p:nvPr/>
            </p:nvSpPr>
            <p:spPr bwMode="auto">
              <a:xfrm>
                <a:off x="1726338" y="5614933"/>
                <a:ext cx="894399" cy="9629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40" name="Rectangle 3704"/>
              <p:cNvSpPr>
                <a:spLocks noChangeAspect="1" noChangeArrowheads="1"/>
              </p:cNvSpPr>
              <p:nvPr/>
            </p:nvSpPr>
            <p:spPr bwMode="auto">
              <a:xfrm>
                <a:off x="1815667" y="5741116"/>
                <a:ext cx="715742" cy="84122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41" name="Rectangle 3705"/>
              <p:cNvSpPr>
                <a:spLocks noChangeAspect="1" noChangeArrowheads="1"/>
              </p:cNvSpPr>
              <p:nvPr/>
            </p:nvSpPr>
            <p:spPr bwMode="auto">
              <a:xfrm>
                <a:off x="1833532" y="5893864"/>
                <a:ext cx="216621" cy="50916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42" name="Rectangle 3706"/>
              <p:cNvSpPr>
                <a:spLocks noChangeAspect="1" noChangeArrowheads="1"/>
              </p:cNvSpPr>
              <p:nvPr/>
            </p:nvSpPr>
            <p:spPr bwMode="auto">
              <a:xfrm>
                <a:off x="2283523" y="5896077"/>
                <a:ext cx="216621" cy="52023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43" name="Line 3727"/>
              <p:cNvSpPr>
                <a:spLocks noChangeAspect="1" noChangeShapeType="1"/>
              </p:cNvSpPr>
              <p:nvPr/>
            </p:nvSpPr>
            <p:spPr bwMode="auto">
              <a:xfrm flipV="1">
                <a:off x="1707259" y="5598082"/>
                <a:ext cx="917277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381898" y="4362995"/>
              <a:ext cx="875212" cy="42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ysClr val="windowText" lastClr="000000"/>
                  </a:solidFill>
                </a:rPr>
                <a:t>G(N)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65819" y="3718560"/>
              <a:ext cx="669538" cy="42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 smtClean="0">
                  <a:solidFill>
                    <a:sysClr val="windowText" lastClr="000000"/>
                  </a:solidFill>
                </a:rPr>
                <a:t>R</a:t>
              </a:r>
              <a:r>
                <a:rPr lang="en-GB" sz="1600" b="1" baseline="-25000" dirty="0" err="1" smtClean="0">
                  <a:solidFill>
                    <a:sysClr val="windowText" lastClr="000000"/>
                  </a:solidFill>
                </a:rPr>
                <a:t>c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14562" y="3600996"/>
              <a:ext cx="772239" cy="42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 smtClean="0">
                  <a:solidFill>
                    <a:sysClr val="windowText" lastClr="000000"/>
                  </a:solidFill>
                </a:rPr>
                <a:t>R</a:t>
              </a:r>
              <a:r>
                <a:rPr lang="en-GB" sz="1600" b="1" baseline="-25000" dirty="0" err="1" smtClean="0">
                  <a:solidFill>
                    <a:sysClr val="windowText" lastClr="000000"/>
                  </a:solidFill>
                </a:rPr>
                <a:t>ext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 bwMode="auto">
            <a:xfrm>
              <a:off x="5003074" y="4336869"/>
              <a:ext cx="1476103" cy="158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6514011" y="4336869"/>
              <a:ext cx="1833155" cy="870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rot="10800000" flipV="1">
              <a:off x="6514012" y="4820193"/>
              <a:ext cx="1807029" cy="1029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10800000" flipV="1">
              <a:off x="5016138" y="4841962"/>
              <a:ext cx="1419499" cy="435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4976949" y="5251269"/>
              <a:ext cx="1502228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4985658" y="5682343"/>
              <a:ext cx="3400696" cy="87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5543007" y="5229497"/>
              <a:ext cx="771941" cy="42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ysClr val="windowText" lastClr="000000"/>
                  </a:solidFill>
                  <a:sym typeface="Symbol"/>
                </a:rPr>
                <a:t></a:t>
              </a:r>
              <a:r>
                <a:rPr lang="en-GB" sz="1600" b="1" baseline="-25000" dirty="0" smtClean="0">
                  <a:solidFill>
                    <a:sysClr val="windowText" lastClr="000000"/>
                  </a:solidFill>
                  <a:sym typeface="Symbol"/>
                </a:rPr>
                <a:t>c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87737" y="5643154"/>
              <a:ext cx="731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ysClr val="windowText" lastClr="000000"/>
                  </a:solidFill>
                  <a:sym typeface="Symbol"/>
                </a:rPr>
                <a:t></a:t>
              </a:r>
              <a:r>
                <a:rPr lang="en-GB" b="1" baseline="-25000" dirty="0" smtClean="0">
                  <a:solidFill>
                    <a:sysClr val="windowText" lastClr="000000"/>
                  </a:solidFill>
                  <a:sym typeface="Symbol"/>
                </a:rPr>
                <a:t>ext</a:t>
              </a:r>
              <a:endParaRPr lang="en-GB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4" name="Text Box 1691"/>
          <p:cNvSpPr txBox="1">
            <a:spLocks noChangeArrowheads="1"/>
          </p:cNvSpPr>
          <p:nvPr/>
        </p:nvSpPr>
        <p:spPr bwMode="auto">
          <a:xfrm>
            <a:off x="4740068" y="2464422"/>
            <a:ext cx="3969934" cy="1643527"/>
          </a:xfrm>
          <a:prstGeom prst="rect">
            <a:avLst/>
          </a:prstGeom>
          <a:gradFill>
            <a:gsLst>
              <a:gs pos="0">
                <a:srgbClr val="B3A2C7">
                  <a:tint val="66000"/>
                  <a:satMod val="160000"/>
                </a:srgbClr>
              </a:gs>
              <a:gs pos="50000">
                <a:srgbClr val="B3A2C7">
                  <a:tint val="44500"/>
                  <a:satMod val="160000"/>
                </a:srgbClr>
              </a:gs>
              <a:gs pos="100000">
                <a:srgbClr val="B3A2C7">
                  <a:tint val="23500"/>
                  <a:satMod val="160000"/>
                </a:srgbClr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Causes perturbation to:</a:t>
            </a:r>
          </a:p>
          <a:p>
            <a:pPr lvl="2">
              <a:lnSpc>
                <a:spcPct val="140000"/>
              </a:lnSpc>
            </a:pPr>
            <a:r>
              <a:rPr lang="en-GB" dirty="0" smtClean="0">
                <a:solidFill>
                  <a:schemeClr val="accent2"/>
                </a:solidFill>
              </a:rPr>
              <a:t>- threshold gain;</a:t>
            </a:r>
          </a:p>
          <a:p>
            <a:pPr lvl="2">
              <a:lnSpc>
                <a:spcPct val="140000"/>
              </a:lnSpc>
            </a:pPr>
            <a:r>
              <a:rPr lang="en-GB" dirty="0" smtClean="0">
                <a:solidFill>
                  <a:schemeClr val="accent2"/>
                </a:solidFill>
              </a:rPr>
              <a:t>- emitted power;</a:t>
            </a:r>
          </a:p>
          <a:p>
            <a:pPr lvl="2">
              <a:lnSpc>
                <a:spcPct val="140000"/>
              </a:lnSpc>
            </a:pPr>
            <a:r>
              <a:rPr lang="en-GB" dirty="0" smtClean="0">
                <a:solidFill>
                  <a:schemeClr val="accent2"/>
                </a:solidFill>
              </a:rPr>
              <a:t>- junction voltage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6550223"/>
            <a:ext cx="89872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aseline="30000" dirty="0" smtClean="0">
                <a:solidFill>
                  <a:schemeClr val="accent6">
                    <a:lumMod val="75000"/>
                  </a:schemeClr>
                </a:solidFill>
              </a:rPr>
              <a:t>(a)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G. P. </a:t>
            </a:r>
            <a:r>
              <a:rPr lang="en-GB" sz="1400" dirty="0" err="1" smtClean="0">
                <a:solidFill>
                  <a:schemeClr val="accent6">
                    <a:lumMod val="75000"/>
                  </a:schemeClr>
                </a:solidFill>
              </a:rPr>
              <a:t>Agrawal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 and N. K. </a:t>
            </a:r>
            <a:r>
              <a:rPr lang="en-GB" sz="1400" dirty="0" err="1" smtClean="0">
                <a:solidFill>
                  <a:schemeClr val="accent6">
                    <a:lumMod val="75000"/>
                  </a:schemeClr>
                </a:solidFill>
              </a:rPr>
              <a:t>Dutta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GB" sz="1400" i="1" dirty="0" smtClean="0">
                <a:solidFill>
                  <a:schemeClr val="accent6">
                    <a:lumMod val="75000"/>
                  </a:schemeClr>
                </a:solidFill>
              </a:rPr>
              <a:t>Long-Wavelength Semiconductor Lasers  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(Van </a:t>
            </a:r>
            <a:r>
              <a:rPr lang="en-GB" sz="1400" dirty="0" err="1" smtClean="0">
                <a:solidFill>
                  <a:schemeClr val="accent6">
                    <a:lumMod val="75000"/>
                  </a:schemeClr>
                </a:solidFill>
              </a:rPr>
              <a:t>Nostrand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 Reinhold, 1986)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01848" y="4264145"/>
            <a:ext cx="4180115" cy="1548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4999891" y="4302291"/>
          <a:ext cx="3348037" cy="911225"/>
        </p:xfrm>
        <a:graphic>
          <a:graphicData uri="http://schemas.openxmlformats.org/presentationml/2006/ole">
            <p:oleObj spid="_x0000_s273409" name="Equation" r:id="rId4" imgW="1447560" imgH="393480" progId="Equation.DSMT4">
              <p:embed/>
            </p:oleObj>
          </a:graphicData>
        </a:graphic>
      </p:graphicFrame>
      <p:graphicFrame>
        <p:nvGraphicFramePr>
          <p:cNvPr id="48" name="Object 6"/>
          <p:cNvGraphicFramePr>
            <a:graphicFrameLocks noChangeAspect="1"/>
          </p:cNvGraphicFramePr>
          <p:nvPr/>
        </p:nvGraphicFramePr>
        <p:xfrm>
          <a:off x="7106502" y="5348363"/>
          <a:ext cx="1176475" cy="354104"/>
        </p:xfrm>
        <a:graphic>
          <a:graphicData uri="http://schemas.openxmlformats.org/presentationml/2006/ole">
            <p:oleObj spid="_x0000_s273410" name="Equation" r:id="rId5" imgW="507960" imgH="152280" progId="Equation.DSMT4">
              <p:embed/>
            </p:oleObj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8450889" y="4259906"/>
            <a:ext cx="496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(a)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54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55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Self-mixing equations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0" y="6242447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S. </a:t>
            </a:r>
            <a:r>
              <a:rPr lang="en-GB" sz="1400" dirty="0" err="1" smtClean="0">
                <a:solidFill>
                  <a:schemeClr val="accent6">
                    <a:lumMod val="75000"/>
                  </a:schemeClr>
                </a:solidFill>
              </a:rPr>
              <a:t>Donati</a:t>
            </a:r>
            <a:r>
              <a:rPr lang="en-GB" sz="1400" i="1" dirty="0" smtClean="0">
                <a:solidFill>
                  <a:schemeClr val="accent6">
                    <a:lumMod val="75000"/>
                  </a:schemeClr>
                </a:solidFill>
              </a:rPr>
              <a:t>, Electro-Optical Instrumentation, Sensing and Measuring with Lasers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 (Prentice Hall, New Jersey, 2004).</a:t>
            </a:r>
          </a:p>
          <a:p>
            <a:endParaRPr lang="en-GB" sz="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R. Lang and K. Kobayashi, IEEE J. Quant. Elec. </a:t>
            </a:r>
            <a:r>
              <a:rPr lang="en-GB" sz="1400" b="1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, 347 (1980)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22068" y="1097280"/>
            <a:ext cx="8765178" cy="1802674"/>
            <a:chOff x="222068" y="1097280"/>
            <a:chExt cx="8765178" cy="1802674"/>
          </a:xfrm>
        </p:grpSpPr>
        <p:graphicFrame>
          <p:nvGraphicFramePr>
            <p:cNvPr id="53" name="Object 52"/>
            <p:cNvGraphicFramePr>
              <a:graphicFrameLocks noChangeAspect="1"/>
            </p:cNvGraphicFramePr>
            <p:nvPr/>
          </p:nvGraphicFramePr>
          <p:xfrm>
            <a:off x="382316" y="1217386"/>
            <a:ext cx="7905750" cy="846138"/>
          </p:xfrm>
          <a:graphic>
            <a:graphicData uri="http://schemas.openxmlformats.org/presentationml/2006/ole">
              <p:oleObj spid="_x0000_s221190" name="Equation" r:id="rId4" imgW="4038600" imgH="431800" progId="Equation.3">
                <p:embed/>
              </p:oleObj>
            </a:graphicData>
          </a:graphic>
        </p:graphicFrame>
        <p:sp>
          <p:nvSpPr>
            <p:cNvPr id="57" name="TextBox 56"/>
            <p:cNvSpPr txBox="1"/>
            <p:nvPr/>
          </p:nvSpPr>
          <p:spPr>
            <a:xfrm>
              <a:off x="1828800" y="2325190"/>
              <a:ext cx="1567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</a:t>
              </a:r>
              <a:r>
                <a:rPr lang="en-GB" sz="1400" baseline="-25000" dirty="0" smtClean="0">
                  <a:solidFill>
                    <a:srgbClr val="0000CC"/>
                  </a:solidFill>
                  <a:sym typeface="Symbol"/>
                </a:rPr>
                <a:t>0</a:t>
              </a:r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 = </a:t>
              </a:r>
              <a:r>
                <a:rPr lang="en-GB" sz="1400" dirty="0" smtClean="0">
                  <a:solidFill>
                    <a:srgbClr val="0000CC"/>
                  </a:solidFill>
                </a:rPr>
                <a:t>Laser cavity frequency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470366" y="2377440"/>
              <a:ext cx="1310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</a:rPr>
                <a:t>G(N) = Gain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815840" y="2320835"/>
              <a:ext cx="12017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 = C</a:t>
              </a:r>
              <a:r>
                <a:rPr lang="en-GB" sz="1400" dirty="0" smtClean="0">
                  <a:solidFill>
                    <a:srgbClr val="0000CC"/>
                  </a:solidFill>
                </a:rPr>
                <a:t>avity losses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22573" y="2255520"/>
              <a:ext cx="10363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</a:rPr>
                <a:t>External feedback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 bwMode="auto">
            <a:xfrm rot="5400000" flipH="1" flipV="1">
              <a:off x="1952897" y="1952898"/>
              <a:ext cx="535577" cy="28738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3" name="Straight Arrow Connector 82"/>
            <p:cNvCxnSpPr/>
            <p:nvPr/>
          </p:nvCxnSpPr>
          <p:spPr bwMode="auto">
            <a:xfrm rot="16200000" flipV="1">
              <a:off x="3529149" y="2079171"/>
              <a:ext cx="579120" cy="1741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rot="16200000" flipV="1">
              <a:off x="4441372" y="1920240"/>
              <a:ext cx="522515" cy="28738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6" name="Left Brace 85"/>
            <p:cNvSpPr/>
            <p:nvPr/>
          </p:nvSpPr>
          <p:spPr bwMode="auto">
            <a:xfrm rot="-5400000">
              <a:off x="6760028" y="1182188"/>
              <a:ext cx="326571" cy="1672046"/>
            </a:xfrm>
            <a:prstGeom prst="leftBrace">
              <a:avLst/>
            </a:prstGeom>
            <a:noFill/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222068" y="1097280"/>
              <a:ext cx="8765178" cy="1802674"/>
            </a:xfrm>
            <a:prstGeom prst="rect">
              <a:avLst/>
            </a:prstGeom>
            <a:noFill/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204651" y="3000102"/>
            <a:ext cx="4689563" cy="1637212"/>
            <a:chOff x="204651" y="3039291"/>
            <a:chExt cx="4689563" cy="1637212"/>
          </a:xfrm>
        </p:grpSpPr>
        <p:graphicFrame>
          <p:nvGraphicFramePr>
            <p:cNvPr id="89" name="Object 88"/>
            <p:cNvGraphicFramePr>
              <a:graphicFrameLocks noChangeAspect="1"/>
            </p:cNvGraphicFramePr>
            <p:nvPr/>
          </p:nvGraphicFramePr>
          <p:xfrm>
            <a:off x="523875" y="3149102"/>
            <a:ext cx="2528888" cy="901700"/>
          </p:xfrm>
          <a:graphic>
            <a:graphicData uri="http://schemas.openxmlformats.org/presentationml/2006/ole">
              <p:oleObj spid="_x0000_s221191" name="Equation" r:id="rId5" imgW="1282700" imgH="457200" progId="Equation.DSMT4">
                <p:embed/>
              </p:oleObj>
            </a:graphicData>
          </a:graphic>
        </p:graphicFrame>
        <p:sp>
          <p:nvSpPr>
            <p:cNvPr id="91" name="TextBox 90"/>
            <p:cNvSpPr txBox="1"/>
            <p:nvPr/>
          </p:nvSpPr>
          <p:spPr>
            <a:xfrm>
              <a:off x="2307772" y="4110446"/>
              <a:ext cx="158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0000CC"/>
                  </a:solidFill>
                  <a:sym typeface="Symbol"/>
                </a:rPr>
                <a:t>R</a:t>
              </a:r>
              <a:r>
                <a:rPr lang="en-GB" sz="1400" baseline="-25000" dirty="0" err="1" smtClean="0">
                  <a:solidFill>
                    <a:srgbClr val="0000CC"/>
                  </a:solidFill>
                  <a:sym typeface="Symbol"/>
                </a:rPr>
                <a:t>c</a:t>
              </a:r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 = Laser mirror </a:t>
              </a:r>
              <a:r>
                <a:rPr lang="en-GB" sz="1400" dirty="0" smtClean="0">
                  <a:solidFill>
                    <a:srgbClr val="0000CC"/>
                  </a:solidFill>
                </a:rPr>
                <a:t>reflectivity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313610" y="3313613"/>
              <a:ext cx="158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 smtClean="0">
                  <a:solidFill>
                    <a:srgbClr val="0000CC"/>
                  </a:solidFill>
                  <a:sym typeface="Symbol"/>
                </a:rPr>
                <a:t>R</a:t>
              </a:r>
              <a:r>
                <a:rPr lang="en-GB" sz="1400" baseline="-25000" dirty="0" err="1" smtClean="0">
                  <a:solidFill>
                    <a:srgbClr val="0000CC"/>
                  </a:solidFill>
                  <a:sym typeface="Symbol"/>
                </a:rPr>
                <a:t>ext</a:t>
              </a:r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 = </a:t>
              </a:r>
              <a:r>
                <a:rPr lang="en-GB" sz="1400" dirty="0" smtClean="0">
                  <a:solidFill>
                    <a:srgbClr val="0000CC"/>
                  </a:solidFill>
                </a:rPr>
                <a:t>external reflectivity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 bwMode="auto">
            <a:xfrm flipH="1" flipV="1">
              <a:off x="2116185" y="3840482"/>
              <a:ext cx="535575" cy="30044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5" name="Straight Arrow Connector 94"/>
            <p:cNvCxnSpPr>
              <a:stCxn id="92" idx="1"/>
            </p:cNvCxnSpPr>
            <p:nvPr/>
          </p:nvCxnSpPr>
          <p:spPr bwMode="auto">
            <a:xfrm rot="10800000" flipV="1">
              <a:off x="3017520" y="3575222"/>
              <a:ext cx="296090" cy="1706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6" name="Rectangle 95"/>
            <p:cNvSpPr/>
            <p:nvPr/>
          </p:nvSpPr>
          <p:spPr bwMode="auto">
            <a:xfrm>
              <a:off x="204651" y="3039291"/>
              <a:ext cx="4432663" cy="1637212"/>
            </a:xfrm>
            <a:prstGeom prst="rect">
              <a:avLst/>
            </a:prstGeom>
            <a:noFill/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4" name="Rectangle 103"/>
          <p:cNvSpPr/>
          <p:nvPr/>
        </p:nvSpPr>
        <p:spPr bwMode="auto">
          <a:xfrm>
            <a:off x="5055327" y="3827417"/>
            <a:ext cx="1502228" cy="7968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105" name="Group 104"/>
          <p:cNvGrpSpPr/>
          <p:nvPr/>
        </p:nvGrpSpPr>
        <p:grpSpPr>
          <a:xfrm rot="16200000">
            <a:off x="8084722" y="4079150"/>
            <a:ext cx="1110343" cy="397869"/>
            <a:chOff x="1707259" y="5570162"/>
            <a:chExt cx="917278" cy="397869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1710137" y="5570162"/>
              <a:ext cx="914400" cy="39786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3597"/>
            <p:cNvSpPr>
              <a:spLocks noChangeAspect="1" noChangeArrowheads="1"/>
            </p:cNvSpPr>
            <p:nvPr/>
          </p:nvSpPr>
          <p:spPr bwMode="auto">
            <a:xfrm rot="10800000" flipV="1">
              <a:off x="1920627" y="5827451"/>
              <a:ext cx="50247" cy="7526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F1A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08" name="Rectangle 3596"/>
            <p:cNvSpPr>
              <a:spLocks noChangeAspect="1" noChangeArrowheads="1"/>
            </p:cNvSpPr>
            <p:nvPr/>
          </p:nvSpPr>
          <p:spPr bwMode="auto">
            <a:xfrm rot="10800000" flipV="1">
              <a:off x="2370618" y="5823024"/>
              <a:ext cx="50247" cy="741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F1A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09" name="Rectangle 3703"/>
            <p:cNvSpPr>
              <a:spLocks noChangeAspect="1" noChangeArrowheads="1"/>
            </p:cNvSpPr>
            <p:nvPr/>
          </p:nvSpPr>
          <p:spPr bwMode="auto">
            <a:xfrm>
              <a:off x="1726338" y="5614933"/>
              <a:ext cx="894399" cy="96297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0" name="Rectangle 3704"/>
            <p:cNvSpPr>
              <a:spLocks noChangeAspect="1" noChangeArrowheads="1"/>
            </p:cNvSpPr>
            <p:nvPr/>
          </p:nvSpPr>
          <p:spPr bwMode="auto">
            <a:xfrm>
              <a:off x="1815667" y="5741116"/>
              <a:ext cx="715742" cy="84122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1" name="Rectangle 3705"/>
            <p:cNvSpPr>
              <a:spLocks noChangeAspect="1" noChangeArrowheads="1"/>
            </p:cNvSpPr>
            <p:nvPr/>
          </p:nvSpPr>
          <p:spPr bwMode="auto">
            <a:xfrm>
              <a:off x="1833532" y="5893864"/>
              <a:ext cx="216621" cy="50916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2" name="Rectangle 3706"/>
            <p:cNvSpPr>
              <a:spLocks noChangeAspect="1" noChangeArrowheads="1"/>
            </p:cNvSpPr>
            <p:nvPr/>
          </p:nvSpPr>
          <p:spPr bwMode="auto">
            <a:xfrm>
              <a:off x="2283523" y="5896077"/>
              <a:ext cx="216621" cy="52023"/>
            </a:xfrm>
            <a:prstGeom prst="rect">
              <a:avLst/>
            </a:prstGeom>
            <a:solidFill>
              <a:schemeClr val="accent3">
                <a:lumMod val="6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3" name="Line 3727"/>
            <p:cNvSpPr>
              <a:spLocks noChangeAspect="1" noChangeShapeType="1"/>
            </p:cNvSpPr>
            <p:nvPr/>
          </p:nvSpPr>
          <p:spPr bwMode="auto">
            <a:xfrm flipV="1">
              <a:off x="1707259" y="5598082"/>
              <a:ext cx="917277" cy="0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5447213" y="4010298"/>
            <a:ext cx="8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ysClr val="windowText" lastClr="000000"/>
                </a:solidFill>
              </a:rPr>
              <a:t>G(N)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331134" y="3365863"/>
            <a:ext cx="47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ysClr val="windowText" lastClr="000000"/>
                </a:solidFill>
              </a:rPr>
              <a:t>R</a:t>
            </a:r>
            <a:r>
              <a:rPr lang="en-GB" baseline="-25000" dirty="0" err="1" smtClean="0">
                <a:solidFill>
                  <a:sysClr val="windowText" lastClr="000000"/>
                </a:solidFill>
              </a:rPr>
              <a:t>c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8120745" y="3248299"/>
            <a:ext cx="631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ysClr val="windowText" lastClr="000000"/>
                </a:solidFill>
              </a:rPr>
              <a:t>R</a:t>
            </a:r>
            <a:r>
              <a:rPr lang="en-GB" baseline="-25000" dirty="0" err="1" smtClean="0">
                <a:solidFill>
                  <a:sysClr val="windowText" lastClr="000000"/>
                </a:solidFill>
              </a:rPr>
              <a:t>ext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cxnSp>
        <p:nvCxnSpPr>
          <p:cNvPr id="117" name="Straight Arrow Connector 116"/>
          <p:cNvCxnSpPr/>
          <p:nvPr/>
        </p:nvCxnSpPr>
        <p:spPr bwMode="auto">
          <a:xfrm>
            <a:off x="5068389" y="3984172"/>
            <a:ext cx="1476103" cy="158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 flipV="1">
            <a:off x="6579326" y="3984172"/>
            <a:ext cx="1833155" cy="870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9" name="Straight Arrow Connector 118"/>
          <p:cNvCxnSpPr/>
          <p:nvPr/>
        </p:nvCxnSpPr>
        <p:spPr bwMode="auto">
          <a:xfrm rot="10800000" flipV="1">
            <a:off x="6579327" y="4467496"/>
            <a:ext cx="1807029" cy="1029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0" name="Straight Arrow Connector 119"/>
          <p:cNvCxnSpPr/>
          <p:nvPr/>
        </p:nvCxnSpPr>
        <p:spPr bwMode="auto">
          <a:xfrm rot="10800000" flipV="1">
            <a:off x="5081453" y="4489265"/>
            <a:ext cx="1419499" cy="435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1" name="Straight Arrow Connector 120"/>
          <p:cNvCxnSpPr/>
          <p:nvPr/>
        </p:nvCxnSpPr>
        <p:spPr bwMode="auto">
          <a:xfrm>
            <a:off x="5042264" y="4898572"/>
            <a:ext cx="1502228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22" name="Straight Arrow Connector 121"/>
          <p:cNvCxnSpPr/>
          <p:nvPr/>
        </p:nvCxnSpPr>
        <p:spPr bwMode="auto">
          <a:xfrm flipV="1">
            <a:off x="5050973" y="5329646"/>
            <a:ext cx="3400696" cy="870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3" name="TextBox 122"/>
          <p:cNvSpPr txBox="1"/>
          <p:nvPr/>
        </p:nvSpPr>
        <p:spPr>
          <a:xfrm>
            <a:off x="5608322" y="4876800"/>
            <a:ext cx="47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ysClr val="windowText" lastClr="000000"/>
                </a:solidFill>
                <a:sym typeface="Symbol"/>
              </a:rPr>
              <a:t></a:t>
            </a:r>
            <a:r>
              <a:rPr lang="en-GB" b="1" baseline="-25000" dirty="0" smtClean="0">
                <a:solidFill>
                  <a:sysClr val="windowText" lastClr="000000"/>
                </a:solidFill>
                <a:sym typeface="Symbol"/>
              </a:rPr>
              <a:t>c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453052" y="5290457"/>
            <a:ext cx="73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ysClr val="windowText" lastClr="000000"/>
                </a:solidFill>
                <a:sym typeface="Symbol"/>
              </a:rPr>
              <a:t></a:t>
            </a:r>
            <a:r>
              <a:rPr lang="en-GB" b="1" baseline="-25000" dirty="0" smtClean="0">
                <a:solidFill>
                  <a:sysClr val="windowText" lastClr="000000"/>
                </a:solidFill>
                <a:sym typeface="Symbol"/>
              </a:rPr>
              <a:t>ext</a:t>
            </a:r>
            <a:endParaRPr lang="en-GB" b="1" dirty="0">
              <a:solidFill>
                <a:sysClr val="windowText" lastClr="000000"/>
              </a:solidFill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226423" y="4733108"/>
            <a:ext cx="4410892" cy="1497875"/>
            <a:chOff x="226423" y="4746171"/>
            <a:chExt cx="4410892" cy="1497875"/>
          </a:xfrm>
        </p:grpSpPr>
        <p:graphicFrame>
          <p:nvGraphicFramePr>
            <p:cNvPr id="61" name="Object 60"/>
            <p:cNvGraphicFramePr>
              <a:graphicFrameLocks noChangeAspect="1"/>
            </p:cNvGraphicFramePr>
            <p:nvPr/>
          </p:nvGraphicFramePr>
          <p:xfrm>
            <a:off x="511402" y="4899163"/>
            <a:ext cx="3416300" cy="835025"/>
          </p:xfrm>
          <a:graphic>
            <a:graphicData uri="http://schemas.openxmlformats.org/presentationml/2006/ole">
              <p:oleObj spid="_x0000_s221197" name="Equation" r:id="rId6" imgW="1765300" imgH="431800" progId="Equation.3">
                <p:embed/>
              </p:oleObj>
            </a:graphicData>
          </a:graphic>
        </p:graphicFrame>
        <p:sp>
          <p:nvSpPr>
            <p:cNvPr id="62" name="TextBox 61"/>
            <p:cNvSpPr txBox="1"/>
            <p:nvPr/>
          </p:nvSpPr>
          <p:spPr>
            <a:xfrm>
              <a:off x="3130733" y="5834744"/>
              <a:ext cx="12017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</a:rPr>
                <a:t>Injection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36469" y="5886996"/>
              <a:ext cx="19724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</a:t>
              </a:r>
              <a:r>
                <a:rPr lang="en-GB" sz="1400" baseline="-25000" dirty="0" smtClean="0">
                  <a:solidFill>
                    <a:srgbClr val="0000CC"/>
                  </a:solidFill>
                  <a:sym typeface="Symbol"/>
                </a:rPr>
                <a:t>s</a:t>
              </a:r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 = </a:t>
              </a:r>
              <a:r>
                <a:rPr lang="en-GB" sz="1400" dirty="0" smtClean="0">
                  <a:solidFill>
                    <a:srgbClr val="0000CC"/>
                  </a:solidFill>
                </a:rPr>
                <a:t>carrier lifetime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cxnSp>
          <p:nvCxnSpPr>
            <p:cNvPr id="64" name="Straight Arrow Connector 63"/>
            <p:cNvCxnSpPr/>
            <p:nvPr/>
          </p:nvCxnSpPr>
          <p:spPr bwMode="auto">
            <a:xfrm rot="5400000" flipH="1" flipV="1">
              <a:off x="3402875" y="5619208"/>
              <a:ext cx="361405" cy="17417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 rot="5400000" flipH="1" flipV="1">
              <a:off x="1365070" y="5715001"/>
              <a:ext cx="261259" cy="143693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Rectangle 65"/>
            <p:cNvSpPr/>
            <p:nvPr/>
          </p:nvSpPr>
          <p:spPr bwMode="auto">
            <a:xfrm>
              <a:off x="226423" y="4746171"/>
              <a:ext cx="4410892" cy="1497875"/>
            </a:xfrm>
            <a:prstGeom prst="rect">
              <a:avLst/>
            </a:prstGeom>
            <a:noFill/>
            <a:ln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54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55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Self-mixing equations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6242447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accent6"/>
                </a:solidFill>
              </a:rPr>
              <a:t>S. </a:t>
            </a:r>
            <a:r>
              <a:rPr lang="en-GB" sz="1400" dirty="0" err="1" smtClean="0">
                <a:solidFill>
                  <a:schemeClr val="accent6"/>
                </a:solidFill>
              </a:rPr>
              <a:t>Donati</a:t>
            </a:r>
            <a:r>
              <a:rPr lang="en-GB" sz="1400" i="1" dirty="0" smtClean="0">
                <a:solidFill>
                  <a:schemeClr val="accent6"/>
                </a:solidFill>
              </a:rPr>
              <a:t>, Electro-Optical Instrumentation, Sensing and Measuring with Lasers</a:t>
            </a:r>
            <a:r>
              <a:rPr lang="en-GB" sz="1400" dirty="0" smtClean="0">
                <a:solidFill>
                  <a:schemeClr val="accent6"/>
                </a:solidFill>
              </a:rPr>
              <a:t> (Prentice Hall, New Jersey, 2004).</a:t>
            </a:r>
          </a:p>
          <a:p>
            <a:endParaRPr lang="en-GB" sz="600" dirty="0" smtClean="0">
              <a:solidFill>
                <a:schemeClr val="accent6"/>
              </a:solidFill>
            </a:endParaRPr>
          </a:p>
          <a:p>
            <a:r>
              <a:rPr lang="en-GB" sz="1400" dirty="0" smtClean="0">
                <a:solidFill>
                  <a:schemeClr val="accent6"/>
                </a:solidFill>
              </a:rPr>
              <a:t>R. Lang and K. Kobayashi, IEEE J. Quant. Elec. </a:t>
            </a:r>
            <a:r>
              <a:rPr lang="en-GB" sz="1400" b="1" dirty="0" smtClean="0">
                <a:solidFill>
                  <a:schemeClr val="accent6"/>
                </a:solidFill>
              </a:rPr>
              <a:t>16</a:t>
            </a:r>
            <a:r>
              <a:rPr lang="en-GB" sz="1400" dirty="0" smtClean="0">
                <a:solidFill>
                  <a:schemeClr val="accent6"/>
                </a:solidFill>
              </a:rPr>
              <a:t>, 347 (1980)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09408" y="3721208"/>
            <a:ext cx="272469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</a:pPr>
            <a:r>
              <a:rPr lang="en-GB" b="1" dirty="0" smtClean="0">
                <a:solidFill>
                  <a:schemeClr val="tx1"/>
                </a:solidFill>
              </a:rPr>
              <a:t>Self mixing signal:</a:t>
            </a:r>
          </a:p>
          <a:p>
            <a:pPr>
              <a:lnSpc>
                <a:spcPct val="125000"/>
              </a:lnSpc>
            </a:pPr>
            <a:r>
              <a:rPr lang="en-GB" dirty="0" smtClean="0">
                <a:solidFill>
                  <a:schemeClr val="tx1"/>
                </a:solidFill>
              </a:rPr>
              <a:t>- emitted power</a:t>
            </a:r>
          </a:p>
          <a:p>
            <a:pPr>
              <a:lnSpc>
                <a:spcPct val="125000"/>
              </a:lnSpc>
            </a:pPr>
            <a:r>
              <a:rPr lang="en-GB" dirty="0" smtClean="0">
                <a:solidFill>
                  <a:schemeClr val="tx1"/>
                </a:solidFill>
              </a:rPr>
              <a:t>- junction voltage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78161" y="3481613"/>
            <a:ext cx="8508638" cy="1913347"/>
            <a:chOff x="322218" y="4593770"/>
            <a:chExt cx="10502741" cy="1632946"/>
          </a:xfrm>
        </p:grpSpPr>
        <p:sp>
          <p:nvSpPr>
            <p:cNvPr id="31" name="TextBox 30"/>
            <p:cNvSpPr txBox="1"/>
            <p:nvPr/>
          </p:nvSpPr>
          <p:spPr>
            <a:xfrm>
              <a:off x="374469" y="4672148"/>
              <a:ext cx="4742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</a:rPr>
                <a:t>Threshold gain perturbation: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/>
          </p:nvGraphicFramePr>
          <p:xfrm>
            <a:off x="827897" y="5095646"/>
            <a:ext cx="3055260" cy="468729"/>
          </p:xfrm>
          <a:graphic>
            <a:graphicData uri="http://schemas.openxmlformats.org/presentationml/2006/ole">
              <p:oleObj spid="_x0000_s155655" name="Equation" r:id="rId4" imgW="1371600" imgH="228600" progId="Equation.DSMT4">
                <p:embed/>
              </p:oleObj>
            </a:graphicData>
          </a:graphic>
        </p:graphicFrame>
        <p:sp>
          <p:nvSpPr>
            <p:cNvPr id="20" name="Rectangle 19"/>
            <p:cNvSpPr/>
            <p:nvPr/>
          </p:nvSpPr>
          <p:spPr bwMode="auto">
            <a:xfrm>
              <a:off x="322218" y="4593770"/>
              <a:ext cx="10502741" cy="1632946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53489" y="1119414"/>
            <a:ext cx="5844426" cy="2088000"/>
            <a:chOff x="204651" y="1058091"/>
            <a:chExt cx="5244011" cy="2088000"/>
          </a:xfrm>
        </p:grpSpPr>
        <p:sp>
          <p:nvSpPr>
            <p:cNvPr id="25" name="TextBox 24"/>
            <p:cNvSpPr txBox="1"/>
            <p:nvPr/>
          </p:nvSpPr>
          <p:spPr>
            <a:xfrm>
              <a:off x="2543737" y="2385063"/>
              <a:ext cx="1580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 = Feedback parameter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7668" y="2350591"/>
              <a:ext cx="15974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 = Line-width enhancement factor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5132" y="1097279"/>
              <a:ext cx="209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</a:rPr>
                <a:t>Phase condition: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271855" y="1514505"/>
            <a:ext cx="5092910" cy="507108"/>
          </p:xfrm>
          <a:graphic>
            <a:graphicData uri="http://schemas.openxmlformats.org/presentationml/2006/ole">
              <p:oleObj spid="_x0000_s155654" name="Equation" r:id="rId5" imgW="2234880" imgH="203040" progId="Equation.DSMT4">
                <p:embed/>
              </p:oleObj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212634" y="2286364"/>
              <a:ext cx="15675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</a:t>
              </a:r>
              <a:r>
                <a:rPr lang="en-GB" sz="1400" baseline="-25000" dirty="0" smtClean="0">
                  <a:solidFill>
                    <a:srgbClr val="0000CC"/>
                  </a:solidFill>
                  <a:sym typeface="Symbol"/>
                </a:rPr>
                <a:t>0</a:t>
              </a:r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 = </a:t>
              </a:r>
              <a:r>
                <a:rPr lang="en-GB" sz="1400" dirty="0" smtClean="0">
                  <a:solidFill>
                    <a:srgbClr val="0000CC"/>
                  </a:solidFill>
                </a:rPr>
                <a:t>Laser frequency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32499" y="2389053"/>
              <a:ext cx="13489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0000CC"/>
                  </a:solidFill>
                  <a:sym typeface="Symbol"/>
                </a:rPr>
                <a:t> = Perturbed l</a:t>
              </a:r>
              <a:r>
                <a:rPr lang="en-GB" sz="1400" dirty="0" smtClean="0">
                  <a:solidFill>
                    <a:srgbClr val="0000CC"/>
                  </a:solidFill>
                </a:rPr>
                <a:t>aser frequency</a:t>
              </a:r>
              <a:endParaRPr lang="en-GB" sz="1400" dirty="0">
                <a:solidFill>
                  <a:srgbClr val="0000CC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4651" y="1058091"/>
              <a:ext cx="5244011" cy="2088000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524044" y="2002608"/>
              <a:ext cx="11724" cy="313509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 flipV="1">
              <a:off x="1074926" y="1976483"/>
              <a:ext cx="316463" cy="44413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H="1" flipV="1">
              <a:off x="1932215" y="2002612"/>
              <a:ext cx="807074" cy="40494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3" name="Straight Arrow Connector 32"/>
          <p:cNvCxnSpPr/>
          <p:nvPr/>
        </p:nvCxnSpPr>
        <p:spPr bwMode="auto">
          <a:xfrm flipV="1">
            <a:off x="5185954" y="2037806"/>
            <a:ext cx="300446" cy="39188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3" name="Group 52"/>
          <p:cNvGrpSpPr/>
          <p:nvPr/>
        </p:nvGrpSpPr>
        <p:grpSpPr>
          <a:xfrm>
            <a:off x="6322423" y="1162594"/>
            <a:ext cx="2300876" cy="1907177"/>
            <a:chOff x="4976949" y="3600996"/>
            <a:chExt cx="3796564" cy="2548662"/>
          </a:xfrm>
        </p:grpSpPr>
        <p:sp>
          <p:nvSpPr>
            <p:cNvPr id="56" name="Rectangle 55"/>
            <p:cNvSpPr/>
            <p:nvPr/>
          </p:nvSpPr>
          <p:spPr bwMode="auto">
            <a:xfrm>
              <a:off x="4990012" y="4180114"/>
              <a:ext cx="1502228" cy="7968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57" name="Group 38"/>
            <p:cNvGrpSpPr/>
            <p:nvPr/>
          </p:nvGrpSpPr>
          <p:grpSpPr>
            <a:xfrm rot="16200000">
              <a:off x="8019407" y="4431847"/>
              <a:ext cx="1110343" cy="397869"/>
              <a:chOff x="1707259" y="5570162"/>
              <a:chExt cx="917278" cy="397869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1710137" y="5570162"/>
                <a:ext cx="914400" cy="3978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Rectangle 3597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1920627" y="5827451"/>
                <a:ext cx="50247" cy="7526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1" name="Rectangle 3596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2370618" y="5823024"/>
                <a:ext cx="50247" cy="741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2" name="Rectangle 3703"/>
              <p:cNvSpPr>
                <a:spLocks noChangeAspect="1" noChangeArrowheads="1"/>
              </p:cNvSpPr>
              <p:nvPr/>
            </p:nvSpPr>
            <p:spPr bwMode="auto">
              <a:xfrm>
                <a:off x="1726338" y="5614933"/>
                <a:ext cx="894399" cy="9629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3" name="Rectangle 3704"/>
              <p:cNvSpPr>
                <a:spLocks noChangeAspect="1" noChangeArrowheads="1"/>
              </p:cNvSpPr>
              <p:nvPr/>
            </p:nvSpPr>
            <p:spPr bwMode="auto">
              <a:xfrm>
                <a:off x="1815667" y="5741116"/>
                <a:ext cx="715742" cy="84122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4" name="Rectangle 3705"/>
              <p:cNvSpPr>
                <a:spLocks noChangeAspect="1" noChangeArrowheads="1"/>
              </p:cNvSpPr>
              <p:nvPr/>
            </p:nvSpPr>
            <p:spPr bwMode="auto">
              <a:xfrm>
                <a:off x="1833532" y="5893864"/>
                <a:ext cx="216621" cy="50916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5" name="Rectangle 3706"/>
              <p:cNvSpPr>
                <a:spLocks noChangeAspect="1" noChangeArrowheads="1"/>
              </p:cNvSpPr>
              <p:nvPr/>
            </p:nvSpPr>
            <p:spPr bwMode="auto">
              <a:xfrm>
                <a:off x="2283523" y="5896077"/>
                <a:ext cx="216621" cy="52023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6" name="Line 3727"/>
              <p:cNvSpPr>
                <a:spLocks noChangeAspect="1" noChangeShapeType="1"/>
              </p:cNvSpPr>
              <p:nvPr/>
            </p:nvSpPr>
            <p:spPr bwMode="auto">
              <a:xfrm flipV="1">
                <a:off x="1707259" y="5598082"/>
                <a:ext cx="917277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5170941" y="4362995"/>
              <a:ext cx="1086170" cy="464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ysClr val="windowText" lastClr="000000"/>
                  </a:solidFill>
                </a:rPr>
                <a:t>G(N)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65819" y="3718560"/>
              <a:ext cx="669538" cy="420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 smtClean="0">
                  <a:solidFill>
                    <a:sysClr val="windowText" lastClr="000000"/>
                  </a:solidFill>
                </a:rPr>
                <a:t>R</a:t>
              </a:r>
              <a:r>
                <a:rPr lang="en-GB" sz="1600" b="1" baseline="-25000" dirty="0" err="1" smtClean="0">
                  <a:solidFill>
                    <a:sysClr val="windowText" lastClr="000000"/>
                  </a:solidFill>
                </a:rPr>
                <a:t>c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812311" y="3600996"/>
              <a:ext cx="874490" cy="464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err="1" smtClean="0">
                  <a:solidFill>
                    <a:sysClr val="windowText" lastClr="000000"/>
                  </a:solidFill>
                </a:rPr>
                <a:t>R</a:t>
              </a:r>
              <a:r>
                <a:rPr lang="en-GB" sz="1600" b="1" baseline="-25000" dirty="0" err="1" smtClean="0">
                  <a:solidFill>
                    <a:sysClr val="windowText" lastClr="000000"/>
                  </a:solidFill>
                </a:rPr>
                <a:t>ext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 bwMode="auto">
            <a:xfrm>
              <a:off x="5003074" y="4336869"/>
              <a:ext cx="1476103" cy="158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 flipV="1">
              <a:off x="6514011" y="4336869"/>
              <a:ext cx="1833155" cy="870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rot="10800000" flipV="1">
              <a:off x="6514012" y="4820193"/>
              <a:ext cx="1807029" cy="10299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 rot="10800000" flipV="1">
              <a:off x="5016138" y="4841962"/>
              <a:ext cx="1419499" cy="435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4976949" y="5251269"/>
              <a:ext cx="1502228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 flipV="1">
              <a:off x="4985658" y="5682343"/>
              <a:ext cx="3400696" cy="870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5543007" y="5229496"/>
              <a:ext cx="731820" cy="464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ysClr val="windowText" lastClr="000000"/>
                  </a:solidFill>
                  <a:sym typeface="Symbol"/>
                </a:rPr>
                <a:t></a:t>
              </a:r>
              <a:r>
                <a:rPr lang="en-GB" sz="1600" b="1" baseline="-25000" dirty="0" smtClean="0">
                  <a:solidFill>
                    <a:sysClr val="windowText" lastClr="000000"/>
                  </a:solidFill>
                  <a:sym typeface="Symbol"/>
                </a:rPr>
                <a:t>c</a:t>
              </a:r>
              <a:endParaRPr lang="en-GB" sz="1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387737" y="5643154"/>
              <a:ext cx="985293" cy="50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ysClr val="windowText" lastClr="000000"/>
                  </a:solidFill>
                  <a:sym typeface="Symbol"/>
                </a:rPr>
                <a:t></a:t>
              </a:r>
              <a:r>
                <a:rPr lang="en-GB" b="1" baseline="-25000" dirty="0" smtClean="0">
                  <a:solidFill>
                    <a:sysClr val="windowText" lastClr="000000"/>
                  </a:solidFill>
                  <a:sym typeface="Symbol"/>
                </a:rPr>
                <a:t>ext</a:t>
              </a:r>
              <a:endParaRPr lang="en-GB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2388556" y="4874614"/>
            <a:ext cx="888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  <a:sym typeface="Symbol"/>
              </a:rPr>
              <a:t>Phase</a:t>
            </a:r>
            <a:endParaRPr lang="en-GB" sz="1600" dirty="0">
              <a:solidFill>
                <a:srgbClr val="0000CC"/>
              </a:solidFill>
            </a:endParaRPr>
          </a:p>
        </p:txBody>
      </p:sp>
      <p:graphicFrame>
        <p:nvGraphicFramePr>
          <p:cNvPr id="155657" name="Object 9"/>
          <p:cNvGraphicFramePr>
            <a:graphicFrameLocks noChangeAspect="1"/>
          </p:cNvGraphicFramePr>
          <p:nvPr/>
        </p:nvGraphicFramePr>
        <p:xfrm>
          <a:off x="1292452" y="4846322"/>
          <a:ext cx="830262" cy="392022"/>
        </p:xfrm>
        <a:graphic>
          <a:graphicData uri="http://schemas.openxmlformats.org/presentationml/2006/ole">
            <p:oleObj spid="_x0000_s155657" name="Equation" r:id="rId6" imgW="406080" imgH="190440" progId="Equation.DSMT4">
              <p:embed/>
            </p:oleObj>
          </a:graphicData>
        </a:graphic>
      </p:graphicFrame>
      <p:sp>
        <p:nvSpPr>
          <p:cNvPr id="82" name="Right Arrow 81"/>
          <p:cNvSpPr/>
          <p:nvPr/>
        </p:nvSpPr>
        <p:spPr bwMode="auto">
          <a:xfrm>
            <a:off x="3775166" y="4180115"/>
            <a:ext cx="1410789" cy="352697"/>
          </a:xfrm>
          <a:prstGeom prst="right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83" name="Object 82"/>
          <p:cNvGraphicFramePr>
            <a:graphicFrameLocks noChangeAspect="1"/>
          </p:cNvGraphicFramePr>
          <p:nvPr/>
        </p:nvGraphicFramePr>
        <p:xfrm>
          <a:off x="7388905" y="4077703"/>
          <a:ext cx="1036638" cy="344982"/>
        </p:xfrm>
        <a:graphic>
          <a:graphicData uri="http://schemas.openxmlformats.org/presentationml/2006/ole">
            <p:oleObj spid="_x0000_s155658" name="Equation" r:id="rId7" imgW="520560" imgH="152280" progId="Equation.DSMT4">
              <p:embed/>
            </p:oleObj>
          </a:graphicData>
        </a:graphic>
      </p:graphicFrame>
      <p:graphicFrame>
        <p:nvGraphicFramePr>
          <p:cNvPr id="155659" name="Object 11"/>
          <p:cNvGraphicFramePr>
            <a:graphicFrameLocks noChangeAspect="1"/>
          </p:cNvGraphicFramePr>
          <p:nvPr/>
        </p:nvGraphicFramePr>
        <p:xfrm>
          <a:off x="7488373" y="4472123"/>
          <a:ext cx="1138278" cy="361133"/>
        </p:xfrm>
        <a:graphic>
          <a:graphicData uri="http://schemas.openxmlformats.org/presentationml/2006/ole">
            <p:oleObj spid="_x0000_s155659" name="Equation" r:id="rId8" imgW="545760" imgH="152280" progId="Equation.DSMT4">
              <p:embed/>
            </p:oleObj>
          </a:graphicData>
        </a:graphic>
      </p:graphicFrame>
      <p:sp>
        <p:nvSpPr>
          <p:cNvPr id="84" name="TextBox 83"/>
          <p:cNvSpPr txBox="1"/>
          <p:nvPr/>
        </p:nvSpPr>
        <p:spPr>
          <a:xfrm>
            <a:off x="209005" y="4885149"/>
            <a:ext cx="1323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  <a:sym typeface="Symbol"/>
              </a:rPr>
              <a:t>Amplitude</a:t>
            </a:r>
            <a:endParaRPr lang="en-GB" sz="1600" dirty="0">
              <a:solidFill>
                <a:srgbClr val="0000CC"/>
              </a:solidFill>
            </a:endParaRPr>
          </a:p>
        </p:txBody>
      </p:sp>
      <p:graphicFrame>
        <p:nvGraphicFramePr>
          <p:cNvPr id="155660" name="Object 12"/>
          <p:cNvGraphicFramePr>
            <a:graphicFrameLocks noChangeAspect="1"/>
          </p:cNvGraphicFramePr>
          <p:nvPr/>
        </p:nvGraphicFramePr>
        <p:xfrm>
          <a:off x="3168741" y="4827019"/>
          <a:ext cx="835025" cy="383357"/>
        </p:xfrm>
        <a:graphic>
          <a:graphicData uri="http://schemas.openxmlformats.org/presentationml/2006/ole">
            <p:oleObj spid="_x0000_s155660" name="Equation" r:id="rId9" imgW="355320" imgH="152280" progId="Equation.DSMT4">
              <p:embed/>
            </p:oleObj>
          </a:graphicData>
        </a:graphic>
      </p:graphicFrame>
      <p:cxnSp>
        <p:nvCxnSpPr>
          <p:cNvPr id="86" name="Curved Connector 85"/>
          <p:cNvCxnSpPr/>
          <p:nvPr/>
        </p:nvCxnSpPr>
        <p:spPr bwMode="auto">
          <a:xfrm rot="10800000" flipV="1">
            <a:off x="3141326" y="5248343"/>
            <a:ext cx="395785" cy="327547"/>
          </a:xfrm>
          <a:prstGeom prst="curvedConnector3">
            <a:avLst>
              <a:gd name="adj1" fmla="val 1724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5" name="Curved Connector 94"/>
          <p:cNvCxnSpPr/>
          <p:nvPr/>
        </p:nvCxnSpPr>
        <p:spPr bwMode="auto">
          <a:xfrm rot="10800000" flipH="1" flipV="1">
            <a:off x="3812341" y="5264266"/>
            <a:ext cx="395785" cy="327547"/>
          </a:xfrm>
          <a:prstGeom prst="curvedConnector3">
            <a:avLst>
              <a:gd name="adj1" fmla="val 1724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2068417" y="5503517"/>
            <a:ext cx="115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1"/>
                </a:solidFill>
                <a:sym typeface="Symbol"/>
              </a:rPr>
              <a:t>Frequency modulation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80832" y="5506376"/>
            <a:ext cx="1154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tx1"/>
                </a:solidFill>
                <a:sym typeface="Symbol"/>
              </a:rPr>
              <a:t>Mechanical modulation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 bwMode="auto">
          <a:xfrm flipV="1">
            <a:off x="1367245" y="4506686"/>
            <a:ext cx="357052" cy="42672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8" name="Straight Arrow Connector 87"/>
          <p:cNvCxnSpPr/>
          <p:nvPr/>
        </p:nvCxnSpPr>
        <p:spPr bwMode="auto">
          <a:xfrm flipH="1" flipV="1">
            <a:off x="2782389" y="4585063"/>
            <a:ext cx="457200" cy="32657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trac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6217" y="3321296"/>
            <a:ext cx="3487783" cy="2615339"/>
          </a:xfrm>
          <a:prstGeom prst="rect">
            <a:avLst/>
          </a:prstGeom>
        </p:spPr>
      </p:pic>
      <p:sp>
        <p:nvSpPr>
          <p:cNvPr id="59" name="Rectangle 18"/>
          <p:cNvSpPr>
            <a:spLocks noChangeArrowheads="1"/>
          </p:cNvSpPr>
          <p:nvPr/>
        </p:nvSpPr>
        <p:spPr bwMode="auto">
          <a:xfrm>
            <a:off x="0" y="6073170"/>
            <a:ext cx="82182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P. Dean, Y. L. Lim, A. </a:t>
            </a:r>
            <a:r>
              <a:rPr lang="en-US" sz="1400" dirty="0">
                <a:solidFill>
                  <a:srgbClr val="0000CC"/>
                </a:solidFill>
              </a:rPr>
              <a:t>Valavanis</a:t>
            </a:r>
            <a:r>
              <a:rPr lang="en-US" sz="1400" dirty="0" smtClean="0">
                <a:solidFill>
                  <a:srgbClr val="0000CC"/>
                </a:solidFill>
              </a:rPr>
              <a:t>, R. </a:t>
            </a:r>
            <a:r>
              <a:rPr lang="en-US" sz="1400" dirty="0" err="1">
                <a:solidFill>
                  <a:srgbClr val="0000CC"/>
                </a:solidFill>
              </a:rPr>
              <a:t>Kliese</a:t>
            </a:r>
            <a:r>
              <a:rPr lang="en-US" sz="1400" dirty="0" smtClean="0">
                <a:solidFill>
                  <a:srgbClr val="0000CC"/>
                </a:solidFill>
              </a:rPr>
              <a:t>, M. </a:t>
            </a:r>
            <a:r>
              <a:rPr lang="en-US" sz="1400" dirty="0" err="1">
                <a:solidFill>
                  <a:srgbClr val="0000CC"/>
                </a:solidFill>
              </a:rPr>
              <a:t>Nikolić</a:t>
            </a:r>
            <a:r>
              <a:rPr lang="en-US" sz="1400" dirty="0" smtClean="0">
                <a:solidFill>
                  <a:srgbClr val="0000CC"/>
                </a:solidFill>
              </a:rPr>
              <a:t>, S. </a:t>
            </a:r>
            <a:r>
              <a:rPr lang="en-US" sz="1400" dirty="0">
                <a:solidFill>
                  <a:srgbClr val="0000CC"/>
                </a:solidFill>
              </a:rPr>
              <a:t>P. Khanna</a:t>
            </a:r>
            <a:r>
              <a:rPr lang="en-US" sz="1400" dirty="0" smtClean="0">
                <a:solidFill>
                  <a:srgbClr val="0000CC"/>
                </a:solidFill>
              </a:rPr>
              <a:t>, M. </a:t>
            </a:r>
            <a:r>
              <a:rPr lang="en-US" sz="1400" dirty="0" err="1">
                <a:solidFill>
                  <a:srgbClr val="0000CC"/>
                </a:solidFill>
              </a:rPr>
              <a:t>Lachab</a:t>
            </a:r>
            <a:r>
              <a:rPr lang="en-US" sz="1400" dirty="0" smtClean="0">
                <a:solidFill>
                  <a:srgbClr val="0000CC"/>
                </a:solidFill>
              </a:rPr>
              <a:t>, D. </a:t>
            </a:r>
            <a:r>
              <a:rPr lang="en-US" sz="1400" dirty="0">
                <a:solidFill>
                  <a:srgbClr val="0000CC"/>
                </a:solidFill>
              </a:rPr>
              <a:t>Indjin</a:t>
            </a:r>
            <a:r>
              <a:rPr lang="en-US" sz="1400" dirty="0" smtClean="0">
                <a:solidFill>
                  <a:srgbClr val="0000CC"/>
                </a:solidFill>
              </a:rPr>
              <a:t>, Z. </a:t>
            </a:r>
            <a:r>
              <a:rPr lang="en-US" sz="1400" dirty="0" err="1" smtClean="0">
                <a:solidFill>
                  <a:srgbClr val="0000CC"/>
                </a:solidFill>
              </a:rPr>
              <a:t>Ikonić</a:t>
            </a:r>
            <a:r>
              <a:rPr lang="en-US" sz="1400" dirty="0" smtClean="0">
                <a:solidFill>
                  <a:srgbClr val="0000CC"/>
                </a:solidFill>
              </a:rPr>
              <a:t>,</a:t>
            </a:r>
          </a:p>
          <a:p>
            <a:r>
              <a:rPr lang="en-US" sz="1400" dirty="0" smtClean="0">
                <a:solidFill>
                  <a:srgbClr val="0000CC"/>
                </a:solidFill>
              </a:rPr>
              <a:t>P. </a:t>
            </a:r>
            <a:r>
              <a:rPr lang="en-US" sz="1400" dirty="0">
                <a:solidFill>
                  <a:srgbClr val="0000CC"/>
                </a:solidFill>
              </a:rPr>
              <a:t>Harrison</a:t>
            </a:r>
            <a:r>
              <a:rPr lang="en-US" sz="1400" dirty="0" smtClean="0">
                <a:solidFill>
                  <a:srgbClr val="0000CC"/>
                </a:solidFill>
              </a:rPr>
              <a:t>, A. </a:t>
            </a:r>
            <a:r>
              <a:rPr lang="en-US" sz="1400" dirty="0">
                <a:solidFill>
                  <a:srgbClr val="0000CC"/>
                </a:solidFill>
              </a:rPr>
              <a:t>D. </a:t>
            </a:r>
            <a:r>
              <a:rPr lang="en-US" sz="1400" dirty="0" err="1">
                <a:solidFill>
                  <a:srgbClr val="0000CC"/>
                </a:solidFill>
              </a:rPr>
              <a:t>Rakić</a:t>
            </a:r>
            <a:r>
              <a:rPr lang="en-US" sz="1400" dirty="0" smtClean="0">
                <a:solidFill>
                  <a:srgbClr val="0000CC"/>
                </a:solidFill>
              </a:rPr>
              <a:t>, E. </a:t>
            </a:r>
            <a:r>
              <a:rPr lang="en-US" sz="1400" dirty="0">
                <a:solidFill>
                  <a:srgbClr val="0000CC"/>
                </a:solidFill>
              </a:rPr>
              <a:t>H. </a:t>
            </a:r>
            <a:r>
              <a:rPr lang="en-US" sz="1400" dirty="0" smtClean="0">
                <a:solidFill>
                  <a:srgbClr val="0000CC"/>
                </a:solidFill>
              </a:rPr>
              <a:t>Linfield and </a:t>
            </a:r>
            <a:r>
              <a:rPr lang="en-US" sz="1400" dirty="0">
                <a:solidFill>
                  <a:srgbClr val="0000CC"/>
                </a:solidFill>
              </a:rPr>
              <a:t>A. </a:t>
            </a:r>
            <a:r>
              <a:rPr lang="en-US" sz="1400" dirty="0" smtClean="0">
                <a:solidFill>
                  <a:srgbClr val="0000CC"/>
                </a:solidFill>
              </a:rPr>
              <a:t>G. Davies</a:t>
            </a:r>
            <a:endParaRPr lang="en-US" sz="1400" baseline="30000" dirty="0" smtClean="0">
              <a:solidFill>
                <a:srgbClr val="0000CC"/>
              </a:solidFill>
            </a:endParaRPr>
          </a:p>
          <a:p>
            <a:r>
              <a:rPr lang="en-GB" sz="1400" dirty="0" smtClean="0">
                <a:solidFill>
                  <a:srgbClr val="0000CC"/>
                </a:solidFill>
              </a:rPr>
              <a:t>Opt. </a:t>
            </a:r>
            <a:r>
              <a:rPr lang="en-GB" sz="1400" dirty="0" err="1" smtClean="0">
                <a:solidFill>
                  <a:srgbClr val="0000CC"/>
                </a:solidFill>
              </a:rPr>
              <a:t>Lett</a:t>
            </a:r>
            <a:r>
              <a:rPr lang="en-GB" sz="1400" dirty="0" smtClean="0">
                <a:solidFill>
                  <a:srgbClr val="0000CC"/>
                </a:solidFill>
              </a:rPr>
              <a:t>. </a:t>
            </a:r>
            <a:r>
              <a:rPr lang="en-GB" sz="1400" b="1" dirty="0" smtClean="0">
                <a:solidFill>
                  <a:srgbClr val="0000CC"/>
                </a:solidFill>
              </a:rPr>
              <a:t>36</a:t>
            </a:r>
            <a:r>
              <a:rPr lang="en-GB" sz="1400" dirty="0" smtClean="0">
                <a:solidFill>
                  <a:srgbClr val="0000CC"/>
                </a:solidFill>
              </a:rPr>
              <a:t>, 2587-2589 (2011)</a:t>
            </a:r>
            <a:endParaRPr lang="en-GB" sz="1400" dirty="0">
              <a:solidFill>
                <a:srgbClr val="0000CC"/>
              </a:solidFill>
            </a:endParaRPr>
          </a:p>
        </p:txBody>
      </p:sp>
      <p:grpSp>
        <p:nvGrpSpPr>
          <p:cNvPr id="60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1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62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Self-mixing in THz QCLs</a:t>
              </a:r>
              <a:endParaRPr lang="en-GB" sz="2800" b="0" dirty="0">
                <a:cs typeface="Arial" charset="0"/>
              </a:endParaRPr>
            </a:p>
          </p:txBody>
        </p:sp>
      </p:grpSp>
      <p:cxnSp>
        <p:nvCxnSpPr>
          <p:cNvPr id="63" name="Straight Arrow Connector 62"/>
          <p:cNvCxnSpPr/>
          <p:nvPr/>
        </p:nvCxnSpPr>
        <p:spPr bwMode="auto">
          <a:xfrm flipV="1">
            <a:off x="4807131" y="3801291"/>
            <a:ext cx="1358538" cy="18288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4" name="Picture 63" descr="spectrum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2064" y="1280160"/>
            <a:ext cx="2198772" cy="1658983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596743" y="3017520"/>
            <a:ext cx="1998618" cy="3139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2.6 THz BTC QCL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28934" y="3194164"/>
            <a:ext cx="5476081" cy="2895859"/>
            <a:chOff x="290465" y="2596045"/>
            <a:chExt cx="6502440" cy="3311101"/>
          </a:xfrm>
        </p:grpSpPr>
        <p:sp>
          <p:nvSpPr>
            <p:cNvPr id="67" name="Line 1774"/>
            <p:cNvSpPr>
              <a:spLocks noChangeShapeType="1"/>
            </p:cNvSpPr>
            <p:nvPr/>
          </p:nvSpPr>
          <p:spPr bwMode="auto">
            <a:xfrm>
              <a:off x="1063076" y="4307723"/>
              <a:ext cx="1394636" cy="325419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Line 1775"/>
            <p:cNvSpPr>
              <a:spLocks noChangeShapeType="1"/>
            </p:cNvSpPr>
            <p:nvPr/>
          </p:nvSpPr>
          <p:spPr bwMode="auto">
            <a:xfrm flipV="1">
              <a:off x="1068659" y="4031006"/>
              <a:ext cx="844151" cy="267862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Line 1776"/>
            <p:cNvSpPr>
              <a:spLocks noChangeShapeType="1"/>
            </p:cNvSpPr>
            <p:nvPr/>
          </p:nvSpPr>
          <p:spPr bwMode="auto">
            <a:xfrm flipH="1">
              <a:off x="1886012" y="4037647"/>
              <a:ext cx="6700" cy="1275111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Line 1777"/>
            <p:cNvSpPr>
              <a:spLocks noChangeShapeType="1"/>
            </p:cNvSpPr>
            <p:nvPr/>
          </p:nvSpPr>
          <p:spPr bwMode="auto">
            <a:xfrm>
              <a:off x="2462179" y="4641997"/>
              <a:ext cx="1117" cy="669655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Rectangle 3192"/>
            <p:cNvSpPr>
              <a:spLocks noChangeAspect="1" noChangeArrowheads="1"/>
            </p:cNvSpPr>
            <p:nvPr/>
          </p:nvSpPr>
          <p:spPr bwMode="auto">
            <a:xfrm>
              <a:off x="466811" y="4029899"/>
              <a:ext cx="594033" cy="541258"/>
            </a:xfrm>
            <a:prstGeom prst="rect">
              <a:avLst/>
            </a:prstGeom>
            <a:solidFill>
              <a:srgbClr val="C0C0C0"/>
            </a:solidFill>
            <a:ln w="18923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2" name="Text Box 3197"/>
            <p:cNvSpPr txBox="1">
              <a:spLocks noChangeArrowheads="1"/>
            </p:cNvSpPr>
            <p:nvPr/>
          </p:nvSpPr>
          <p:spPr bwMode="auto">
            <a:xfrm>
              <a:off x="408870" y="4101583"/>
              <a:ext cx="706422" cy="290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QCL</a:t>
              </a:r>
            </a:p>
          </p:txBody>
        </p:sp>
        <p:sp>
          <p:nvSpPr>
            <p:cNvPr id="73" name="Line 3717"/>
            <p:cNvSpPr>
              <a:spLocks noChangeAspect="1" noChangeShapeType="1"/>
            </p:cNvSpPr>
            <p:nvPr/>
          </p:nvSpPr>
          <p:spPr bwMode="auto">
            <a:xfrm rot="16200000" flipV="1">
              <a:off x="1871989" y="4047282"/>
              <a:ext cx="619846" cy="58286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Rectangle 3718"/>
            <p:cNvSpPr>
              <a:spLocks noChangeAspect="1" noChangeArrowheads="1"/>
            </p:cNvSpPr>
            <p:nvPr/>
          </p:nvSpPr>
          <p:spPr bwMode="auto">
            <a:xfrm rot="5400000" flipV="1">
              <a:off x="2883299" y="4463484"/>
              <a:ext cx="36527" cy="703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F1A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5" name="Rectangle 3719"/>
            <p:cNvSpPr>
              <a:spLocks noChangeAspect="1" noChangeArrowheads="1"/>
            </p:cNvSpPr>
            <p:nvPr/>
          </p:nvSpPr>
          <p:spPr bwMode="auto">
            <a:xfrm rot="5400000" flipV="1">
              <a:off x="2878838" y="4126997"/>
              <a:ext cx="37633" cy="703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F1A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6" name="Rectangle 3720"/>
            <p:cNvSpPr>
              <a:spLocks noChangeAspect="1" noChangeArrowheads="1"/>
            </p:cNvSpPr>
            <p:nvPr/>
          </p:nvSpPr>
          <p:spPr bwMode="auto">
            <a:xfrm rot="16200000">
              <a:off x="2354566" y="4279618"/>
              <a:ext cx="666334" cy="9937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7" name="Rectangle 3721"/>
            <p:cNvSpPr>
              <a:spLocks noChangeAspect="1" noChangeArrowheads="1"/>
            </p:cNvSpPr>
            <p:nvPr/>
          </p:nvSpPr>
          <p:spPr bwMode="auto">
            <a:xfrm rot="16200000">
              <a:off x="2547154" y="4280739"/>
              <a:ext cx="533510" cy="9602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8" name="Rectangle 3722"/>
            <p:cNvSpPr>
              <a:spLocks noChangeAspect="1" noChangeArrowheads="1"/>
            </p:cNvSpPr>
            <p:nvPr/>
          </p:nvSpPr>
          <p:spPr bwMode="auto">
            <a:xfrm rot="16200000">
              <a:off x="2872678" y="4476854"/>
              <a:ext cx="160496" cy="5024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79" name="Rectangle 3723"/>
            <p:cNvSpPr>
              <a:spLocks noChangeAspect="1" noChangeArrowheads="1"/>
            </p:cNvSpPr>
            <p:nvPr/>
          </p:nvSpPr>
          <p:spPr bwMode="auto">
            <a:xfrm rot="16200000">
              <a:off x="2874921" y="4141478"/>
              <a:ext cx="162709" cy="49131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0" name="Freeform 3724"/>
            <p:cNvSpPr>
              <a:spLocks noChangeAspect="1"/>
            </p:cNvSpPr>
            <p:nvPr/>
          </p:nvSpPr>
          <p:spPr bwMode="auto">
            <a:xfrm rot="16200000">
              <a:off x="1944549" y="3983684"/>
              <a:ext cx="615418" cy="698993"/>
            </a:xfrm>
            <a:custGeom>
              <a:avLst/>
              <a:gdLst/>
              <a:ahLst/>
              <a:cxnLst>
                <a:cxn ang="0">
                  <a:pos x="2" y="485"/>
                </a:cxn>
                <a:cxn ang="0">
                  <a:pos x="480" y="485"/>
                </a:cxn>
                <a:cxn ang="0">
                  <a:pos x="480" y="0"/>
                </a:cxn>
                <a:cxn ang="0">
                  <a:pos x="0" y="401"/>
                </a:cxn>
                <a:cxn ang="0">
                  <a:pos x="2" y="485"/>
                </a:cxn>
              </a:cxnLst>
              <a:rect l="0" t="0" r="r" b="b"/>
              <a:pathLst>
                <a:path w="480" h="485">
                  <a:moveTo>
                    <a:pt x="2" y="485"/>
                  </a:moveTo>
                  <a:lnTo>
                    <a:pt x="480" y="485"/>
                  </a:lnTo>
                  <a:lnTo>
                    <a:pt x="480" y="0"/>
                  </a:lnTo>
                  <a:lnTo>
                    <a:pt x="0" y="401"/>
                  </a:lnTo>
                  <a:lnTo>
                    <a:pt x="2" y="485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AU">
                <a:latin typeface="Arial" charset="0"/>
              </a:endParaRPr>
            </a:p>
          </p:txBody>
        </p:sp>
        <p:sp>
          <p:nvSpPr>
            <p:cNvPr id="81" name="Freeform 3729"/>
            <p:cNvSpPr>
              <a:spLocks/>
            </p:cNvSpPr>
            <p:nvPr/>
          </p:nvSpPr>
          <p:spPr bwMode="auto">
            <a:xfrm>
              <a:off x="1064193" y="4037647"/>
              <a:ext cx="1401336" cy="1467706"/>
            </a:xfrm>
            <a:custGeom>
              <a:avLst/>
              <a:gdLst>
                <a:gd name="T0" fmla="*/ 0 w 1662"/>
                <a:gd name="T1" fmla="*/ 354 h 1956"/>
                <a:gd name="T2" fmla="*/ 987 w 1662"/>
                <a:gd name="T3" fmla="*/ 0 h 1956"/>
                <a:gd name="T4" fmla="*/ 1662 w 1662"/>
                <a:gd name="T5" fmla="*/ 798 h 1956"/>
                <a:gd name="T6" fmla="*/ 1659 w 1662"/>
                <a:gd name="T7" fmla="*/ 1701 h 1956"/>
                <a:gd name="T8" fmla="*/ 1329 w 1662"/>
                <a:gd name="T9" fmla="*/ 1956 h 1956"/>
                <a:gd name="T10" fmla="*/ 975 w 1662"/>
                <a:gd name="T11" fmla="*/ 1710 h 1956"/>
                <a:gd name="T12" fmla="*/ 981 w 1662"/>
                <a:gd name="T13" fmla="*/ 615 h 1956"/>
                <a:gd name="T14" fmla="*/ 0 w 1662"/>
                <a:gd name="T15" fmla="*/ 354 h 19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2"/>
                <a:gd name="T25" fmla="*/ 0 h 1956"/>
                <a:gd name="T26" fmla="*/ 1662 w 1662"/>
                <a:gd name="T27" fmla="*/ 1956 h 19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2" h="1956">
                  <a:moveTo>
                    <a:pt x="0" y="354"/>
                  </a:moveTo>
                  <a:lnTo>
                    <a:pt x="987" y="0"/>
                  </a:lnTo>
                  <a:lnTo>
                    <a:pt x="1662" y="798"/>
                  </a:lnTo>
                  <a:lnTo>
                    <a:pt x="1659" y="1701"/>
                  </a:lnTo>
                  <a:lnTo>
                    <a:pt x="1329" y="1956"/>
                  </a:lnTo>
                  <a:lnTo>
                    <a:pt x="975" y="1710"/>
                  </a:lnTo>
                  <a:lnTo>
                    <a:pt x="981" y="615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Line 3730"/>
            <p:cNvSpPr>
              <a:spLocks noChangeShapeType="1"/>
            </p:cNvSpPr>
            <p:nvPr/>
          </p:nvSpPr>
          <p:spPr bwMode="auto">
            <a:xfrm>
              <a:off x="1830182" y="5065927"/>
              <a:ext cx="233146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Rectangle 3731"/>
            <p:cNvSpPr>
              <a:spLocks noChangeArrowheads="1"/>
            </p:cNvSpPr>
            <p:nvPr/>
          </p:nvSpPr>
          <p:spPr bwMode="auto">
            <a:xfrm>
              <a:off x="2851874" y="5143407"/>
              <a:ext cx="289200" cy="571144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4" name="Line 3732"/>
            <p:cNvSpPr>
              <a:spLocks noChangeShapeType="1"/>
            </p:cNvSpPr>
            <p:nvPr/>
          </p:nvSpPr>
          <p:spPr bwMode="auto">
            <a:xfrm flipV="1">
              <a:off x="2994799" y="5065927"/>
              <a:ext cx="0" cy="7637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Freeform 3733"/>
            <p:cNvSpPr>
              <a:spLocks/>
            </p:cNvSpPr>
            <p:nvPr/>
          </p:nvSpPr>
          <p:spPr bwMode="auto">
            <a:xfrm>
              <a:off x="2873089" y="5717872"/>
              <a:ext cx="37964" cy="189274"/>
            </a:xfrm>
            <a:custGeom>
              <a:avLst/>
              <a:gdLst>
                <a:gd name="T0" fmla="*/ 45 w 45"/>
                <a:gd name="T1" fmla="*/ 0 h 252"/>
                <a:gd name="T2" fmla="*/ 35 w 45"/>
                <a:gd name="T3" fmla="*/ 18 h 252"/>
                <a:gd name="T4" fmla="*/ 37 w 45"/>
                <a:gd name="T5" fmla="*/ 88 h 252"/>
                <a:gd name="T6" fmla="*/ 19 w 45"/>
                <a:gd name="T7" fmla="*/ 172 h 252"/>
                <a:gd name="T8" fmla="*/ 1 w 45"/>
                <a:gd name="T9" fmla="*/ 208 h 252"/>
                <a:gd name="T10" fmla="*/ 1 w 45"/>
                <a:gd name="T11" fmla="*/ 252 h 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252"/>
                <a:gd name="T20" fmla="*/ 45 w 45"/>
                <a:gd name="T21" fmla="*/ 252 h 2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252">
                  <a:moveTo>
                    <a:pt x="45" y="0"/>
                  </a:moveTo>
                  <a:cubicBezTo>
                    <a:pt x="41" y="6"/>
                    <a:pt x="39" y="12"/>
                    <a:pt x="35" y="18"/>
                  </a:cubicBezTo>
                  <a:cubicBezTo>
                    <a:pt x="29" y="41"/>
                    <a:pt x="29" y="65"/>
                    <a:pt x="37" y="88"/>
                  </a:cubicBezTo>
                  <a:cubicBezTo>
                    <a:pt x="36" y="113"/>
                    <a:pt x="34" y="149"/>
                    <a:pt x="19" y="172"/>
                  </a:cubicBezTo>
                  <a:cubicBezTo>
                    <a:pt x="14" y="180"/>
                    <a:pt x="1" y="198"/>
                    <a:pt x="1" y="208"/>
                  </a:cubicBezTo>
                  <a:cubicBezTo>
                    <a:pt x="0" y="223"/>
                    <a:pt x="1" y="237"/>
                    <a:pt x="1" y="2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Freeform 3734"/>
            <p:cNvSpPr>
              <a:spLocks/>
            </p:cNvSpPr>
            <p:nvPr/>
          </p:nvSpPr>
          <p:spPr bwMode="auto">
            <a:xfrm flipH="1">
              <a:off x="3077427" y="5717872"/>
              <a:ext cx="37964" cy="189274"/>
            </a:xfrm>
            <a:custGeom>
              <a:avLst/>
              <a:gdLst>
                <a:gd name="T0" fmla="*/ 45 w 45"/>
                <a:gd name="T1" fmla="*/ 0 h 252"/>
                <a:gd name="T2" fmla="*/ 35 w 45"/>
                <a:gd name="T3" fmla="*/ 18 h 252"/>
                <a:gd name="T4" fmla="*/ 37 w 45"/>
                <a:gd name="T5" fmla="*/ 88 h 252"/>
                <a:gd name="T6" fmla="*/ 19 w 45"/>
                <a:gd name="T7" fmla="*/ 172 h 252"/>
                <a:gd name="T8" fmla="*/ 1 w 45"/>
                <a:gd name="T9" fmla="*/ 208 h 252"/>
                <a:gd name="T10" fmla="*/ 1 w 45"/>
                <a:gd name="T11" fmla="*/ 252 h 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252"/>
                <a:gd name="T20" fmla="*/ 45 w 45"/>
                <a:gd name="T21" fmla="*/ 252 h 2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252">
                  <a:moveTo>
                    <a:pt x="45" y="0"/>
                  </a:moveTo>
                  <a:cubicBezTo>
                    <a:pt x="41" y="6"/>
                    <a:pt x="39" y="12"/>
                    <a:pt x="35" y="18"/>
                  </a:cubicBezTo>
                  <a:cubicBezTo>
                    <a:pt x="29" y="41"/>
                    <a:pt x="29" y="65"/>
                    <a:pt x="37" y="88"/>
                  </a:cubicBezTo>
                  <a:cubicBezTo>
                    <a:pt x="36" y="113"/>
                    <a:pt x="34" y="149"/>
                    <a:pt x="19" y="172"/>
                  </a:cubicBezTo>
                  <a:cubicBezTo>
                    <a:pt x="14" y="180"/>
                    <a:pt x="1" y="198"/>
                    <a:pt x="1" y="208"/>
                  </a:cubicBezTo>
                  <a:cubicBezTo>
                    <a:pt x="0" y="223"/>
                    <a:pt x="1" y="237"/>
                    <a:pt x="1" y="2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Line 3736"/>
            <p:cNvSpPr>
              <a:spLocks noChangeShapeType="1"/>
            </p:cNvSpPr>
            <p:nvPr/>
          </p:nvSpPr>
          <p:spPr bwMode="auto">
            <a:xfrm>
              <a:off x="763827" y="4567836"/>
              <a:ext cx="0" cy="7438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Line 3737"/>
            <p:cNvSpPr>
              <a:spLocks noChangeShapeType="1"/>
            </p:cNvSpPr>
            <p:nvPr/>
          </p:nvSpPr>
          <p:spPr bwMode="auto">
            <a:xfrm>
              <a:off x="654400" y="5308331"/>
              <a:ext cx="23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Line 3738"/>
            <p:cNvSpPr>
              <a:spLocks noChangeShapeType="1"/>
            </p:cNvSpPr>
            <p:nvPr/>
          </p:nvSpPr>
          <p:spPr bwMode="auto">
            <a:xfrm>
              <a:off x="700181" y="5348178"/>
              <a:ext cx="1272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Line 3739"/>
            <p:cNvSpPr>
              <a:spLocks noChangeShapeType="1"/>
            </p:cNvSpPr>
            <p:nvPr/>
          </p:nvSpPr>
          <p:spPr bwMode="auto">
            <a:xfrm>
              <a:off x="739262" y="5393559"/>
              <a:ext cx="547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Line 3740"/>
            <p:cNvSpPr>
              <a:spLocks noChangeShapeType="1"/>
            </p:cNvSpPr>
            <p:nvPr/>
          </p:nvSpPr>
          <p:spPr bwMode="auto">
            <a:xfrm flipV="1">
              <a:off x="763827" y="3168756"/>
              <a:ext cx="0" cy="8567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Line 3742"/>
            <p:cNvSpPr>
              <a:spLocks noChangeShapeType="1"/>
            </p:cNvSpPr>
            <p:nvPr/>
          </p:nvSpPr>
          <p:spPr bwMode="auto">
            <a:xfrm>
              <a:off x="759361" y="3508564"/>
              <a:ext cx="888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Line 3743"/>
            <p:cNvSpPr>
              <a:spLocks noChangeShapeType="1"/>
            </p:cNvSpPr>
            <p:nvPr/>
          </p:nvSpPr>
          <p:spPr bwMode="auto">
            <a:xfrm>
              <a:off x="1664925" y="3342534"/>
              <a:ext cx="0" cy="3353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Line 3744"/>
            <p:cNvSpPr>
              <a:spLocks noChangeShapeType="1"/>
            </p:cNvSpPr>
            <p:nvPr/>
          </p:nvSpPr>
          <p:spPr bwMode="auto">
            <a:xfrm>
              <a:off x="1753137" y="3350282"/>
              <a:ext cx="0" cy="336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Line 3745"/>
            <p:cNvSpPr>
              <a:spLocks noChangeShapeType="1"/>
            </p:cNvSpPr>
            <p:nvPr/>
          </p:nvSpPr>
          <p:spPr bwMode="auto">
            <a:xfrm>
              <a:off x="1766536" y="3511885"/>
              <a:ext cx="5069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AutoShape 3746"/>
            <p:cNvSpPr>
              <a:spLocks noChangeArrowheads="1"/>
            </p:cNvSpPr>
            <p:nvPr/>
          </p:nvSpPr>
          <p:spPr bwMode="auto">
            <a:xfrm rot="5400000">
              <a:off x="2230346" y="3265130"/>
              <a:ext cx="603243" cy="490188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97" name="Line 3747"/>
            <p:cNvSpPr>
              <a:spLocks noChangeShapeType="1"/>
            </p:cNvSpPr>
            <p:nvPr/>
          </p:nvSpPr>
          <p:spPr bwMode="auto">
            <a:xfrm>
              <a:off x="2777061" y="3504137"/>
              <a:ext cx="1166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Rectangle 3748"/>
            <p:cNvSpPr>
              <a:spLocks noChangeArrowheads="1"/>
            </p:cNvSpPr>
            <p:nvPr/>
          </p:nvSpPr>
          <p:spPr bwMode="auto">
            <a:xfrm>
              <a:off x="3940560" y="3313757"/>
              <a:ext cx="1309088" cy="385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99" name="Group 3750"/>
            <p:cNvGrpSpPr>
              <a:grpSpLocks/>
            </p:cNvGrpSpPr>
            <p:nvPr/>
          </p:nvGrpSpPr>
          <p:grpSpPr bwMode="auto">
            <a:xfrm>
              <a:off x="290465" y="2596045"/>
              <a:ext cx="1112794" cy="583582"/>
              <a:chOff x="7292" y="5104"/>
              <a:chExt cx="1053" cy="576"/>
            </a:xfrm>
          </p:grpSpPr>
          <p:sp>
            <p:nvSpPr>
              <p:cNvPr id="112" name="Rectangle 3741"/>
              <p:cNvSpPr>
                <a:spLocks noChangeArrowheads="1"/>
              </p:cNvSpPr>
              <p:nvPr/>
            </p:nvSpPr>
            <p:spPr bwMode="auto">
              <a:xfrm>
                <a:off x="7312" y="5200"/>
                <a:ext cx="860" cy="48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3" name="Text Box 3749"/>
              <p:cNvSpPr txBox="1">
                <a:spLocks noChangeArrowheads="1"/>
              </p:cNvSpPr>
              <p:nvPr/>
            </p:nvSpPr>
            <p:spPr bwMode="auto">
              <a:xfrm>
                <a:off x="7292" y="5104"/>
                <a:ext cx="1053" cy="56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6040" tIns="42840" rIns="86040" bIns="42840"/>
              <a:lstStyle/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 pitchFamily="18" charset="0"/>
                  </a:rPr>
                  <a:t>Current</a:t>
                </a:r>
              </a:p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 pitchFamily="18" charset="0"/>
                  </a:rPr>
                  <a:t>Source</a:t>
                </a:r>
              </a:p>
            </p:txBody>
          </p:sp>
        </p:grpSp>
        <p:sp>
          <p:nvSpPr>
            <p:cNvPr id="100" name="Text Box 3751"/>
            <p:cNvSpPr txBox="1">
              <a:spLocks noChangeArrowheads="1"/>
            </p:cNvSpPr>
            <p:nvPr/>
          </p:nvSpPr>
          <p:spPr bwMode="auto">
            <a:xfrm>
              <a:off x="3884881" y="3311280"/>
              <a:ext cx="1455250" cy="3066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Oscilloscope</a:t>
              </a:r>
            </a:p>
          </p:txBody>
        </p:sp>
        <p:sp>
          <p:nvSpPr>
            <p:cNvPr id="101" name="Text Box 3752"/>
            <p:cNvSpPr txBox="1">
              <a:spLocks noChangeArrowheads="1"/>
            </p:cNvSpPr>
            <p:nvPr/>
          </p:nvSpPr>
          <p:spPr bwMode="auto">
            <a:xfrm>
              <a:off x="2253663" y="2913914"/>
              <a:ext cx="831962" cy="2966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x100</a:t>
              </a:r>
            </a:p>
          </p:txBody>
        </p:sp>
        <p:cxnSp>
          <p:nvCxnSpPr>
            <p:cNvPr id="102" name="Straight Arrow Connector 101"/>
            <p:cNvCxnSpPr/>
            <p:nvPr/>
          </p:nvCxnSpPr>
          <p:spPr bwMode="auto">
            <a:xfrm flipV="1">
              <a:off x="3174715" y="5014107"/>
              <a:ext cx="3618190" cy="828388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103" name="Group 108"/>
            <p:cNvGrpSpPr/>
            <p:nvPr/>
          </p:nvGrpSpPr>
          <p:grpSpPr>
            <a:xfrm>
              <a:off x="1728200" y="5332837"/>
              <a:ext cx="917278" cy="397869"/>
              <a:chOff x="1707259" y="5570162"/>
              <a:chExt cx="917278" cy="397869"/>
            </a:xfrm>
          </p:grpSpPr>
          <p:sp>
            <p:nvSpPr>
              <p:cNvPr id="104" name="Rectangle 103"/>
              <p:cNvSpPr/>
              <p:nvPr/>
            </p:nvSpPr>
            <p:spPr bwMode="auto">
              <a:xfrm>
                <a:off x="1710137" y="5570162"/>
                <a:ext cx="914400" cy="39786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Rectangle 3597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1920627" y="5827451"/>
                <a:ext cx="50247" cy="7526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6" name="Rectangle 3596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2370618" y="5823024"/>
                <a:ext cx="50247" cy="7416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7" name="Rectangle 3703"/>
              <p:cNvSpPr>
                <a:spLocks noChangeAspect="1" noChangeArrowheads="1"/>
              </p:cNvSpPr>
              <p:nvPr/>
            </p:nvSpPr>
            <p:spPr bwMode="auto">
              <a:xfrm>
                <a:off x="1726338" y="5614933"/>
                <a:ext cx="894399" cy="9629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8" name="Rectangle 3704"/>
              <p:cNvSpPr>
                <a:spLocks noChangeAspect="1" noChangeArrowheads="1"/>
              </p:cNvSpPr>
              <p:nvPr/>
            </p:nvSpPr>
            <p:spPr bwMode="auto">
              <a:xfrm>
                <a:off x="1815667" y="5741116"/>
                <a:ext cx="715742" cy="84122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9" name="Rectangle 3705"/>
              <p:cNvSpPr>
                <a:spLocks noChangeAspect="1" noChangeArrowheads="1"/>
              </p:cNvSpPr>
              <p:nvPr/>
            </p:nvSpPr>
            <p:spPr bwMode="auto">
              <a:xfrm>
                <a:off x="1833532" y="5893864"/>
                <a:ext cx="216621" cy="50916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0" name="Rectangle 3706"/>
              <p:cNvSpPr>
                <a:spLocks noChangeAspect="1" noChangeArrowheads="1"/>
              </p:cNvSpPr>
              <p:nvPr/>
            </p:nvSpPr>
            <p:spPr bwMode="auto">
              <a:xfrm>
                <a:off x="2283523" y="5896077"/>
                <a:ext cx="216621" cy="52023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1" name="Line 3727"/>
              <p:cNvSpPr>
                <a:spLocks noChangeAspect="1" noChangeShapeType="1"/>
              </p:cNvSpPr>
              <p:nvPr/>
            </p:nvSpPr>
            <p:spPr bwMode="auto">
              <a:xfrm flipV="1">
                <a:off x="1707259" y="5598082"/>
                <a:ext cx="917277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4" name="Text Box 1691"/>
          <p:cNvSpPr txBox="1">
            <a:spLocks noChangeArrowheads="1"/>
          </p:cNvSpPr>
          <p:nvPr/>
        </p:nvSpPr>
        <p:spPr bwMode="auto">
          <a:xfrm>
            <a:off x="177743" y="1008758"/>
            <a:ext cx="5718090" cy="2031325"/>
          </a:xfrm>
          <a:prstGeom prst="rect">
            <a:avLst/>
          </a:prstGeom>
          <a:gradFill>
            <a:gsLst>
              <a:gs pos="0">
                <a:srgbClr val="B3A2C7">
                  <a:tint val="66000"/>
                  <a:satMod val="160000"/>
                </a:srgbClr>
              </a:gs>
              <a:gs pos="50000">
                <a:srgbClr val="B3A2C7">
                  <a:tint val="44500"/>
                  <a:satMod val="160000"/>
                </a:srgbClr>
              </a:gs>
              <a:gs pos="100000">
                <a:srgbClr val="B3A2C7">
                  <a:tint val="23500"/>
                  <a:satMod val="160000"/>
                </a:srgbClr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GB" dirty="0" smtClean="0">
                <a:solidFill>
                  <a:schemeClr val="tx1"/>
                </a:solidFill>
              </a:rPr>
              <a:t>Monitor SM via voltage modulation:</a:t>
            </a:r>
            <a:endParaRPr lang="en-GB" sz="800" dirty="0" smtClean="0">
              <a:solidFill>
                <a:schemeClr val="tx1"/>
              </a:solidFill>
            </a:endParaRPr>
          </a:p>
          <a:p>
            <a:pPr>
              <a:lnSpc>
                <a:spcPct val="140000"/>
              </a:lnSpc>
            </a:pPr>
            <a:r>
              <a:rPr lang="en-GB" dirty="0" smtClean="0">
                <a:solidFill>
                  <a:schemeClr val="tx1"/>
                </a:solidFill>
              </a:rPr>
              <a:t>		- </a:t>
            </a:r>
            <a:r>
              <a:rPr lang="en-GB" b="1" dirty="0" smtClean="0">
                <a:solidFill>
                  <a:schemeClr val="tx1"/>
                </a:solidFill>
              </a:rPr>
              <a:t>No need for external detector!</a:t>
            </a:r>
          </a:p>
          <a:p>
            <a:pPr>
              <a:lnSpc>
                <a:spcPct val="140000"/>
              </a:lnSpc>
            </a:pPr>
            <a:r>
              <a:rPr lang="en-GB" b="1" kern="0" dirty="0" smtClean="0">
                <a:solidFill>
                  <a:schemeClr val="tx1"/>
                </a:solidFill>
              </a:rPr>
              <a:t>		</a:t>
            </a:r>
            <a:r>
              <a:rPr lang="en-US" kern="0" dirty="0" smtClean="0">
                <a:solidFill>
                  <a:schemeClr val="tx1"/>
                </a:solidFill>
              </a:rPr>
              <a:t>- Extremely simple, compact configuration</a:t>
            </a:r>
          </a:p>
          <a:p>
            <a:pPr>
              <a:lnSpc>
                <a:spcPct val="14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		- High sensitivity</a:t>
            </a:r>
          </a:p>
          <a:p>
            <a:pPr>
              <a:lnSpc>
                <a:spcPct val="140000"/>
              </a:lnSpc>
            </a:pPr>
            <a:r>
              <a:rPr lang="en-US" kern="0" dirty="0" smtClean="0">
                <a:solidFill>
                  <a:schemeClr val="tx1"/>
                </a:solidFill>
              </a:rPr>
              <a:t>		- Fast (laser dynamics ~</a:t>
            </a:r>
            <a:r>
              <a:rPr lang="en-US" kern="0" dirty="0" err="1" smtClean="0">
                <a:solidFill>
                  <a:schemeClr val="tx1"/>
                </a:solidFill>
              </a:rPr>
              <a:t>ps</a:t>
            </a:r>
            <a:r>
              <a:rPr lang="en-US" kern="0" dirty="0" smtClean="0">
                <a:solidFill>
                  <a:schemeClr val="tx1"/>
                </a:solidFill>
              </a:rPr>
              <a:t>)				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Self-mixing in THz QCLs</a:t>
              </a:r>
              <a:endParaRPr lang="en-GB" sz="2800" b="0" dirty="0">
                <a:cs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8407" y="1460389"/>
            <a:ext cx="4916993" cy="3632311"/>
            <a:chOff x="429169" y="1130405"/>
            <a:chExt cx="5083210" cy="3580723"/>
          </a:xfrm>
        </p:grpSpPr>
        <p:sp>
          <p:nvSpPr>
            <p:cNvPr id="6" name="Line 1774"/>
            <p:cNvSpPr>
              <a:spLocks noChangeShapeType="1"/>
            </p:cNvSpPr>
            <p:nvPr/>
          </p:nvSpPr>
          <p:spPr bwMode="auto">
            <a:xfrm>
              <a:off x="1180642" y="2792432"/>
              <a:ext cx="1394636" cy="325419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Line 1775"/>
            <p:cNvSpPr>
              <a:spLocks noChangeShapeType="1"/>
            </p:cNvSpPr>
            <p:nvPr/>
          </p:nvSpPr>
          <p:spPr bwMode="auto">
            <a:xfrm flipV="1">
              <a:off x="1186225" y="2515715"/>
              <a:ext cx="844151" cy="267862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Line 1776"/>
            <p:cNvSpPr>
              <a:spLocks noChangeShapeType="1"/>
            </p:cNvSpPr>
            <p:nvPr/>
          </p:nvSpPr>
          <p:spPr bwMode="auto">
            <a:xfrm flipH="1">
              <a:off x="2003578" y="2522356"/>
              <a:ext cx="6700" cy="1275111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Line 1777"/>
            <p:cNvSpPr>
              <a:spLocks noChangeShapeType="1"/>
            </p:cNvSpPr>
            <p:nvPr/>
          </p:nvSpPr>
          <p:spPr bwMode="auto">
            <a:xfrm>
              <a:off x="2579745" y="3126706"/>
              <a:ext cx="1117" cy="669655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Rectangle 3192"/>
            <p:cNvSpPr>
              <a:spLocks noChangeAspect="1" noChangeArrowheads="1"/>
            </p:cNvSpPr>
            <p:nvPr/>
          </p:nvSpPr>
          <p:spPr bwMode="auto">
            <a:xfrm>
              <a:off x="584377" y="2514608"/>
              <a:ext cx="594033" cy="541258"/>
            </a:xfrm>
            <a:prstGeom prst="rect">
              <a:avLst/>
            </a:prstGeom>
            <a:solidFill>
              <a:srgbClr val="C0C0C0"/>
            </a:solidFill>
            <a:ln w="18923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" name="Text Box 3197"/>
            <p:cNvSpPr txBox="1">
              <a:spLocks noChangeArrowheads="1"/>
            </p:cNvSpPr>
            <p:nvPr/>
          </p:nvSpPr>
          <p:spPr bwMode="auto">
            <a:xfrm>
              <a:off x="588884" y="2615333"/>
              <a:ext cx="606275" cy="3294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QCL</a:t>
              </a:r>
            </a:p>
          </p:txBody>
        </p:sp>
        <p:sp>
          <p:nvSpPr>
            <p:cNvPr id="12" name="Line 3717"/>
            <p:cNvSpPr>
              <a:spLocks noChangeAspect="1" noChangeShapeType="1"/>
            </p:cNvSpPr>
            <p:nvPr/>
          </p:nvSpPr>
          <p:spPr bwMode="auto">
            <a:xfrm rot="16200000" flipV="1">
              <a:off x="1989555" y="2531991"/>
              <a:ext cx="619846" cy="58286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Rectangle 3718"/>
            <p:cNvSpPr>
              <a:spLocks noChangeAspect="1" noChangeArrowheads="1"/>
            </p:cNvSpPr>
            <p:nvPr/>
          </p:nvSpPr>
          <p:spPr bwMode="auto">
            <a:xfrm rot="5400000" flipV="1">
              <a:off x="3000865" y="2948193"/>
              <a:ext cx="36527" cy="703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F1A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4" name="Rectangle 3719"/>
            <p:cNvSpPr>
              <a:spLocks noChangeAspect="1" noChangeArrowheads="1"/>
            </p:cNvSpPr>
            <p:nvPr/>
          </p:nvSpPr>
          <p:spPr bwMode="auto">
            <a:xfrm rot="5400000" flipV="1">
              <a:off x="2996404" y="2611706"/>
              <a:ext cx="37633" cy="703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F1A17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5" name="Rectangle 3720"/>
            <p:cNvSpPr>
              <a:spLocks noChangeAspect="1" noChangeArrowheads="1"/>
            </p:cNvSpPr>
            <p:nvPr/>
          </p:nvSpPr>
          <p:spPr bwMode="auto">
            <a:xfrm rot="16200000">
              <a:off x="2472132" y="2764327"/>
              <a:ext cx="666334" cy="9937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6" name="Rectangle 3721"/>
            <p:cNvSpPr>
              <a:spLocks noChangeAspect="1" noChangeArrowheads="1"/>
            </p:cNvSpPr>
            <p:nvPr/>
          </p:nvSpPr>
          <p:spPr bwMode="auto">
            <a:xfrm rot="16200000">
              <a:off x="2664720" y="2765448"/>
              <a:ext cx="533510" cy="96028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7" name="Rectangle 3722"/>
            <p:cNvSpPr>
              <a:spLocks noChangeAspect="1" noChangeArrowheads="1"/>
            </p:cNvSpPr>
            <p:nvPr/>
          </p:nvSpPr>
          <p:spPr bwMode="auto">
            <a:xfrm rot="16200000">
              <a:off x="2990244" y="2961563"/>
              <a:ext cx="160496" cy="5024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8" name="Rectangle 3723"/>
            <p:cNvSpPr>
              <a:spLocks noChangeAspect="1" noChangeArrowheads="1"/>
            </p:cNvSpPr>
            <p:nvPr/>
          </p:nvSpPr>
          <p:spPr bwMode="auto">
            <a:xfrm rot="16200000">
              <a:off x="2992487" y="2626187"/>
              <a:ext cx="162709" cy="49131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9" name="Freeform 3724"/>
            <p:cNvSpPr>
              <a:spLocks noChangeAspect="1"/>
            </p:cNvSpPr>
            <p:nvPr/>
          </p:nvSpPr>
          <p:spPr bwMode="auto">
            <a:xfrm rot="16200000">
              <a:off x="2062115" y="2468393"/>
              <a:ext cx="615418" cy="698993"/>
            </a:xfrm>
            <a:custGeom>
              <a:avLst/>
              <a:gdLst/>
              <a:ahLst/>
              <a:cxnLst>
                <a:cxn ang="0">
                  <a:pos x="2" y="485"/>
                </a:cxn>
                <a:cxn ang="0">
                  <a:pos x="480" y="485"/>
                </a:cxn>
                <a:cxn ang="0">
                  <a:pos x="480" y="0"/>
                </a:cxn>
                <a:cxn ang="0">
                  <a:pos x="0" y="401"/>
                </a:cxn>
                <a:cxn ang="0">
                  <a:pos x="2" y="485"/>
                </a:cxn>
              </a:cxnLst>
              <a:rect l="0" t="0" r="r" b="b"/>
              <a:pathLst>
                <a:path w="480" h="485">
                  <a:moveTo>
                    <a:pt x="2" y="485"/>
                  </a:moveTo>
                  <a:lnTo>
                    <a:pt x="480" y="485"/>
                  </a:lnTo>
                  <a:lnTo>
                    <a:pt x="480" y="0"/>
                  </a:lnTo>
                  <a:lnTo>
                    <a:pt x="0" y="401"/>
                  </a:lnTo>
                  <a:lnTo>
                    <a:pt x="2" y="485"/>
                  </a:lnTo>
                  <a:close/>
                </a:path>
              </a:pathLst>
            </a:cu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66275"/>
                    <a:invGamma/>
                  </a:schemeClr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Font typeface="Arial" charset="0"/>
                <a:buNone/>
                <a:defRPr/>
              </a:pPr>
              <a:endParaRPr lang="en-AU">
                <a:latin typeface="Arial" charset="0"/>
              </a:endParaRPr>
            </a:p>
          </p:txBody>
        </p:sp>
        <p:sp>
          <p:nvSpPr>
            <p:cNvPr id="20" name="Freeform 3729"/>
            <p:cNvSpPr>
              <a:spLocks/>
            </p:cNvSpPr>
            <p:nvPr/>
          </p:nvSpPr>
          <p:spPr bwMode="auto">
            <a:xfrm>
              <a:off x="1181759" y="2522356"/>
              <a:ext cx="1401336" cy="1467706"/>
            </a:xfrm>
            <a:custGeom>
              <a:avLst/>
              <a:gdLst>
                <a:gd name="T0" fmla="*/ 0 w 1662"/>
                <a:gd name="T1" fmla="*/ 354 h 1956"/>
                <a:gd name="T2" fmla="*/ 987 w 1662"/>
                <a:gd name="T3" fmla="*/ 0 h 1956"/>
                <a:gd name="T4" fmla="*/ 1662 w 1662"/>
                <a:gd name="T5" fmla="*/ 798 h 1956"/>
                <a:gd name="T6" fmla="*/ 1659 w 1662"/>
                <a:gd name="T7" fmla="*/ 1701 h 1956"/>
                <a:gd name="T8" fmla="*/ 1329 w 1662"/>
                <a:gd name="T9" fmla="*/ 1956 h 1956"/>
                <a:gd name="T10" fmla="*/ 975 w 1662"/>
                <a:gd name="T11" fmla="*/ 1710 h 1956"/>
                <a:gd name="T12" fmla="*/ 981 w 1662"/>
                <a:gd name="T13" fmla="*/ 615 h 1956"/>
                <a:gd name="T14" fmla="*/ 0 w 1662"/>
                <a:gd name="T15" fmla="*/ 354 h 19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62"/>
                <a:gd name="T25" fmla="*/ 0 h 1956"/>
                <a:gd name="T26" fmla="*/ 1662 w 1662"/>
                <a:gd name="T27" fmla="*/ 1956 h 19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62" h="1956">
                  <a:moveTo>
                    <a:pt x="0" y="354"/>
                  </a:moveTo>
                  <a:lnTo>
                    <a:pt x="987" y="0"/>
                  </a:lnTo>
                  <a:lnTo>
                    <a:pt x="1662" y="798"/>
                  </a:lnTo>
                  <a:lnTo>
                    <a:pt x="1659" y="1701"/>
                  </a:lnTo>
                  <a:lnTo>
                    <a:pt x="1329" y="1956"/>
                  </a:lnTo>
                  <a:lnTo>
                    <a:pt x="975" y="1710"/>
                  </a:lnTo>
                  <a:lnTo>
                    <a:pt x="981" y="615"/>
                  </a:lnTo>
                  <a:lnTo>
                    <a:pt x="0" y="354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3736"/>
            <p:cNvSpPr>
              <a:spLocks noChangeShapeType="1"/>
            </p:cNvSpPr>
            <p:nvPr/>
          </p:nvSpPr>
          <p:spPr bwMode="auto">
            <a:xfrm>
              <a:off x="881393" y="3052545"/>
              <a:ext cx="0" cy="7438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Line 3737"/>
            <p:cNvSpPr>
              <a:spLocks noChangeShapeType="1"/>
            </p:cNvSpPr>
            <p:nvPr/>
          </p:nvSpPr>
          <p:spPr bwMode="auto">
            <a:xfrm>
              <a:off x="771966" y="3793040"/>
              <a:ext cx="23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Line 3738"/>
            <p:cNvSpPr>
              <a:spLocks noChangeShapeType="1"/>
            </p:cNvSpPr>
            <p:nvPr/>
          </p:nvSpPr>
          <p:spPr bwMode="auto">
            <a:xfrm>
              <a:off x="817747" y="3832887"/>
              <a:ext cx="1272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3739"/>
            <p:cNvSpPr>
              <a:spLocks noChangeShapeType="1"/>
            </p:cNvSpPr>
            <p:nvPr/>
          </p:nvSpPr>
          <p:spPr bwMode="auto">
            <a:xfrm>
              <a:off x="856828" y="3878268"/>
              <a:ext cx="547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Line 3740"/>
            <p:cNvSpPr>
              <a:spLocks noChangeShapeType="1"/>
            </p:cNvSpPr>
            <p:nvPr/>
          </p:nvSpPr>
          <p:spPr bwMode="auto">
            <a:xfrm flipV="1">
              <a:off x="881393" y="1653465"/>
              <a:ext cx="0" cy="8567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Line 3742"/>
            <p:cNvSpPr>
              <a:spLocks noChangeShapeType="1"/>
            </p:cNvSpPr>
            <p:nvPr/>
          </p:nvSpPr>
          <p:spPr bwMode="auto">
            <a:xfrm>
              <a:off x="876927" y="1993273"/>
              <a:ext cx="888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Line 3743"/>
            <p:cNvSpPr>
              <a:spLocks noChangeShapeType="1"/>
            </p:cNvSpPr>
            <p:nvPr/>
          </p:nvSpPr>
          <p:spPr bwMode="auto">
            <a:xfrm>
              <a:off x="1782491" y="1827243"/>
              <a:ext cx="0" cy="3353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3744"/>
            <p:cNvSpPr>
              <a:spLocks noChangeShapeType="1"/>
            </p:cNvSpPr>
            <p:nvPr/>
          </p:nvSpPr>
          <p:spPr bwMode="auto">
            <a:xfrm>
              <a:off x="1870703" y="1834991"/>
              <a:ext cx="0" cy="336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3745"/>
            <p:cNvSpPr>
              <a:spLocks noChangeShapeType="1"/>
            </p:cNvSpPr>
            <p:nvPr/>
          </p:nvSpPr>
          <p:spPr bwMode="auto">
            <a:xfrm>
              <a:off x="1884102" y="1996594"/>
              <a:ext cx="5069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AutoShape 3746"/>
            <p:cNvSpPr>
              <a:spLocks noChangeArrowheads="1"/>
            </p:cNvSpPr>
            <p:nvPr/>
          </p:nvSpPr>
          <p:spPr bwMode="auto">
            <a:xfrm rot="5400000">
              <a:off x="2347912" y="1749839"/>
              <a:ext cx="603243" cy="490188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31" name="Line 3747"/>
            <p:cNvSpPr>
              <a:spLocks noChangeShapeType="1"/>
            </p:cNvSpPr>
            <p:nvPr/>
          </p:nvSpPr>
          <p:spPr bwMode="auto">
            <a:xfrm>
              <a:off x="2894627" y="1988846"/>
              <a:ext cx="1166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Rectangle 3748"/>
            <p:cNvSpPr>
              <a:spLocks noChangeArrowheads="1"/>
            </p:cNvSpPr>
            <p:nvPr/>
          </p:nvSpPr>
          <p:spPr bwMode="auto">
            <a:xfrm>
              <a:off x="4058127" y="1798465"/>
              <a:ext cx="1152279" cy="385191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33" name="Group 3750"/>
            <p:cNvGrpSpPr>
              <a:grpSpLocks/>
            </p:cNvGrpSpPr>
            <p:nvPr/>
          </p:nvGrpSpPr>
          <p:grpSpPr bwMode="auto">
            <a:xfrm>
              <a:off x="429169" y="1130405"/>
              <a:ext cx="1006059" cy="591688"/>
              <a:chOff x="7312" y="5153"/>
              <a:chExt cx="952" cy="584"/>
            </a:xfrm>
          </p:grpSpPr>
          <p:sp>
            <p:nvSpPr>
              <p:cNvPr id="47" name="Rectangle 3741"/>
              <p:cNvSpPr>
                <a:spLocks noChangeArrowheads="1"/>
              </p:cNvSpPr>
              <p:nvPr/>
            </p:nvSpPr>
            <p:spPr bwMode="auto">
              <a:xfrm>
                <a:off x="7312" y="5200"/>
                <a:ext cx="860" cy="48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48" name="Text Box 3749"/>
              <p:cNvSpPr txBox="1">
                <a:spLocks noChangeArrowheads="1"/>
              </p:cNvSpPr>
              <p:nvPr/>
            </p:nvSpPr>
            <p:spPr bwMode="auto">
              <a:xfrm>
                <a:off x="7314" y="5153"/>
                <a:ext cx="950" cy="58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6040" tIns="42840" rIns="86040" bIns="42840"/>
              <a:lstStyle/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 pitchFamily="18" charset="0"/>
                  </a:rPr>
                  <a:t>Current</a:t>
                </a:r>
              </a:p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 pitchFamily="18" charset="0"/>
                  </a:rPr>
                  <a:t>Source</a:t>
                </a:r>
              </a:p>
            </p:txBody>
          </p:sp>
        </p:grpSp>
        <p:sp>
          <p:nvSpPr>
            <p:cNvPr id="34" name="Text Box 3751"/>
            <p:cNvSpPr txBox="1">
              <a:spLocks noChangeArrowheads="1"/>
            </p:cNvSpPr>
            <p:nvPr/>
          </p:nvSpPr>
          <p:spPr bwMode="auto">
            <a:xfrm>
              <a:off x="4029776" y="1810305"/>
              <a:ext cx="1482603" cy="3015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Oscilloscope</a:t>
              </a:r>
            </a:p>
          </p:txBody>
        </p:sp>
        <p:sp>
          <p:nvSpPr>
            <p:cNvPr id="35" name="Text Box 3752"/>
            <p:cNvSpPr txBox="1">
              <a:spLocks noChangeArrowheads="1"/>
            </p:cNvSpPr>
            <p:nvPr/>
          </p:nvSpPr>
          <p:spPr bwMode="auto">
            <a:xfrm>
              <a:off x="2348609" y="1427664"/>
              <a:ext cx="909609" cy="3251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>
                  <a:solidFill>
                    <a:srgbClr val="000000"/>
                  </a:solidFill>
                  <a:latin typeface="Times New Roman" pitchFamily="18" charset="0"/>
                </a:rPr>
                <a:t>x100</a:t>
              </a:r>
            </a:p>
          </p:txBody>
        </p:sp>
        <p:grpSp>
          <p:nvGrpSpPr>
            <p:cNvPr id="36" name="Group 60"/>
            <p:cNvGrpSpPr/>
            <p:nvPr/>
          </p:nvGrpSpPr>
          <p:grpSpPr>
            <a:xfrm>
              <a:off x="1678075" y="3808326"/>
              <a:ext cx="1235948" cy="552659"/>
              <a:chOff x="2497015" y="4848330"/>
              <a:chExt cx="1235948" cy="552659"/>
            </a:xfrm>
          </p:grpSpPr>
          <p:sp>
            <p:nvSpPr>
              <p:cNvPr id="43" name="Rectangle 42"/>
              <p:cNvSpPr/>
              <p:nvPr/>
            </p:nvSpPr>
            <p:spPr bwMode="auto">
              <a:xfrm>
                <a:off x="2497015" y="4848330"/>
                <a:ext cx="1235948" cy="55265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4" name="Rectangle 3704"/>
              <p:cNvSpPr>
                <a:spLocks noChangeAspect="1" noChangeArrowheads="1"/>
              </p:cNvSpPr>
              <p:nvPr/>
            </p:nvSpPr>
            <p:spPr bwMode="auto">
              <a:xfrm>
                <a:off x="2828611" y="5171190"/>
                <a:ext cx="570816" cy="214726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45" name="Line 3727"/>
              <p:cNvSpPr>
                <a:spLocks noChangeAspect="1" noChangeShapeType="1"/>
              </p:cNvSpPr>
              <p:nvPr/>
            </p:nvSpPr>
            <p:spPr bwMode="auto">
              <a:xfrm flipV="1">
                <a:off x="2520011" y="4872407"/>
                <a:ext cx="1187831" cy="0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Trapezoid 45"/>
              <p:cNvSpPr/>
              <p:nvPr/>
            </p:nvSpPr>
            <p:spPr bwMode="auto">
              <a:xfrm flipV="1">
                <a:off x="2517112" y="4893548"/>
                <a:ext cx="1190730" cy="276328"/>
              </a:xfrm>
              <a:prstGeom prst="trapezoid">
                <a:avLst>
                  <a:gd name="adj" fmla="val 116667"/>
                </a:avLst>
              </a:prstGeom>
              <a:gradFill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37" name="Straight Arrow Connector 36"/>
            <p:cNvCxnSpPr/>
            <p:nvPr/>
          </p:nvCxnSpPr>
          <p:spPr bwMode="auto">
            <a:xfrm rot="5400000">
              <a:off x="1077686" y="4121331"/>
              <a:ext cx="849086" cy="158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</p:cxnSp>
        <p:sp>
          <p:nvSpPr>
            <p:cNvPr id="38" name="Text Box 3751"/>
            <p:cNvSpPr txBox="1">
              <a:spLocks noChangeArrowheads="1"/>
            </p:cNvSpPr>
            <p:nvPr/>
          </p:nvSpPr>
          <p:spPr bwMode="auto">
            <a:xfrm>
              <a:off x="1727804" y="4433247"/>
              <a:ext cx="1621186" cy="2778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rgbClr val="000000"/>
                  </a:solidFill>
                  <a:latin typeface="Times New Roman" pitchFamily="18" charset="0"/>
                </a:rPr>
                <a:t>Speaker coil</a:t>
              </a: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Line 3747"/>
            <p:cNvSpPr>
              <a:spLocks noChangeShapeType="1"/>
            </p:cNvSpPr>
            <p:nvPr/>
          </p:nvSpPr>
          <p:spPr bwMode="auto">
            <a:xfrm>
              <a:off x="2602889" y="4296618"/>
              <a:ext cx="1613061" cy="2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3747"/>
            <p:cNvSpPr>
              <a:spLocks noChangeShapeType="1"/>
            </p:cNvSpPr>
            <p:nvPr/>
          </p:nvSpPr>
          <p:spPr bwMode="auto">
            <a:xfrm flipV="1">
              <a:off x="4193176" y="2194559"/>
              <a:ext cx="1" cy="21161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Rectangle 3748"/>
            <p:cNvSpPr>
              <a:spLocks noChangeArrowheads="1"/>
            </p:cNvSpPr>
            <p:nvPr/>
          </p:nvSpPr>
          <p:spPr bwMode="auto">
            <a:xfrm>
              <a:off x="3531258" y="4106236"/>
              <a:ext cx="1255061" cy="385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42" name="Text Box 3751"/>
            <p:cNvSpPr txBox="1">
              <a:spLocks noChangeArrowheads="1"/>
            </p:cNvSpPr>
            <p:nvPr/>
          </p:nvSpPr>
          <p:spPr bwMode="auto">
            <a:xfrm>
              <a:off x="3543541" y="4132801"/>
              <a:ext cx="1251711" cy="3066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algn="ctr"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dirty="0" smtClean="0">
                  <a:solidFill>
                    <a:srgbClr val="000000"/>
                  </a:solidFill>
                  <a:latin typeface="Times New Roman" pitchFamily="18" charset="0"/>
                </a:rPr>
                <a:t>Driver</a:t>
              </a:r>
              <a:endParaRPr lang="en-GB" sz="16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47886" y="3083559"/>
            <a:ext cx="965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~20 Hz</a:t>
            </a:r>
            <a:endParaRPr lang="en-GB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8" descr="F0008TEK"/>
          <p:cNvPicPr>
            <a:picLocks noChangeAspect="1" noChangeArrowheads="1"/>
          </p:cNvPicPr>
          <p:nvPr/>
        </p:nvPicPr>
        <p:blipFill>
          <a:blip r:embed="rId3" cstate="print"/>
          <a:srcRect t="4222" r="18111" b="5451"/>
          <a:stretch>
            <a:fillRect/>
          </a:stretch>
        </p:blipFill>
        <p:spPr bwMode="auto">
          <a:xfrm>
            <a:off x="5343492" y="1029789"/>
            <a:ext cx="3054111" cy="252621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51" name="Picture 14" descr="F0009TEK"/>
          <p:cNvPicPr>
            <a:picLocks noChangeAspect="1" noChangeArrowheads="1"/>
          </p:cNvPicPr>
          <p:nvPr/>
        </p:nvPicPr>
        <p:blipFill>
          <a:blip r:embed="rId4" cstate="print"/>
          <a:srcRect t="4226" r="18064" b="5497"/>
          <a:stretch>
            <a:fillRect/>
          </a:stretch>
        </p:blipFill>
        <p:spPr bwMode="auto">
          <a:xfrm>
            <a:off x="5370155" y="4114232"/>
            <a:ext cx="3010087" cy="24883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CC"/>
            </a:solidFill>
          </a:ln>
        </p:spPr>
      </p:pic>
      <p:sp>
        <p:nvSpPr>
          <p:cNvPr id="52" name="Rectangle 51"/>
          <p:cNvSpPr/>
          <p:nvPr/>
        </p:nvSpPr>
        <p:spPr bwMode="auto">
          <a:xfrm>
            <a:off x="6654869" y="1897743"/>
            <a:ext cx="603362" cy="104793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7289803" y="2946403"/>
            <a:ext cx="1066797" cy="116839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5372100" y="2908300"/>
            <a:ext cx="1295400" cy="11811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574806" y="5079941"/>
            <a:ext cx="295894" cy="59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47"/>
          <p:cNvSpPr txBox="1">
            <a:spLocks noChangeArrowheads="1"/>
          </p:cNvSpPr>
          <p:nvPr/>
        </p:nvSpPr>
        <p:spPr bwMode="auto">
          <a:xfrm>
            <a:off x="2857500" y="5696673"/>
            <a:ext cx="2451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chemeClr val="tx1"/>
                </a:solidFill>
                <a:latin typeface="+mj-lt"/>
                <a:sym typeface="Symbol" pitchFamily="18" charset="2"/>
              </a:rPr>
              <a:t>Fringe spacing = </a:t>
            </a:r>
            <a:r>
              <a:rPr lang="en-AU" dirty="0">
                <a:solidFill>
                  <a:schemeClr val="tx1"/>
                </a:solidFill>
                <a:latin typeface="+mj-lt"/>
                <a:sym typeface="Symbol" pitchFamily="18" charset="2"/>
              </a:rPr>
              <a:t>/</a:t>
            </a:r>
            <a:r>
              <a:rPr lang="en-AU" dirty="0" smtClean="0">
                <a:solidFill>
                  <a:schemeClr val="tx1"/>
                </a:solidFill>
                <a:latin typeface="+mj-lt"/>
                <a:sym typeface="Symbol" pitchFamily="18" charset="2"/>
              </a:rPr>
              <a:t>2</a:t>
            </a:r>
            <a:endParaRPr lang="en-AU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V="1">
            <a:off x="5092700" y="5156200"/>
            <a:ext cx="1651000" cy="5588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V="1">
            <a:off x="4876800" y="2336800"/>
            <a:ext cx="596900" cy="127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4508500" y="4660900"/>
            <a:ext cx="952500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47"/>
          <p:cNvSpPr txBox="1">
            <a:spLocks noChangeArrowheads="1"/>
          </p:cNvSpPr>
          <p:nvPr/>
        </p:nvSpPr>
        <p:spPr bwMode="auto">
          <a:xfrm>
            <a:off x="384265" y="6240959"/>
            <a:ext cx="48670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chemeClr val="tx1"/>
                </a:solidFill>
                <a:latin typeface="+mj-lt"/>
                <a:sym typeface="Symbol" pitchFamily="18" charset="2"/>
              </a:rPr>
              <a:t>QCL acting as compact interferometer!</a:t>
            </a:r>
            <a:endParaRPr lang="en-AU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0920" y="1069620"/>
            <a:ext cx="7566116" cy="4890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Introduction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 radiation, applications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quantum cascade lasers (THz QCLs)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Imaging using THz QCLs</a:t>
            </a: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Self-mixing in THz QCLs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- 2D imaging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Coherent imaging using self-mixing:</a:t>
            </a:r>
          </a:p>
          <a:p>
            <a:pPr lvl="1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-	3D coherent imaging</a:t>
            </a:r>
          </a:p>
          <a:p>
            <a:pPr lvl="1">
              <a:spcBef>
                <a:spcPts val="11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Swept-frequency coherent imaging for material analysis</a:t>
            </a:r>
            <a:endParaRPr lang="en-GB" sz="2000" dirty="0">
              <a:solidFill>
                <a:schemeClr val="accent3">
                  <a:lumMod val="85000"/>
                </a:schemeClr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>
                  <a:cs typeface="Arial" charset="0"/>
                </a:rPr>
                <a:t>Overview</a:t>
              </a:r>
            </a:p>
          </p:txBody>
        </p:sp>
      </p:grp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554" y="16700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Imaging by self-mixing in THz QCLs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091395" y="6173198"/>
            <a:ext cx="405260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rgbClr val="0000CC"/>
                </a:solidFill>
              </a:rPr>
              <a:t>P. Dean </a:t>
            </a:r>
            <a:r>
              <a:rPr lang="en-US" sz="1400" i="1" dirty="0" smtClean="0">
                <a:solidFill>
                  <a:srgbClr val="0000CC"/>
                </a:solidFill>
              </a:rPr>
              <a:t>et al., </a:t>
            </a:r>
            <a:r>
              <a:rPr lang="en-GB" sz="1400" dirty="0" smtClean="0">
                <a:solidFill>
                  <a:srgbClr val="0000CC"/>
                </a:solidFill>
              </a:rPr>
              <a:t>Opt. </a:t>
            </a:r>
            <a:r>
              <a:rPr lang="en-GB" sz="1400" dirty="0" err="1" smtClean="0">
                <a:solidFill>
                  <a:srgbClr val="0000CC"/>
                </a:solidFill>
              </a:rPr>
              <a:t>Lett</a:t>
            </a:r>
            <a:r>
              <a:rPr lang="en-GB" sz="1400" dirty="0" smtClean="0">
                <a:solidFill>
                  <a:srgbClr val="0000CC"/>
                </a:solidFill>
              </a:rPr>
              <a:t>. </a:t>
            </a:r>
            <a:r>
              <a:rPr lang="en-GB" sz="1400" b="1" dirty="0" smtClean="0">
                <a:solidFill>
                  <a:srgbClr val="0000CC"/>
                </a:solidFill>
              </a:rPr>
              <a:t>36</a:t>
            </a:r>
            <a:r>
              <a:rPr lang="en-GB" sz="1400" dirty="0" smtClean="0">
                <a:solidFill>
                  <a:srgbClr val="0000CC"/>
                </a:solidFill>
              </a:rPr>
              <a:t>, 2587-2589 (2011)</a:t>
            </a:r>
          </a:p>
          <a:p>
            <a:r>
              <a:rPr lang="en-GB" sz="1400" dirty="0" smtClean="0">
                <a:solidFill>
                  <a:srgbClr val="0000CC"/>
                </a:solidFill>
              </a:rPr>
              <a:t>A. Valavanis </a:t>
            </a:r>
            <a:r>
              <a:rPr lang="en-GB" sz="1400" i="1" dirty="0" smtClean="0">
                <a:solidFill>
                  <a:srgbClr val="0000CC"/>
                </a:solidFill>
              </a:rPr>
              <a:t>et al</a:t>
            </a:r>
            <a:r>
              <a:rPr lang="en-GB" sz="1400" dirty="0" smtClean="0">
                <a:solidFill>
                  <a:srgbClr val="0000CC"/>
                </a:solidFill>
              </a:rPr>
              <a:t>, IEEE Sensors </a:t>
            </a:r>
            <a:r>
              <a:rPr lang="en-GB" sz="1400" b="1" dirty="0" smtClean="0">
                <a:solidFill>
                  <a:srgbClr val="0000CC"/>
                </a:solidFill>
              </a:rPr>
              <a:t>13</a:t>
            </a:r>
            <a:r>
              <a:rPr lang="en-GB" sz="1400" dirty="0" smtClean="0">
                <a:solidFill>
                  <a:srgbClr val="0000CC"/>
                </a:solidFill>
              </a:rPr>
              <a:t>, 37 (2013)</a:t>
            </a:r>
            <a:endParaRPr lang="en-GB" sz="1400" dirty="0">
              <a:solidFill>
                <a:srgbClr val="0000CC"/>
              </a:solidFill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860003" y="1023321"/>
            <a:ext cx="3991777" cy="2986976"/>
            <a:chOff x="344969" y="981481"/>
            <a:chExt cx="5136559" cy="4397327"/>
          </a:xfrm>
        </p:grpSpPr>
        <p:sp>
          <p:nvSpPr>
            <p:cNvPr id="66" name="Rectangle 3192"/>
            <p:cNvSpPr>
              <a:spLocks noChangeAspect="1" noChangeArrowheads="1"/>
            </p:cNvSpPr>
            <p:nvPr/>
          </p:nvSpPr>
          <p:spPr bwMode="auto">
            <a:xfrm>
              <a:off x="535050" y="3044336"/>
              <a:ext cx="594033" cy="541258"/>
            </a:xfrm>
            <a:prstGeom prst="rect">
              <a:avLst/>
            </a:prstGeom>
            <a:solidFill>
              <a:srgbClr val="C0C0C0"/>
            </a:solidFill>
            <a:ln w="18923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7" name="Text Box 3197"/>
            <p:cNvSpPr txBox="1">
              <a:spLocks noChangeArrowheads="1"/>
            </p:cNvSpPr>
            <p:nvPr/>
          </p:nvSpPr>
          <p:spPr bwMode="auto">
            <a:xfrm>
              <a:off x="502775" y="3101547"/>
              <a:ext cx="713302" cy="3736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>
                  <a:solidFill>
                    <a:srgbClr val="000000"/>
                  </a:solidFill>
                  <a:latin typeface="Times New Roman" pitchFamily="18" charset="0"/>
                </a:rPr>
                <a:t>QCL</a:t>
              </a: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1131315" y="3043229"/>
              <a:ext cx="1410269" cy="1476561"/>
              <a:chOff x="1131315" y="2497318"/>
              <a:chExt cx="1410269" cy="1476561"/>
            </a:xfrm>
          </p:grpSpPr>
          <p:sp>
            <p:nvSpPr>
              <p:cNvPr id="62" name="Line 1774"/>
              <p:cNvSpPr>
                <a:spLocks noChangeShapeType="1"/>
              </p:cNvSpPr>
              <p:nvPr/>
            </p:nvSpPr>
            <p:spPr bwMode="auto">
              <a:xfrm>
                <a:off x="1131315" y="2776249"/>
                <a:ext cx="1394636" cy="325419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" name="Line 1775"/>
              <p:cNvSpPr>
                <a:spLocks noChangeShapeType="1"/>
              </p:cNvSpPr>
              <p:nvPr/>
            </p:nvSpPr>
            <p:spPr bwMode="auto">
              <a:xfrm flipV="1">
                <a:off x="1136898" y="2499532"/>
                <a:ext cx="844151" cy="2678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" name="Line 1776"/>
              <p:cNvSpPr>
                <a:spLocks noChangeShapeType="1"/>
              </p:cNvSpPr>
              <p:nvPr/>
            </p:nvSpPr>
            <p:spPr bwMode="auto">
              <a:xfrm flipH="1">
                <a:off x="1954251" y="2506173"/>
                <a:ext cx="6700" cy="1275111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Line 1777"/>
              <p:cNvSpPr>
                <a:spLocks noChangeShapeType="1"/>
              </p:cNvSpPr>
              <p:nvPr/>
            </p:nvSpPr>
            <p:spPr bwMode="auto">
              <a:xfrm>
                <a:off x="2530418" y="3110523"/>
                <a:ext cx="1117" cy="669655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940228" y="2515808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" name="Freeform 3729"/>
              <p:cNvSpPr>
                <a:spLocks/>
              </p:cNvSpPr>
              <p:nvPr/>
            </p:nvSpPr>
            <p:spPr bwMode="auto">
              <a:xfrm>
                <a:off x="1132432" y="2506173"/>
                <a:ext cx="1401336" cy="1467706"/>
              </a:xfrm>
              <a:custGeom>
                <a:avLst/>
                <a:gdLst>
                  <a:gd name="T0" fmla="*/ 0 w 1662"/>
                  <a:gd name="T1" fmla="*/ 354 h 1956"/>
                  <a:gd name="T2" fmla="*/ 987 w 1662"/>
                  <a:gd name="T3" fmla="*/ 0 h 1956"/>
                  <a:gd name="T4" fmla="*/ 1662 w 1662"/>
                  <a:gd name="T5" fmla="*/ 798 h 1956"/>
                  <a:gd name="T6" fmla="*/ 1659 w 1662"/>
                  <a:gd name="T7" fmla="*/ 1701 h 1956"/>
                  <a:gd name="T8" fmla="*/ 1329 w 1662"/>
                  <a:gd name="T9" fmla="*/ 1956 h 1956"/>
                  <a:gd name="T10" fmla="*/ 975 w 1662"/>
                  <a:gd name="T11" fmla="*/ 1710 h 1956"/>
                  <a:gd name="T12" fmla="*/ 981 w 1662"/>
                  <a:gd name="T13" fmla="*/ 615 h 1956"/>
                  <a:gd name="T14" fmla="*/ 0 w 1662"/>
                  <a:gd name="T15" fmla="*/ 354 h 19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2"/>
                  <a:gd name="T25" fmla="*/ 0 h 1956"/>
                  <a:gd name="T26" fmla="*/ 1662 w 1662"/>
                  <a:gd name="T27" fmla="*/ 1956 h 19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2" h="1956">
                    <a:moveTo>
                      <a:pt x="0" y="354"/>
                    </a:moveTo>
                    <a:lnTo>
                      <a:pt x="987" y="0"/>
                    </a:lnTo>
                    <a:lnTo>
                      <a:pt x="1662" y="798"/>
                    </a:lnTo>
                    <a:lnTo>
                      <a:pt x="1659" y="1701"/>
                    </a:lnTo>
                    <a:lnTo>
                      <a:pt x="1329" y="1956"/>
                    </a:lnTo>
                    <a:lnTo>
                      <a:pt x="975" y="1710"/>
                    </a:lnTo>
                    <a:lnTo>
                      <a:pt x="981" y="615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 rot="10800000">
              <a:off x="1884773" y="3357032"/>
              <a:ext cx="2331466" cy="841219"/>
              <a:chOff x="1898421" y="4080364"/>
              <a:chExt cx="2331466" cy="841219"/>
            </a:xfrm>
          </p:grpSpPr>
          <p:sp>
            <p:nvSpPr>
              <p:cNvPr id="77" name="Line 3730"/>
              <p:cNvSpPr>
                <a:spLocks noChangeShapeType="1"/>
              </p:cNvSpPr>
              <p:nvPr/>
            </p:nvSpPr>
            <p:spPr bwMode="auto">
              <a:xfrm>
                <a:off x="1898421" y="4080364"/>
                <a:ext cx="233146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Rectangle 3731"/>
              <p:cNvSpPr>
                <a:spLocks noChangeArrowheads="1"/>
              </p:cNvSpPr>
              <p:nvPr/>
            </p:nvSpPr>
            <p:spPr bwMode="auto">
              <a:xfrm>
                <a:off x="2920113" y="4157844"/>
                <a:ext cx="289200" cy="571144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79" name="Line 3732"/>
              <p:cNvSpPr>
                <a:spLocks noChangeShapeType="1"/>
              </p:cNvSpPr>
              <p:nvPr/>
            </p:nvSpPr>
            <p:spPr bwMode="auto">
              <a:xfrm flipV="1">
                <a:off x="3063038" y="4080364"/>
                <a:ext cx="0" cy="7637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" name="Freeform 3733"/>
              <p:cNvSpPr>
                <a:spLocks/>
              </p:cNvSpPr>
              <p:nvPr/>
            </p:nvSpPr>
            <p:spPr bwMode="auto">
              <a:xfrm>
                <a:off x="2941328" y="4732309"/>
                <a:ext cx="37964" cy="189274"/>
              </a:xfrm>
              <a:custGeom>
                <a:avLst/>
                <a:gdLst>
                  <a:gd name="T0" fmla="*/ 45 w 45"/>
                  <a:gd name="T1" fmla="*/ 0 h 252"/>
                  <a:gd name="T2" fmla="*/ 35 w 45"/>
                  <a:gd name="T3" fmla="*/ 18 h 252"/>
                  <a:gd name="T4" fmla="*/ 37 w 45"/>
                  <a:gd name="T5" fmla="*/ 88 h 252"/>
                  <a:gd name="T6" fmla="*/ 19 w 45"/>
                  <a:gd name="T7" fmla="*/ 172 h 252"/>
                  <a:gd name="T8" fmla="*/ 1 w 45"/>
                  <a:gd name="T9" fmla="*/ 208 h 252"/>
                  <a:gd name="T10" fmla="*/ 1 w 45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252"/>
                  <a:gd name="T20" fmla="*/ 45 w 45"/>
                  <a:gd name="T21" fmla="*/ 252 h 2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252">
                    <a:moveTo>
                      <a:pt x="45" y="0"/>
                    </a:moveTo>
                    <a:cubicBezTo>
                      <a:pt x="41" y="6"/>
                      <a:pt x="39" y="12"/>
                      <a:pt x="35" y="18"/>
                    </a:cubicBezTo>
                    <a:cubicBezTo>
                      <a:pt x="29" y="41"/>
                      <a:pt x="29" y="65"/>
                      <a:pt x="37" y="88"/>
                    </a:cubicBezTo>
                    <a:cubicBezTo>
                      <a:pt x="36" y="113"/>
                      <a:pt x="34" y="149"/>
                      <a:pt x="19" y="172"/>
                    </a:cubicBezTo>
                    <a:cubicBezTo>
                      <a:pt x="14" y="180"/>
                      <a:pt x="1" y="198"/>
                      <a:pt x="1" y="208"/>
                    </a:cubicBezTo>
                    <a:cubicBezTo>
                      <a:pt x="0" y="223"/>
                      <a:pt x="1" y="237"/>
                      <a:pt x="1" y="2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Freeform 3734"/>
              <p:cNvSpPr>
                <a:spLocks/>
              </p:cNvSpPr>
              <p:nvPr/>
            </p:nvSpPr>
            <p:spPr bwMode="auto">
              <a:xfrm flipH="1">
                <a:off x="3145666" y="4732309"/>
                <a:ext cx="37964" cy="189274"/>
              </a:xfrm>
              <a:custGeom>
                <a:avLst/>
                <a:gdLst>
                  <a:gd name="T0" fmla="*/ 45 w 45"/>
                  <a:gd name="T1" fmla="*/ 0 h 252"/>
                  <a:gd name="T2" fmla="*/ 35 w 45"/>
                  <a:gd name="T3" fmla="*/ 18 h 252"/>
                  <a:gd name="T4" fmla="*/ 37 w 45"/>
                  <a:gd name="T5" fmla="*/ 88 h 252"/>
                  <a:gd name="T6" fmla="*/ 19 w 45"/>
                  <a:gd name="T7" fmla="*/ 172 h 252"/>
                  <a:gd name="T8" fmla="*/ 1 w 45"/>
                  <a:gd name="T9" fmla="*/ 208 h 252"/>
                  <a:gd name="T10" fmla="*/ 1 w 45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252"/>
                  <a:gd name="T20" fmla="*/ 45 w 45"/>
                  <a:gd name="T21" fmla="*/ 252 h 2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252">
                    <a:moveTo>
                      <a:pt x="45" y="0"/>
                    </a:moveTo>
                    <a:cubicBezTo>
                      <a:pt x="41" y="6"/>
                      <a:pt x="39" y="12"/>
                      <a:pt x="35" y="18"/>
                    </a:cubicBezTo>
                    <a:cubicBezTo>
                      <a:pt x="29" y="41"/>
                      <a:pt x="29" y="65"/>
                      <a:pt x="37" y="88"/>
                    </a:cubicBezTo>
                    <a:cubicBezTo>
                      <a:pt x="36" y="113"/>
                      <a:pt x="34" y="149"/>
                      <a:pt x="19" y="172"/>
                    </a:cubicBezTo>
                    <a:cubicBezTo>
                      <a:pt x="14" y="180"/>
                      <a:pt x="1" y="198"/>
                      <a:pt x="1" y="208"/>
                    </a:cubicBezTo>
                    <a:cubicBezTo>
                      <a:pt x="0" y="223"/>
                      <a:pt x="1" y="237"/>
                      <a:pt x="1" y="2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2" name="Line 3736"/>
            <p:cNvSpPr>
              <a:spLocks noChangeShapeType="1"/>
            </p:cNvSpPr>
            <p:nvPr/>
          </p:nvSpPr>
          <p:spPr bwMode="auto">
            <a:xfrm>
              <a:off x="832066" y="3582273"/>
              <a:ext cx="0" cy="7438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Line 3737"/>
            <p:cNvSpPr>
              <a:spLocks noChangeShapeType="1"/>
            </p:cNvSpPr>
            <p:nvPr/>
          </p:nvSpPr>
          <p:spPr bwMode="auto">
            <a:xfrm>
              <a:off x="722639" y="4322768"/>
              <a:ext cx="23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Line 3738"/>
            <p:cNvSpPr>
              <a:spLocks noChangeShapeType="1"/>
            </p:cNvSpPr>
            <p:nvPr/>
          </p:nvSpPr>
          <p:spPr bwMode="auto">
            <a:xfrm>
              <a:off x="768420" y="4362615"/>
              <a:ext cx="1272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Line 3739"/>
            <p:cNvSpPr>
              <a:spLocks noChangeShapeType="1"/>
            </p:cNvSpPr>
            <p:nvPr/>
          </p:nvSpPr>
          <p:spPr bwMode="auto">
            <a:xfrm>
              <a:off x="807501" y="4407996"/>
              <a:ext cx="547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Line 3740"/>
            <p:cNvSpPr>
              <a:spLocks noChangeShapeType="1"/>
            </p:cNvSpPr>
            <p:nvPr/>
          </p:nvSpPr>
          <p:spPr bwMode="auto">
            <a:xfrm flipH="1" flipV="1">
              <a:off x="832065" y="1637281"/>
              <a:ext cx="447" cy="1406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Line 3742"/>
            <p:cNvSpPr>
              <a:spLocks noChangeShapeType="1"/>
            </p:cNvSpPr>
            <p:nvPr/>
          </p:nvSpPr>
          <p:spPr bwMode="auto">
            <a:xfrm>
              <a:off x="827600" y="1977090"/>
              <a:ext cx="888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Line 3743"/>
            <p:cNvSpPr>
              <a:spLocks noChangeShapeType="1"/>
            </p:cNvSpPr>
            <p:nvPr/>
          </p:nvSpPr>
          <p:spPr bwMode="auto">
            <a:xfrm>
              <a:off x="1733164" y="1811060"/>
              <a:ext cx="0" cy="3353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Line 3744"/>
            <p:cNvSpPr>
              <a:spLocks noChangeShapeType="1"/>
            </p:cNvSpPr>
            <p:nvPr/>
          </p:nvSpPr>
          <p:spPr bwMode="auto">
            <a:xfrm>
              <a:off x="1821376" y="1818808"/>
              <a:ext cx="0" cy="336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Line 3745"/>
            <p:cNvSpPr>
              <a:spLocks noChangeShapeType="1"/>
            </p:cNvSpPr>
            <p:nvPr/>
          </p:nvSpPr>
          <p:spPr bwMode="auto">
            <a:xfrm>
              <a:off x="1834775" y="1980411"/>
              <a:ext cx="5069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AutoShape 3746"/>
            <p:cNvSpPr>
              <a:spLocks noChangeArrowheads="1"/>
            </p:cNvSpPr>
            <p:nvPr/>
          </p:nvSpPr>
          <p:spPr bwMode="auto">
            <a:xfrm rot="5400000">
              <a:off x="2298585" y="1733656"/>
              <a:ext cx="603243" cy="490188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92" name="Line 3747"/>
            <p:cNvSpPr>
              <a:spLocks noChangeShapeType="1"/>
            </p:cNvSpPr>
            <p:nvPr/>
          </p:nvSpPr>
          <p:spPr bwMode="auto">
            <a:xfrm>
              <a:off x="2845300" y="1972663"/>
              <a:ext cx="1166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Rectangle 3748"/>
            <p:cNvSpPr>
              <a:spLocks noChangeArrowheads="1"/>
            </p:cNvSpPr>
            <p:nvPr/>
          </p:nvSpPr>
          <p:spPr bwMode="auto">
            <a:xfrm>
              <a:off x="4008800" y="1782282"/>
              <a:ext cx="1255061" cy="385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94" name="Group 3750"/>
            <p:cNvGrpSpPr>
              <a:grpSpLocks/>
            </p:cNvGrpSpPr>
            <p:nvPr/>
          </p:nvGrpSpPr>
          <p:grpSpPr bwMode="auto">
            <a:xfrm>
              <a:off x="344969" y="981481"/>
              <a:ext cx="1040933" cy="666660"/>
              <a:chOff x="7279" y="5022"/>
              <a:chExt cx="985" cy="658"/>
            </a:xfrm>
          </p:grpSpPr>
          <p:sp>
            <p:nvSpPr>
              <p:cNvPr id="107" name="Rectangle 3741"/>
              <p:cNvSpPr>
                <a:spLocks noChangeArrowheads="1"/>
              </p:cNvSpPr>
              <p:nvPr/>
            </p:nvSpPr>
            <p:spPr bwMode="auto">
              <a:xfrm>
                <a:off x="7312" y="5112"/>
                <a:ext cx="860" cy="568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08" name="Text Box 3749"/>
              <p:cNvSpPr txBox="1">
                <a:spLocks noChangeArrowheads="1"/>
              </p:cNvSpPr>
              <p:nvPr/>
            </p:nvSpPr>
            <p:spPr bwMode="auto">
              <a:xfrm>
                <a:off x="7279" y="5022"/>
                <a:ext cx="985" cy="6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6040" tIns="42840" rIns="86040" bIns="42840"/>
              <a:lstStyle/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dirty="0">
                    <a:solidFill>
                      <a:srgbClr val="000000"/>
                    </a:solidFill>
                    <a:latin typeface="Times New Roman" pitchFamily="18" charset="0"/>
                  </a:rPr>
                  <a:t>Current</a:t>
                </a:r>
              </a:p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dirty="0">
                    <a:solidFill>
                      <a:srgbClr val="000000"/>
                    </a:solidFill>
                    <a:latin typeface="Times New Roman" pitchFamily="18" charset="0"/>
                  </a:rPr>
                  <a:t>Source</a:t>
                </a:r>
              </a:p>
            </p:txBody>
          </p:sp>
        </p:grpSp>
        <p:sp>
          <p:nvSpPr>
            <p:cNvPr id="95" name="Text Box 3751"/>
            <p:cNvSpPr txBox="1">
              <a:spLocks noChangeArrowheads="1"/>
            </p:cNvSpPr>
            <p:nvPr/>
          </p:nvSpPr>
          <p:spPr bwMode="auto">
            <a:xfrm>
              <a:off x="3933274" y="1758617"/>
              <a:ext cx="1548254" cy="3066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  <a:latin typeface="Times New Roman" pitchFamily="18" charset="0"/>
                </a:rPr>
                <a:t>Lock-in amp</a:t>
              </a:r>
              <a:endParaRPr lang="en-GB" sz="1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6" name="Text Box 3752"/>
            <p:cNvSpPr txBox="1">
              <a:spLocks noChangeArrowheads="1"/>
            </p:cNvSpPr>
            <p:nvPr/>
          </p:nvSpPr>
          <p:spPr bwMode="auto">
            <a:xfrm>
              <a:off x="2329733" y="1360638"/>
              <a:ext cx="939015" cy="2966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>
                  <a:solidFill>
                    <a:srgbClr val="000000"/>
                  </a:solidFill>
                  <a:latin typeface="Times New Roman" pitchFamily="18" charset="0"/>
                </a:rPr>
                <a:t>x100</a:t>
              </a:r>
            </a:p>
          </p:txBody>
        </p:sp>
        <p:grpSp>
          <p:nvGrpSpPr>
            <p:cNvPr id="129" name="Group 128"/>
            <p:cNvGrpSpPr/>
            <p:nvPr/>
          </p:nvGrpSpPr>
          <p:grpSpPr>
            <a:xfrm rot="10800000">
              <a:off x="1938810" y="3413993"/>
              <a:ext cx="1410269" cy="1476561"/>
              <a:chOff x="1131315" y="2497318"/>
              <a:chExt cx="1410269" cy="1476561"/>
            </a:xfrm>
          </p:grpSpPr>
          <p:sp>
            <p:nvSpPr>
              <p:cNvPr id="130" name="Line 1774"/>
              <p:cNvSpPr>
                <a:spLocks noChangeShapeType="1"/>
              </p:cNvSpPr>
              <p:nvPr/>
            </p:nvSpPr>
            <p:spPr bwMode="auto">
              <a:xfrm>
                <a:off x="1131315" y="2776249"/>
                <a:ext cx="1394636" cy="325419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Line 1775"/>
              <p:cNvSpPr>
                <a:spLocks noChangeShapeType="1"/>
              </p:cNvSpPr>
              <p:nvPr/>
            </p:nvSpPr>
            <p:spPr bwMode="auto">
              <a:xfrm flipV="1">
                <a:off x="1136898" y="2499532"/>
                <a:ext cx="844151" cy="2678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Line 1776"/>
              <p:cNvSpPr>
                <a:spLocks noChangeShapeType="1"/>
              </p:cNvSpPr>
              <p:nvPr/>
            </p:nvSpPr>
            <p:spPr bwMode="auto">
              <a:xfrm flipH="1">
                <a:off x="1954251" y="2506173"/>
                <a:ext cx="6700" cy="1275111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Line 1777"/>
              <p:cNvSpPr>
                <a:spLocks noChangeShapeType="1"/>
              </p:cNvSpPr>
              <p:nvPr/>
            </p:nvSpPr>
            <p:spPr bwMode="auto">
              <a:xfrm>
                <a:off x="2530418" y="3110523"/>
                <a:ext cx="1117" cy="669655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940228" y="2515808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3729"/>
              <p:cNvSpPr>
                <a:spLocks/>
              </p:cNvSpPr>
              <p:nvPr/>
            </p:nvSpPr>
            <p:spPr bwMode="auto">
              <a:xfrm>
                <a:off x="1132432" y="2506173"/>
                <a:ext cx="1401336" cy="1467706"/>
              </a:xfrm>
              <a:custGeom>
                <a:avLst/>
                <a:gdLst>
                  <a:gd name="T0" fmla="*/ 0 w 1662"/>
                  <a:gd name="T1" fmla="*/ 354 h 1956"/>
                  <a:gd name="T2" fmla="*/ 987 w 1662"/>
                  <a:gd name="T3" fmla="*/ 0 h 1956"/>
                  <a:gd name="T4" fmla="*/ 1662 w 1662"/>
                  <a:gd name="T5" fmla="*/ 798 h 1956"/>
                  <a:gd name="T6" fmla="*/ 1659 w 1662"/>
                  <a:gd name="T7" fmla="*/ 1701 h 1956"/>
                  <a:gd name="T8" fmla="*/ 1329 w 1662"/>
                  <a:gd name="T9" fmla="*/ 1956 h 1956"/>
                  <a:gd name="T10" fmla="*/ 975 w 1662"/>
                  <a:gd name="T11" fmla="*/ 1710 h 1956"/>
                  <a:gd name="T12" fmla="*/ 981 w 1662"/>
                  <a:gd name="T13" fmla="*/ 615 h 1956"/>
                  <a:gd name="T14" fmla="*/ 0 w 1662"/>
                  <a:gd name="T15" fmla="*/ 354 h 19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2"/>
                  <a:gd name="T25" fmla="*/ 0 h 1956"/>
                  <a:gd name="T26" fmla="*/ 1662 w 1662"/>
                  <a:gd name="T27" fmla="*/ 1956 h 19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2" h="1956">
                    <a:moveTo>
                      <a:pt x="0" y="354"/>
                    </a:moveTo>
                    <a:lnTo>
                      <a:pt x="987" y="0"/>
                    </a:lnTo>
                    <a:lnTo>
                      <a:pt x="1662" y="798"/>
                    </a:lnTo>
                    <a:lnTo>
                      <a:pt x="1659" y="1701"/>
                    </a:lnTo>
                    <a:lnTo>
                      <a:pt x="1329" y="1956"/>
                    </a:lnTo>
                    <a:lnTo>
                      <a:pt x="975" y="1710"/>
                    </a:lnTo>
                    <a:lnTo>
                      <a:pt x="981" y="615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 rot="5400000" flipV="1">
              <a:off x="1688037" y="4500460"/>
              <a:ext cx="1090362" cy="666334"/>
              <a:chOff x="3503190" y="5100961"/>
              <a:chExt cx="1090362" cy="666334"/>
            </a:xfrm>
          </p:grpSpPr>
          <p:sp>
            <p:nvSpPr>
              <p:cNvPr id="118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84700" y="5152103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" name="Rectangle 3718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6010" y="5568305"/>
                <a:ext cx="36527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0" name="Rectangle 3719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1549" y="5231818"/>
                <a:ext cx="37633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1" name="Rectangle 3720"/>
              <p:cNvSpPr>
                <a:spLocks noChangeAspect="1" noChangeArrowheads="1"/>
              </p:cNvSpPr>
              <p:nvPr/>
            </p:nvSpPr>
            <p:spPr bwMode="auto">
              <a:xfrm rot="16200000">
                <a:off x="3967277" y="5384439"/>
                <a:ext cx="666334" cy="9937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2" name="Rectangle 3721"/>
              <p:cNvSpPr>
                <a:spLocks noChangeAspect="1" noChangeArrowheads="1"/>
              </p:cNvSpPr>
              <p:nvPr/>
            </p:nvSpPr>
            <p:spPr bwMode="auto">
              <a:xfrm rot="16200000">
                <a:off x="4159865" y="5385560"/>
                <a:ext cx="533510" cy="9602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3" name="Rectangle 3722"/>
              <p:cNvSpPr>
                <a:spLocks noChangeAspect="1" noChangeArrowheads="1"/>
              </p:cNvSpPr>
              <p:nvPr/>
            </p:nvSpPr>
            <p:spPr bwMode="auto">
              <a:xfrm rot="16200000">
                <a:off x="4485389" y="5581675"/>
                <a:ext cx="160496" cy="5024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4" name="Rectangle 3723"/>
              <p:cNvSpPr>
                <a:spLocks noChangeAspect="1" noChangeArrowheads="1"/>
              </p:cNvSpPr>
              <p:nvPr/>
            </p:nvSpPr>
            <p:spPr bwMode="auto">
              <a:xfrm rot="16200000">
                <a:off x="4487632" y="5246299"/>
                <a:ext cx="162709" cy="49131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5" name="Freeform 3724"/>
              <p:cNvSpPr>
                <a:spLocks noChangeAspect="1"/>
              </p:cNvSpPr>
              <p:nvPr/>
            </p:nvSpPr>
            <p:spPr bwMode="auto">
              <a:xfrm rot="16200000">
                <a:off x="3557260" y="5088505"/>
                <a:ext cx="615418" cy="698993"/>
              </a:xfrm>
              <a:custGeom>
                <a:avLst/>
                <a:gdLst/>
                <a:ahLst/>
                <a:cxnLst>
                  <a:cxn ang="0">
                    <a:pos x="2" y="485"/>
                  </a:cxn>
                  <a:cxn ang="0">
                    <a:pos x="480" y="485"/>
                  </a:cxn>
                  <a:cxn ang="0">
                    <a:pos x="480" y="0"/>
                  </a:cxn>
                  <a:cxn ang="0">
                    <a:pos x="0" y="401"/>
                  </a:cxn>
                  <a:cxn ang="0">
                    <a:pos x="2" y="485"/>
                  </a:cxn>
                </a:cxnLst>
                <a:rect l="0" t="0" r="r" b="b"/>
                <a:pathLst>
                  <a:path w="480" h="485">
                    <a:moveTo>
                      <a:pt x="2" y="485"/>
                    </a:moveTo>
                    <a:lnTo>
                      <a:pt x="480" y="485"/>
                    </a:lnTo>
                    <a:lnTo>
                      <a:pt x="480" y="0"/>
                    </a:lnTo>
                    <a:lnTo>
                      <a:pt x="0" y="401"/>
                    </a:lnTo>
                    <a:lnTo>
                      <a:pt x="2" y="48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AU">
                  <a:latin typeface="Arial" charset="0"/>
                </a:endParaRPr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 rot="16200000" flipV="1">
              <a:off x="1660354" y="2725864"/>
              <a:ext cx="1204868" cy="666334"/>
              <a:chOff x="3503190" y="5100961"/>
              <a:chExt cx="1090362" cy="666334"/>
            </a:xfrm>
          </p:grpSpPr>
          <p:sp>
            <p:nvSpPr>
              <p:cNvPr id="137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84700" y="5152103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Rectangle 3718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6010" y="5568305"/>
                <a:ext cx="36527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9" name="Rectangle 3719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1549" y="5231818"/>
                <a:ext cx="37633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0" name="Rectangle 3720"/>
              <p:cNvSpPr>
                <a:spLocks noChangeAspect="1" noChangeArrowheads="1"/>
              </p:cNvSpPr>
              <p:nvPr/>
            </p:nvSpPr>
            <p:spPr bwMode="auto">
              <a:xfrm rot="16200000">
                <a:off x="3967277" y="5384439"/>
                <a:ext cx="666334" cy="9937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1" name="Rectangle 3721"/>
              <p:cNvSpPr>
                <a:spLocks noChangeAspect="1" noChangeArrowheads="1"/>
              </p:cNvSpPr>
              <p:nvPr/>
            </p:nvSpPr>
            <p:spPr bwMode="auto">
              <a:xfrm rot="16200000">
                <a:off x="4159865" y="5385560"/>
                <a:ext cx="533510" cy="9602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2" name="Rectangle 3722"/>
              <p:cNvSpPr>
                <a:spLocks noChangeAspect="1" noChangeArrowheads="1"/>
              </p:cNvSpPr>
              <p:nvPr/>
            </p:nvSpPr>
            <p:spPr bwMode="auto">
              <a:xfrm rot="16200000">
                <a:off x="4485389" y="5581675"/>
                <a:ext cx="160496" cy="5024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3" name="Rectangle 3723"/>
              <p:cNvSpPr>
                <a:spLocks noChangeAspect="1" noChangeArrowheads="1"/>
              </p:cNvSpPr>
              <p:nvPr/>
            </p:nvSpPr>
            <p:spPr bwMode="auto">
              <a:xfrm rot="16200000">
                <a:off x="4487632" y="5246299"/>
                <a:ext cx="162709" cy="49131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4" name="Freeform 3724"/>
              <p:cNvSpPr>
                <a:spLocks noChangeAspect="1"/>
              </p:cNvSpPr>
              <p:nvPr/>
            </p:nvSpPr>
            <p:spPr bwMode="auto">
              <a:xfrm rot="16200000">
                <a:off x="3557260" y="5088505"/>
                <a:ext cx="615418" cy="698993"/>
              </a:xfrm>
              <a:custGeom>
                <a:avLst/>
                <a:gdLst/>
                <a:ahLst/>
                <a:cxnLst>
                  <a:cxn ang="0">
                    <a:pos x="2" y="485"/>
                  </a:cxn>
                  <a:cxn ang="0">
                    <a:pos x="480" y="485"/>
                  </a:cxn>
                  <a:cxn ang="0">
                    <a:pos x="480" y="0"/>
                  </a:cxn>
                  <a:cxn ang="0">
                    <a:pos x="0" y="401"/>
                  </a:cxn>
                  <a:cxn ang="0">
                    <a:pos x="2" y="485"/>
                  </a:cxn>
                </a:cxnLst>
                <a:rect l="0" t="0" r="r" b="b"/>
                <a:pathLst>
                  <a:path w="480" h="485">
                    <a:moveTo>
                      <a:pt x="2" y="485"/>
                    </a:moveTo>
                    <a:lnTo>
                      <a:pt x="480" y="485"/>
                    </a:lnTo>
                    <a:lnTo>
                      <a:pt x="480" y="0"/>
                    </a:lnTo>
                    <a:lnTo>
                      <a:pt x="0" y="401"/>
                    </a:lnTo>
                    <a:lnTo>
                      <a:pt x="2" y="48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AU">
                  <a:latin typeface="Arial" charset="0"/>
                </a:endParaRPr>
              </a:p>
            </p:txBody>
          </p:sp>
        </p:grpSp>
        <p:sp>
          <p:nvSpPr>
            <p:cNvPr id="146" name="Line 3740"/>
            <p:cNvSpPr>
              <a:spLocks noChangeShapeType="1"/>
            </p:cNvSpPr>
            <p:nvPr/>
          </p:nvSpPr>
          <p:spPr bwMode="auto">
            <a:xfrm flipV="1">
              <a:off x="4653887" y="2171817"/>
              <a:ext cx="1824" cy="14857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" name="Line 3740"/>
            <p:cNvSpPr>
              <a:spLocks noChangeShapeType="1"/>
            </p:cNvSpPr>
            <p:nvPr/>
          </p:nvSpPr>
          <p:spPr bwMode="auto">
            <a:xfrm>
              <a:off x="3193575" y="3657599"/>
              <a:ext cx="1450763" cy="40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148" name="Picture 147" descr="coin-cropped-noalph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52372" y="4380931"/>
              <a:ext cx="485753" cy="485753"/>
            </a:xfrm>
            <a:prstGeom prst="rect">
              <a:avLst/>
            </a:prstGeom>
            <a:noFill/>
          </p:spPr>
        </p:pic>
        <p:cxnSp>
          <p:nvCxnSpPr>
            <p:cNvPr id="150" name="Straight Arrow Connector 149"/>
            <p:cNvCxnSpPr/>
            <p:nvPr/>
          </p:nvCxnSpPr>
          <p:spPr bwMode="auto">
            <a:xfrm>
              <a:off x="3957851" y="4353636"/>
              <a:ext cx="0" cy="54591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51" name="Text Box 3752"/>
            <p:cNvSpPr txBox="1">
              <a:spLocks noChangeArrowheads="1"/>
            </p:cNvSpPr>
            <p:nvPr/>
          </p:nvSpPr>
          <p:spPr bwMode="auto">
            <a:xfrm>
              <a:off x="4007526" y="4388967"/>
              <a:ext cx="1175451" cy="292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  <a:latin typeface="Times New Roman" pitchFamily="18" charset="0"/>
                </a:rPr>
                <a:t>x-y scanning</a:t>
              </a:r>
              <a:endParaRPr lang="en-GB" sz="1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5227094" y="4696975"/>
            <a:ext cx="328911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6"/>
                </a:solidFill>
              </a:rPr>
              <a:t> Image contrast arises from </a:t>
            </a:r>
            <a:r>
              <a:rPr lang="en-GB" b="1" dirty="0" smtClean="0">
                <a:solidFill>
                  <a:schemeClr val="accent6"/>
                </a:solidFill>
              </a:rPr>
              <a:t>reflectivity</a:t>
            </a:r>
            <a:r>
              <a:rPr lang="en-GB" dirty="0" smtClean="0">
                <a:solidFill>
                  <a:schemeClr val="accent6"/>
                </a:solidFill>
              </a:rPr>
              <a:t> and </a:t>
            </a:r>
            <a:r>
              <a:rPr lang="en-GB" b="1" dirty="0" smtClean="0">
                <a:solidFill>
                  <a:schemeClr val="accent6"/>
                </a:solidFill>
              </a:rPr>
              <a:t>surface morphology </a:t>
            </a:r>
            <a:r>
              <a:rPr lang="en-GB" dirty="0" smtClean="0">
                <a:solidFill>
                  <a:schemeClr val="accent6"/>
                </a:solidFill>
              </a:rPr>
              <a:t>of sample</a:t>
            </a:r>
          </a:p>
          <a:p>
            <a:r>
              <a:rPr lang="en-GB" dirty="0" smtClean="0">
                <a:solidFill>
                  <a:schemeClr val="accent6"/>
                </a:solidFill>
              </a:rPr>
              <a:t>(fringes at ~58 </a:t>
            </a:r>
            <a:r>
              <a:rPr lang="en-GB" dirty="0" smtClean="0">
                <a:solidFill>
                  <a:schemeClr val="accent6"/>
                </a:solidFill>
                <a:sym typeface="Symbol"/>
              </a:rPr>
              <a:t>m)</a:t>
            </a:r>
            <a:endParaRPr lang="en-GB" dirty="0" smtClean="0">
              <a:solidFill>
                <a:schemeClr val="accent6"/>
              </a:solidFill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5650173" y="1197338"/>
            <a:ext cx="3189675" cy="3183593"/>
            <a:chOff x="5878285" y="954602"/>
            <a:chExt cx="2860765" cy="2898941"/>
          </a:xfrm>
        </p:grpSpPr>
        <p:sp>
          <p:nvSpPr>
            <p:cNvPr id="103" name="Rectangle 10"/>
            <p:cNvSpPr>
              <a:spLocks noChangeArrowheads="1"/>
            </p:cNvSpPr>
            <p:nvPr/>
          </p:nvSpPr>
          <p:spPr bwMode="auto">
            <a:xfrm>
              <a:off x="5904411" y="954602"/>
              <a:ext cx="2821578" cy="2898941"/>
            </a:xfrm>
            <a:prstGeom prst="rect">
              <a:avLst/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GB"/>
            </a:p>
          </p:txBody>
        </p:sp>
        <p:pic>
          <p:nvPicPr>
            <p:cNvPr id="104" name="Picture 103" descr="coin-cropped-noalph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26479" y="1415668"/>
              <a:ext cx="2325189" cy="2325189"/>
            </a:xfrm>
            <a:prstGeom prst="rect">
              <a:avLst/>
            </a:prstGeom>
            <a:noFill/>
          </p:spPr>
        </p:pic>
        <p:sp>
          <p:nvSpPr>
            <p:cNvPr id="105" name="TextBox 104"/>
            <p:cNvSpPr txBox="1"/>
            <p:nvPr/>
          </p:nvSpPr>
          <p:spPr>
            <a:xfrm>
              <a:off x="5878285" y="1044238"/>
              <a:ext cx="2860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u="sng" dirty="0" smtClean="0">
                  <a:solidFill>
                    <a:schemeClr val="accent6"/>
                  </a:solidFill>
                </a:rPr>
                <a:t>High-resolution imaging</a:t>
              </a:r>
            </a:p>
          </p:txBody>
        </p:sp>
      </p:grpSp>
      <p:pic>
        <p:nvPicPr>
          <p:cNvPr id="106" name="Picture 105" descr="scalpel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205" y="5804092"/>
            <a:ext cx="4518749" cy="856015"/>
          </a:xfrm>
          <a:prstGeom prst="rect">
            <a:avLst/>
          </a:prstGeom>
        </p:spPr>
      </p:pic>
      <p:sp>
        <p:nvSpPr>
          <p:cNvPr id="109" name="Rectangle 10"/>
          <p:cNvSpPr>
            <a:spLocks noChangeArrowheads="1"/>
          </p:cNvSpPr>
          <p:nvPr/>
        </p:nvSpPr>
        <p:spPr bwMode="auto">
          <a:xfrm>
            <a:off x="257889" y="4230806"/>
            <a:ext cx="4653745" cy="2627193"/>
          </a:xfrm>
          <a:prstGeom prst="rect">
            <a:avLst/>
          </a:prstGeom>
          <a:noFill/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GB"/>
          </a:p>
        </p:txBody>
      </p:sp>
      <p:pic>
        <p:nvPicPr>
          <p:cNvPr id="111" name="Picture 5" descr="Knife_wo_paper"/>
          <p:cNvPicPr>
            <a:picLocks noChangeAspect="1" noChangeArrowheads="1"/>
          </p:cNvPicPr>
          <p:nvPr/>
        </p:nvPicPr>
        <p:blipFill>
          <a:blip r:embed="rId5" cstate="print"/>
          <a:srcRect l="15495" t="38588" r="13276" b="42070"/>
          <a:stretch>
            <a:fillRect/>
          </a:stretch>
        </p:blipFill>
        <p:spPr bwMode="auto">
          <a:xfrm>
            <a:off x="411557" y="4776716"/>
            <a:ext cx="4396247" cy="621938"/>
          </a:xfrm>
          <a:prstGeom prst="rect">
            <a:avLst/>
          </a:prstGeom>
          <a:noFill/>
        </p:spPr>
      </p:pic>
      <p:sp>
        <p:nvSpPr>
          <p:cNvPr id="112" name="TextBox 111"/>
          <p:cNvSpPr txBox="1"/>
          <p:nvPr/>
        </p:nvSpPr>
        <p:spPr>
          <a:xfrm>
            <a:off x="600631" y="4298969"/>
            <a:ext cx="380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solidFill>
                  <a:schemeClr val="accent6"/>
                </a:solidFill>
              </a:rPr>
              <a:t>Imaging through packaging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31370" y="5473780"/>
            <a:ext cx="380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smtClean="0">
                <a:solidFill>
                  <a:schemeClr val="accent6"/>
                </a:solidFill>
              </a:rPr>
              <a:t>Long-range imaging over &gt;10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0920" y="1069620"/>
            <a:ext cx="7566116" cy="4890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 Introduction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Terahertz  radiation, applications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Terahertz quantum cascade lasers (THz QCLs)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Imaging using THz QCLs</a:t>
            </a: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 Self-mixing in THz QCLs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- 2D imaging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 Coherent imaging using self-mixing:</a:t>
            </a:r>
          </a:p>
          <a:p>
            <a:pPr lvl="1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-	3D coherent imaging</a:t>
            </a:r>
          </a:p>
          <a:p>
            <a:pPr lvl="1">
              <a:spcBef>
                <a:spcPts val="11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Swept-frequency coherent imaging for material analysis</a:t>
            </a:r>
            <a:endParaRPr lang="en-GB" sz="2000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>
                  <a:cs typeface="Arial" charset="0"/>
                </a:rPr>
                <a:t>Overview</a:t>
              </a:r>
            </a:p>
          </p:txBody>
        </p:sp>
      </p:grp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554" y="16700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c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4229" y="4203518"/>
            <a:ext cx="3069771" cy="2603580"/>
          </a:xfrm>
          <a:prstGeom prst="rect">
            <a:avLst/>
          </a:prstGeom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 smtClean="0">
                  <a:cs typeface="Arial" charset="0"/>
                </a:rPr>
                <a:t>Surface profiling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09406" y="225324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2D FFT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571" y="4593131"/>
            <a:ext cx="5773854" cy="1631216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 Self mixing fringes correspond to surface profile of objects</a:t>
            </a:r>
          </a:p>
          <a:p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 Ring spacing gives cone angle :</a:t>
            </a:r>
          </a:p>
          <a:p>
            <a:r>
              <a:rPr lang="en-GB" sz="2000" dirty="0" smtClean="0"/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6091" y="1031543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SM image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Picture 8" descr="axicon_2_060508_doriclenses_4fpRt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" y="1594139"/>
            <a:ext cx="1257300" cy="1257300"/>
          </a:xfrm>
          <a:prstGeom prst="rect">
            <a:avLst/>
          </a:prstGeom>
        </p:spPr>
      </p:pic>
      <p:pic>
        <p:nvPicPr>
          <p:cNvPr id="10" name="Picture 9" descr="axicon_060508_doriclenses_EwyAz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" y="2766894"/>
            <a:ext cx="1143000" cy="1143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366" y="1313976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PTFE cones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5128393" y="2574157"/>
            <a:ext cx="966652" cy="54864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76215" y="5293688"/>
          <a:ext cx="1270996" cy="801445"/>
        </p:xfrm>
        <a:graphic>
          <a:graphicData uri="http://schemas.openxmlformats.org/presentationml/2006/ole">
            <p:oleObj spid="_x0000_s302082" name="Equation" r:id="rId7" imgW="571320" imgH="317160" progId="Equation.DSMT4">
              <p:embed/>
            </p:oleObj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142309" y="1370002"/>
            <a:ext cx="2952205" cy="2732653"/>
            <a:chOff x="2142309" y="1370002"/>
            <a:chExt cx="2952205" cy="2732653"/>
          </a:xfrm>
        </p:grpSpPr>
        <p:pic>
          <p:nvPicPr>
            <p:cNvPr id="15" name="Picture 14" descr="fig1_final.tif"/>
            <p:cNvPicPr>
              <a:picLocks noChangeAspect="1"/>
            </p:cNvPicPr>
            <p:nvPr/>
          </p:nvPicPr>
          <p:blipFill>
            <a:blip r:embed="rId8" cstate="print"/>
            <a:srcRect l="7143" r="13571" b="40017"/>
            <a:stretch>
              <a:fillRect/>
            </a:stretch>
          </p:blipFill>
          <p:spPr>
            <a:xfrm>
              <a:off x="2142309" y="1370002"/>
              <a:ext cx="2952205" cy="273265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2715904" y="1433015"/>
              <a:ext cx="272956" cy="259307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45067" y="1355418"/>
            <a:ext cx="2830285" cy="2893843"/>
            <a:chOff x="6145067" y="1355418"/>
            <a:chExt cx="2830285" cy="2893843"/>
          </a:xfrm>
        </p:grpSpPr>
        <p:pic>
          <p:nvPicPr>
            <p:cNvPr id="18" name="Picture 17" descr="fig1_final.tif"/>
            <p:cNvPicPr>
              <a:picLocks noChangeAspect="1"/>
            </p:cNvPicPr>
            <p:nvPr/>
          </p:nvPicPr>
          <p:blipFill>
            <a:blip r:embed="rId9" cstate="print"/>
            <a:srcRect t="58932" r="50857"/>
            <a:stretch>
              <a:fillRect/>
            </a:stretch>
          </p:blipFill>
          <p:spPr>
            <a:xfrm>
              <a:off x="6145067" y="1355418"/>
              <a:ext cx="2830285" cy="289384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6921689" y="1476233"/>
              <a:ext cx="338920" cy="24338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Imaging by self-mixing in THz QCLs</a:t>
              </a:r>
              <a:endParaRPr lang="en-GB" sz="2800" b="0" dirty="0">
                <a:cs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41371" y="3226526"/>
            <a:ext cx="4467497" cy="3362497"/>
            <a:chOff x="4611189" y="3200400"/>
            <a:chExt cx="3971108" cy="2944486"/>
          </a:xfrm>
        </p:grpSpPr>
        <p:pic>
          <p:nvPicPr>
            <p:cNvPr id="6" name="Picture 5" descr="MTF-first-order-approx-vert-only.png"/>
            <p:cNvPicPr>
              <a:picLocks noChangeAspect="1"/>
            </p:cNvPicPr>
            <p:nvPr/>
          </p:nvPicPr>
          <p:blipFill>
            <a:blip r:embed="rId4" cstate="print"/>
            <a:srcRect t="12663" r="8982"/>
            <a:stretch>
              <a:fillRect/>
            </a:stretch>
          </p:blipFill>
          <p:spPr>
            <a:xfrm>
              <a:off x="4611189" y="3200400"/>
              <a:ext cx="3971108" cy="2944486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5111596" y="5147770"/>
              <a:ext cx="3381271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5933847" y="3409588"/>
              <a:ext cx="2348003" cy="507831"/>
            </a:xfrm>
            <a:prstGeom prst="rect">
              <a:avLst/>
            </a:prstGeom>
            <a:gradFill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16200000" scaled="1"/>
            </a:gra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dirty="0" smtClean="0">
                  <a:solidFill>
                    <a:schemeClr val="tx1"/>
                  </a:solidFill>
                </a:rPr>
                <a:t>Resolution </a:t>
              </a:r>
              <a:r>
                <a:rPr lang="en-GB" b="1" dirty="0" smtClean="0">
                  <a:solidFill>
                    <a:schemeClr val="tx1"/>
                  </a:solidFill>
                </a:rPr>
                <a:t>&lt; 250 </a:t>
              </a:r>
              <a:r>
                <a:rPr lang="el-GR" b="1" dirty="0" smtClean="0">
                  <a:solidFill>
                    <a:schemeClr val="tx1"/>
                  </a:solidFill>
                </a:rPr>
                <a:t>μ</a:t>
              </a:r>
              <a:r>
                <a:rPr lang="en-GB" b="1" dirty="0" smtClean="0">
                  <a:solidFill>
                    <a:schemeClr val="tx1"/>
                  </a:solidFill>
                </a:rPr>
                <a:t>m</a:t>
              </a:r>
            </a:p>
          </p:txBody>
        </p:sp>
      </p:grpSp>
      <p:pic>
        <p:nvPicPr>
          <p:cNvPr id="9" name="Picture 8" descr="r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6754" y="3186904"/>
            <a:ext cx="4232366" cy="3173668"/>
          </a:xfrm>
          <a:prstGeom prst="rect">
            <a:avLst/>
          </a:prstGeom>
        </p:spPr>
      </p:pic>
      <p:pic>
        <p:nvPicPr>
          <p:cNvPr id="10" name="Picture 3" descr="restarg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713" y="1276623"/>
            <a:ext cx="1760538" cy="1400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6873513" y="1589361"/>
          <a:ext cx="1755775" cy="765175"/>
        </p:xfrm>
        <a:graphic>
          <a:graphicData uri="http://schemas.openxmlformats.org/presentationml/2006/ole">
            <p:oleObj spid="_x0000_s254978" name="Equation" r:id="rId7" imgW="990360" imgH="431640" progId="Equation.3">
              <p:embed/>
            </p:oleObj>
          </a:graphicData>
        </a:graphic>
      </p:graphicFrame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2368188" y="1914798"/>
            <a:ext cx="676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5955938" y="1930673"/>
            <a:ext cx="6762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204347" y="1067935"/>
            <a:ext cx="2887662" cy="1897062"/>
            <a:chOff x="2109" y="755"/>
            <a:chExt cx="1819" cy="1195"/>
          </a:xfrm>
        </p:grpSpPr>
        <p:pic>
          <p:nvPicPr>
            <p:cNvPr id="15" name="Picture 8" descr="mtf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09" y="755"/>
              <a:ext cx="1594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496" y="988"/>
              <a:ext cx="11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>
              <a:off x="2700" y="1530"/>
              <a:ext cx="96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 Box 11"/>
            <p:cNvSpPr txBox="1">
              <a:spLocks noChangeArrowheads="1"/>
            </p:cNvSpPr>
            <p:nvPr/>
          </p:nvSpPr>
          <p:spPr bwMode="auto">
            <a:xfrm>
              <a:off x="3612" y="870"/>
              <a:ext cx="3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dirty="0">
                  <a:solidFill>
                    <a:schemeClr val="tx1"/>
                  </a:solidFill>
                </a:rPr>
                <a:t>V</a:t>
              </a:r>
              <a:r>
                <a:rPr lang="en-GB" b="1" baseline="-25000" dirty="0">
                  <a:solidFill>
                    <a:schemeClr val="tx1"/>
                  </a:solidFill>
                </a:rPr>
                <a:t>A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3622" y="1396"/>
              <a:ext cx="3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b="1" dirty="0">
                  <a:solidFill>
                    <a:schemeClr val="tx1"/>
                  </a:solidFill>
                </a:rPr>
                <a:t>V</a:t>
              </a:r>
              <a:r>
                <a:rPr lang="en-GB" b="1" baseline="-25000" dirty="0">
                  <a:solidFill>
                    <a:schemeClr val="tx1"/>
                  </a:solidFill>
                </a:rPr>
                <a:t>B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6754" y="6393469"/>
            <a:ext cx="42846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P. Dean </a:t>
            </a:r>
            <a:r>
              <a:rPr lang="en-US" sz="1400" i="1" dirty="0" smtClean="0">
                <a:solidFill>
                  <a:srgbClr val="0000CC"/>
                </a:solidFill>
              </a:rPr>
              <a:t>et al., </a:t>
            </a:r>
            <a:r>
              <a:rPr lang="en-GB" sz="1400" dirty="0" smtClean="0">
                <a:solidFill>
                  <a:srgbClr val="0000CC"/>
                </a:solidFill>
              </a:rPr>
              <a:t>Opt. </a:t>
            </a:r>
            <a:r>
              <a:rPr lang="en-GB" sz="1400" dirty="0" err="1" smtClean="0">
                <a:solidFill>
                  <a:srgbClr val="0000CC"/>
                </a:solidFill>
              </a:rPr>
              <a:t>Lett</a:t>
            </a:r>
            <a:r>
              <a:rPr lang="en-GB" sz="1400" dirty="0" smtClean="0">
                <a:solidFill>
                  <a:srgbClr val="0000CC"/>
                </a:solidFill>
              </a:rPr>
              <a:t>. </a:t>
            </a:r>
            <a:r>
              <a:rPr lang="en-GB" sz="1400" b="1" dirty="0" smtClean="0">
                <a:solidFill>
                  <a:srgbClr val="0000CC"/>
                </a:solidFill>
              </a:rPr>
              <a:t>36</a:t>
            </a:r>
            <a:r>
              <a:rPr lang="en-GB" sz="1400" dirty="0" smtClean="0">
                <a:solidFill>
                  <a:srgbClr val="0000CC"/>
                </a:solidFill>
              </a:rPr>
              <a:t>, 2587-2589 (2011)</a:t>
            </a:r>
            <a:endParaRPr lang="en-GB" sz="1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0920" y="1069620"/>
            <a:ext cx="7566116" cy="4890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Introduction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 radiation, applications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quantum cascade lasers (THz QCLs)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Imaging using THz QCLs</a:t>
            </a: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chemeClr val="accent3">
                  <a:lumMod val="85000"/>
                </a:schemeClr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Self-mixing in THz QCLs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- 2D imaging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 Coherent imaging using self-mixing:</a:t>
            </a:r>
          </a:p>
          <a:p>
            <a:pPr lvl="1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-	3D coherent imaging</a:t>
            </a:r>
          </a:p>
          <a:p>
            <a:pPr lvl="1">
              <a:spcBef>
                <a:spcPts val="11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Swept-frequency coherent imaging for material analysis</a:t>
            </a:r>
            <a:endParaRPr lang="en-GB" sz="2000" dirty="0">
              <a:solidFill>
                <a:schemeClr val="accent3">
                  <a:lumMod val="85000"/>
                </a:schemeClr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>
                  <a:cs typeface="Arial" charset="0"/>
                </a:rPr>
                <a:t>Overview</a:t>
              </a:r>
            </a:p>
          </p:txBody>
        </p:sp>
      </p:grp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554" y="16700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Coherent imaging: 3D structures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285428" y="113769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chemeClr val="tx1"/>
                </a:solidFill>
              </a:rPr>
              <a:t>GaAs</a:t>
            </a:r>
            <a:r>
              <a:rPr lang="en-GB" sz="2000" dirty="0" smtClean="0">
                <a:solidFill>
                  <a:schemeClr val="tx1"/>
                </a:solidFill>
              </a:rPr>
              <a:t> structures fabricated by wet chemical etching 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15" name="Picture 2" descr="C:\Users\alex\Documents\My Dropbox\Home office reports\Report (Feb 2012)\Fi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3232" y="1645098"/>
            <a:ext cx="2669133" cy="2062512"/>
          </a:xfrm>
          <a:prstGeom prst="rect">
            <a:avLst/>
          </a:prstGeom>
          <a:noFill/>
        </p:spPr>
      </p:pic>
      <p:pic>
        <p:nvPicPr>
          <p:cNvPr id="19" name="Picture 18" descr="Raed_3D_2.bmp"/>
          <p:cNvPicPr>
            <a:picLocks noChangeAspect="1"/>
          </p:cNvPicPr>
          <p:nvPr/>
        </p:nvPicPr>
        <p:blipFill>
          <a:blip r:embed="rId4" cstate="print"/>
          <a:srcRect l="18706" t="1994" r="32439" b="8870"/>
          <a:stretch>
            <a:fillRect/>
          </a:stretch>
        </p:blipFill>
        <p:spPr>
          <a:xfrm>
            <a:off x="3109384" y="1501254"/>
            <a:ext cx="3550723" cy="2811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278540" y="2538484"/>
            <a:ext cx="2737614" cy="1529465"/>
            <a:chOff x="193099" y="1804348"/>
            <a:chExt cx="3381352" cy="1840521"/>
          </a:xfrm>
        </p:grpSpPr>
        <p:grpSp>
          <p:nvGrpSpPr>
            <p:cNvPr id="26" name="Group 25"/>
            <p:cNvGrpSpPr/>
            <p:nvPr/>
          </p:nvGrpSpPr>
          <p:grpSpPr>
            <a:xfrm>
              <a:off x="593678" y="1815152"/>
              <a:ext cx="2825086" cy="1305098"/>
              <a:chOff x="593678" y="1815152"/>
              <a:chExt cx="2825086" cy="1305098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593678" y="1815152"/>
                <a:ext cx="2825086" cy="1296537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GB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1235122" y="1815152"/>
                <a:ext cx="0" cy="129600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1667301" y="1817427"/>
                <a:ext cx="0" cy="129600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2069910" y="1824250"/>
                <a:ext cx="0" cy="129600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V="1">
                <a:off x="2465695" y="1817426"/>
                <a:ext cx="0" cy="129600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Rectangle 26"/>
            <p:cNvSpPr/>
            <p:nvPr/>
          </p:nvSpPr>
          <p:spPr bwMode="auto">
            <a:xfrm>
              <a:off x="604478" y="1820255"/>
              <a:ext cx="2818262" cy="655093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97541" y="2647668"/>
              <a:ext cx="1076910" cy="333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</a:rPr>
                <a:t>SI-</a:t>
              </a:r>
              <a:r>
                <a:rPr lang="en-GB" sz="1200" dirty="0" err="1" smtClean="0">
                  <a:solidFill>
                    <a:schemeClr val="tx1"/>
                  </a:solidFill>
                </a:rPr>
                <a:t>GaAs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15822" y="2015320"/>
              <a:ext cx="7074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</a:rPr>
                <a:t>Ti/Au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614149" y="3330054"/>
              <a:ext cx="2784144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H="1" flipV="1">
              <a:off x="469426" y="1804348"/>
              <a:ext cx="0" cy="127151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4" name="TextBox 33"/>
            <p:cNvSpPr txBox="1"/>
            <p:nvPr/>
          </p:nvSpPr>
          <p:spPr>
            <a:xfrm>
              <a:off x="1615697" y="3367870"/>
              <a:ext cx="8989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</a:rPr>
                <a:t>~6 mm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-117853" y="2306934"/>
              <a:ext cx="8989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schemeClr val="tx1"/>
                  </a:solidFill>
                </a:rPr>
                <a:t>~3 mm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7" name="Picture 36" descr="Jay_3D_3.bmp"/>
          <p:cNvPicPr>
            <a:picLocks noChangeAspect="1"/>
          </p:cNvPicPr>
          <p:nvPr/>
        </p:nvPicPr>
        <p:blipFill>
          <a:blip r:embed="rId5" cstate="print"/>
          <a:srcRect l="12690" r="19289" b="-3012"/>
          <a:stretch>
            <a:fillRect/>
          </a:stretch>
        </p:blipFill>
        <p:spPr>
          <a:xfrm>
            <a:off x="4885899" y="4311207"/>
            <a:ext cx="3921482" cy="2546793"/>
          </a:xfrm>
          <a:prstGeom prst="rect">
            <a:avLst/>
          </a:prstGeom>
        </p:spPr>
      </p:pic>
      <p:pic>
        <p:nvPicPr>
          <p:cNvPr id="38" name="Picture 37" descr="Jay_3D_Bottom_Step_Shape.bmp"/>
          <p:cNvPicPr>
            <a:picLocks noChangeAspect="1"/>
          </p:cNvPicPr>
          <p:nvPr/>
        </p:nvPicPr>
        <p:blipFill>
          <a:blip r:embed="rId6" cstate="print"/>
          <a:srcRect l="11791" t="17197" r="17463" b="36513"/>
          <a:stretch>
            <a:fillRect/>
          </a:stretch>
        </p:blipFill>
        <p:spPr>
          <a:xfrm>
            <a:off x="218365" y="5047540"/>
            <a:ext cx="4531057" cy="127137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6760" y="4510964"/>
            <a:ext cx="45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i="1" dirty="0" smtClean="0">
                <a:solidFill>
                  <a:schemeClr val="tx1"/>
                </a:solidFill>
              </a:rPr>
              <a:t>Sample B: Step height ~10 </a:t>
            </a:r>
            <a:r>
              <a:rPr lang="el-GR" sz="2000" i="1" dirty="0" smtClean="0">
                <a:solidFill>
                  <a:schemeClr val="tx1"/>
                </a:solidFill>
              </a:rPr>
              <a:t>μ</a:t>
            </a:r>
            <a:r>
              <a:rPr lang="en-GB" sz="2000" i="1" dirty="0" smtClean="0">
                <a:solidFill>
                  <a:schemeClr val="tx1"/>
                </a:solidFill>
              </a:rPr>
              <a:t>m</a:t>
            </a:r>
            <a:endParaRPr lang="en-GB" sz="2000" i="1" dirty="0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35387" y="1729095"/>
            <a:ext cx="4516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i="1" dirty="0" smtClean="0">
                <a:solidFill>
                  <a:schemeClr val="tx1"/>
                </a:solidFill>
              </a:rPr>
              <a:t>Sample A: Step height ~5 </a:t>
            </a:r>
            <a:r>
              <a:rPr lang="el-GR" sz="2000" i="1" dirty="0" smtClean="0">
                <a:solidFill>
                  <a:schemeClr val="tx1"/>
                </a:solidFill>
              </a:rPr>
              <a:t>μ</a:t>
            </a:r>
            <a:r>
              <a:rPr lang="en-GB" sz="2000" i="1" dirty="0" smtClean="0">
                <a:solidFill>
                  <a:schemeClr val="tx1"/>
                </a:solidFill>
              </a:rPr>
              <a:t>m</a:t>
            </a:r>
            <a:endParaRPr lang="en-GB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cs typeface="Arial" charset="0"/>
                </a:rPr>
                <a:t>Coherent 3D imaging: SM waveforms</a:t>
              </a:r>
              <a:endParaRPr lang="en-GB" sz="2800" dirty="0">
                <a:cs typeface="Arial" charset="0"/>
              </a:endParaRPr>
            </a:p>
          </p:txBody>
        </p:sp>
      </p:grpSp>
      <p:pic>
        <p:nvPicPr>
          <p:cNvPr id="85" name="Picture 84" descr="fig2_ver3_final.tif"/>
          <p:cNvPicPr>
            <a:picLocks noChangeAspect="1"/>
          </p:cNvPicPr>
          <p:nvPr/>
        </p:nvPicPr>
        <p:blipFill>
          <a:blip r:embed="rId4" cstate="print"/>
          <a:srcRect b="64868"/>
          <a:stretch>
            <a:fillRect/>
          </a:stretch>
        </p:blipFill>
        <p:spPr>
          <a:xfrm>
            <a:off x="4120830" y="1635687"/>
            <a:ext cx="4847584" cy="2701181"/>
          </a:xfrm>
          <a:prstGeom prst="rect">
            <a:avLst/>
          </a:prstGeom>
        </p:spPr>
      </p:pic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4990011" y="4859383"/>
          <a:ext cx="3482166" cy="763633"/>
        </p:xfrm>
        <a:graphic>
          <a:graphicData uri="http://schemas.openxmlformats.org/presentationml/2006/ole">
            <p:oleObj spid="_x0000_s231427" name="Equation" r:id="rId5" imgW="2171520" imgH="482400" progId="Equation.DSMT4">
              <p:embed/>
            </p:oleObj>
          </a:graphicData>
        </a:graphic>
      </p:graphicFrame>
      <p:graphicFrame>
        <p:nvGraphicFramePr>
          <p:cNvPr id="87" name="Object 9"/>
          <p:cNvGraphicFramePr>
            <a:graphicFrameLocks noChangeAspect="1"/>
          </p:cNvGraphicFramePr>
          <p:nvPr/>
        </p:nvGraphicFramePr>
        <p:xfrm>
          <a:off x="5342708" y="5812972"/>
          <a:ext cx="855618" cy="392022"/>
        </p:xfrm>
        <a:graphic>
          <a:graphicData uri="http://schemas.openxmlformats.org/presentationml/2006/ole">
            <p:oleObj spid="_x0000_s231429" name="Equation" r:id="rId6" imgW="406080" imgH="190440" progId="Equation.DSMT4">
              <p:embed/>
            </p:oleObj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4299893" y="5877340"/>
            <a:ext cx="136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  <a:sym typeface="Symbol"/>
              </a:rPr>
              <a:t>Amplitude</a:t>
            </a:r>
            <a:endParaRPr lang="en-GB" sz="1600" dirty="0">
              <a:solidFill>
                <a:srgbClr val="0000CC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9098" y="5868632"/>
            <a:ext cx="888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  <a:sym typeface="Symbol"/>
              </a:rPr>
              <a:t>Phase</a:t>
            </a:r>
            <a:endParaRPr lang="en-GB" sz="1600" dirty="0">
              <a:solidFill>
                <a:srgbClr val="0000CC"/>
              </a:solidFill>
            </a:endParaRPr>
          </a:p>
        </p:txBody>
      </p:sp>
      <p:graphicFrame>
        <p:nvGraphicFramePr>
          <p:cNvPr id="92" name="Object 12"/>
          <p:cNvGraphicFramePr>
            <a:graphicFrameLocks noChangeAspect="1"/>
          </p:cNvGraphicFramePr>
          <p:nvPr/>
        </p:nvGraphicFramePr>
        <p:xfrm>
          <a:off x="7198587" y="5814741"/>
          <a:ext cx="1609725" cy="477837"/>
        </p:xfrm>
        <a:graphic>
          <a:graphicData uri="http://schemas.openxmlformats.org/presentationml/2006/ole">
            <p:oleObj spid="_x0000_s231430" name="Equation" r:id="rId7" imgW="685800" imgH="203040" progId="Equation.DSMT4">
              <p:embed/>
            </p:oleObj>
          </a:graphicData>
        </a:graphic>
      </p:graphicFrame>
      <p:cxnSp>
        <p:nvCxnSpPr>
          <p:cNvPr id="94" name="Straight Connector 93"/>
          <p:cNvCxnSpPr/>
          <p:nvPr/>
        </p:nvCxnSpPr>
        <p:spPr bwMode="auto">
          <a:xfrm>
            <a:off x="5505450" y="1638300"/>
            <a:ext cx="0" cy="275272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5781675" y="1638300"/>
            <a:ext cx="0" cy="275272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31431" name="Object 7"/>
          <p:cNvGraphicFramePr>
            <a:graphicFrameLocks noChangeAspect="1"/>
          </p:cNvGraphicFramePr>
          <p:nvPr/>
        </p:nvGraphicFramePr>
        <p:xfrm>
          <a:off x="5429249" y="4314824"/>
          <a:ext cx="416719" cy="333375"/>
        </p:xfrm>
        <a:graphic>
          <a:graphicData uri="http://schemas.openxmlformats.org/presentationml/2006/ole">
            <p:oleObj spid="_x0000_s231431" name="Equation" r:id="rId8" imgW="190440" imgH="152280" progId="Equation.DSMT4">
              <p:embed/>
            </p:oleObj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77918" y="6350169"/>
            <a:ext cx="84660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accent6"/>
                </a:solidFill>
                <a:sym typeface="Symbol"/>
              </a:rPr>
              <a:t> is function of </a:t>
            </a:r>
            <a:r>
              <a:rPr lang="en-GB" i="1" dirty="0" smtClean="0">
                <a:solidFill>
                  <a:schemeClr val="accent6"/>
                </a:solidFill>
                <a:sym typeface="Symbol"/>
              </a:rPr>
              <a:t>L</a:t>
            </a:r>
            <a:r>
              <a:rPr lang="en-GB" dirty="0" smtClean="0">
                <a:solidFill>
                  <a:schemeClr val="accent6"/>
                </a:solidFill>
                <a:sym typeface="Symbol"/>
              </a:rPr>
              <a:t> and feedback strength </a:t>
            </a:r>
            <a:r>
              <a:rPr lang="el-GR" i="1" dirty="0" smtClean="0">
                <a:solidFill>
                  <a:schemeClr val="accent6"/>
                </a:solidFill>
                <a:sym typeface="Symbol"/>
              </a:rPr>
              <a:t>κ</a:t>
            </a:r>
            <a:r>
              <a:rPr lang="en-GB" i="1" dirty="0" smtClean="0">
                <a:solidFill>
                  <a:schemeClr val="accent6"/>
                </a:solidFill>
                <a:sym typeface="Symbol"/>
              </a:rPr>
              <a:t> </a:t>
            </a:r>
            <a:r>
              <a:rPr lang="en-GB" dirty="0" smtClean="0">
                <a:solidFill>
                  <a:schemeClr val="accent6"/>
                </a:solidFill>
                <a:sym typeface="Symbol"/>
              </a:rPr>
              <a:t>(hence non-sinusoidal fringes)</a:t>
            </a:r>
            <a:endParaRPr lang="en-GB" dirty="0" smtClean="0">
              <a:solidFill>
                <a:schemeClr val="accent6"/>
              </a:solidFill>
            </a:endParaRPr>
          </a:p>
        </p:txBody>
      </p:sp>
      <p:pic>
        <p:nvPicPr>
          <p:cNvPr id="231433" name="Picture 9" descr="http://newsimg.bbc.co.uk/media/images/46942000/jpg/_46942576_winter_warning_triangle_203_203x1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483" y="6461793"/>
            <a:ext cx="526722" cy="396207"/>
          </a:xfrm>
          <a:prstGeom prst="rect">
            <a:avLst/>
          </a:prstGeom>
          <a:noFill/>
        </p:spPr>
      </p:pic>
      <p:cxnSp>
        <p:nvCxnSpPr>
          <p:cNvPr id="93" name="Straight Connector 92"/>
          <p:cNvCxnSpPr/>
          <p:nvPr/>
        </p:nvCxnSpPr>
        <p:spPr bwMode="auto">
          <a:xfrm>
            <a:off x="7747907" y="1647008"/>
            <a:ext cx="0" cy="275272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8207012" y="1647008"/>
            <a:ext cx="0" cy="275272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98" name="Object 7"/>
          <p:cNvGraphicFramePr>
            <a:graphicFrameLocks noChangeAspect="1"/>
          </p:cNvGraphicFramePr>
          <p:nvPr/>
        </p:nvGraphicFramePr>
        <p:xfrm>
          <a:off x="7762875" y="4295775"/>
          <a:ext cx="471488" cy="388938"/>
        </p:xfrm>
        <a:graphic>
          <a:graphicData uri="http://schemas.openxmlformats.org/presentationml/2006/ole">
            <p:oleObj spid="_x0000_s231432" name="Equation" r:id="rId10" imgW="215640" imgH="177480" progId="Equation.DSMT4">
              <p:embed/>
            </p:oleObj>
          </a:graphicData>
        </a:graphic>
      </p:graphicFrame>
      <p:grpSp>
        <p:nvGrpSpPr>
          <p:cNvPr id="99" name="Group 98"/>
          <p:cNvGrpSpPr/>
          <p:nvPr/>
        </p:nvGrpSpPr>
        <p:grpSpPr>
          <a:xfrm>
            <a:off x="218559" y="2278915"/>
            <a:ext cx="3991777" cy="2986976"/>
            <a:chOff x="344969" y="981481"/>
            <a:chExt cx="5136559" cy="4397327"/>
          </a:xfrm>
        </p:grpSpPr>
        <p:sp>
          <p:nvSpPr>
            <p:cNvPr id="100" name="Rectangle 3192"/>
            <p:cNvSpPr>
              <a:spLocks noChangeAspect="1" noChangeArrowheads="1"/>
            </p:cNvSpPr>
            <p:nvPr/>
          </p:nvSpPr>
          <p:spPr bwMode="auto">
            <a:xfrm>
              <a:off x="535050" y="3044336"/>
              <a:ext cx="594033" cy="541258"/>
            </a:xfrm>
            <a:prstGeom prst="rect">
              <a:avLst/>
            </a:prstGeom>
            <a:solidFill>
              <a:srgbClr val="C0C0C0"/>
            </a:solidFill>
            <a:ln w="18923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01" name="Text Box 3197"/>
            <p:cNvSpPr txBox="1">
              <a:spLocks noChangeArrowheads="1"/>
            </p:cNvSpPr>
            <p:nvPr/>
          </p:nvSpPr>
          <p:spPr bwMode="auto">
            <a:xfrm>
              <a:off x="502775" y="3101547"/>
              <a:ext cx="713302" cy="3736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>
                  <a:solidFill>
                    <a:srgbClr val="000000"/>
                  </a:solidFill>
                  <a:latin typeface="Times New Roman" pitchFamily="18" charset="0"/>
                </a:rPr>
                <a:t>QCL</a:t>
              </a:r>
            </a:p>
          </p:txBody>
        </p:sp>
        <p:grpSp>
          <p:nvGrpSpPr>
            <p:cNvPr id="102" name="Group 127"/>
            <p:cNvGrpSpPr/>
            <p:nvPr/>
          </p:nvGrpSpPr>
          <p:grpSpPr>
            <a:xfrm>
              <a:off x="1131315" y="3043229"/>
              <a:ext cx="1410269" cy="1476561"/>
              <a:chOff x="1131315" y="2497318"/>
              <a:chExt cx="1410269" cy="1476561"/>
            </a:xfrm>
          </p:grpSpPr>
          <p:sp>
            <p:nvSpPr>
              <p:cNvPr id="156" name="Line 1774"/>
              <p:cNvSpPr>
                <a:spLocks noChangeShapeType="1"/>
              </p:cNvSpPr>
              <p:nvPr/>
            </p:nvSpPr>
            <p:spPr bwMode="auto">
              <a:xfrm>
                <a:off x="1131315" y="2776249"/>
                <a:ext cx="1394636" cy="325419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Line 1775"/>
              <p:cNvSpPr>
                <a:spLocks noChangeShapeType="1"/>
              </p:cNvSpPr>
              <p:nvPr/>
            </p:nvSpPr>
            <p:spPr bwMode="auto">
              <a:xfrm flipV="1">
                <a:off x="1136898" y="2499532"/>
                <a:ext cx="844151" cy="2678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8" name="Line 1776"/>
              <p:cNvSpPr>
                <a:spLocks noChangeShapeType="1"/>
              </p:cNvSpPr>
              <p:nvPr/>
            </p:nvSpPr>
            <p:spPr bwMode="auto">
              <a:xfrm flipH="1">
                <a:off x="1954251" y="2506173"/>
                <a:ext cx="6700" cy="1275111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Line 1777"/>
              <p:cNvSpPr>
                <a:spLocks noChangeShapeType="1"/>
              </p:cNvSpPr>
              <p:nvPr/>
            </p:nvSpPr>
            <p:spPr bwMode="auto">
              <a:xfrm>
                <a:off x="2530418" y="3110523"/>
                <a:ext cx="1117" cy="669655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0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940228" y="2515808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3729"/>
              <p:cNvSpPr>
                <a:spLocks/>
              </p:cNvSpPr>
              <p:nvPr/>
            </p:nvSpPr>
            <p:spPr bwMode="auto">
              <a:xfrm>
                <a:off x="1132432" y="2506173"/>
                <a:ext cx="1401336" cy="1467706"/>
              </a:xfrm>
              <a:custGeom>
                <a:avLst/>
                <a:gdLst>
                  <a:gd name="T0" fmla="*/ 0 w 1662"/>
                  <a:gd name="T1" fmla="*/ 354 h 1956"/>
                  <a:gd name="T2" fmla="*/ 987 w 1662"/>
                  <a:gd name="T3" fmla="*/ 0 h 1956"/>
                  <a:gd name="T4" fmla="*/ 1662 w 1662"/>
                  <a:gd name="T5" fmla="*/ 798 h 1956"/>
                  <a:gd name="T6" fmla="*/ 1659 w 1662"/>
                  <a:gd name="T7" fmla="*/ 1701 h 1956"/>
                  <a:gd name="T8" fmla="*/ 1329 w 1662"/>
                  <a:gd name="T9" fmla="*/ 1956 h 1956"/>
                  <a:gd name="T10" fmla="*/ 975 w 1662"/>
                  <a:gd name="T11" fmla="*/ 1710 h 1956"/>
                  <a:gd name="T12" fmla="*/ 981 w 1662"/>
                  <a:gd name="T13" fmla="*/ 615 h 1956"/>
                  <a:gd name="T14" fmla="*/ 0 w 1662"/>
                  <a:gd name="T15" fmla="*/ 354 h 19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2"/>
                  <a:gd name="T25" fmla="*/ 0 h 1956"/>
                  <a:gd name="T26" fmla="*/ 1662 w 1662"/>
                  <a:gd name="T27" fmla="*/ 1956 h 19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2" h="1956">
                    <a:moveTo>
                      <a:pt x="0" y="354"/>
                    </a:moveTo>
                    <a:lnTo>
                      <a:pt x="987" y="0"/>
                    </a:lnTo>
                    <a:lnTo>
                      <a:pt x="1662" y="798"/>
                    </a:lnTo>
                    <a:lnTo>
                      <a:pt x="1659" y="1701"/>
                    </a:lnTo>
                    <a:lnTo>
                      <a:pt x="1329" y="1956"/>
                    </a:lnTo>
                    <a:lnTo>
                      <a:pt x="975" y="1710"/>
                    </a:lnTo>
                    <a:lnTo>
                      <a:pt x="981" y="615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" name="Group 144"/>
            <p:cNvGrpSpPr/>
            <p:nvPr/>
          </p:nvGrpSpPr>
          <p:grpSpPr>
            <a:xfrm rot="10800000">
              <a:off x="1884773" y="3357032"/>
              <a:ext cx="2331466" cy="841219"/>
              <a:chOff x="1898421" y="4080364"/>
              <a:chExt cx="2331466" cy="841219"/>
            </a:xfrm>
          </p:grpSpPr>
          <p:sp>
            <p:nvSpPr>
              <p:cNvPr id="151" name="Line 3730"/>
              <p:cNvSpPr>
                <a:spLocks noChangeShapeType="1"/>
              </p:cNvSpPr>
              <p:nvPr/>
            </p:nvSpPr>
            <p:spPr bwMode="auto">
              <a:xfrm>
                <a:off x="1898421" y="4080364"/>
                <a:ext cx="233146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Rectangle 3731"/>
              <p:cNvSpPr>
                <a:spLocks noChangeArrowheads="1"/>
              </p:cNvSpPr>
              <p:nvPr/>
            </p:nvSpPr>
            <p:spPr bwMode="auto">
              <a:xfrm>
                <a:off x="2920113" y="4157844"/>
                <a:ext cx="289200" cy="571144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53" name="Line 3732"/>
              <p:cNvSpPr>
                <a:spLocks noChangeShapeType="1"/>
              </p:cNvSpPr>
              <p:nvPr/>
            </p:nvSpPr>
            <p:spPr bwMode="auto">
              <a:xfrm flipV="1">
                <a:off x="3063038" y="4080364"/>
                <a:ext cx="0" cy="76374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3733"/>
              <p:cNvSpPr>
                <a:spLocks/>
              </p:cNvSpPr>
              <p:nvPr/>
            </p:nvSpPr>
            <p:spPr bwMode="auto">
              <a:xfrm>
                <a:off x="2941328" y="4732309"/>
                <a:ext cx="37964" cy="189274"/>
              </a:xfrm>
              <a:custGeom>
                <a:avLst/>
                <a:gdLst>
                  <a:gd name="T0" fmla="*/ 45 w 45"/>
                  <a:gd name="T1" fmla="*/ 0 h 252"/>
                  <a:gd name="T2" fmla="*/ 35 w 45"/>
                  <a:gd name="T3" fmla="*/ 18 h 252"/>
                  <a:gd name="T4" fmla="*/ 37 w 45"/>
                  <a:gd name="T5" fmla="*/ 88 h 252"/>
                  <a:gd name="T6" fmla="*/ 19 w 45"/>
                  <a:gd name="T7" fmla="*/ 172 h 252"/>
                  <a:gd name="T8" fmla="*/ 1 w 45"/>
                  <a:gd name="T9" fmla="*/ 208 h 252"/>
                  <a:gd name="T10" fmla="*/ 1 w 45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252"/>
                  <a:gd name="T20" fmla="*/ 45 w 45"/>
                  <a:gd name="T21" fmla="*/ 252 h 2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252">
                    <a:moveTo>
                      <a:pt x="45" y="0"/>
                    </a:moveTo>
                    <a:cubicBezTo>
                      <a:pt x="41" y="6"/>
                      <a:pt x="39" y="12"/>
                      <a:pt x="35" y="18"/>
                    </a:cubicBezTo>
                    <a:cubicBezTo>
                      <a:pt x="29" y="41"/>
                      <a:pt x="29" y="65"/>
                      <a:pt x="37" y="88"/>
                    </a:cubicBezTo>
                    <a:cubicBezTo>
                      <a:pt x="36" y="113"/>
                      <a:pt x="34" y="149"/>
                      <a:pt x="19" y="172"/>
                    </a:cubicBezTo>
                    <a:cubicBezTo>
                      <a:pt x="14" y="180"/>
                      <a:pt x="1" y="198"/>
                      <a:pt x="1" y="208"/>
                    </a:cubicBezTo>
                    <a:cubicBezTo>
                      <a:pt x="0" y="223"/>
                      <a:pt x="1" y="237"/>
                      <a:pt x="1" y="2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5" name="Freeform 3734"/>
              <p:cNvSpPr>
                <a:spLocks/>
              </p:cNvSpPr>
              <p:nvPr/>
            </p:nvSpPr>
            <p:spPr bwMode="auto">
              <a:xfrm flipH="1">
                <a:off x="3145666" y="4732309"/>
                <a:ext cx="37964" cy="189274"/>
              </a:xfrm>
              <a:custGeom>
                <a:avLst/>
                <a:gdLst>
                  <a:gd name="T0" fmla="*/ 45 w 45"/>
                  <a:gd name="T1" fmla="*/ 0 h 252"/>
                  <a:gd name="T2" fmla="*/ 35 w 45"/>
                  <a:gd name="T3" fmla="*/ 18 h 252"/>
                  <a:gd name="T4" fmla="*/ 37 w 45"/>
                  <a:gd name="T5" fmla="*/ 88 h 252"/>
                  <a:gd name="T6" fmla="*/ 19 w 45"/>
                  <a:gd name="T7" fmla="*/ 172 h 252"/>
                  <a:gd name="T8" fmla="*/ 1 w 45"/>
                  <a:gd name="T9" fmla="*/ 208 h 252"/>
                  <a:gd name="T10" fmla="*/ 1 w 45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252"/>
                  <a:gd name="T20" fmla="*/ 45 w 45"/>
                  <a:gd name="T21" fmla="*/ 252 h 2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252">
                    <a:moveTo>
                      <a:pt x="45" y="0"/>
                    </a:moveTo>
                    <a:cubicBezTo>
                      <a:pt x="41" y="6"/>
                      <a:pt x="39" y="12"/>
                      <a:pt x="35" y="18"/>
                    </a:cubicBezTo>
                    <a:cubicBezTo>
                      <a:pt x="29" y="41"/>
                      <a:pt x="29" y="65"/>
                      <a:pt x="37" y="88"/>
                    </a:cubicBezTo>
                    <a:cubicBezTo>
                      <a:pt x="36" y="113"/>
                      <a:pt x="34" y="149"/>
                      <a:pt x="19" y="172"/>
                    </a:cubicBezTo>
                    <a:cubicBezTo>
                      <a:pt x="14" y="180"/>
                      <a:pt x="1" y="198"/>
                      <a:pt x="1" y="208"/>
                    </a:cubicBezTo>
                    <a:cubicBezTo>
                      <a:pt x="0" y="223"/>
                      <a:pt x="1" y="237"/>
                      <a:pt x="1" y="2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04" name="Line 3736"/>
            <p:cNvSpPr>
              <a:spLocks noChangeShapeType="1"/>
            </p:cNvSpPr>
            <p:nvPr/>
          </p:nvSpPr>
          <p:spPr bwMode="auto">
            <a:xfrm>
              <a:off x="832066" y="3582273"/>
              <a:ext cx="0" cy="7438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Line 3737"/>
            <p:cNvSpPr>
              <a:spLocks noChangeShapeType="1"/>
            </p:cNvSpPr>
            <p:nvPr/>
          </p:nvSpPr>
          <p:spPr bwMode="auto">
            <a:xfrm>
              <a:off x="722639" y="4322768"/>
              <a:ext cx="232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Line 3738"/>
            <p:cNvSpPr>
              <a:spLocks noChangeShapeType="1"/>
            </p:cNvSpPr>
            <p:nvPr/>
          </p:nvSpPr>
          <p:spPr bwMode="auto">
            <a:xfrm>
              <a:off x="768420" y="4362615"/>
              <a:ext cx="1272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Line 3739"/>
            <p:cNvSpPr>
              <a:spLocks noChangeShapeType="1"/>
            </p:cNvSpPr>
            <p:nvPr/>
          </p:nvSpPr>
          <p:spPr bwMode="auto">
            <a:xfrm>
              <a:off x="807501" y="4407996"/>
              <a:ext cx="547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Line 3740"/>
            <p:cNvSpPr>
              <a:spLocks noChangeShapeType="1"/>
            </p:cNvSpPr>
            <p:nvPr/>
          </p:nvSpPr>
          <p:spPr bwMode="auto">
            <a:xfrm flipH="1" flipV="1">
              <a:off x="832065" y="1637281"/>
              <a:ext cx="447" cy="140616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Line 3742"/>
            <p:cNvSpPr>
              <a:spLocks noChangeShapeType="1"/>
            </p:cNvSpPr>
            <p:nvPr/>
          </p:nvSpPr>
          <p:spPr bwMode="auto">
            <a:xfrm>
              <a:off x="827600" y="1977090"/>
              <a:ext cx="888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Line 3743"/>
            <p:cNvSpPr>
              <a:spLocks noChangeShapeType="1"/>
            </p:cNvSpPr>
            <p:nvPr/>
          </p:nvSpPr>
          <p:spPr bwMode="auto">
            <a:xfrm>
              <a:off x="1733164" y="1811060"/>
              <a:ext cx="0" cy="33538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Line 3744"/>
            <p:cNvSpPr>
              <a:spLocks noChangeShapeType="1"/>
            </p:cNvSpPr>
            <p:nvPr/>
          </p:nvSpPr>
          <p:spPr bwMode="auto">
            <a:xfrm>
              <a:off x="1821376" y="1818808"/>
              <a:ext cx="0" cy="336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Line 3745"/>
            <p:cNvSpPr>
              <a:spLocks noChangeShapeType="1"/>
            </p:cNvSpPr>
            <p:nvPr/>
          </p:nvSpPr>
          <p:spPr bwMode="auto">
            <a:xfrm>
              <a:off x="1834775" y="1980411"/>
              <a:ext cx="5069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AutoShape 3746"/>
            <p:cNvSpPr>
              <a:spLocks noChangeArrowheads="1"/>
            </p:cNvSpPr>
            <p:nvPr/>
          </p:nvSpPr>
          <p:spPr bwMode="auto">
            <a:xfrm rot="5400000">
              <a:off x="2298585" y="1733656"/>
              <a:ext cx="603243" cy="490188"/>
            </a:xfrm>
            <a:prstGeom prst="triangle">
              <a:avLst>
                <a:gd name="adj" fmla="val 50000"/>
              </a:avLst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114" name="Line 3747"/>
            <p:cNvSpPr>
              <a:spLocks noChangeShapeType="1"/>
            </p:cNvSpPr>
            <p:nvPr/>
          </p:nvSpPr>
          <p:spPr bwMode="auto">
            <a:xfrm>
              <a:off x="2845300" y="1972663"/>
              <a:ext cx="1166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Rectangle 3748"/>
            <p:cNvSpPr>
              <a:spLocks noChangeArrowheads="1"/>
            </p:cNvSpPr>
            <p:nvPr/>
          </p:nvSpPr>
          <p:spPr bwMode="auto">
            <a:xfrm>
              <a:off x="4008800" y="1782282"/>
              <a:ext cx="1255061" cy="385190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116" name="Group 3750"/>
            <p:cNvGrpSpPr>
              <a:grpSpLocks/>
            </p:cNvGrpSpPr>
            <p:nvPr/>
          </p:nvGrpSpPr>
          <p:grpSpPr bwMode="auto">
            <a:xfrm>
              <a:off x="344969" y="981481"/>
              <a:ext cx="1040933" cy="666660"/>
              <a:chOff x="7279" y="5022"/>
              <a:chExt cx="985" cy="658"/>
            </a:xfrm>
          </p:grpSpPr>
          <p:sp>
            <p:nvSpPr>
              <p:cNvPr id="149" name="Rectangle 3741"/>
              <p:cNvSpPr>
                <a:spLocks noChangeArrowheads="1"/>
              </p:cNvSpPr>
              <p:nvPr/>
            </p:nvSpPr>
            <p:spPr bwMode="auto">
              <a:xfrm>
                <a:off x="7312" y="5112"/>
                <a:ext cx="860" cy="568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50" name="Text Box 3749"/>
              <p:cNvSpPr txBox="1">
                <a:spLocks noChangeArrowheads="1"/>
              </p:cNvSpPr>
              <p:nvPr/>
            </p:nvSpPr>
            <p:spPr bwMode="auto">
              <a:xfrm>
                <a:off x="7279" y="5022"/>
                <a:ext cx="985" cy="6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6040" tIns="42840" rIns="86040" bIns="42840"/>
              <a:lstStyle/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dirty="0">
                    <a:solidFill>
                      <a:srgbClr val="000000"/>
                    </a:solidFill>
                    <a:latin typeface="Times New Roman" pitchFamily="18" charset="0"/>
                  </a:rPr>
                  <a:t>Current</a:t>
                </a:r>
              </a:p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dirty="0">
                    <a:solidFill>
                      <a:srgbClr val="000000"/>
                    </a:solidFill>
                    <a:latin typeface="Times New Roman" pitchFamily="18" charset="0"/>
                  </a:rPr>
                  <a:t>Source</a:t>
                </a:r>
              </a:p>
            </p:txBody>
          </p:sp>
        </p:grpSp>
        <p:sp>
          <p:nvSpPr>
            <p:cNvPr id="117" name="Text Box 3751"/>
            <p:cNvSpPr txBox="1">
              <a:spLocks noChangeArrowheads="1"/>
            </p:cNvSpPr>
            <p:nvPr/>
          </p:nvSpPr>
          <p:spPr bwMode="auto">
            <a:xfrm>
              <a:off x="3933274" y="1758617"/>
              <a:ext cx="1548254" cy="30660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  <a:latin typeface="Times New Roman" pitchFamily="18" charset="0"/>
                </a:rPr>
                <a:t>Lock-in amp</a:t>
              </a:r>
              <a:endParaRPr lang="en-GB" sz="1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8" name="Text Box 3752"/>
            <p:cNvSpPr txBox="1">
              <a:spLocks noChangeArrowheads="1"/>
            </p:cNvSpPr>
            <p:nvPr/>
          </p:nvSpPr>
          <p:spPr bwMode="auto">
            <a:xfrm>
              <a:off x="2329733" y="1360638"/>
              <a:ext cx="939015" cy="2966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>
                  <a:solidFill>
                    <a:srgbClr val="000000"/>
                  </a:solidFill>
                  <a:latin typeface="Times New Roman" pitchFamily="18" charset="0"/>
                </a:rPr>
                <a:t>x100</a:t>
              </a:r>
            </a:p>
          </p:txBody>
        </p:sp>
        <p:grpSp>
          <p:nvGrpSpPr>
            <p:cNvPr id="119" name="Group 128"/>
            <p:cNvGrpSpPr/>
            <p:nvPr/>
          </p:nvGrpSpPr>
          <p:grpSpPr>
            <a:xfrm rot="10800000">
              <a:off x="1938810" y="3413993"/>
              <a:ext cx="1410269" cy="1476561"/>
              <a:chOff x="1131315" y="2497318"/>
              <a:chExt cx="1410269" cy="1476561"/>
            </a:xfrm>
          </p:grpSpPr>
          <p:sp>
            <p:nvSpPr>
              <p:cNvPr id="143" name="Line 1774"/>
              <p:cNvSpPr>
                <a:spLocks noChangeShapeType="1"/>
              </p:cNvSpPr>
              <p:nvPr/>
            </p:nvSpPr>
            <p:spPr bwMode="auto">
              <a:xfrm>
                <a:off x="1131315" y="2776249"/>
                <a:ext cx="1394636" cy="325419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Line 1775"/>
              <p:cNvSpPr>
                <a:spLocks noChangeShapeType="1"/>
              </p:cNvSpPr>
              <p:nvPr/>
            </p:nvSpPr>
            <p:spPr bwMode="auto">
              <a:xfrm flipV="1">
                <a:off x="1136898" y="2499532"/>
                <a:ext cx="844151" cy="2678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Line 1776"/>
              <p:cNvSpPr>
                <a:spLocks noChangeShapeType="1"/>
              </p:cNvSpPr>
              <p:nvPr/>
            </p:nvSpPr>
            <p:spPr bwMode="auto">
              <a:xfrm flipH="1">
                <a:off x="1954251" y="2506173"/>
                <a:ext cx="6700" cy="1275111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Line 1777"/>
              <p:cNvSpPr>
                <a:spLocks noChangeShapeType="1"/>
              </p:cNvSpPr>
              <p:nvPr/>
            </p:nvSpPr>
            <p:spPr bwMode="auto">
              <a:xfrm>
                <a:off x="2530418" y="3110523"/>
                <a:ext cx="1117" cy="669655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940228" y="2515808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3729"/>
              <p:cNvSpPr>
                <a:spLocks/>
              </p:cNvSpPr>
              <p:nvPr/>
            </p:nvSpPr>
            <p:spPr bwMode="auto">
              <a:xfrm>
                <a:off x="1132432" y="2506173"/>
                <a:ext cx="1401336" cy="1467706"/>
              </a:xfrm>
              <a:custGeom>
                <a:avLst/>
                <a:gdLst>
                  <a:gd name="T0" fmla="*/ 0 w 1662"/>
                  <a:gd name="T1" fmla="*/ 354 h 1956"/>
                  <a:gd name="T2" fmla="*/ 987 w 1662"/>
                  <a:gd name="T3" fmla="*/ 0 h 1956"/>
                  <a:gd name="T4" fmla="*/ 1662 w 1662"/>
                  <a:gd name="T5" fmla="*/ 798 h 1956"/>
                  <a:gd name="T6" fmla="*/ 1659 w 1662"/>
                  <a:gd name="T7" fmla="*/ 1701 h 1956"/>
                  <a:gd name="T8" fmla="*/ 1329 w 1662"/>
                  <a:gd name="T9" fmla="*/ 1956 h 1956"/>
                  <a:gd name="T10" fmla="*/ 975 w 1662"/>
                  <a:gd name="T11" fmla="*/ 1710 h 1956"/>
                  <a:gd name="T12" fmla="*/ 981 w 1662"/>
                  <a:gd name="T13" fmla="*/ 615 h 1956"/>
                  <a:gd name="T14" fmla="*/ 0 w 1662"/>
                  <a:gd name="T15" fmla="*/ 354 h 19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2"/>
                  <a:gd name="T25" fmla="*/ 0 h 1956"/>
                  <a:gd name="T26" fmla="*/ 1662 w 1662"/>
                  <a:gd name="T27" fmla="*/ 1956 h 19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2" h="1956">
                    <a:moveTo>
                      <a:pt x="0" y="354"/>
                    </a:moveTo>
                    <a:lnTo>
                      <a:pt x="987" y="0"/>
                    </a:lnTo>
                    <a:lnTo>
                      <a:pt x="1662" y="798"/>
                    </a:lnTo>
                    <a:lnTo>
                      <a:pt x="1659" y="1701"/>
                    </a:lnTo>
                    <a:lnTo>
                      <a:pt x="1329" y="1956"/>
                    </a:lnTo>
                    <a:lnTo>
                      <a:pt x="975" y="1710"/>
                    </a:lnTo>
                    <a:lnTo>
                      <a:pt x="981" y="615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0" name="Group 125"/>
            <p:cNvGrpSpPr/>
            <p:nvPr/>
          </p:nvGrpSpPr>
          <p:grpSpPr>
            <a:xfrm rot="5400000" flipV="1">
              <a:off x="1688037" y="4500460"/>
              <a:ext cx="1090362" cy="666334"/>
              <a:chOff x="3503190" y="5100961"/>
              <a:chExt cx="1090362" cy="666334"/>
            </a:xfrm>
          </p:grpSpPr>
          <p:sp>
            <p:nvSpPr>
              <p:cNvPr id="135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84700" y="5152103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3718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6010" y="5568305"/>
                <a:ext cx="36527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7" name="Rectangle 3719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1549" y="5231818"/>
                <a:ext cx="37633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8" name="Rectangle 3720"/>
              <p:cNvSpPr>
                <a:spLocks noChangeAspect="1" noChangeArrowheads="1"/>
              </p:cNvSpPr>
              <p:nvPr/>
            </p:nvSpPr>
            <p:spPr bwMode="auto">
              <a:xfrm rot="16200000">
                <a:off x="3967277" y="5384439"/>
                <a:ext cx="666334" cy="9937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9" name="Rectangle 3721"/>
              <p:cNvSpPr>
                <a:spLocks noChangeAspect="1" noChangeArrowheads="1"/>
              </p:cNvSpPr>
              <p:nvPr/>
            </p:nvSpPr>
            <p:spPr bwMode="auto">
              <a:xfrm rot="16200000">
                <a:off x="4159865" y="5385560"/>
                <a:ext cx="533510" cy="9602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0" name="Rectangle 3722"/>
              <p:cNvSpPr>
                <a:spLocks noChangeAspect="1" noChangeArrowheads="1"/>
              </p:cNvSpPr>
              <p:nvPr/>
            </p:nvSpPr>
            <p:spPr bwMode="auto">
              <a:xfrm rot="16200000">
                <a:off x="4485389" y="5581675"/>
                <a:ext cx="160496" cy="5024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1" name="Rectangle 3723"/>
              <p:cNvSpPr>
                <a:spLocks noChangeAspect="1" noChangeArrowheads="1"/>
              </p:cNvSpPr>
              <p:nvPr/>
            </p:nvSpPr>
            <p:spPr bwMode="auto">
              <a:xfrm rot="16200000">
                <a:off x="4487632" y="5246299"/>
                <a:ext cx="162709" cy="49131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42" name="Freeform 3724"/>
              <p:cNvSpPr>
                <a:spLocks noChangeAspect="1"/>
              </p:cNvSpPr>
              <p:nvPr/>
            </p:nvSpPr>
            <p:spPr bwMode="auto">
              <a:xfrm rot="16200000">
                <a:off x="3557260" y="5088505"/>
                <a:ext cx="615418" cy="698993"/>
              </a:xfrm>
              <a:custGeom>
                <a:avLst/>
                <a:gdLst/>
                <a:ahLst/>
                <a:cxnLst>
                  <a:cxn ang="0">
                    <a:pos x="2" y="485"/>
                  </a:cxn>
                  <a:cxn ang="0">
                    <a:pos x="480" y="485"/>
                  </a:cxn>
                  <a:cxn ang="0">
                    <a:pos x="480" y="0"/>
                  </a:cxn>
                  <a:cxn ang="0">
                    <a:pos x="0" y="401"/>
                  </a:cxn>
                  <a:cxn ang="0">
                    <a:pos x="2" y="485"/>
                  </a:cxn>
                </a:cxnLst>
                <a:rect l="0" t="0" r="r" b="b"/>
                <a:pathLst>
                  <a:path w="480" h="485">
                    <a:moveTo>
                      <a:pt x="2" y="485"/>
                    </a:moveTo>
                    <a:lnTo>
                      <a:pt x="480" y="485"/>
                    </a:lnTo>
                    <a:lnTo>
                      <a:pt x="480" y="0"/>
                    </a:lnTo>
                    <a:lnTo>
                      <a:pt x="0" y="401"/>
                    </a:lnTo>
                    <a:lnTo>
                      <a:pt x="2" y="48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AU">
                  <a:latin typeface="Arial" charset="0"/>
                </a:endParaRPr>
              </a:p>
            </p:txBody>
          </p:sp>
        </p:grpSp>
        <p:grpSp>
          <p:nvGrpSpPr>
            <p:cNvPr id="121" name="Group 135"/>
            <p:cNvGrpSpPr/>
            <p:nvPr/>
          </p:nvGrpSpPr>
          <p:grpSpPr>
            <a:xfrm rot="16200000" flipV="1">
              <a:off x="1660354" y="2725864"/>
              <a:ext cx="1204868" cy="666334"/>
              <a:chOff x="3503190" y="5100961"/>
              <a:chExt cx="1090362" cy="666334"/>
            </a:xfrm>
          </p:grpSpPr>
          <p:sp>
            <p:nvSpPr>
              <p:cNvPr id="127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84700" y="5152103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Rectangle 3718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6010" y="5568305"/>
                <a:ext cx="36527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9" name="Rectangle 3719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1549" y="5231818"/>
                <a:ext cx="37633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0" name="Rectangle 3720"/>
              <p:cNvSpPr>
                <a:spLocks noChangeAspect="1" noChangeArrowheads="1"/>
              </p:cNvSpPr>
              <p:nvPr/>
            </p:nvSpPr>
            <p:spPr bwMode="auto">
              <a:xfrm rot="16200000">
                <a:off x="3967277" y="5384439"/>
                <a:ext cx="666334" cy="9937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1" name="Rectangle 3721"/>
              <p:cNvSpPr>
                <a:spLocks noChangeAspect="1" noChangeArrowheads="1"/>
              </p:cNvSpPr>
              <p:nvPr/>
            </p:nvSpPr>
            <p:spPr bwMode="auto">
              <a:xfrm rot="16200000">
                <a:off x="4159865" y="5385560"/>
                <a:ext cx="533510" cy="9602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2" name="Rectangle 3722"/>
              <p:cNvSpPr>
                <a:spLocks noChangeAspect="1" noChangeArrowheads="1"/>
              </p:cNvSpPr>
              <p:nvPr/>
            </p:nvSpPr>
            <p:spPr bwMode="auto">
              <a:xfrm rot="16200000">
                <a:off x="4485389" y="5581675"/>
                <a:ext cx="160496" cy="5024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3" name="Rectangle 3723"/>
              <p:cNvSpPr>
                <a:spLocks noChangeAspect="1" noChangeArrowheads="1"/>
              </p:cNvSpPr>
              <p:nvPr/>
            </p:nvSpPr>
            <p:spPr bwMode="auto">
              <a:xfrm rot="16200000">
                <a:off x="4487632" y="5246299"/>
                <a:ext cx="162709" cy="49131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4" name="Freeform 3724"/>
              <p:cNvSpPr>
                <a:spLocks noChangeAspect="1"/>
              </p:cNvSpPr>
              <p:nvPr/>
            </p:nvSpPr>
            <p:spPr bwMode="auto">
              <a:xfrm rot="16200000">
                <a:off x="3557260" y="5088505"/>
                <a:ext cx="615418" cy="698993"/>
              </a:xfrm>
              <a:custGeom>
                <a:avLst/>
                <a:gdLst/>
                <a:ahLst/>
                <a:cxnLst>
                  <a:cxn ang="0">
                    <a:pos x="2" y="485"/>
                  </a:cxn>
                  <a:cxn ang="0">
                    <a:pos x="480" y="485"/>
                  </a:cxn>
                  <a:cxn ang="0">
                    <a:pos x="480" y="0"/>
                  </a:cxn>
                  <a:cxn ang="0">
                    <a:pos x="0" y="401"/>
                  </a:cxn>
                  <a:cxn ang="0">
                    <a:pos x="2" y="485"/>
                  </a:cxn>
                </a:cxnLst>
                <a:rect l="0" t="0" r="r" b="b"/>
                <a:pathLst>
                  <a:path w="480" h="485">
                    <a:moveTo>
                      <a:pt x="2" y="485"/>
                    </a:moveTo>
                    <a:lnTo>
                      <a:pt x="480" y="485"/>
                    </a:lnTo>
                    <a:lnTo>
                      <a:pt x="480" y="0"/>
                    </a:lnTo>
                    <a:lnTo>
                      <a:pt x="0" y="401"/>
                    </a:lnTo>
                    <a:lnTo>
                      <a:pt x="2" y="48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AU">
                  <a:latin typeface="Arial" charset="0"/>
                </a:endParaRPr>
              </a:p>
            </p:txBody>
          </p:sp>
        </p:grpSp>
        <p:sp>
          <p:nvSpPr>
            <p:cNvPr id="122" name="Line 3740"/>
            <p:cNvSpPr>
              <a:spLocks noChangeShapeType="1"/>
            </p:cNvSpPr>
            <p:nvPr/>
          </p:nvSpPr>
          <p:spPr bwMode="auto">
            <a:xfrm flipV="1">
              <a:off x="4653887" y="2171817"/>
              <a:ext cx="1824" cy="14857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Line 3740"/>
            <p:cNvSpPr>
              <a:spLocks noChangeShapeType="1"/>
            </p:cNvSpPr>
            <p:nvPr/>
          </p:nvSpPr>
          <p:spPr bwMode="auto">
            <a:xfrm>
              <a:off x="3193575" y="3657599"/>
              <a:ext cx="1450763" cy="40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124" name="Picture 123" descr="coin-cropped-noalph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352372" y="4380931"/>
              <a:ext cx="485753" cy="485753"/>
            </a:xfrm>
            <a:prstGeom prst="rect">
              <a:avLst/>
            </a:prstGeom>
            <a:noFill/>
          </p:spPr>
        </p:pic>
        <p:cxnSp>
          <p:nvCxnSpPr>
            <p:cNvPr id="125" name="Straight Arrow Connector 124"/>
            <p:cNvCxnSpPr/>
            <p:nvPr/>
          </p:nvCxnSpPr>
          <p:spPr bwMode="auto">
            <a:xfrm>
              <a:off x="3957851" y="4353636"/>
              <a:ext cx="0" cy="54591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26" name="Text Box 3752"/>
            <p:cNvSpPr txBox="1">
              <a:spLocks noChangeArrowheads="1"/>
            </p:cNvSpPr>
            <p:nvPr/>
          </p:nvSpPr>
          <p:spPr bwMode="auto">
            <a:xfrm>
              <a:off x="4007526" y="4388967"/>
              <a:ext cx="1175451" cy="61125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  <a:latin typeface="Times New Roman" pitchFamily="18" charset="0"/>
                </a:rPr>
                <a:t>x-y scanning</a:t>
              </a:r>
              <a:endParaRPr lang="en-GB" sz="1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2" name="Rectangle 161"/>
          <p:cNvSpPr/>
          <p:nvPr/>
        </p:nvSpPr>
        <p:spPr bwMode="auto">
          <a:xfrm>
            <a:off x="4121624" y="1637731"/>
            <a:ext cx="354842" cy="4094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4" name="Rectangle 163"/>
          <p:cNvSpPr/>
          <p:nvPr/>
        </p:nvSpPr>
        <p:spPr bwMode="auto">
          <a:xfrm>
            <a:off x="4096604" y="4001069"/>
            <a:ext cx="354842" cy="4094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5" name="Text Box 3752"/>
          <p:cNvSpPr txBox="1">
            <a:spLocks noChangeArrowheads="1"/>
          </p:cNvSpPr>
          <p:nvPr/>
        </p:nvSpPr>
        <p:spPr bwMode="auto">
          <a:xfrm>
            <a:off x="2343787" y="5005229"/>
            <a:ext cx="1027210" cy="4152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6040" tIns="42840" rIns="86040" bIns="42840"/>
          <a:lstStyle/>
          <a:p>
            <a:pPr eaLnBrk="0" hangingPunct="0"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 smtClean="0">
                <a:solidFill>
                  <a:srgbClr val="000000"/>
                </a:solidFill>
                <a:latin typeface="Times New Roman" pitchFamily="18" charset="0"/>
              </a:rPr>
              <a:t>z scanning</a:t>
            </a:r>
            <a:endParaRPr lang="en-GB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cxnSp>
        <p:nvCxnSpPr>
          <p:cNvPr id="166" name="Straight Arrow Connector 165"/>
          <p:cNvCxnSpPr/>
          <p:nvPr/>
        </p:nvCxnSpPr>
        <p:spPr bwMode="auto">
          <a:xfrm>
            <a:off x="2511188" y="5008728"/>
            <a:ext cx="464024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9" name="Straight Arrow Connector 168"/>
          <p:cNvCxnSpPr/>
          <p:nvPr/>
        </p:nvCxnSpPr>
        <p:spPr bwMode="auto">
          <a:xfrm flipV="1">
            <a:off x="5420630" y="5459104"/>
            <a:ext cx="488851" cy="44329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1" name="Straight Arrow Connector 170"/>
          <p:cNvCxnSpPr/>
          <p:nvPr/>
        </p:nvCxnSpPr>
        <p:spPr bwMode="auto">
          <a:xfrm flipV="1">
            <a:off x="7358612" y="5390866"/>
            <a:ext cx="79418" cy="49788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1" name="Rectangle 90"/>
          <p:cNvSpPr/>
          <p:nvPr/>
        </p:nvSpPr>
        <p:spPr bwMode="auto">
          <a:xfrm>
            <a:off x="4217158" y="4735773"/>
            <a:ext cx="4694830" cy="1624084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72955" y="1007051"/>
            <a:ext cx="7451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6"/>
                </a:solidFill>
              </a:rPr>
              <a:t> QCL driven at constant current; Sample scanned longitudinally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chemeClr val="accent6"/>
                </a:solidFill>
              </a:rPr>
              <a:t> QCL acts as </a:t>
            </a:r>
            <a:r>
              <a:rPr lang="en-GB" b="1" dirty="0" err="1" smtClean="0">
                <a:solidFill>
                  <a:schemeClr val="accent6"/>
                </a:solidFill>
              </a:rPr>
              <a:t>interferometric</a:t>
            </a:r>
            <a:r>
              <a:rPr lang="en-GB" b="1" dirty="0" smtClean="0">
                <a:solidFill>
                  <a:schemeClr val="accent6"/>
                </a:solidFill>
              </a:rPr>
              <a:t> sensor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81296" y="5374648"/>
            <a:ext cx="136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  <a:sym typeface="Symbol"/>
              </a:rPr>
              <a:t>L</a:t>
            </a:r>
            <a:r>
              <a:rPr lang="en-GB" sz="1600" baseline="-25000" dirty="0" smtClean="0">
                <a:solidFill>
                  <a:srgbClr val="0000CC"/>
                </a:solidFill>
                <a:sym typeface="Symbol"/>
              </a:rPr>
              <a:t>0</a:t>
            </a:r>
            <a:r>
              <a:rPr lang="en-GB" sz="1600" dirty="0" smtClean="0">
                <a:solidFill>
                  <a:srgbClr val="0000CC"/>
                </a:solidFill>
                <a:sym typeface="Symbol"/>
              </a:rPr>
              <a:t> = 41 cm</a:t>
            </a:r>
            <a:endParaRPr lang="en-GB" sz="1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521959" y="1479381"/>
            <a:ext cx="4349086" cy="3322231"/>
            <a:chOff x="4521959" y="1479381"/>
            <a:chExt cx="4349086" cy="3322231"/>
          </a:xfrm>
        </p:grpSpPr>
        <p:pic>
          <p:nvPicPr>
            <p:cNvPr id="49" name="Picture 48" descr="fig3_ver3_final.tif"/>
            <p:cNvPicPr>
              <a:picLocks noChangeAspect="1"/>
            </p:cNvPicPr>
            <p:nvPr/>
          </p:nvPicPr>
          <p:blipFill>
            <a:blip r:embed="rId3" cstate="print"/>
            <a:srcRect b="38121"/>
            <a:stretch>
              <a:fillRect/>
            </a:stretch>
          </p:blipFill>
          <p:spPr>
            <a:xfrm>
              <a:off x="4521959" y="1479381"/>
              <a:ext cx="4349086" cy="332223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5161128" y="1735540"/>
              <a:ext cx="286603" cy="3548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1105469"/>
            <a:ext cx="4443790" cy="4757556"/>
            <a:chOff x="0" y="996286"/>
            <a:chExt cx="4443790" cy="4757556"/>
          </a:xfrm>
        </p:grpSpPr>
        <p:pic>
          <p:nvPicPr>
            <p:cNvPr id="26" name="Picture 25" descr="fig2_ver3_final.tif"/>
            <p:cNvPicPr>
              <a:picLocks noChangeAspect="1"/>
            </p:cNvPicPr>
            <p:nvPr/>
          </p:nvPicPr>
          <p:blipFill>
            <a:blip r:embed="rId4" cstate="print"/>
            <a:srcRect t="34823"/>
            <a:stretch>
              <a:fillRect/>
            </a:stretch>
          </p:blipFill>
          <p:spPr>
            <a:xfrm>
              <a:off x="0" y="1160059"/>
              <a:ext cx="4443790" cy="459378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0" y="996286"/>
              <a:ext cx="286603" cy="3548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0" y="3291385"/>
              <a:ext cx="286603" cy="35484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cs typeface="Arial" charset="0"/>
                </a:rPr>
                <a:t>Coherent 3D imaging: Depth profiles</a:t>
              </a:r>
              <a:endParaRPr lang="en-GB" sz="2800" dirty="0">
                <a:cs typeface="Arial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90657" y="1473959"/>
            <a:ext cx="233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Sample B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3876" y="3550693"/>
            <a:ext cx="233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1"/>
                </a:solidFill>
              </a:rPr>
              <a:t>Sample 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90383" y="1680950"/>
            <a:ext cx="78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THz</a:t>
            </a:r>
            <a:endParaRPr lang="en-GB" dirty="0">
              <a:solidFill>
                <a:schemeClr val="accent2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956185" y="2702258"/>
            <a:ext cx="218364" cy="2183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046334" y="2925170"/>
            <a:ext cx="2593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Optical </a:t>
            </a:r>
            <a:r>
              <a:rPr lang="en-GB" sz="1600" dirty="0" err="1" smtClean="0">
                <a:solidFill>
                  <a:schemeClr val="tx1"/>
                </a:solidFill>
              </a:rPr>
              <a:t>profilometry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10877" y="5984541"/>
            <a:ext cx="397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Sample tilts: ~+0.4º and ~−0.2º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50" name="Picture 49" descr="fig3a.jpg"/>
          <p:cNvPicPr>
            <a:picLocks noChangeAspect="1"/>
          </p:cNvPicPr>
          <p:nvPr/>
        </p:nvPicPr>
        <p:blipFill>
          <a:blip r:embed="rId5" cstate="print"/>
          <a:srcRect r="15411"/>
          <a:stretch>
            <a:fillRect/>
          </a:stretch>
        </p:blipFill>
        <p:spPr>
          <a:xfrm>
            <a:off x="4503761" y="4730835"/>
            <a:ext cx="3643953" cy="174502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5154304" y="1414815"/>
            <a:ext cx="348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3D reconstruction (sample B)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605894" y="3675797"/>
            <a:ext cx="81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THz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71438" y="4906369"/>
            <a:ext cx="1096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/>
                </a:solidFill>
              </a:rPr>
              <a:t>Optical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4532812" y="1378423"/>
            <a:ext cx="4338234" cy="5097439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52717" y="1642281"/>
            <a:ext cx="78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THz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cs typeface="Arial" charset="0"/>
                </a:rPr>
                <a:t>Coherent 3D imaging: Reflectance maps</a:t>
              </a:r>
            </a:p>
          </p:txBody>
        </p:sp>
      </p:grpSp>
      <p:pic>
        <p:nvPicPr>
          <p:cNvPr id="9" name="Picture 8" descr="fig3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908" y="2899705"/>
            <a:ext cx="3636000" cy="3016599"/>
          </a:xfrm>
          <a:prstGeom prst="rect">
            <a:avLst/>
          </a:prstGeom>
        </p:spPr>
      </p:pic>
      <p:graphicFrame>
        <p:nvGraphicFramePr>
          <p:cNvPr id="14" name="Object 9"/>
          <p:cNvGraphicFramePr>
            <a:graphicFrameLocks noChangeAspect="1"/>
          </p:cNvGraphicFramePr>
          <p:nvPr/>
        </p:nvGraphicFramePr>
        <p:xfrm>
          <a:off x="4132617" y="1842574"/>
          <a:ext cx="1255713" cy="419006"/>
        </p:xfrm>
        <a:graphic>
          <a:graphicData uri="http://schemas.openxmlformats.org/presentationml/2006/ole">
            <p:oleObj spid="_x0000_s233477" name="Equation" r:id="rId5" imgW="596880" imgH="190440" progId="Equation.DSMT4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085242" y="1919616"/>
            <a:ext cx="136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  <a:sym typeface="Symbol"/>
              </a:rPr>
              <a:t>Amplitude</a:t>
            </a:r>
            <a:endParaRPr lang="en-GB" sz="1600" dirty="0">
              <a:solidFill>
                <a:srgbClr val="0000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1296" y="2699815"/>
            <a:ext cx="1364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CC"/>
                </a:solidFill>
                <a:sym typeface="Symbol"/>
              </a:rPr>
              <a:t>(Amplitude)</a:t>
            </a:r>
            <a:r>
              <a:rPr lang="en-GB" sz="1600" baseline="30000" dirty="0" smtClean="0">
                <a:solidFill>
                  <a:srgbClr val="0000CC"/>
                </a:solidFill>
                <a:sym typeface="Symbol"/>
              </a:rPr>
              <a:t>2</a:t>
            </a:r>
            <a:endParaRPr lang="en-GB" sz="1600" dirty="0">
              <a:solidFill>
                <a:srgbClr val="0000CC"/>
              </a:solidFill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3753133" y="3166406"/>
            <a:ext cx="145767" cy="109182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0" name="Picture 9" descr="fig3b_kap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5539" y="2908932"/>
            <a:ext cx="3636000" cy="3006604"/>
          </a:xfrm>
          <a:prstGeom prst="rect">
            <a:avLst/>
          </a:prstGeom>
        </p:spPr>
      </p:pic>
      <p:graphicFrame>
        <p:nvGraphicFramePr>
          <p:cNvPr id="233479" name="Object 7"/>
          <p:cNvGraphicFramePr>
            <a:graphicFrameLocks noChangeAspect="1"/>
          </p:cNvGraphicFramePr>
          <p:nvPr/>
        </p:nvGraphicFramePr>
        <p:xfrm>
          <a:off x="6503608" y="2591400"/>
          <a:ext cx="820737" cy="539750"/>
        </p:xfrm>
        <a:graphic>
          <a:graphicData uri="http://schemas.openxmlformats.org/presentationml/2006/ole">
            <p:oleObj spid="_x0000_s233479" name="Equation" r:id="rId7" imgW="380880" imgH="228600" progId="Equation.DSMT4">
              <p:embed/>
            </p:oleObj>
          </a:graphicData>
        </a:graphic>
      </p:graphicFrame>
      <p:sp>
        <p:nvSpPr>
          <p:cNvPr id="22" name="Rectangle 21"/>
          <p:cNvSpPr/>
          <p:nvPr/>
        </p:nvSpPr>
        <p:spPr bwMode="auto">
          <a:xfrm>
            <a:off x="5117911" y="4026216"/>
            <a:ext cx="313898" cy="7233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ight Brace 20"/>
          <p:cNvSpPr/>
          <p:nvPr/>
        </p:nvSpPr>
        <p:spPr bwMode="auto">
          <a:xfrm>
            <a:off x="5256661" y="3155032"/>
            <a:ext cx="145767" cy="109182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1917" y="3545975"/>
            <a:ext cx="1364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CC"/>
                </a:solidFill>
                <a:sym typeface="Symbol"/>
              </a:rPr>
              <a:t>Gold-coated</a:t>
            </a:r>
            <a:endParaRPr lang="en-GB" sz="1400" dirty="0">
              <a:solidFill>
                <a:srgbClr val="0000CC"/>
              </a:solidFill>
            </a:endParaRPr>
          </a:p>
        </p:txBody>
      </p:sp>
      <p:sp>
        <p:nvSpPr>
          <p:cNvPr id="25" name="Right Brace 24"/>
          <p:cNvSpPr/>
          <p:nvPr/>
        </p:nvSpPr>
        <p:spPr bwMode="auto">
          <a:xfrm>
            <a:off x="3725839" y="4312819"/>
            <a:ext cx="175335" cy="120327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6" name="Right Brace 25"/>
          <p:cNvSpPr/>
          <p:nvPr/>
        </p:nvSpPr>
        <p:spPr bwMode="auto">
          <a:xfrm>
            <a:off x="5254388" y="4344662"/>
            <a:ext cx="150126" cy="123739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54317" y="4803844"/>
            <a:ext cx="1364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CC"/>
                </a:solidFill>
                <a:sym typeface="Symbol"/>
              </a:rPr>
              <a:t>Uncoated</a:t>
            </a:r>
            <a:endParaRPr lang="en-GB" sz="1400" dirty="0">
              <a:solidFill>
                <a:srgbClr val="0000CC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797791" y="1692450"/>
            <a:ext cx="3016155" cy="764147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233480" name="Object 8"/>
          <p:cNvGraphicFramePr>
            <a:graphicFrameLocks noChangeAspect="1"/>
          </p:cNvGraphicFramePr>
          <p:nvPr/>
        </p:nvGraphicFramePr>
        <p:xfrm>
          <a:off x="2306850" y="2700298"/>
          <a:ext cx="641350" cy="334963"/>
        </p:xfrm>
        <a:graphic>
          <a:graphicData uri="http://schemas.openxmlformats.org/presentationml/2006/ole">
            <p:oleObj spid="_x0000_s233480" name="Equation" r:id="rId8" imgW="304560" imgH="152280" progId="Equation.DSMT4">
              <p:embed/>
            </p:oleObj>
          </a:graphicData>
        </a:graphic>
      </p:graphicFrame>
      <p:graphicFrame>
        <p:nvGraphicFramePr>
          <p:cNvPr id="233481" name="Object 9"/>
          <p:cNvGraphicFramePr>
            <a:graphicFrameLocks noChangeAspect="1"/>
          </p:cNvGraphicFramePr>
          <p:nvPr/>
        </p:nvGraphicFramePr>
        <p:xfrm>
          <a:off x="7218007" y="2711174"/>
          <a:ext cx="641350" cy="334962"/>
        </p:xfrm>
        <a:graphic>
          <a:graphicData uri="http://schemas.openxmlformats.org/presentationml/2006/ole">
            <p:oleObj spid="_x0000_s233481" name="Equation" r:id="rId9" imgW="304560" imgH="152280" progId="Equation.DSMT4">
              <p:embed/>
            </p:oleObj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56285" y="1112290"/>
            <a:ext cx="8132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We can also obtain </a:t>
            </a:r>
            <a:r>
              <a:rPr lang="en-GB" b="1" dirty="0" smtClean="0">
                <a:solidFill>
                  <a:schemeClr val="tx1"/>
                </a:solidFill>
              </a:rPr>
              <a:t>reflectance map</a:t>
            </a:r>
            <a:r>
              <a:rPr lang="en-GB" dirty="0" smtClean="0">
                <a:solidFill>
                  <a:schemeClr val="tx1"/>
                </a:solidFill>
              </a:rPr>
              <a:t> of sample (→ </a:t>
            </a:r>
            <a:r>
              <a:rPr lang="en-GB" b="1" dirty="0" smtClean="0">
                <a:solidFill>
                  <a:schemeClr val="tx1"/>
                </a:solidFill>
              </a:rPr>
              <a:t>refractive index, n</a:t>
            </a:r>
            <a:r>
              <a:rPr lang="en-GB" dirty="0" smtClean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233482" name="Object 10"/>
          <p:cNvGraphicFramePr>
            <a:graphicFrameLocks noChangeAspect="1"/>
          </p:cNvGraphicFramePr>
          <p:nvPr/>
        </p:nvGraphicFramePr>
        <p:xfrm>
          <a:off x="3062027" y="6262664"/>
          <a:ext cx="1095375" cy="334963"/>
        </p:xfrm>
        <a:graphic>
          <a:graphicData uri="http://schemas.openxmlformats.org/presentationml/2006/ole">
            <p:oleObj spid="_x0000_s233482" name="Equation" r:id="rId10" imgW="520560" imgH="152280" progId="Equation.DSMT4">
              <p:embed/>
            </p:oleObj>
          </a:graphicData>
        </a:graphic>
      </p:graphicFrame>
      <p:graphicFrame>
        <p:nvGraphicFramePr>
          <p:cNvPr id="233483" name="Object 11"/>
          <p:cNvGraphicFramePr>
            <a:graphicFrameLocks noChangeAspect="1"/>
          </p:cNvGraphicFramePr>
          <p:nvPr/>
        </p:nvGraphicFramePr>
        <p:xfrm>
          <a:off x="4477460" y="6261716"/>
          <a:ext cx="1069975" cy="333375"/>
        </p:xfrm>
        <a:graphic>
          <a:graphicData uri="http://schemas.openxmlformats.org/presentationml/2006/ole">
            <p:oleObj spid="_x0000_s233483" name="Equation" r:id="rId11" imgW="507960" imgH="152280" progId="Equation.DSMT4">
              <p:embed/>
            </p:oleObj>
          </a:graphicData>
        </a:graphic>
      </p:graphicFrame>
      <p:cxnSp>
        <p:nvCxnSpPr>
          <p:cNvPr id="31" name="Straight Arrow Connector 30"/>
          <p:cNvCxnSpPr/>
          <p:nvPr/>
        </p:nvCxnSpPr>
        <p:spPr bwMode="auto">
          <a:xfrm flipH="1" flipV="1">
            <a:off x="2825086" y="5363570"/>
            <a:ext cx="586854" cy="87345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0920" y="1069620"/>
            <a:ext cx="7566116" cy="4890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Introduction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 radiation, applications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quantum cascade lasers (THz QCLs)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Imaging using THz QCLs</a:t>
            </a: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chemeClr val="accent3">
                  <a:lumMod val="85000"/>
                </a:schemeClr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Self-mixing in THz QCLs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- 2D imaging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chemeClr val="accent3">
                  <a:lumMod val="85000"/>
                </a:schemeClr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Coherent imaging using self-mixing:</a:t>
            </a:r>
          </a:p>
          <a:p>
            <a:pPr lvl="1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-	3D coherent imaging</a:t>
            </a:r>
          </a:p>
          <a:p>
            <a:pPr lvl="1">
              <a:spcBef>
                <a:spcPts val="11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Swept-frequency coherent imaging for material analysis</a:t>
            </a:r>
            <a:endParaRPr lang="en-GB" sz="2000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>
                  <a:cs typeface="Arial" charset="0"/>
                </a:rPr>
                <a:t>Overview</a:t>
              </a:r>
            </a:p>
          </p:txBody>
        </p:sp>
      </p:grp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554" y="16700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4" cstate="print"/>
          <a:srcRect l="23837" t="10992" b="67397"/>
          <a:stretch>
            <a:fillRect/>
          </a:stretch>
        </p:blipFill>
        <p:spPr bwMode="auto">
          <a:xfrm>
            <a:off x="268648" y="3315401"/>
            <a:ext cx="897300" cy="1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9645" y="904008"/>
            <a:ext cx="3304903" cy="478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charset="0"/>
                </a:rPr>
                <a:t>Swept-frequency coherent imaging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995354" y="5677077"/>
            <a:ext cx="4148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Increasing </a:t>
            </a:r>
            <a:r>
              <a:rPr lang="en-GB" i="1" dirty="0" smtClean="0">
                <a:solidFill>
                  <a:srgbClr val="0000FF"/>
                </a:solidFill>
              </a:rPr>
              <a:t>n</a:t>
            </a:r>
            <a:r>
              <a:rPr lang="en-GB" i="1" dirty="0" smtClean="0">
                <a:solidFill>
                  <a:schemeClr val="tx1"/>
                </a:solidFill>
              </a:rPr>
              <a:t>		</a:t>
            </a:r>
            <a:r>
              <a:rPr lang="en-GB" dirty="0" smtClean="0">
                <a:solidFill>
                  <a:schemeClr val="tx1"/>
                </a:solidFill>
              </a:rPr>
              <a:t>Waveform narrowing</a:t>
            </a:r>
          </a:p>
          <a:p>
            <a:r>
              <a:rPr lang="en-GB" dirty="0" smtClean="0">
                <a:solidFill>
                  <a:schemeClr val="accent2"/>
                </a:solidFill>
              </a:rPr>
              <a:t>(Refractive index)</a:t>
            </a:r>
            <a:endParaRPr lang="en-GB" i="1" dirty="0" smtClean="0">
              <a:solidFill>
                <a:schemeClr val="accent2"/>
              </a:solidFill>
            </a:endParaRPr>
          </a:p>
          <a:p>
            <a:r>
              <a:rPr lang="en-GB" dirty="0" smtClean="0">
                <a:solidFill>
                  <a:schemeClr val="tx1"/>
                </a:solidFill>
              </a:rPr>
              <a:t> 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72" name="Right Arrow 71"/>
          <p:cNvSpPr/>
          <p:nvPr/>
        </p:nvSpPr>
        <p:spPr bwMode="auto">
          <a:xfrm>
            <a:off x="6434679" y="5799908"/>
            <a:ext cx="371070" cy="15596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995355" y="6195237"/>
            <a:ext cx="414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Increasing </a:t>
            </a:r>
            <a:r>
              <a:rPr lang="en-GB" i="1" dirty="0" smtClean="0">
                <a:solidFill>
                  <a:srgbClr val="0000FF"/>
                </a:solidFill>
              </a:rPr>
              <a:t>k</a:t>
            </a:r>
            <a:r>
              <a:rPr lang="en-GB" i="1" dirty="0" smtClean="0">
                <a:solidFill>
                  <a:schemeClr val="tx1"/>
                </a:solidFill>
              </a:rPr>
              <a:t>		</a:t>
            </a:r>
            <a:r>
              <a:rPr lang="en-GB" dirty="0" smtClean="0">
                <a:solidFill>
                  <a:schemeClr val="tx1"/>
                </a:solidFill>
              </a:rPr>
              <a:t>Temporal shift</a:t>
            </a:r>
          </a:p>
          <a:p>
            <a:r>
              <a:rPr lang="en-GB" dirty="0" smtClean="0">
                <a:solidFill>
                  <a:schemeClr val="accent2"/>
                </a:solidFill>
              </a:rPr>
              <a:t>(Absorption) 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74" name="Right Arrow 73"/>
          <p:cNvSpPr/>
          <p:nvPr/>
        </p:nvSpPr>
        <p:spPr bwMode="auto">
          <a:xfrm>
            <a:off x="6434680" y="6318068"/>
            <a:ext cx="371070" cy="15596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69816" y="5391057"/>
            <a:ext cx="495082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Driving current </a:t>
            </a:r>
            <a:r>
              <a:rPr lang="en-GB" i="1" dirty="0" smtClean="0">
                <a:solidFill>
                  <a:schemeClr val="tx1"/>
                </a:solidFill>
              </a:rPr>
              <a:t>I</a:t>
            </a:r>
            <a:r>
              <a:rPr lang="en-GB" baseline="-25000" dirty="0" smtClean="0">
                <a:solidFill>
                  <a:schemeClr val="tx1"/>
                </a:solidFill>
              </a:rPr>
              <a:t>d</a:t>
            </a:r>
            <a:r>
              <a:rPr lang="en-GB" dirty="0" smtClean="0">
                <a:solidFill>
                  <a:schemeClr val="tx1"/>
                </a:solidFill>
              </a:rPr>
              <a:t>=430 </a:t>
            </a:r>
            <a:r>
              <a:rPr lang="en-GB" dirty="0" err="1" smtClean="0">
                <a:solidFill>
                  <a:schemeClr val="tx1"/>
                </a:solidFill>
              </a:rPr>
              <a:t>mA</a:t>
            </a:r>
            <a:endParaRPr lang="en-GB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Current modulation </a:t>
            </a:r>
            <a:r>
              <a:rPr lang="el-GR" dirty="0" smtClean="0">
                <a:solidFill>
                  <a:schemeClr val="tx1"/>
                </a:solidFill>
              </a:rPr>
              <a:t>Δ</a:t>
            </a:r>
            <a:r>
              <a:rPr lang="en-GB" i="1" dirty="0" smtClean="0">
                <a:solidFill>
                  <a:schemeClr val="tx1"/>
                </a:solidFill>
              </a:rPr>
              <a:t>I</a:t>
            </a:r>
            <a:r>
              <a:rPr lang="en-GB" dirty="0" smtClean="0">
                <a:solidFill>
                  <a:schemeClr val="tx1"/>
                </a:solidFill>
              </a:rPr>
              <a:t>=50 </a:t>
            </a:r>
            <a:r>
              <a:rPr lang="en-GB" dirty="0" err="1" smtClean="0">
                <a:solidFill>
                  <a:schemeClr val="tx1"/>
                </a:solidFill>
              </a:rPr>
              <a:t>mA</a:t>
            </a:r>
            <a:r>
              <a:rPr lang="en-GB" dirty="0" smtClean="0">
                <a:solidFill>
                  <a:schemeClr val="tx1"/>
                </a:solidFill>
              </a:rPr>
              <a:t> at 1 kHz</a:t>
            </a:r>
          </a:p>
          <a:p>
            <a:pPr lvl="1"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Frequency modulation </a:t>
            </a:r>
            <a:r>
              <a:rPr lang="el-GR" dirty="0" smtClean="0">
                <a:solidFill>
                  <a:schemeClr val="tx1"/>
                </a:solidFill>
              </a:rPr>
              <a:t>Δ</a:t>
            </a:r>
            <a:r>
              <a:rPr lang="en-GB" i="1" dirty="0" smtClean="0">
                <a:solidFill>
                  <a:schemeClr val="tx1"/>
                </a:solidFill>
              </a:rPr>
              <a:t>f</a:t>
            </a:r>
            <a:r>
              <a:rPr lang="en-GB" dirty="0" smtClean="0">
                <a:solidFill>
                  <a:schemeClr val="tx1"/>
                </a:solidFill>
              </a:rPr>
              <a:t>=600 MHz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004670" y="1117674"/>
            <a:ext cx="3409407" cy="69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GB" b="1" dirty="0" smtClean="0">
                <a:solidFill>
                  <a:schemeClr val="tx1"/>
                </a:solidFill>
              </a:rPr>
              <a:t>Swept-frequency delayed self-</a:t>
            </a:r>
            <a:r>
              <a:rPr lang="en-GB" b="1" dirty="0" err="1" smtClean="0">
                <a:solidFill>
                  <a:schemeClr val="tx1"/>
                </a:solidFill>
              </a:rPr>
              <a:t>homodyning</a:t>
            </a:r>
            <a:r>
              <a:rPr lang="en-GB" b="1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2069" y="1091040"/>
            <a:ext cx="4676501" cy="5597143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pSp>
        <p:nvGrpSpPr>
          <p:cNvPr id="161" name="Group 160"/>
          <p:cNvGrpSpPr/>
          <p:nvPr/>
        </p:nvGrpSpPr>
        <p:grpSpPr>
          <a:xfrm>
            <a:off x="209777" y="2062194"/>
            <a:ext cx="4552914" cy="3308852"/>
            <a:chOff x="209777" y="2116785"/>
            <a:chExt cx="4552914" cy="3308852"/>
          </a:xfrm>
        </p:grpSpPr>
        <p:sp>
          <p:nvSpPr>
            <p:cNvPr id="82" name="Rectangle 3192"/>
            <p:cNvSpPr>
              <a:spLocks noChangeAspect="1" noChangeArrowheads="1"/>
            </p:cNvSpPr>
            <p:nvPr/>
          </p:nvSpPr>
          <p:spPr bwMode="auto">
            <a:xfrm>
              <a:off x="1150645" y="3069289"/>
              <a:ext cx="461641" cy="367661"/>
            </a:xfrm>
            <a:prstGeom prst="rect">
              <a:avLst/>
            </a:prstGeom>
            <a:solidFill>
              <a:srgbClr val="C0C0C0"/>
            </a:solidFill>
            <a:ln w="18923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83" name="Text Box 3197"/>
            <p:cNvSpPr txBox="1">
              <a:spLocks noChangeArrowheads="1"/>
            </p:cNvSpPr>
            <p:nvPr/>
          </p:nvSpPr>
          <p:spPr bwMode="auto">
            <a:xfrm>
              <a:off x="1125563" y="3108151"/>
              <a:ext cx="554329" cy="2538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>
                  <a:solidFill>
                    <a:srgbClr val="000000"/>
                  </a:solidFill>
                  <a:latin typeface="Times New Roman" pitchFamily="18" charset="0"/>
                </a:rPr>
                <a:t>QCL</a:t>
              </a:r>
            </a:p>
          </p:txBody>
        </p:sp>
        <p:grpSp>
          <p:nvGrpSpPr>
            <p:cNvPr id="84" name="Group 127"/>
            <p:cNvGrpSpPr/>
            <p:nvPr/>
          </p:nvGrpSpPr>
          <p:grpSpPr>
            <a:xfrm>
              <a:off x="1614021" y="3068537"/>
              <a:ext cx="1095963" cy="1002985"/>
              <a:chOff x="1131315" y="2497318"/>
              <a:chExt cx="1410269" cy="1476561"/>
            </a:xfrm>
          </p:grpSpPr>
          <p:sp>
            <p:nvSpPr>
              <p:cNvPr id="138" name="Line 1774"/>
              <p:cNvSpPr>
                <a:spLocks noChangeShapeType="1"/>
              </p:cNvSpPr>
              <p:nvPr/>
            </p:nvSpPr>
            <p:spPr bwMode="auto">
              <a:xfrm>
                <a:off x="1131315" y="2776249"/>
                <a:ext cx="1394636" cy="325419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Line 1775"/>
              <p:cNvSpPr>
                <a:spLocks noChangeShapeType="1"/>
              </p:cNvSpPr>
              <p:nvPr/>
            </p:nvSpPr>
            <p:spPr bwMode="auto">
              <a:xfrm flipV="1">
                <a:off x="1136898" y="2499532"/>
                <a:ext cx="844151" cy="2678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Line 1776"/>
              <p:cNvSpPr>
                <a:spLocks noChangeShapeType="1"/>
              </p:cNvSpPr>
              <p:nvPr/>
            </p:nvSpPr>
            <p:spPr bwMode="auto">
              <a:xfrm flipH="1">
                <a:off x="1954251" y="2506173"/>
                <a:ext cx="6700" cy="1275111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Line 1777"/>
              <p:cNvSpPr>
                <a:spLocks noChangeShapeType="1"/>
              </p:cNvSpPr>
              <p:nvPr/>
            </p:nvSpPr>
            <p:spPr bwMode="auto">
              <a:xfrm>
                <a:off x="2530418" y="3110523"/>
                <a:ext cx="1117" cy="669655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2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940228" y="2515808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3729"/>
              <p:cNvSpPr>
                <a:spLocks/>
              </p:cNvSpPr>
              <p:nvPr/>
            </p:nvSpPr>
            <p:spPr bwMode="auto">
              <a:xfrm>
                <a:off x="1132432" y="2506173"/>
                <a:ext cx="1401336" cy="1467706"/>
              </a:xfrm>
              <a:custGeom>
                <a:avLst/>
                <a:gdLst>
                  <a:gd name="T0" fmla="*/ 0 w 1662"/>
                  <a:gd name="T1" fmla="*/ 354 h 1956"/>
                  <a:gd name="T2" fmla="*/ 987 w 1662"/>
                  <a:gd name="T3" fmla="*/ 0 h 1956"/>
                  <a:gd name="T4" fmla="*/ 1662 w 1662"/>
                  <a:gd name="T5" fmla="*/ 798 h 1956"/>
                  <a:gd name="T6" fmla="*/ 1659 w 1662"/>
                  <a:gd name="T7" fmla="*/ 1701 h 1956"/>
                  <a:gd name="T8" fmla="*/ 1329 w 1662"/>
                  <a:gd name="T9" fmla="*/ 1956 h 1956"/>
                  <a:gd name="T10" fmla="*/ 975 w 1662"/>
                  <a:gd name="T11" fmla="*/ 1710 h 1956"/>
                  <a:gd name="T12" fmla="*/ 981 w 1662"/>
                  <a:gd name="T13" fmla="*/ 615 h 1956"/>
                  <a:gd name="T14" fmla="*/ 0 w 1662"/>
                  <a:gd name="T15" fmla="*/ 354 h 19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2"/>
                  <a:gd name="T25" fmla="*/ 0 h 1956"/>
                  <a:gd name="T26" fmla="*/ 1662 w 1662"/>
                  <a:gd name="T27" fmla="*/ 1956 h 19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2" h="1956">
                    <a:moveTo>
                      <a:pt x="0" y="354"/>
                    </a:moveTo>
                    <a:lnTo>
                      <a:pt x="987" y="0"/>
                    </a:lnTo>
                    <a:lnTo>
                      <a:pt x="1662" y="798"/>
                    </a:lnTo>
                    <a:lnTo>
                      <a:pt x="1659" y="1701"/>
                    </a:lnTo>
                    <a:lnTo>
                      <a:pt x="1329" y="1956"/>
                    </a:lnTo>
                    <a:lnTo>
                      <a:pt x="975" y="1710"/>
                    </a:lnTo>
                    <a:lnTo>
                      <a:pt x="981" y="615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6" name="Line 3736"/>
            <p:cNvSpPr>
              <a:spLocks noChangeShapeType="1"/>
            </p:cNvSpPr>
            <p:nvPr/>
          </p:nvSpPr>
          <p:spPr bwMode="auto">
            <a:xfrm>
              <a:off x="1381465" y="3434694"/>
              <a:ext cx="0" cy="5052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Line 3737"/>
            <p:cNvSpPr>
              <a:spLocks noChangeShapeType="1"/>
            </p:cNvSpPr>
            <p:nvPr/>
          </p:nvSpPr>
          <p:spPr bwMode="auto">
            <a:xfrm>
              <a:off x="1296426" y="3937691"/>
              <a:ext cx="1804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Line 3738"/>
            <p:cNvSpPr>
              <a:spLocks noChangeShapeType="1"/>
            </p:cNvSpPr>
            <p:nvPr/>
          </p:nvSpPr>
          <p:spPr bwMode="auto">
            <a:xfrm>
              <a:off x="1332004" y="3964758"/>
              <a:ext cx="989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Line 3739"/>
            <p:cNvSpPr>
              <a:spLocks noChangeShapeType="1"/>
            </p:cNvSpPr>
            <p:nvPr/>
          </p:nvSpPr>
          <p:spPr bwMode="auto">
            <a:xfrm>
              <a:off x="1362375" y="3995584"/>
              <a:ext cx="42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Line 3740"/>
            <p:cNvSpPr>
              <a:spLocks noChangeShapeType="1"/>
            </p:cNvSpPr>
            <p:nvPr/>
          </p:nvSpPr>
          <p:spPr bwMode="auto">
            <a:xfrm flipH="1" flipV="1">
              <a:off x="1380067" y="2353732"/>
              <a:ext cx="1743" cy="7149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Line 3747"/>
            <p:cNvSpPr>
              <a:spLocks noChangeShapeType="1"/>
            </p:cNvSpPr>
            <p:nvPr/>
          </p:nvSpPr>
          <p:spPr bwMode="auto">
            <a:xfrm flipV="1">
              <a:off x="1066800" y="2349799"/>
              <a:ext cx="1228139" cy="39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Rectangle 3748"/>
            <p:cNvSpPr>
              <a:spLocks noChangeArrowheads="1"/>
            </p:cNvSpPr>
            <p:nvPr/>
          </p:nvSpPr>
          <p:spPr bwMode="auto">
            <a:xfrm>
              <a:off x="2292335" y="2220479"/>
              <a:ext cx="496231" cy="288814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grpSp>
          <p:nvGrpSpPr>
            <p:cNvPr id="98" name="Group 3750"/>
            <p:cNvGrpSpPr>
              <a:grpSpLocks/>
            </p:cNvGrpSpPr>
            <p:nvPr/>
          </p:nvGrpSpPr>
          <p:grpSpPr bwMode="auto">
            <a:xfrm>
              <a:off x="334060" y="2116785"/>
              <a:ext cx="808941" cy="452843"/>
              <a:chOff x="7279" y="5022"/>
              <a:chExt cx="985" cy="658"/>
            </a:xfrm>
          </p:grpSpPr>
          <p:sp>
            <p:nvSpPr>
              <p:cNvPr id="131" name="Rectangle 3741"/>
              <p:cNvSpPr>
                <a:spLocks noChangeArrowheads="1"/>
              </p:cNvSpPr>
              <p:nvPr/>
            </p:nvSpPr>
            <p:spPr bwMode="auto">
              <a:xfrm>
                <a:off x="7312" y="5112"/>
                <a:ext cx="860" cy="568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32" name="Text Box 3749"/>
              <p:cNvSpPr txBox="1">
                <a:spLocks noChangeArrowheads="1"/>
              </p:cNvSpPr>
              <p:nvPr/>
            </p:nvSpPr>
            <p:spPr bwMode="auto">
              <a:xfrm>
                <a:off x="7279" y="5022"/>
                <a:ext cx="985" cy="61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6040" tIns="42840" rIns="86040" bIns="42840"/>
              <a:lstStyle/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dirty="0">
                    <a:solidFill>
                      <a:srgbClr val="000000"/>
                    </a:solidFill>
                    <a:latin typeface="Times New Roman" pitchFamily="18" charset="0"/>
                  </a:rPr>
                  <a:t>Current</a:t>
                </a:r>
              </a:p>
              <a:p>
                <a:pPr eaLnBrk="0" hangingPunct="0">
                  <a:buFont typeface="Times New Roman" pitchFamily="18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400" dirty="0">
                    <a:solidFill>
                      <a:srgbClr val="000000"/>
                    </a:solidFill>
                    <a:latin typeface="Times New Roman" pitchFamily="18" charset="0"/>
                  </a:rPr>
                  <a:t>Source</a:t>
                </a:r>
              </a:p>
            </p:txBody>
          </p:sp>
        </p:grpSp>
        <p:sp>
          <p:nvSpPr>
            <p:cNvPr id="99" name="Text Box 3751"/>
            <p:cNvSpPr txBox="1">
              <a:spLocks noChangeArrowheads="1"/>
            </p:cNvSpPr>
            <p:nvPr/>
          </p:nvSpPr>
          <p:spPr bwMode="auto">
            <a:xfrm>
              <a:off x="2274584" y="2204404"/>
              <a:ext cx="623164" cy="3458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  <a:latin typeface="Times New Roman" pitchFamily="18" charset="0"/>
                </a:rPr>
                <a:t>DAQ</a:t>
              </a:r>
              <a:endParaRPr lang="en-GB" sz="1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1" name="Group 128"/>
            <p:cNvGrpSpPr/>
            <p:nvPr/>
          </p:nvGrpSpPr>
          <p:grpSpPr>
            <a:xfrm rot="10800000">
              <a:off x="2241550" y="3320386"/>
              <a:ext cx="1095963" cy="1002985"/>
              <a:chOff x="1131315" y="2497318"/>
              <a:chExt cx="1410269" cy="1476561"/>
            </a:xfrm>
          </p:grpSpPr>
          <p:sp>
            <p:nvSpPr>
              <p:cNvPr id="125" name="Line 1774"/>
              <p:cNvSpPr>
                <a:spLocks noChangeShapeType="1"/>
              </p:cNvSpPr>
              <p:nvPr/>
            </p:nvSpPr>
            <p:spPr bwMode="auto">
              <a:xfrm>
                <a:off x="1131315" y="2776249"/>
                <a:ext cx="1394636" cy="325419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Line 1775"/>
              <p:cNvSpPr>
                <a:spLocks noChangeShapeType="1"/>
              </p:cNvSpPr>
              <p:nvPr/>
            </p:nvSpPr>
            <p:spPr bwMode="auto">
              <a:xfrm flipV="1">
                <a:off x="1136898" y="2499532"/>
                <a:ext cx="844151" cy="2678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Line 1776"/>
              <p:cNvSpPr>
                <a:spLocks noChangeShapeType="1"/>
              </p:cNvSpPr>
              <p:nvPr/>
            </p:nvSpPr>
            <p:spPr bwMode="auto">
              <a:xfrm flipH="1">
                <a:off x="1954251" y="2506173"/>
                <a:ext cx="6700" cy="1275111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Line 1777"/>
              <p:cNvSpPr>
                <a:spLocks noChangeShapeType="1"/>
              </p:cNvSpPr>
              <p:nvPr/>
            </p:nvSpPr>
            <p:spPr bwMode="auto">
              <a:xfrm>
                <a:off x="2530418" y="3110523"/>
                <a:ext cx="1117" cy="669655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1940228" y="2515808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3729"/>
              <p:cNvSpPr>
                <a:spLocks/>
              </p:cNvSpPr>
              <p:nvPr/>
            </p:nvSpPr>
            <p:spPr bwMode="auto">
              <a:xfrm>
                <a:off x="1132432" y="2506173"/>
                <a:ext cx="1401336" cy="1467706"/>
              </a:xfrm>
              <a:custGeom>
                <a:avLst/>
                <a:gdLst>
                  <a:gd name="T0" fmla="*/ 0 w 1662"/>
                  <a:gd name="T1" fmla="*/ 354 h 1956"/>
                  <a:gd name="T2" fmla="*/ 987 w 1662"/>
                  <a:gd name="T3" fmla="*/ 0 h 1956"/>
                  <a:gd name="T4" fmla="*/ 1662 w 1662"/>
                  <a:gd name="T5" fmla="*/ 798 h 1956"/>
                  <a:gd name="T6" fmla="*/ 1659 w 1662"/>
                  <a:gd name="T7" fmla="*/ 1701 h 1956"/>
                  <a:gd name="T8" fmla="*/ 1329 w 1662"/>
                  <a:gd name="T9" fmla="*/ 1956 h 1956"/>
                  <a:gd name="T10" fmla="*/ 975 w 1662"/>
                  <a:gd name="T11" fmla="*/ 1710 h 1956"/>
                  <a:gd name="T12" fmla="*/ 981 w 1662"/>
                  <a:gd name="T13" fmla="*/ 615 h 1956"/>
                  <a:gd name="T14" fmla="*/ 0 w 1662"/>
                  <a:gd name="T15" fmla="*/ 354 h 19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62"/>
                  <a:gd name="T25" fmla="*/ 0 h 1956"/>
                  <a:gd name="T26" fmla="*/ 1662 w 1662"/>
                  <a:gd name="T27" fmla="*/ 1956 h 19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62" h="1956">
                    <a:moveTo>
                      <a:pt x="0" y="354"/>
                    </a:moveTo>
                    <a:lnTo>
                      <a:pt x="987" y="0"/>
                    </a:lnTo>
                    <a:lnTo>
                      <a:pt x="1662" y="798"/>
                    </a:lnTo>
                    <a:lnTo>
                      <a:pt x="1659" y="1701"/>
                    </a:lnTo>
                    <a:lnTo>
                      <a:pt x="1329" y="1956"/>
                    </a:lnTo>
                    <a:lnTo>
                      <a:pt x="975" y="1710"/>
                    </a:lnTo>
                    <a:lnTo>
                      <a:pt x="981" y="615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2" name="Group 125"/>
            <p:cNvGrpSpPr/>
            <p:nvPr/>
          </p:nvGrpSpPr>
          <p:grpSpPr>
            <a:xfrm rot="5400000" flipV="1">
              <a:off x="2100017" y="4025788"/>
              <a:ext cx="740651" cy="517829"/>
              <a:chOff x="3503190" y="5100961"/>
              <a:chExt cx="1090362" cy="666334"/>
            </a:xfrm>
          </p:grpSpPr>
          <p:sp>
            <p:nvSpPr>
              <p:cNvPr id="117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84700" y="5152103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" name="Rectangle 3718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6010" y="5568305"/>
                <a:ext cx="36527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9" name="Rectangle 3719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1549" y="5231818"/>
                <a:ext cx="37633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0" name="Rectangle 3720"/>
              <p:cNvSpPr>
                <a:spLocks noChangeAspect="1" noChangeArrowheads="1"/>
              </p:cNvSpPr>
              <p:nvPr/>
            </p:nvSpPr>
            <p:spPr bwMode="auto">
              <a:xfrm rot="16200000">
                <a:off x="3967277" y="5384439"/>
                <a:ext cx="666334" cy="9937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1" name="Rectangle 3721"/>
              <p:cNvSpPr>
                <a:spLocks noChangeAspect="1" noChangeArrowheads="1"/>
              </p:cNvSpPr>
              <p:nvPr/>
            </p:nvSpPr>
            <p:spPr bwMode="auto">
              <a:xfrm rot="16200000">
                <a:off x="4159865" y="5385560"/>
                <a:ext cx="533510" cy="9602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2" name="Rectangle 3722"/>
              <p:cNvSpPr>
                <a:spLocks noChangeAspect="1" noChangeArrowheads="1"/>
              </p:cNvSpPr>
              <p:nvPr/>
            </p:nvSpPr>
            <p:spPr bwMode="auto">
              <a:xfrm rot="16200000">
                <a:off x="4485389" y="5581675"/>
                <a:ext cx="160496" cy="5024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3" name="Rectangle 3723"/>
              <p:cNvSpPr>
                <a:spLocks noChangeAspect="1" noChangeArrowheads="1"/>
              </p:cNvSpPr>
              <p:nvPr/>
            </p:nvSpPr>
            <p:spPr bwMode="auto">
              <a:xfrm rot="16200000">
                <a:off x="4487632" y="5246299"/>
                <a:ext cx="162709" cy="49131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24" name="Freeform 3724"/>
              <p:cNvSpPr>
                <a:spLocks noChangeAspect="1"/>
              </p:cNvSpPr>
              <p:nvPr/>
            </p:nvSpPr>
            <p:spPr bwMode="auto">
              <a:xfrm rot="16200000">
                <a:off x="3557260" y="5088505"/>
                <a:ext cx="615418" cy="698993"/>
              </a:xfrm>
              <a:custGeom>
                <a:avLst/>
                <a:gdLst/>
                <a:ahLst/>
                <a:cxnLst>
                  <a:cxn ang="0">
                    <a:pos x="2" y="485"/>
                  </a:cxn>
                  <a:cxn ang="0">
                    <a:pos x="480" y="485"/>
                  </a:cxn>
                  <a:cxn ang="0">
                    <a:pos x="480" y="0"/>
                  </a:cxn>
                  <a:cxn ang="0">
                    <a:pos x="0" y="401"/>
                  </a:cxn>
                  <a:cxn ang="0">
                    <a:pos x="2" y="485"/>
                  </a:cxn>
                </a:cxnLst>
                <a:rect l="0" t="0" r="r" b="b"/>
                <a:pathLst>
                  <a:path w="480" h="485">
                    <a:moveTo>
                      <a:pt x="2" y="485"/>
                    </a:moveTo>
                    <a:lnTo>
                      <a:pt x="480" y="485"/>
                    </a:lnTo>
                    <a:lnTo>
                      <a:pt x="480" y="0"/>
                    </a:lnTo>
                    <a:lnTo>
                      <a:pt x="0" y="401"/>
                    </a:lnTo>
                    <a:lnTo>
                      <a:pt x="2" y="48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AU">
                  <a:latin typeface="Arial" charset="0"/>
                </a:endParaRPr>
              </a:p>
            </p:txBody>
          </p:sp>
        </p:grpSp>
        <p:grpSp>
          <p:nvGrpSpPr>
            <p:cNvPr id="103" name="Group 135"/>
            <p:cNvGrpSpPr/>
            <p:nvPr/>
          </p:nvGrpSpPr>
          <p:grpSpPr>
            <a:xfrm rot="16200000" flipV="1">
              <a:off x="2084107" y="2820357"/>
              <a:ext cx="818432" cy="517829"/>
              <a:chOff x="3503190" y="5100961"/>
              <a:chExt cx="1090362" cy="666334"/>
            </a:xfrm>
          </p:grpSpPr>
          <p:sp>
            <p:nvSpPr>
              <p:cNvPr id="109" name="Line 3717"/>
              <p:cNvSpPr>
                <a:spLocks noChangeAspect="1" noChangeShapeType="1"/>
              </p:cNvSpPr>
              <p:nvPr/>
            </p:nvSpPr>
            <p:spPr bwMode="auto">
              <a:xfrm rot="16200000" flipV="1">
                <a:off x="3484700" y="5152103"/>
                <a:ext cx="619846" cy="582866"/>
              </a:xfrm>
              <a:prstGeom prst="line">
                <a:avLst/>
              </a:prstGeom>
              <a:noFill/>
              <a:ln w="254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Rectangle 3718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6010" y="5568305"/>
                <a:ext cx="36527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1" name="Rectangle 3719"/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4491549" y="5231818"/>
                <a:ext cx="37633" cy="7034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1F1A17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2" name="Rectangle 3720"/>
              <p:cNvSpPr>
                <a:spLocks noChangeAspect="1" noChangeArrowheads="1"/>
              </p:cNvSpPr>
              <p:nvPr/>
            </p:nvSpPr>
            <p:spPr bwMode="auto">
              <a:xfrm rot="16200000">
                <a:off x="3967277" y="5384439"/>
                <a:ext cx="666334" cy="9937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3" name="Rectangle 3721"/>
              <p:cNvSpPr>
                <a:spLocks noChangeAspect="1" noChangeArrowheads="1"/>
              </p:cNvSpPr>
              <p:nvPr/>
            </p:nvSpPr>
            <p:spPr bwMode="auto">
              <a:xfrm rot="16200000">
                <a:off x="4159865" y="5385560"/>
                <a:ext cx="533510" cy="96028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4" name="Rectangle 3722"/>
              <p:cNvSpPr>
                <a:spLocks noChangeAspect="1" noChangeArrowheads="1"/>
              </p:cNvSpPr>
              <p:nvPr/>
            </p:nvSpPr>
            <p:spPr bwMode="auto">
              <a:xfrm rot="16200000">
                <a:off x="4485389" y="5581675"/>
                <a:ext cx="160496" cy="5024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5" name="Rectangle 3723"/>
              <p:cNvSpPr>
                <a:spLocks noChangeAspect="1" noChangeArrowheads="1"/>
              </p:cNvSpPr>
              <p:nvPr/>
            </p:nvSpPr>
            <p:spPr bwMode="auto">
              <a:xfrm rot="16200000">
                <a:off x="4487632" y="5246299"/>
                <a:ext cx="162709" cy="49131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116" name="Freeform 3724"/>
              <p:cNvSpPr>
                <a:spLocks noChangeAspect="1"/>
              </p:cNvSpPr>
              <p:nvPr/>
            </p:nvSpPr>
            <p:spPr bwMode="auto">
              <a:xfrm rot="16200000">
                <a:off x="3557260" y="5088505"/>
                <a:ext cx="615418" cy="698993"/>
              </a:xfrm>
              <a:custGeom>
                <a:avLst/>
                <a:gdLst/>
                <a:ahLst/>
                <a:cxnLst>
                  <a:cxn ang="0">
                    <a:pos x="2" y="485"/>
                  </a:cxn>
                  <a:cxn ang="0">
                    <a:pos x="480" y="485"/>
                  </a:cxn>
                  <a:cxn ang="0">
                    <a:pos x="480" y="0"/>
                  </a:cxn>
                  <a:cxn ang="0">
                    <a:pos x="0" y="401"/>
                  </a:cxn>
                  <a:cxn ang="0">
                    <a:pos x="2" y="485"/>
                  </a:cxn>
                </a:cxnLst>
                <a:rect l="0" t="0" r="r" b="b"/>
                <a:pathLst>
                  <a:path w="480" h="485">
                    <a:moveTo>
                      <a:pt x="2" y="485"/>
                    </a:moveTo>
                    <a:lnTo>
                      <a:pt x="480" y="485"/>
                    </a:lnTo>
                    <a:lnTo>
                      <a:pt x="480" y="0"/>
                    </a:lnTo>
                    <a:lnTo>
                      <a:pt x="0" y="401"/>
                    </a:lnTo>
                    <a:lnTo>
                      <a:pt x="2" y="485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6275"/>
                      <a:invGamma/>
                    </a:schemeClr>
                  </a:gs>
                </a:gsLst>
                <a:lin ang="5400000" scaled="1"/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buFont typeface="Arial" charset="0"/>
                  <a:buNone/>
                  <a:defRPr/>
                </a:pPr>
                <a:endParaRPr lang="en-AU">
                  <a:latin typeface="Arial" charset="0"/>
                </a:endParaRPr>
              </a:p>
            </p:txBody>
          </p:sp>
        </p:grpSp>
        <p:pic>
          <p:nvPicPr>
            <p:cNvPr id="106" name="Picture 105" descr="coin-cropped-noalph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0072" y="3977199"/>
              <a:ext cx="377494" cy="329958"/>
            </a:xfrm>
            <a:prstGeom prst="rect">
              <a:avLst/>
            </a:prstGeom>
            <a:noFill/>
          </p:spPr>
        </p:pic>
        <p:cxnSp>
          <p:nvCxnSpPr>
            <p:cNvPr id="107" name="Straight Arrow Connector 106"/>
            <p:cNvCxnSpPr/>
            <p:nvPr/>
          </p:nvCxnSpPr>
          <p:spPr bwMode="auto">
            <a:xfrm>
              <a:off x="3810608" y="3958659"/>
              <a:ext cx="0" cy="37082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108" name="Text Box 3752"/>
            <p:cNvSpPr txBox="1">
              <a:spLocks noChangeArrowheads="1"/>
            </p:cNvSpPr>
            <p:nvPr/>
          </p:nvSpPr>
          <p:spPr bwMode="auto">
            <a:xfrm>
              <a:off x="3849212" y="3982658"/>
              <a:ext cx="913479" cy="4152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  <a:latin typeface="Times New Roman" pitchFamily="18" charset="0"/>
                </a:rPr>
                <a:t>x-y scanning</a:t>
              </a:r>
              <a:endParaRPr lang="en-GB" sz="1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24269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10219" t="15380"/>
            <a:stretch>
              <a:fillRect/>
            </a:stretch>
          </p:blipFill>
          <p:spPr bwMode="auto">
            <a:xfrm>
              <a:off x="3235774" y="3881733"/>
              <a:ext cx="494361" cy="63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" name="TextBox 74"/>
            <p:cNvSpPr txBox="1"/>
            <p:nvPr/>
          </p:nvSpPr>
          <p:spPr>
            <a:xfrm>
              <a:off x="1794692" y="4788320"/>
              <a:ext cx="1881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000FF"/>
                  </a:solidFill>
                </a:rPr>
                <a:t>Refractive index</a:t>
              </a:r>
            </a:p>
            <a:p>
              <a:r>
                <a:rPr lang="en-GB" sz="1600" dirty="0" smtClean="0">
                  <a:solidFill>
                    <a:srgbClr val="0000FF"/>
                  </a:solidFill>
                </a:rPr>
                <a:t>Reflection </a:t>
              </a:r>
              <a:r>
                <a:rPr lang="en-GB" sz="1600" dirty="0" err="1" smtClean="0">
                  <a:solidFill>
                    <a:srgbClr val="0000FF"/>
                  </a:solidFill>
                </a:rPr>
                <a:t>coeff</a:t>
              </a:r>
              <a:r>
                <a:rPr lang="en-GB" sz="1600" dirty="0" smtClean="0">
                  <a:solidFill>
                    <a:schemeClr val="tx1"/>
                  </a:solidFill>
                </a:rPr>
                <a:t>.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242692" name="Object 4"/>
            <p:cNvGraphicFramePr>
              <a:graphicFrameLocks noChangeAspect="1"/>
            </p:cNvGraphicFramePr>
            <p:nvPr/>
          </p:nvGraphicFramePr>
          <p:xfrm>
            <a:off x="3405097" y="4811003"/>
            <a:ext cx="924089" cy="303711"/>
          </p:xfrm>
          <a:graphic>
            <a:graphicData uri="http://schemas.openxmlformats.org/presentationml/2006/ole">
              <p:oleObj spid="_x0000_s242692" name="Equation" r:id="rId8" imgW="482400" imgH="152280" progId="Equation.DSMT4">
                <p:embed/>
              </p:oleObj>
            </a:graphicData>
          </a:graphic>
        </p:graphicFrame>
        <p:graphicFrame>
          <p:nvGraphicFramePr>
            <p:cNvPr id="242693" name="Object 5"/>
            <p:cNvGraphicFramePr>
              <a:graphicFrameLocks noChangeAspect="1"/>
            </p:cNvGraphicFramePr>
            <p:nvPr/>
          </p:nvGraphicFramePr>
          <p:xfrm>
            <a:off x="3453721" y="5072259"/>
            <a:ext cx="616210" cy="353378"/>
          </p:xfrm>
          <a:graphic>
            <a:graphicData uri="http://schemas.openxmlformats.org/presentationml/2006/ole">
              <p:oleObj spid="_x0000_s242693" name="Equation" r:id="rId9" imgW="368280" imgH="203040" progId="Equation.DSMT4">
                <p:embed/>
              </p:oleObj>
            </a:graphicData>
          </a:graphic>
        </p:graphicFrame>
        <p:cxnSp>
          <p:nvCxnSpPr>
            <p:cNvPr id="79" name="Straight Arrow Connector 78"/>
            <p:cNvCxnSpPr>
              <a:endCxn id="242690" idx="2"/>
            </p:cNvCxnSpPr>
            <p:nvPr/>
          </p:nvCxnSpPr>
          <p:spPr bwMode="auto">
            <a:xfrm flipV="1">
              <a:off x="3427549" y="4519201"/>
              <a:ext cx="55406" cy="31792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4" name="Line 3740"/>
            <p:cNvSpPr>
              <a:spLocks noChangeShapeType="1"/>
            </p:cNvSpPr>
            <p:nvPr/>
          </p:nvSpPr>
          <p:spPr bwMode="auto">
            <a:xfrm flipH="1" flipV="1">
              <a:off x="685800" y="2565398"/>
              <a:ext cx="1743" cy="7149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664273" y="3276258"/>
              <a:ext cx="45719" cy="4571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0" name="Text Box 3197"/>
            <p:cNvSpPr txBox="1">
              <a:spLocks noChangeArrowheads="1"/>
            </p:cNvSpPr>
            <p:nvPr/>
          </p:nvSpPr>
          <p:spPr bwMode="auto">
            <a:xfrm>
              <a:off x="209777" y="3548664"/>
              <a:ext cx="1008710" cy="2538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6040" tIns="42840" rIns="86040" bIns="42840"/>
            <a:lstStyle/>
            <a:p>
              <a:pPr eaLnBrk="0" hangingPunct="0">
                <a:buFont typeface="Times New Roman" pitchFamily="18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400" dirty="0" smtClean="0">
                  <a:solidFill>
                    <a:srgbClr val="000000"/>
                  </a:solidFill>
                  <a:latin typeface="Times New Roman" pitchFamily="18" charset="0"/>
                </a:rPr>
                <a:t>Modulation</a:t>
              </a:r>
              <a:endParaRPr lang="en-GB" sz="1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4269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61643" y="2120510"/>
            <a:ext cx="982933" cy="372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cs typeface="Arial" charset="0"/>
                </a:rPr>
                <a:t>Swept-frequency coherent imaging</a:t>
              </a:r>
              <a:endParaRPr lang="en-GB" sz="2800" b="0" dirty="0">
                <a:cs typeface="Arial" charset="0"/>
              </a:endParaRPr>
            </a:p>
          </p:txBody>
        </p:sp>
      </p:grpSp>
      <p:pic>
        <p:nvPicPr>
          <p:cNvPr id="243714" name="Picture 2"/>
          <p:cNvPicPr>
            <a:picLocks noChangeAspect="1" noChangeArrowheads="1"/>
          </p:cNvPicPr>
          <p:nvPr/>
        </p:nvPicPr>
        <p:blipFill>
          <a:blip r:embed="rId3" cstate="print"/>
          <a:srcRect b="50300"/>
          <a:stretch>
            <a:fillRect/>
          </a:stretch>
        </p:blipFill>
        <p:spPr bwMode="auto">
          <a:xfrm>
            <a:off x="199753" y="2386149"/>
            <a:ext cx="2830830" cy="260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aveforms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52513" y="1711236"/>
            <a:ext cx="5991487" cy="1497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411" y="1580605"/>
            <a:ext cx="1737360" cy="59592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PA6</a:t>
            </a:r>
          </a:p>
          <a:p>
            <a:pPr algn="ctr"/>
            <a:r>
              <a:rPr lang="en-GB" sz="1600" dirty="0" smtClean="0">
                <a:solidFill>
                  <a:srgbClr val="FFFF00"/>
                </a:solidFill>
              </a:rPr>
              <a:t>(</a:t>
            </a:r>
            <a:r>
              <a:rPr lang="en-GB" sz="1600" dirty="0" err="1" smtClean="0">
                <a:solidFill>
                  <a:srgbClr val="FFFF00"/>
                </a:solidFill>
              </a:rPr>
              <a:t>polycaprolactam</a:t>
            </a:r>
            <a:r>
              <a:rPr lang="en-GB" sz="1600" dirty="0" smtClean="0">
                <a:solidFill>
                  <a:srgbClr val="FFFF00"/>
                </a:solidFill>
              </a:rPr>
              <a:t>)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037909"/>
            <a:ext cx="19071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8000"/>
                </a:solidFill>
              </a:rPr>
              <a:t>PVC</a:t>
            </a:r>
          </a:p>
          <a:p>
            <a:pPr algn="ctr"/>
            <a:r>
              <a:rPr lang="en-GB" sz="1600" dirty="0" smtClean="0">
                <a:solidFill>
                  <a:srgbClr val="008000"/>
                </a:solidFill>
              </a:rPr>
              <a:t>(polyvinylchloride)</a:t>
            </a:r>
            <a:endParaRPr lang="en-GB" sz="16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1159" y="5011782"/>
            <a:ext cx="9830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POM</a:t>
            </a:r>
          </a:p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(</a:t>
            </a:r>
            <a:r>
              <a:rPr lang="en-GB" sz="1600" dirty="0" err="1" smtClean="0">
                <a:solidFill>
                  <a:srgbClr val="FF0000"/>
                </a:solidFill>
              </a:rPr>
              <a:t>acetal</a:t>
            </a:r>
            <a:r>
              <a:rPr lang="en-GB" sz="1600" dirty="0" smtClean="0">
                <a:solidFill>
                  <a:srgbClr val="FF0000"/>
                </a:solidFill>
              </a:rPr>
              <a:t>)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737361"/>
            <a:ext cx="141415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CC6600"/>
                </a:solidFill>
              </a:rPr>
              <a:t>Aluminium</a:t>
            </a:r>
            <a:endParaRPr lang="en-GB" dirty="0">
              <a:solidFill>
                <a:srgbClr val="CC6600"/>
              </a:solidFill>
            </a:endParaRPr>
          </a:p>
        </p:txBody>
      </p:sp>
      <p:cxnSp>
        <p:nvCxnSpPr>
          <p:cNvPr id="14" name="Straight Arrow Connector 13"/>
          <p:cNvCxnSpPr>
            <a:stCxn id="10" idx="0"/>
          </p:cNvCxnSpPr>
          <p:nvPr/>
        </p:nvCxnSpPr>
        <p:spPr bwMode="auto">
          <a:xfrm flipV="1">
            <a:off x="953589" y="4376056"/>
            <a:ext cx="104502" cy="66185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2686596" y="4384766"/>
            <a:ext cx="121918" cy="59218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12" idx="2"/>
          </p:cNvCxnSpPr>
          <p:nvPr/>
        </p:nvCxnSpPr>
        <p:spPr bwMode="auto">
          <a:xfrm>
            <a:off x="707078" y="2193896"/>
            <a:ext cx="520831" cy="6799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>
            <a:stCxn id="9" idx="2"/>
          </p:cNvCxnSpPr>
          <p:nvPr/>
        </p:nvCxnSpPr>
        <p:spPr bwMode="auto">
          <a:xfrm flipH="1">
            <a:off x="2103120" y="2176528"/>
            <a:ext cx="97971" cy="47523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3487783" y="3687127"/>
            <a:ext cx="5399314" cy="2818175"/>
            <a:chOff x="3859619" y="3700191"/>
            <a:chExt cx="4831534" cy="2434726"/>
          </a:xfrm>
        </p:grpSpPr>
        <p:pic>
          <p:nvPicPr>
            <p:cNvPr id="2437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6659"/>
            <a:stretch>
              <a:fillRect/>
            </a:stretch>
          </p:blipFill>
          <p:spPr bwMode="auto">
            <a:xfrm>
              <a:off x="3859619" y="3700191"/>
              <a:ext cx="2293802" cy="240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371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52753" y="3753667"/>
              <a:ext cx="2438400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3918857" y="3296196"/>
            <a:ext cx="20769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chemeClr val="tx1"/>
                </a:solidFill>
              </a:rPr>
              <a:t>THz Amplitude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14904" y="3331030"/>
            <a:ext cx="141514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chemeClr val="tx1"/>
                </a:solidFill>
              </a:rPr>
              <a:t>THz Phase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71081" y="1187355"/>
            <a:ext cx="2926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b="1" dirty="0" smtClean="0">
                <a:solidFill>
                  <a:schemeClr val="tx1"/>
                </a:solidFill>
              </a:rPr>
              <a:t>Time domain traces</a:t>
            </a:r>
            <a:endParaRPr lang="en-GB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74613" y="74613"/>
            <a:ext cx="8991600" cy="834107"/>
            <a:chOff x="74613" y="74613"/>
            <a:chExt cx="8991600" cy="83410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2400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36000" anchor="b"/>
            <a:lstStyle/>
            <a:p>
              <a:pPr eaLnBrk="0" hangingPunct="0">
                <a:spcBef>
                  <a:spcPct val="0"/>
                </a:spcBef>
              </a:pPr>
              <a:r>
                <a:rPr lang="en-GB" sz="28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Terahertz radiation: Properties</a:t>
              </a:r>
              <a:endPara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02546" y="4148387"/>
            <a:ext cx="8654849" cy="2477601"/>
          </a:xfrm>
          <a:prstGeom prst="rect">
            <a:avLst/>
          </a:prstGeom>
          <a:gradFill flip="none" rotWithShape="1">
            <a:gsLst>
              <a:gs pos="0">
                <a:srgbClr val="B3A2C7">
                  <a:tint val="66000"/>
                  <a:satMod val="160000"/>
                </a:srgbClr>
              </a:gs>
              <a:gs pos="50000">
                <a:srgbClr val="B3A2C7">
                  <a:tint val="44500"/>
                  <a:satMod val="160000"/>
                </a:srgbClr>
              </a:gs>
              <a:gs pos="100000">
                <a:srgbClr val="B3A2C7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Non-polar material are transparent to THz radiation</a:t>
            </a:r>
          </a:p>
          <a:p>
            <a:pPr lvl="2">
              <a:spcBef>
                <a:spcPct val="50000"/>
              </a:spcBef>
            </a:pPr>
            <a:r>
              <a:rPr lang="en-GB" dirty="0" smtClean="0">
                <a:solidFill>
                  <a:schemeClr val="tx1"/>
                </a:solidFill>
              </a:rPr>
              <a:t>- plastics, paper, semiconductors, (fabrics)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Many long-range inter-molecular </a:t>
            </a:r>
            <a:r>
              <a:rPr lang="en-GB" dirty="0" err="1" smtClean="0">
                <a:solidFill>
                  <a:schemeClr val="tx1"/>
                </a:solidFill>
              </a:rPr>
              <a:t>vibrational</a:t>
            </a:r>
            <a:r>
              <a:rPr lang="en-GB" dirty="0" smtClean="0">
                <a:solidFill>
                  <a:schemeClr val="tx1"/>
                </a:solidFill>
              </a:rPr>
              <a:t> modes correspond to THz frequencies</a:t>
            </a:r>
          </a:p>
          <a:p>
            <a:pPr>
              <a:spcBef>
                <a:spcPct val="50000"/>
              </a:spcBef>
            </a:pPr>
            <a:r>
              <a:rPr lang="en-GB" dirty="0" smtClean="0">
                <a:solidFill>
                  <a:schemeClr val="tx1"/>
                </a:solidFill>
              </a:rPr>
              <a:t>		- spectral absorption features</a:t>
            </a:r>
          </a:p>
          <a:p>
            <a:pPr>
              <a:spcBef>
                <a:spcPct val="50000"/>
              </a:spcBef>
            </a:pPr>
            <a:r>
              <a:rPr lang="en-GB" dirty="0" smtClean="0">
                <a:solidFill>
                  <a:schemeClr val="tx1"/>
                </a:solidFill>
              </a:rPr>
              <a:t>		- alternative contrast mechanisms?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Non-ionising (safer)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7798" y="1121935"/>
            <a:ext cx="8054435" cy="1703151"/>
            <a:chOff x="683568" y="2636912"/>
            <a:chExt cx="7542212" cy="1412180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2636912"/>
              <a:ext cx="7542212" cy="141218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7"/>
            <p:cNvSpPr>
              <a:spLocks noChangeArrowheads="1"/>
            </p:cNvSpPr>
            <p:nvPr/>
          </p:nvSpPr>
          <p:spPr bwMode="auto">
            <a:xfrm>
              <a:off x="3707904" y="2852936"/>
              <a:ext cx="935360" cy="882402"/>
            </a:xfrm>
            <a:prstGeom prst="ellipse">
              <a:avLst/>
            </a:prstGeom>
            <a:noFill/>
            <a:ln w="38100" algn="ctr">
              <a:solidFill>
                <a:srgbClr val="7030A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GB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1480783" y="2899350"/>
            <a:ext cx="5834418" cy="1131079"/>
          </a:xfrm>
          <a:prstGeom prst="rect">
            <a:avLst/>
          </a:prstGeom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GB" dirty="0" smtClean="0">
                <a:solidFill>
                  <a:schemeClr val="tx1"/>
                </a:solidFill>
              </a:rPr>
              <a:t>Frequency = 100 GHz – </a:t>
            </a:r>
            <a:r>
              <a:rPr lang="en-GB" b="1" dirty="0" smtClean="0">
                <a:solidFill>
                  <a:schemeClr val="tx1"/>
                </a:solidFill>
              </a:rPr>
              <a:t>1 THz </a:t>
            </a:r>
            <a:r>
              <a:rPr lang="en-GB" dirty="0" smtClean="0">
                <a:solidFill>
                  <a:schemeClr val="tx1"/>
                </a:solidFill>
              </a:rPr>
              <a:t>– 10 THz;   </a:t>
            </a:r>
          </a:p>
          <a:p>
            <a:pPr algn="ctr">
              <a:lnSpc>
                <a:spcPct val="125000"/>
              </a:lnSpc>
            </a:pPr>
            <a:r>
              <a:rPr lang="en-GB" dirty="0" smtClean="0">
                <a:solidFill>
                  <a:schemeClr val="tx1"/>
                </a:solidFill>
              </a:rPr>
              <a:t>Wavelength = 3 mm – </a:t>
            </a:r>
            <a:r>
              <a:rPr lang="en-GB" b="1" dirty="0" smtClean="0">
                <a:solidFill>
                  <a:schemeClr val="tx1"/>
                </a:solidFill>
              </a:rPr>
              <a:t>0.3 mm </a:t>
            </a:r>
            <a:r>
              <a:rPr lang="en-GB" dirty="0" smtClean="0">
                <a:solidFill>
                  <a:schemeClr val="tx1"/>
                </a:solidFill>
              </a:rPr>
              <a:t>– 0.03 mm;</a:t>
            </a:r>
          </a:p>
          <a:p>
            <a:pPr algn="ctr">
              <a:lnSpc>
                <a:spcPct val="125000"/>
              </a:lnSpc>
            </a:pPr>
            <a:r>
              <a:rPr lang="en-GB" dirty="0" smtClean="0">
                <a:solidFill>
                  <a:schemeClr val="tx1"/>
                </a:solidFill>
              </a:rPr>
              <a:t>Energy = 0.4 </a:t>
            </a:r>
            <a:r>
              <a:rPr lang="en-GB" dirty="0" err="1" smtClean="0">
                <a:solidFill>
                  <a:schemeClr val="tx1"/>
                </a:solidFill>
              </a:rPr>
              <a:t>meV</a:t>
            </a:r>
            <a:r>
              <a:rPr lang="en-GB" dirty="0" smtClean="0">
                <a:solidFill>
                  <a:schemeClr val="tx1"/>
                </a:solidFill>
              </a:rPr>
              <a:t> – </a:t>
            </a:r>
            <a:r>
              <a:rPr lang="en-GB" b="1" dirty="0" smtClean="0">
                <a:solidFill>
                  <a:schemeClr val="tx1"/>
                </a:solidFill>
              </a:rPr>
              <a:t>4 </a:t>
            </a:r>
            <a:r>
              <a:rPr lang="en-GB" b="1" dirty="0" err="1" smtClean="0">
                <a:solidFill>
                  <a:schemeClr val="tx1"/>
                </a:solidFill>
              </a:rPr>
              <a:t>meV</a:t>
            </a:r>
            <a:r>
              <a:rPr lang="en-GB" b="1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– 40 </a:t>
            </a:r>
            <a:r>
              <a:rPr lang="en-GB" dirty="0" err="1" smtClean="0">
                <a:solidFill>
                  <a:schemeClr val="tx1"/>
                </a:solidFill>
              </a:rPr>
              <a:t>meV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4" cstate="print"/>
          <a:srcRect b="51442"/>
          <a:stretch>
            <a:fillRect/>
          </a:stretch>
        </p:blipFill>
        <p:spPr bwMode="auto">
          <a:xfrm>
            <a:off x="6095917" y="1217838"/>
            <a:ext cx="2538631" cy="9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08111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cs typeface="Arial" charset="0"/>
                </a:rPr>
                <a:t>Swept-frequency coherent imaging: Analysis</a:t>
              </a:r>
              <a:endParaRPr lang="en-GB" sz="2800" b="0" dirty="0">
                <a:cs typeface="Arial" charset="0"/>
              </a:endParaRP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02761" y="2034900"/>
          <a:ext cx="4378325" cy="479425"/>
        </p:xfrm>
        <a:graphic>
          <a:graphicData uri="http://schemas.openxmlformats.org/presentationml/2006/ole">
            <p:oleObj spid="_x0000_s244739" name="Equation" r:id="rId5" imgW="2031840" imgH="203040" progId="Equation.DSMT4">
              <p:embed/>
            </p:oleObj>
          </a:graphicData>
        </a:graphic>
      </p:graphicFrame>
      <p:graphicFrame>
        <p:nvGraphicFramePr>
          <p:cNvPr id="244740" name="Object 4"/>
          <p:cNvGraphicFramePr>
            <a:graphicFrameLocks noChangeAspect="1"/>
          </p:cNvGraphicFramePr>
          <p:nvPr/>
        </p:nvGraphicFramePr>
        <p:xfrm>
          <a:off x="2499677" y="2759665"/>
          <a:ext cx="3360737" cy="422275"/>
        </p:xfrm>
        <a:graphic>
          <a:graphicData uri="http://schemas.openxmlformats.org/presentationml/2006/ole">
            <p:oleObj spid="_x0000_s244740" name="Equation" r:id="rId6" imgW="2095200" imgH="266400" progId="Equation.DSMT4">
              <p:embed/>
            </p:oleObj>
          </a:graphicData>
        </a:graphic>
      </p:graphicFrame>
      <p:graphicFrame>
        <p:nvGraphicFramePr>
          <p:cNvPr id="244741" name="Object 5"/>
          <p:cNvGraphicFramePr>
            <a:graphicFrameLocks noChangeAspect="1"/>
          </p:cNvGraphicFramePr>
          <p:nvPr/>
        </p:nvGraphicFramePr>
        <p:xfrm>
          <a:off x="1883681" y="1424713"/>
          <a:ext cx="1933575" cy="622300"/>
        </p:xfrm>
        <a:graphic>
          <a:graphicData uri="http://schemas.openxmlformats.org/presentationml/2006/ole">
            <p:oleObj spid="_x0000_s244741" name="Equation" r:id="rId7" imgW="1206360" imgH="393480" progId="Equation.DSMT4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00445" y="1454333"/>
            <a:ext cx="166333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Phase chirp: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507" y="2076995"/>
            <a:ext cx="20552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Phase equation: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78" y="2686595"/>
            <a:ext cx="2055225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SM voltage: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986" y="4254137"/>
            <a:ext cx="37054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Calibrate using 2 known materials: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6113418" y="3004457"/>
            <a:ext cx="1123406" cy="352697"/>
          </a:xfrm>
          <a:prstGeom prst="right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244742" name="Object 6"/>
          <p:cNvGraphicFramePr>
            <a:graphicFrameLocks noChangeAspect="1"/>
          </p:cNvGraphicFramePr>
          <p:nvPr/>
        </p:nvGraphicFramePr>
        <p:xfrm>
          <a:off x="7363550" y="2982459"/>
          <a:ext cx="1358900" cy="425450"/>
        </p:xfrm>
        <a:graphic>
          <a:graphicData uri="http://schemas.openxmlformats.org/presentationml/2006/ole">
            <p:oleObj spid="_x0000_s244742" name="Equation" r:id="rId8" imgW="850680" imgH="266400" progId="Equation.DSMT4">
              <p:embed/>
            </p:oleObj>
          </a:graphicData>
        </a:graphic>
      </p:graphicFrame>
      <p:graphicFrame>
        <p:nvGraphicFramePr>
          <p:cNvPr id="244743" name="Object 7"/>
          <p:cNvGraphicFramePr>
            <a:graphicFrameLocks noChangeAspect="1"/>
          </p:cNvGraphicFramePr>
          <p:nvPr/>
        </p:nvGraphicFramePr>
        <p:xfrm>
          <a:off x="4088674" y="4301852"/>
          <a:ext cx="2187575" cy="425450"/>
        </p:xfrm>
        <a:graphic>
          <a:graphicData uri="http://schemas.openxmlformats.org/presentationml/2006/ole">
            <p:oleObj spid="_x0000_s244743" name="Equation" r:id="rId9" imgW="1371600" imgH="266400" progId="Equation.DSMT4">
              <p:embed/>
            </p:oleObj>
          </a:graphicData>
        </a:graphic>
      </p:graphicFrame>
      <p:graphicFrame>
        <p:nvGraphicFramePr>
          <p:cNvPr id="244744" name="Object 8"/>
          <p:cNvGraphicFramePr>
            <a:graphicFrameLocks noChangeAspect="1"/>
          </p:cNvGraphicFramePr>
          <p:nvPr/>
        </p:nvGraphicFramePr>
        <p:xfrm>
          <a:off x="6755674" y="4329066"/>
          <a:ext cx="1963738" cy="384175"/>
        </p:xfrm>
        <a:graphic>
          <a:graphicData uri="http://schemas.openxmlformats.org/presentationml/2006/ole">
            <p:oleObj spid="_x0000_s244744" name="Equation" r:id="rId10" imgW="1231560" imgH="241200" progId="Equation.DSMT4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39633" y="5098869"/>
            <a:ext cx="81492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Determine unknown material parameters </a:t>
            </a:r>
            <a:r>
              <a:rPr lang="en-GB" b="1" dirty="0" smtClean="0">
                <a:solidFill>
                  <a:schemeClr val="tx1"/>
                </a:solidFill>
              </a:rPr>
              <a:t>(refractive index </a:t>
            </a:r>
            <a:r>
              <a:rPr lang="en-GB" b="1" i="1" dirty="0" smtClean="0">
                <a:solidFill>
                  <a:schemeClr val="tx1"/>
                </a:solidFill>
              </a:rPr>
              <a:t>n, </a:t>
            </a:r>
            <a:r>
              <a:rPr lang="en-GB" b="1" dirty="0" smtClean="0">
                <a:solidFill>
                  <a:schemeClr val="tx1"/>
                </a:solidFill>
              </a:rPr>
              <a:t>absorption </a:t>
            </a:r>
            <a:r>
              <a:rPr lang="en-GB" b="1" i="1" dirty="0" smtClean="0">
                <a:solidFill>
                  <a:schemeClr val="tx1"/>
                </a:solidFill>
              </a:rPr>
              <a:t>k)</a:t>
            </a:r>
            <a:r>
              <a:rPr lang="en-GB" dirty="0" smtClean="0">
                <a:solidFill>
                  <a:schemeClr val="tx1"/>
                </a:solidFill>
              </a:rPr>
              <a:t>: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48194" y="1110343"/>
            <a:ext cx="8699863" cy="2860766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235131" y="4045131"/>
            <a:ext cx="8630194" cy="905691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graphicFrame>
        <p:nvGraphicFramePr>
          <p:cNvPr id="244745" name="Object 9"/>
          <p:cNvGraphicFramePr>
            <a:graphicFrameLocks noChangeAspect="1"/>
          </p:cNvGraphicFramePr>
          <p:nvPr/>
        </p:nvGraphicFramePr>
        <p:xfrm>
          <a:off x="1597478" y="5718537"/>
          <a:ext cx="2430463" cy="769938"/>
        </p:xfrm>
        <a:graphic>
          <a:graphicData uri="http://schemas.openxmlformats.org/presentationml/2006/ole">
            <p:oleObj spid="_x0000_s244745" name="Equation" r:id="rId11" imgW="1523880" imgH="482400" progId="Equation.DSMT4">
              <p:embed/>
            </p:oleObj>
          </a:graphicData>
        </a:graphic>
      </p:graphicFrame>
      <p:graphicFrame>
        <p:nvGraphicFramePr>
          <p:cNvPr id="244746" name="Object 10"/>
          <p:cNvGraphicFramePr>
            <a:graphicFrameLocks noChangeAspect="1"/>
          </p:cNvGraphicFramePr>
          <p:nvPr/>
        </p:nvGraphicFramePr>
        <p:xfrm>
          <a:off x="4883240" y="5719036"/>
          <a:ext cx="2430463" cy="809625"/>
        </p:xfrm>
        <a:graphic>
          <a:graphicData uri="http://schemas.openxmlformats.org/presentationml/2006/ole">
            <p:oleObj spid="_x0000_s244746" name="Equation" r:id="rId12" imgW="1523880" imgH="507960" progId="Equation.DSMT4">
              <p:embed/>
            </p:oleObj>
          </a:graphicData>
        </a:graphic>
      </p:graphicFrame>
      <p:sp>
        <p:nvSpPr>
          <p:cNvPr id="22" name="Rounded Rectangle 21"/>
          <p:cNvSpPr/>
          <p:nvPr/>
        </p:nvSpPr>
        <p:spPr bwMode="auto">
          <a:xfrm>
            <a:off x="204651" y="5072742"/>
            <a:ext cx="8630194" cy="1615440"/>
          </a:xfrm>
          <a:prstGeom prst="round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3" name="Picture 22" descr="waveforms.t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769325" y="3187338"/>
            <a:ext cx="3065406" cy="7663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33994" y="1243730"/>
            <a:ext cx="136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CC"/>
                </a:solidFill>
                <a:sym typeface="Symbol"/>
              </a:rPr>
              <a:t>Phase change on reflection</a:t>
            </a:r>
            <a:endParaRPr lang="en-GB" sz="1400" dirty="0">
              <a:solidFill>
                <a:srgbClr val="0000CC"/>
              </a:solidFill>
            </a:endParaRP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 bwMode="auto">
          <a:xfrm flipH="1">
            <a:off x="3775166" y="1505340"/>
            <a:ext cx="458828" cy="12751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ltGray">
            <a:xfrm>
              <a:off x="251519" y="188640"/>
              <a:ext cx="8646821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cs typeface="Arial" charset="0"/>
                </a:rPr>
                <a:t>Swept-frequency coherent imaging: Material analysis</a:t>
              </a:r>
              <a:endParaRPr lang="en-GB" sz="2800" dirty="0">
                <a:cs typeface="Arial" charset="0"/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45030" y="1397001"/>
          <a:ext cx="6574970" cy="3018246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14994"/>
                <a:gridCol w="1314994"/>
                <a:gridCol w="1314994"/>
                <a:gridCol w="1314994"/>
                <a:gridCol w="1314994"/>
              </a:tblGrid>
              <a:tr h="43117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 smtClean="0"/>
                        <a:t>n</a:t>
                      </a:r>
                      <a:r>
                        <a:rPr lang="en-GB" baseline="0" dirty="0" smtClean="0"/>
                        <a:t> (meas.)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 smtClean="0"/>
                        <a:t>n</a:t>
                      </a:r>
                      <a:r>
                        <a:rPr lang="en-GB" dirty="0" smtClean="0"/>
                        <a:t> (lit.)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baseline="0" dirty="0" smtClean="0"/>
                        <a:t>k</a:t>
                      </a:r>
                      <a:r>
                        <a:rPr lang="en-GB" baseline="0" dirty="0" smtClean="0"/>
                        <a:t> (meas.)</a:t>
                      </a:r>
                      <a:endParaRPr lang="en-GB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1" dirty="0" smtClean="0"/>
                        <a:t>k</a:t>
                      </a:r>
                      <a:r>
                        <a:rPr lang="en-GB" dirty="0" smtClean="0"/>
                        <a:t> (lit.)</a:t>
                      </a:r>
                      <a:endParaRPr lang="en-GB" dirty="0"/>
                    </a:p>
                  </a:txBody>
                  <a:tcPr/>
                </a:tc>
              </a:tr>
              <a:tr h="431178">
                <a:tc>
                  <a:txBody>
                    <a:bodyPr/>
                    <a:lstStyle/>
                    <a:p>
                      <a:r>
                        <a:rPr lang="en-GB" dirty="0" smtClean="0"/>
                        <a:t>POM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0.012</a:t>
                      </a:r>
                      <a:endParaRPr lang="en-GB" dirty="0"/>
                    </a:p>
                  </a:txBody>
                  <a:tcPr/>
                </a:tc>
              </a:tr>
              <a:tr h="431178">
                <a:tc>
                  <a:txBody>
                    <a:bodyPr/>
                    <a:lstStyle/>
                    <a:p>
                      <a:r>
                        <a:rPr lang="en-GB" dirty="0" smtClean="0"/>
                        <a:t>PVC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0.063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0.062</a:t>
                      </a:r>
                      <a:endParaRPr lang="en-GB" dirty="0"/>
                    </a:p>
                  </a:txBody>
                  <a:tcPr/>
                </a:tc>
              </a:tr>
              <a:tr h="431178">
                <a:tc>
                  <a:txBody>
                    <a:bodyPr/>
                    <a:lstStyle/>
                    <a:p>
                      <a:r>
                        <a:rPr lang="en-GB" dirty="0" smtClean="0"/>
                        <a:t>PA6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0.11</a:t>
                      </a:r>
                      <a:endParaRPr lang="en-GB" dirty="0"/>
                    </a:p>
                  </a:txBody>
                  <a:tcPr/>
                </a:tc>
              </a:tr>
              <a:tr h="431178">
                <a:tc>
                  <a:txBody>
                    <a:bodyPr/>
                    <a:lstStyle/>
                    <a:p>
                      <a:r>
                        <a:rPr lang="en-GB" dirty="0" smtClean="0"/>
                        <a:t>PC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1.62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0.011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0.011</a:t>
                      </a:r>
                      <a:endParaRPr lang="en-GB" dirty="0"/>
                    </a:p>
                  </a:txBody>
                  <a:tcPr/>
                </a:tc>
              </a:tr>
              <a:tr h="431178">
                <a:tc>
                  <a:txBody>
                    <a:bodyPr/>
                    <a:lstStyle/>
                    <a:p>
                      <a:r>
                        <a:rPr lang="en-GB" dirty="0" smtClean="0"/>
                        <a:t>HDPE1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1.58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1.58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0.019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0.018</a:t>
                      </a:r>
                      <a:endParaRPr lang="en-GB" dirty="0"/>
                    </a:p>
                  </a:txBody>
                  <a:tcPr/>
                </a:tc>
              </a:tr>
              <a:tr h="431178">
                <a:tc>
                  <a:txBody>
                    <a:bodyPr/>
                    <a:lstStyle/>
                    <a:p>
                      <a:r>
                        <a:rPr lang="en-GB" dirty="0" smtClean="0"/>
                        <a:t>HDPE2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1.54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1.54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0.0020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57049" y="4920343"/>
            <a:ext cx="74153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solidFill>
                  <a:schemeClr val="tx1"/>
                </a:solidFill>
              </a:rPr>
              <a:t>Excellent agreement between measured parameters and literature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60098" name="Picture 2" descr="http://www.mozambique-gas-summit.com/wp-content/uploads/2012/12/big-tick-g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2949" y="4575323"/>
            <a:ext cx="919752" cy="894203"/>
          </a:xfrm>
          <a:prstGeom prst="rect">
            <a:avLst/>
          </a:prstGeom>
          <a:noFill/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7421" y="6119337"/>
            <a:ext cx="896657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Aleksandar D. </a:t>
            </a:r>
            <a:r>
              <a:rPr lang="en-US" sz="1400" dirty="0" err="1" smtClean="0">
                <a:solidFill>
                  <a:srgbClr val="0000CC"/>
                </a:solidFill>
              </a:rPr>
              <a:t>Rakić</a:t>
            </a:r>
            <a:r>
              <a:rPr lang="en-US" sz="1400" dirty="0" smtClean="0">
                <a:solidFill>
                  <a:srgbClr val="0000CC"/>
                </a:solidFill>
              </a:rPr>
              <a:t>, Thomas Taimre, Karl Bertling, Yah Leng Lim, Paul Dean, Dragan Indjin, Zoran </a:t>
            </a:r>
            <a:r>
              <a:rPr lang="en-US" sz="1400" dirty="0" err="1" smtClean="0">
                <a:solidFill>
                  <a:srgbClr val="0000CC"/>
                </a:solidFill>
              </a:rPr>
              <a:t>Ikonić</a:t>
            </a:r>
            <a:r>
              <a:rPr lang="en-US" sz="1400" dirty="0" smtClean="0">
                <a:solidFill>
                  <a:srgbClr val="0000CC"/>
                </a:solidFill>
              </a:rPr>
              <a:t>, Paul Harrison, Alexander Valavanis, Suraj P. Khanna, Mohammad </a:t>
            </a:r>
            <a:r>
              <a:rPr lang="en-US" sz="1400" dirty="0" err="1" smtClean="0">
                <a:solidFill>
                  <a:srgbClr val="0000CC"/>
                </a:solidFill>
              </a:rPr>
              <a:t>Lachab</a:t>
            </a:r>
            <a:r>
              <a:rPr lang="en-US" sz="1400" dirty="0" smtClean="0">
                <a:solidFill>
                  <a:srgbClr val="0000CC"/>
                </a:solidFill>
              </a:rPr>
              <a:t>, Stephen J. Wilson, Edmund H. Linfield, and A. Giles Davies, </a:t>
            </a:r>
            <a:r>
              <a:rPr lang="en-GB" sz="1400" dirty="0" smtClean="0">
                <a:solidFill>
                  <a:srgbClr val="0000CC"/>
                </a:solidFill>
              </a:rPr>
              <a:t>Optics Express </a:t>
            </a:r>
            <a:r>
              <a:rPr lang="en-GB" sz="1400" b="1" dirty="0" smtClean="0">
                <a:solidFill>
                  <a:srgbClr val="0000CC"/>
                </a:solidFill>
              </a:rPr>
              <a:t>21</a:t>
            </a:r>
            <a:r>
              <a:rPr lang="en-GB" sz="1400" dirty="0" smtClean="0">
                <a:solidFill>
                  <a:srgbClr val="0000CC"/>
                </a:solidFill>
              </a:rPr>
              <a:t>, 22194-22205 (2013)</a:t>
            </a:r>
            <a:endParaRPr lang="en-GB" sz="1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 smtClean="0">
                  <a:cs typeface="Arial" charset="0"/>
                </a:rPr>
                <a:t>Summary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3850" y="1295400"/>
            <a:ext cx="8219259" cy="49548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50000"/>
              </a:lnSpc>
              <a:spcBef>
                <a:spcPts val="1125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Demonstrated coherent imaging using self mixing in a THz QCL</a:t>
            </a:r>
          </a:p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tx1"/>
                </a:solidFill>
              </a:rPr>
              <a:t>			- a fast and sensitive technique that removes the need for an 			external THz detector</a:t>
            </a:r>
          </a:p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1125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tx1"/>
                </a:solidFill>
              </a:rPr>
              <a:t> Demonstrated 3D imaging using a THz QCL, enabling sample depth and reflectivity to be measured across 2D surface</a:t>
            </a:r>
          </a:p>
          <a:p>
            <a:pPr>
              <a:lnSpc>
                <a:spcPct val="150000"/>
              </a:lnSpc>
              <a:spcBef>
                <a:spcPts val="1125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1125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tx1"/>
                </a:solidFill>
              </a:rPr>
              <a:t> Demonstrated novel swept-frequency coherent imaging approach, enabling complex index of materials to be measured 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 smtClean="0">
                  <a:cs typeface="Arial" charset="0"/>
                </a:rPr>
                <a:t>Acknowledgements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3850" y="1295400"/>
            <a:ext cx="8219259" cy="3708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The author(s) acknowledge support from MPNS COST ACTION MP1204 and BMBS COST ACTION BM1205, and also:</a:t>
            </a:r>
          </a:p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EPSRC (UK)</a:t>
            </a:r>
          </a:p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Australian Research Council’s Discovery Projects funding</a:t>
            </a:r>
          </a:p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ERC ‘</a:t>
            </a:r>
            <a:r>
              <a:rPr lang="en-GB" i="1" dirty="0" smtClean="0">
                <a:solidFill>
                  <a:srgbClr val="000000"/>
                </a:solidFill>
              </a:rPr>
              <a:t>NOTES</a:t>
            </a:r>
            <a:r>
              <a:rPr lang="en-GB" dirty="0" smtClean="0">
                <a:solidFill>
                  <a:srgbClr val="000000"/>
                </a:solidFill>
              </a:rPr>
              <a:t>’ and ‘</a:t>
            </a:r>
            <a:r>
              <a:rPr lang="en-GB" i="1" dirty="0" smtClean="0">
                <a:solidFill>
                  <a:srgbClr val="000000"/>
                </a:solidFill>
              </a:rPr>
              <a:t>TOSCA</a:t>
            </a:r>
            <a:r>
              <a:rPr lang="en-GB" dirty="0" smtClean="0">
                <a:solidFill>
                  <a:srgbClr val="000000"/>
                </a:solidFill>
              </a:rPr>
              <a:t>’ programmes</a:t>
            </a:r>
          </a:p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The Royal Society</a:t>
            </a:r>
          </a:p>
          <a:p>
            <a:pPr>
              <a:lnSpc>
                <a:spcPct val="150000"/>
              </a:lnSpc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solidFill>
                  <a:srgbClr val="000000"/>
                </a:solidFill>
              </a:rPr>
              <a:t>The </a:t>
            </a:r>
            <a:r>
              <a:rPr lang="en-GB" dirty="0" err="1" smtClean="0">
                <a:solidFill>
                  <a:srgbClr val="000000"/>
                </a:solidFill>
              </a:rPr>
              <a:t>Wolfson</a:t>
            </a:r>
            <a:r>
              <a:rPr lang="en-GB" dirty="0" smtClean="0">
                <a:solidFill>
                  <a:srgbClr val="000000"/>
                </a:solidFill>
              </a:rPr>
              <a:t> Foundation</a:t>
            </a:r>
          </a:p>
        </p:txBody>
      </p:sp>
      <p:pic>
        <p:nvPicPr>
          <p:cNvPr id="10" name="Picture 13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6135" y="5268036"/>
            <a:ext cx="2680779" cy="79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eeds-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062" y="5196244"/>
            <a:ext cx="2738765" cy="779928"/>
          </a:xfrm>
          <a:prstGeom prst="rect">
            <a:avLst/>
          </a:prstGeom>
        </p:spPr>
      </p:pic>
      <p:pic>
        <p:nvPicPr>
          <p:cNvPr id="9" name="Picture 8" descr="logo_cos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3318" y="1839603"/>
            <a:ext cx="3420127" cy="7125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6939" y="905878"/>
            <a:ext cx="7542212" cy="1412180"/>
            <a:chOff x="683568" y="2636912"/>
            <a:chExt cx="7542212" cy="1412180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2636912"/>
              <a:ext cx="7542212" cy="1412180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</p:pic>
        <p:sp>
          <p:nvSpPr>
            <p:cNvPr id="4" name="Oval 7"/>
            <p:cNvSpPr>
              <a:spLocks noChangeArrowheads="1"/>
            </p:cNvSpPr>
            <p:nvPr/>
          </p:nvSpPr>
          <p:spPr bwMode="auto">
            <a:xfrm>
              <a:off x="3707904" y="2852936"/>
              <a:ext cx="935360" cy="882402"/>
            </a:xfrm>
            <a:prstGeom prst="ellipse">
              <a:avLst/>
            </a:prstGeom>
            <a:noFill/>
            <a:ln w="38100" algn="ctr">
              <a:solidFill>
                <a:srgbClr val="7030A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endParaRPr lang="en-GB" dirty="0"/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74613" y="74613"/>
            <a:ext cx="8991600" cy="83410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spcBef>
                  <a:spcPct val="0"/>
                </a:spcBef>
              </a:pPr>
              <a:endParaRPr lang="en-US" sz="2400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697224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36000" anchor="b"/>
            <a:lstStyle/>
            <a:p>
              <a:pPr eaLnBrk="0" hangingPunct="0">
                <a:spcBef>
                  <a:spcPct val="0"/>
                </a:spcBef>
              </a:pPr>
              <a:r>
                <a:rPr lang="en-GB" sz="28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Terahertz radiation: Applications</a:t>
              </a:r>
              <a:endParaRPr lang="en-GB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061" y="4694994"/>
            <a:ext cx="1389541" cy="105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ill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65622" y="4896102"/>
            <a:ext cx="1115016" cy="83849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938" y="4715799"/>
            <a:ext cx="1130031" cy="99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321970" y="2331077"/>
            <a:ext cx="2340000" cy="1044000"/>
            <a:chOff x="321971" y="3078051"/>
            <a:chExt cx="2472745" cy="1133341"/>
          </a:xfrm>
        </p:grpSpPr>
        <p:sp>
          <p:nvSpPr>
            <p:cNvPr id="12" name="Oval 11"/>
            <p:cNvSpPr/>
            <p:nvPr/>
          </p:nvSpPr>
          <p:spPr bwMode="auto">
            <a:xfrm>
              <a:off x="321972" y="3078051"/>
              <a:ext cx="2318197" cy="1133341"/>
            </a:xfrm>
            <a:prstGeom prst="ellipse">
              <a:avLst/>
            </a:prstGeom>
            <a:gradFill flip="none" rotWithShape="1"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971" y="3245476"/>
              <a:ext cx="247274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Physical Sciences</a:t>
              </a:r>
            </a:p>
            <a:p>
              <a:pPr algn="ctr"/>
              <a:r>
                <a:rPr lang="en-GB" sz="1600" dirty="0" smtClean="0">
                  <a:solidFill>
                    <a:schemeClr val="tx1"/>
                  </a:solidFill>
                </a:rPr>
                <a:t>(condensed matter, spectroscopy)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23634" y="2316051"/>
            <a:ext cx="2340000" cy="1044000"/>
            <a:chOff x="296214" y="3078051"/>
            <a:chExt cx="2472745" cy="1133341"/>
          </a:xfrm>
        </p:grpSpPr>
        <p:sp>
          <p:nvSpPr>
            <p:cNvPr id="15" name="Oval 14"/>
            <p:cNvSpPr/>
            <p:nvPr/>
          </p:nvSpPr>
          <p:spPr bwMode="auto">
            <a:xfrm>
              <a:off x="321972" y="3078051"/>
              <a:ext cx="2318197" cy="1133341"/>
            </a:xfrm>
            <a:prstGeom prst="ellipse">
              <a:avLst/>
            </a:prstGeom>
            <a:gradFill flip="none" rotWithShape="1"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6214" y="3451538"/>
              <a:ext cx="24727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Chemical sensing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799" y="3511641"/>
            <a:ext cx="2340000" cy="1044000"/>
            <a:chOff x="296214" y="3078051"/>
            <a:chExt cx="2472745" cy="1133341"/>
          </a:xfrm>
        </p:grpSpPr>
        <p:sp>
          <p:nvSpPr>
            <p:cNvPr id="18" name="Oval 17"/>
            <p:cNvSpPr/>
            <p:nvPr/>
          </p:nvSpPr>
          <p:spPr bwMode="auto">
            <a:xfrm>
              <a:off x="321972" y="3078051"/>
              <a:ext cx="2318197" cy="1133341"/>
            </a:xfrm>
            <a:prstGeom prst="ellipse">
              <a:avLst/>
            </a:prstGeom>
            <a:gradFill flip="none" rotWithShape="1"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6214" y="3451538"/>
              <a:ext cx="24727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Biomedical imaging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22265" y="2339663"/>
            <a:ext cx="2340000" cy="1044000"/>
            <a:chOff x="284066" y="3008145"/>
            <a:chExt cx="2472745" cy="1133341"/>
          </a:xfrm>
        </p:grpSpPr>
        <p:sp>
          <p:nvSpPr>
            <p:cNvPr id="21" name="Oval 20"/>
            <p:cNvSpPr/>
            <p:nvPr/>
          </p:nvSpPr>
          <p:spPr bwMode="auto">
            <a:xfrm>
              <a:off x="321973" y="3008145"/>
              <a:ext cx="2318197" cy="1133341"/>
            </a:xfrm>
            <a:prstGeom prst="ellipse">
              <a:avLst/>
            </a:prstGeom>
            <a:gradFill flip="none" rotWithShape="1"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4066" y="3217512"/>
              <a:ext cx="2472745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b="1" dirty="0" smtClean="0">
                  <a:solidFill>
                    <a:schemeClr val="tx1"/>
                  </a:solidFill>
                </a:rPr>
                <a:t>Atmospheric Science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b="1" dirty="0" smtClean="0">
                  <a:solidFill>
                    <a:schemeClr val="tx1"/>
                  </a:solidFill>
                </a:rPr>
                <a:t>Astronomy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447245" y="3498762"/>
            <a:ext cx="2340000" cy="1044000"/>
            <a:chOff x="309824" y="3078051"/>
            <a:chExt cx="2472745" cy="1133341"/>
          </a:xfrm>
        </p:grpSpPr>
        <p:sp>
          <p:nvSpPr>
            <p:cNvPr id="24" name="Oval 23"/>
            <p:cNvSpPr/>
            <p:nvPr/>
          </p:nvSpPr>
          <p:spPr bwMode="auto">
            <a:xfrm>
              <a:off x="321972" y="3078051"/>
              <a:ext cx="2318197" cy="1133341"/>
            </a:xfrm>
            <a:prstGeom prst="ellipse">
              <a:avLst/>
            </a:prstGeom>
            <a:gradFill flip="none" rotWithShape="1"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9824" y="3290727"/>
              <a:ext cx="2472745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600" b="1" dirty="0" smtClean="0">
                  <a:solidFill>
                    <a:schemeClr val="tx1"/>
                  </a:solidFill>
                </a:rPr>
                <a:t>Industrial Inspection</a:t>
              </a:r>
            </a:p>
            <a:p>
              <a:pPr algn="ctr">
                <a:lnSpc>
                  <a:spcPct val="150000"/>
                </a:lnSpc>
              </a:pPr>
              <a:r>
                <a:rPr lang="en-GB" sz="1600" b="1" dirty="0" smtClean="0">
                  <a:solidFill>
                    <a:schemeClr val="tx1"/>
                  </a:solidFill>
                </a:rPr>
                <a:t>Security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409386" y="3588915"/>
            <a:ext cx="2340000" cy="1044000"/>
            <a:chOff x="296214" y="3078051"/>
            <a:chExt cx="2472745" cy="1133341"/>
          </a:xfrm>
        </p:grpSpPr>
        <p:sp>
          <p:nvSpPr>
            <p:cNvPr id="27" name="Oval 26"/>
            <p:cNvSpPr/>
            <p:nvPr/>
          </p:nvSpPr>
          <p:spPr bwMode="auto">
            <a:xfrm>
              <a:off x="321972" y="3078051"/>
              <a:ext cx="2318197" cy="1133341"/>
            </a:xfrm>
            <a:prstGeom prst="ellipse">
              <a:avLst/>
            </a:prstGeom>
            <a:gradFill flip="none" rotWithShape="1">
              <a:gsLst>
                <a:gs pos="0">
                  <a:srgbClr val="B3A2C7">
                    <a:tint val="66000"/>
                    <a:satMod val="160000"/>
                  </a:srgbClr>
                </a:gs>
                <a:gs pos="50000">
                  <a:srgbClr val="B3A2C7">
                    <a:tint val="44500"/>
                    <a:satMod val="160000"/>
                  </a:srgbClr>
                </a:gs>
                <a:gs pos="100000">
                  <a:srgbClr val="B3A2C7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6214" y="3335627"/>
              <a:ext cx="2472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tx1"/>
                  </a:solidFill>
                </a:rPr>
                <a:t>Pharmaceutical monitoring</a:t>
              </a:r>
              <a:endParaRPr lang="en-GB" sz="1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7057" y="5965448"/>
            <a:ext cx="61272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 smtClean="0">
                <a:solidFill>
                  <a:srgbClr val="0000CC"/>
                </a:solidFill>
              </a:rPr>
              <a:t>V. P. Wallace et al., British Journal of Dermatology </a:t>
            </a:r>
            <a:r>
              <a:rPr lang="en-GB" sz="1300" b="1" dirty="0" smtClean="0">
                <a:solidFill>
                  <a:srgbClr val="0000CC"/>
                </a:solidFill>
              </a:rPr>
              <a:t>151</a:t>
            </a:r>
            <a:r>
              <a:rPr lang="en-GB" sz="1300" dirty="0" smtClean="0">
                <a:solidFill>
                  <a:srgbClr val="0000CC"/>
                </a:solidFill>
              </a:rPr>
              <a:t>, 424 (2004)</a:t>
            </a:r>
          </a:p>
          <a:p>
            <a:r>
              <a:rPr lang="en-GB" sz="1300" dirty="0" smtClean="0">
                <a:solidFill>
                  <a:srgbClr val="0000CC"/>
                </a:solidFill>
              </a:rPr>
              <a:t>N. </a:t>
            </a:r>
            <a:r>
              <a:rPr lang="en-GB" sz="1300" dirty="0" err="1" smtClean="0">
                <a:solidFill>
                  <a:srgbClr val="0000CC"/>
                </a:solidFill>
              </a:rPr>
              <a:t>Karpowicz</a:t>
            </a:r>
            <a:r>
              <a:rPr lang="en-GB" sz="1300" dirty="0" smtClean="0">
                <a:solidFill>
                  <a:srgbClr val="0000CC"/>
                </a:solidFill>
              </a:rPr>
              <a:t> et al., Appl. Phys. </a:t>
            </a:r>
            <a:r>
              <a:rPr lang="en-GB" sz="1300" dirty="0" err="1" smtClean="0">
                <a:solidFill>
                  <a:srgbClr val="0000CC"/>
                </a:solidFill>
              </a:rPr>
              <a:t>Lett</a:t>
            </a:r>
            <a:r>
              <a:rPr lang="en-GB" sz="1300" dirty="0" smtClean="0">
                <a:solidFill>
                  <a:srgbClr val="0000CC"/>
                </a:solidFill>
              </a:rPr>
              <a:t>. </a:t>
            </a:r>
            <a:r>
              <a:rPr lang="en-GB" sz="1300" b="1" dirty="0" smtClean="0">
                <a:solidFill>
                  <a:srgbClr val="0000CC"/>
                </a:solidFill>
              </a:rPr>
              <a:t>86</a:t>
            </a:r>
            <a:r>
              <a:rPr lang="en-GB" sz="1300" dirty="0" smtClean="0">
                <a:solidFill>
                  <a:srgbClr val="0000CC"/>
                </a:solidFill>
              </a:rPr>
              <a:t>, 054105 (2005)</a:t>
            </a:r>
          </a:p>
          <a:p>
            <a:r>
              <a:rPr lang="en-GB" sz="1300" dirty="0" smtClean="0">
                <a:solidFill>
                  <a:srgbClr val="0000CC"/>
                </a:solidFill>
              </a:rPr>
              <a:t>Y. C. </a:t>
            </a:r>
            <a:r>
              <a:rPr lang="en-GB" sz="1300" dirty="0" err="1" smtClean="0">
                <a:solidFill>
                  <a:srgbClr val="0000CC"/>
                </a:solidFill>
              </a:rPr>
              <a:t>Shen</a:t>
            </a:r>
            <a:r>
              <a:rPr lang="en-GB" sz="1300" dirty="0" smtClean="0">
                <a:solidFill>
                  <a:srgbClr val="0000CC"/>
                </a:solidFill>
              </a:rPr>
              <a:t> et al., IEEE J. Sel. Top. Quantum Elec. </a:t>
            </a:r>
            <a:r>
              <a:rPr lang="en-GB" sz="1300" b="1" dirty="0" smtClean="0">
                <a:solidFill>
                  <a:srgbClr val="0000CC"/>
                </a:solidFill>
              </a:rPr>
              <a:t>14</a:t>
            </a:r>
            <a:r>
              <a:rPr lang="en-GB" sz="1300" dirty="0" smtClean="0">
                <a:solidFill>
                  <a:srgbClr val="0000CC"/>
                </a:solidFill>
              </a:rPr>
              <a:t>, 407 (2008)</a:t>
            </a:r>
          </a:p>
          <a:p>
            <a:r>
              <a:rPr lang="en-GB" sz="1300" b="1" dirty="0" smtClean="0">
                <a:solidFill>
                  <a:srgbClr val="0000CC"/>
                </a:solidFill>
              </a:rPr>
              <a:t>M. </a:t>
            </a:r>
            <a:r>
              <a:rPr lang="en-GB" sz="1300" b="1" dirty="0" err="1" smtClean="0">
                <a:solidFill>
                  <a:srgbClr val="0000CC"/>
                </a:solidFill>
              </a:rPr>
              <a:t>Tonouchi</a:t>
            </a:r>
            <a:r>
              <a:rPr lang="en-GB" sz="1300" b="1" dirty="0" smtClean="0">
                <a:solidFill>
                  <a:srgbClr val="0000CC"/>
                </a:solidFill>
              </a:rPr>
              <a:t>, Nature Photonics, 1, 97 (2007) </a:t>
            </a:r>
            <a:endParaRPr lang="en-GB" sz="1300" b="1" dirty="0">
              <a:solidFill>
                <a:srgbClr val="0000CC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03033" y="4672258"/>
            <a:ext cx="1487735" cy="121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7299" y="4773568"/>
            <a:ext cx="1693905" cy="118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kesp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6287" y="1484320"/>
            <a:ext cx="6418018" cy="2194907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23850" y="994185"/>
            <a:ext cx="8820150" cy="9665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tx1"/>
                </a:solidFill>
              </a:rPr>
              <a:t>THz absorption sensitive to </a:t>
            </a:r>
            <a:r>
              <a:rPr lang="en-GB" sz="2000" b="1" dirty="0" smtClean="0">
                <a:solidFill>
                  <a:schemeClr val="tx1"/>
                </a:solidFill>
              </a:rPr>
              <a:t>chemical</a:t>
            </a:r>
            <a:r>
              <a:rPr lang="en-GB" sz="2000" dirty="0" smtClean="0">
                <a:solidFill>
                  <a:schemeClr val="tx1"/>
                </a:solidFill>
              </a:rPr>
              <a:t> and </a:t>
            </a:r>
            <a:r>
              <a:rPr lang="en-GB" sz="2000" b="1" dirty="0" smtClean="0">
                <a:solidFill>
                  <a:schemeClr val="tx1"/>
                </a:solidFill>
              </a:rPr>
              <a:t>structural</a:t>
            </a:r>
            <a:r>
              <a:rPr lang="en-GB" sz="2000" dirty="0" smtClean="0">
                <a:solidFill>
                  <a:schemeClr val="tx1"/>
                </a:solidFill>
              </a:rPr>
              <a:t> properties</a:t>
            </a:r>
          </a:p>
          <a:p>
            <a:pPr>
              <a:lnSpc>
                <a:spcPct val="125000"/>
              </a:lnSpc>
              <a:spcBef>
                <a:spcPts val="1125"/>
              </a:spcBef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 smtClean="0">
                  <a:cs typeface="Arial" charset="0"/>
                </a:rPr>
                <a:t>Molecular vibrations</a:t>
              </a:r>
              <a:endParaRPr lang="en-GB" sz="2800" b="0" dirty="0">
                <a:cs typeface="Arial" charset="0"/>
              </a:endParaRP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39567" y="5939443"/>
            <a:ext cx="3167062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tx1"/>
                </a:solidFill>
              </a:rPr>
              <a:t>1.91 THz    63.94 cm</a:t>
            </a:r>
            <a:r>
              <a:rPr lang="en-GB" sz="1400" b="1" baseline="30000" dirty="0">
                <a:solidFill>
                  <a:schemeClr val="tx1"/>
                </a:solidFill>
              </a:rPr>
              <a:t>-1</a:t>
            </a:r>
          </a:p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tx1"/>
                </a:solidFill>
              </a:rPr>
              <a:t>THz – long range external mode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35086" y="4849043"/>
            <a:ext cx="2951162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tx1"/>
                </a:solidFill>
              </a:rPr>
              <a:t>48.07 THz     1602.39 cm</a:t>
            </a:r>
            <a:r>
              <a:rPr lang="en-GB" sz="1400" b="1" baseline="30000" dirty="0">
                <a:solidFill>
                  <a:schemeClr val="tx1"/>
                </a:solidFill>
              </a:rPr>
              <a:t>-1</a:t>
            </a:r>
          </a:p>
          <a:p>
            <a:pPr>
              <a:spcBef>
                <a:spcPct val="50000"/>
              </a:spcBef>
            </a:pPr>
            <a:r>
              <a:rPr lang="en-GB" sz="1400" b="1" dirty="0">
                <a:solidFill>
                  <a:schemeClr val="tx1"/>
                </a:solidFill>
              </a:rPr>
              <a:t>Mid-IR – localised internal mode</a:t>
            </a:r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" name="Picture 10" descr="Animat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8064" y="4129679"/>
            <a:ext cx="2432855" cy="2728321"/>
          </a:xfrm>
          <a:prstGeom prst="rect">
            <a:avLst/>
          </a:prstGeom>
          <a:noFill/>
        </p:spPr>
      </p:pic>
      <p:pic>
        <p:nvPicPr>
          <p:cNvPr id="11" name="Picture 12" descr="Animat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421" y="4038851"/>
            <a:ext cx="2513528" cy="2819149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361827" y="3714218"/>
            <a:ext cx="4480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CC"/>
                </a:solidFill>
              </a:rPr>
              <a:t>A. G. Davies </a:t>
            </a:r>
            <a:r>
              <a:rPr lang="en-GB" sz="1400" i="1" dirty="0" smtClean="0">
                <a:solidFill>
                  <a:srgbClr val="0000CC"/>
                </a:solidFill>
              </a:rPr>
              <a:t>et al.</a:t>
            </a:r>
            <a:r>
              <a:rPr lang="en-GB" sz="1400" dirty="0" smtClean="0">
                <a:solidFill>
                  <a:srgbClr val="0000CC"/>
                </a:solidFill>
              </a:rPr>
              <a:t>, Materials Today </a:t>
            </a:r>
            <a:r>
              <a:rPr lang="en-GB" sz="1400" b="1" dirty="0" smtClean="0">
                <a:solidFill>
                  <a:srgbClr val="0000CC"/>
                </a:solidFill>
              </a:rPr>
              <a:t>11</a:t>
            </a:r>
            <a:r>
              <a:rPr lang="en-GB" sz="1400" dirty="0" smtClean="0">
                <a:solidFill>
                  <a:srgbClr val="0000CC"/>
                </a:solidFill>
              </a:rPr>
              <a:t>, 18 (2008)</a:t>
            </a:r>
            <a:endParaRPr lang="en-GB" sz="1400" dirty="0">
              <a:solidFill>
                <a:srgbClr val="0000CC"/>
              </a:solidFill>
            </a:endParaRPr>
          </a:p>
        </p:txBody>
      </p:sp>
      <p:cxnSp>
        <p:nvCxnSpPr>
          <p:cNvPr id="14" name="Straight Arrow Connector 13"/>
          <p:cNvCxnSpPr>
            <a:stCxn id="9" idx="1"/>
          </p:cNvCxnSpPr>
          <p:nvPr/>
        </p:nvCxnSpPr>
        <p:spPr bwMode="auto">
          <a:xfrm flipH="1">
            <a:off x="2743200" y="5164514"/>
            <a:ext cx="391886" cy="798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349922" y="6032310"/>
            <a:ext cx="818866" cy="4094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0920" y="1069620"/>
            <a:ext cx="7566116" cy="4890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Introduction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 radiation, applications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Terahertz quantum cascade lasers (THz QCLs)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</a:t>
            </a: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Imaging using THz QCLs</a:t>
            </a: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Self-mixing in THz QCLs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- 2D imaging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chemeClr val="accent3">
                  <a:lumMod val="85000"/>
                </a:schemeClr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Coherent imaging using self-mixing:</a:t>
            </a:r>
          </a:p>
          <a:p>
            <a:pPr lvl="1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-	3D coherent imaging</a:t>
            </a:r>
          </a:p>
          <a:p>
            <a:pPr lvl="1">
              <a:spcBef>
                <a:spcPts val="11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Swept-frequency coherent imaging for material analysis</a:t>
            </a:r>
            <a:endParaRPr lang="en-GB" sz="2000" dirty="0">
              <a:solidFill>
                <a:schemeClr val="accent3">
                  <a:lumMod val="85000"/>
                </a:schemeClr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>
                  <a:cs typeface="Arial" charset="0"/>
                </a:rPr>
                <a:t>Overview</a:t>
              </a:r>
            </a:p>
          </p:txBody>
        </p:sp>
      </p:grp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554" y="16700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eaLnBrk="0" hangingPunct="0"/>
              <a:r>
                <a:rPr lang="en-GB" sz="2800" dirty="0" smtClean="0">
                  <a:latin typeface="Arial" pitchFamily="34" charset="0"/>
                  <a:cs typeface="Arial" pitchFamily="34" charset="0"/>
                </a:rPr>
                <a:t>Terahertz radiation sources</a:t>
              </a:r>
              <a:endParaRPr lang="en-GB" sz="28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 descr="sources diag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3933"/>
            <a:ext cx="5976915" cy="4488819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 bwMode="auto">
          <a:xfrm rot="16200000">
            <a:off x="4466230" y="4800600"/>
            <a:ext cx="464024" cy="1903862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Left Brace 6"/>
          <p:cNvSpPr/>
          <p:nvPr/>
        </p:nvSpPr>
        <p:spPr bwMode="auto">
          <a:xfrm rot="16200000">
            <a:off x="1438702" y="4748284"/>
            <a:ext cx="464024" cy="1903862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397" y="6005015"/>
            <a:ext cx="100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optical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4094" y="5979995"/>
            <a:ext cx="1212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electronic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3946" y="1037229"/>
            <a:ext cx="33300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600" dirty="0" smtClean="0">
                <a:solidFill>
                  <a:srgbClr val="FF0000"/>
                </a:solidFill>
              </a:rPr>
              <a:t>IMPATT – Impact Ionization Avalanche Transit-Time diode</a:t>
            </a:r>
          </a:p>
          <a:p>
            <a:pPr>
              <a:lnSpc>
                <a:spcPct val="125000"/>
              </a:lnSpc>
            </a:pPr>
            <a:r>
              <a:rPr lang="en-GB" sz="1600" dirty="0" smtClean="0">
                <a:solidFill>
                  <a:srgbClr val="0000FF"/>
                </a:solidFill>
              </a:rPr>
              <a:t>HG – Harmonic Generation</a:t>
            </a:r>
          </a:p>
          <a:p>
            <a:pPr>
              <a:lnSpc>
                <a:spcPct val="125000"/>
              </a:lnSpc>
            </a:pPr>
            <a:r>
              <a:rPr lang="en-GB" sz="1600" dirty="0" smtClean="0">
                <a:solidFill>
                  <a:srgbClr val="CC6600"/>
                </a:solidFill>
              </a:rPr>
              <a:t>RTD – Resonant-Tunnelling Diode</a:t>
            </a:r>
          </a:p>
          <a:p>
            <a:pPr>
              <a:lnSpc>
                <a:spcPct val="125000"/>
              </a:lnSpc>
            </a:pPr>
            <a:r>
              <a:rPr lang="en-GB" sz="1600" dirty="0" smtClean="0">
                <a:solidFill>
                  <a:srgbClr val="7030A0"/>
                </a:solidFill>
              </a:rPr>
              <a:t>TPO – THz Parametric Oscillator</a:t>
            </a:r>
          </a:p>
          <a:p>
            <a:pPr>
              <a:lnSpc>
                <a:spcPct val="125000"/>
              </a:lnSpc>
            </a:pPr>
            <a:r>
              <a:rPr lang="en-GB" sz="1600" dirty="0" smtClean="0">
                <a:solidFill>
                  <a:srgbClr val="00B050"/>
                </a:solidFill>
              </a:rPr>
              <a:t>PCS – Photoconductive Switch</a:t>
            </a:r>
          </a:p>
          <a:p>
            <a:pPr>
              <a:lnSpc>
                <a:spcPct val="125000"/>
              </a:lnSpc>
            </a:pPr>
            <a:r>
              <a:rPr lang="en-GB" sz="1600" b="1" dirty="0" smtClean="0">
                <a:solidFill>
                  <a:schemeClr val="tx1"/>
                </a:solidFill>
              </a:rPr>
              <a:t>QCL – Quantum Cascade Laser</a:t>
            </a:r>
          </a:p>
          <a:p>
            <a:pPr>
              <a:lnSpc>
                <a:spcPct val="125000"/>
              </a:lnSpc>
            </a:pPr>
            <a:endParaRPr lang="en-GB" sz="1600" b="1" dirty="0" smtClean="0">
              <a:solidFill>
                <a:schemeClr val="tx1"/>
              </a:solidFill>
            </a:endParaRPr>
          </a:p>
          <a:p>
            <a:pPr>
              <a:lnSpc>
                <a:spcPct val="125000"/>
              </a:lnSpc>
            </a:pPr>
            <a:endParaRPr lang="en-GB" sz="1600" b="1" dirty="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332561" y="4271750"/>
            <a:ext cx="2364750" cy="1477328"/>
            <a:chOff x="5991367" y="3821373"/>
            <a:chExt cx="2364750" cy="1477328"/>
          </a:xfrm>
        </p:grpSpPr>
        <p:sp>
          <p:nvSpPr>
            <p:cNvPr id="12" name="TextBox 11"/>
            <p:cNvSpPr txBox="1"/>
            <p:nvPr/>
          </p:nvSpPr>
          <p:spPr>
            <a:xfrm>
              <a:off x="5991367" y="3821373"/>
              <a:ext cx="2364750" cy="147732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chemeClr val="tx1"/>
                  </a:solidFill>
                </a:rPr>
                <a:t>At room temperature:</a:t>
              </a:r>
            </a:p>
            <a:p>
              <a:endParaRPr lang="en-GB" dirty="0" smtClean="0">
                <a:solidFill>
                  <a:schemeClr val="tx1"/>
                </a:solidFill>
              </a:endParaRPr>
            </a:p>
            <a:p>
              <a:endParaRPr lang="en-GB" dirty="0" smtClean="0">
                <a:solidFill>
                  <a:schemeClr val="tx1"/>
                </a:solidFill>
              </a:endParaRPr>
            </a:p>
            <a:p>
              <a:endParaRPr lang="en-GB" dirty="0" smtClean="0">
                <a:solidFill>
                  <a:schemeClr val="tx1"/>
                </a:solidFill>
              </a:endParaRPr>
            </a:p>
            <a:p>
              <a:r>
                <a:rPr lang="en-GB" dirty="0" smtClean="0">
                  <a:solidFill>
                    <a:schemeClr val="tx1"/>
                  </a:solidFill>
                </a:rPr>
                <a:t>for </a:t>
              </a:r>
              <a:r>
                <a:rPr lang="en-GB" i="1" dirty="0" smtClean="0">
                  <a:solidFill>
                    <a:schemeClr val="tx1"/>
                  </a:solidFill>
                </a:rPr>
                <a:t>f</a:t>
              </a:r>
              <a:r>
                <a:rPr lang="en-GB" dirty="0" smtClean="0">
                  <a:solidFill>
                    <a:schemeClr val="tx1"/>
                  </a:solidFill>
                </a:rPr>
                <a:t> &lt; 6 THz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6720005" y="4182091"/>
            <a:ext cx="922740" cy="784329"/>
          </p:xfrm>
          <a:graphic>
            <a:graphicData uri="http://schemas.openxmlformats.org/presentationml/2006/ole">
              <p:oleObj spid="_x0000_s252930" name="Equation" r:id="rId5" imgW="507960" imgH="431640" progId="Equation.3">
                <p:embed/>
              </p:oleObj>
            </a:graphicData>
          </a:graphic>
        </p:graphicFrame>
      </p:grpSp>
      <p:sp>
        <p:nvSpPr>
          <p:cNvPr id="14" name="Rectangle 13"/>
          <p:cNvSpPr/>
          <p:nvPr/>
        </p:nvSpPr>
        <p:spPr>
          <a:xfrm>
            <a:off x="156755" y="6381486"/>
            <a:ext cx="54602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00CC"/>
                </a:solidFill>
              </a:rPr>
              <a:t>M. </a:t>
            </a:r>
            <a:r>
              <a:rPr lang="en-GB" sz="1400" dirty="0" err="1" smtClean="0">
                <a:solidFill>
                  <a:srgbClr val="0000CC"/>
                </a:solidFill>
              </a:rPr>
              <a:t>Tonouchi</a:t>
            </a:r>
            <a:r>
              <a:rPr lang="en-GB" sz="1400" dirty="0" smtClean="0">
                <a:solidFill>
                  <a:srgbClr val="0000CC"/>
                </a:solidFill>
              </a:rPr>
              <a:t>, Nature Photonics, 1, 97 (2007) </a:t>
            </a:r>
            <a:endParaRPr lang="en-GB" sz="14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73"/>
          <p:cNvGrpSpPr>
            <a:grpSpLocks/>
          </p:cNvGrpSpPr>
          <p:nvPr/>
        </p:nvGrpSpPr>
        <p:grpSpPr bwMode="auto">
          <a:xfrm>
            <a:off x="450378" y="1937982"/>
            <a:ext cx="4954135" cy="3466531"/>
            <a:chOff x="0" y="1939925"/>
            <a:chExt cx="5988050" cy="4918075"/>
          </a:xfrm>
        </p:grpSpPr>
        <p:pic>
          <p:nvPicPr>
            <p:cNvPr id="29" name="Picture 15" descr="hclui_wfs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939925"/>
              <a:ext cx="5988050" cy="4918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ight Arrow 249"/>
            <p:cNvSpPr>
              <a:spLocks noChangeArrowheads="1"/>
            </p:cNvSpPr>
            <p:nvPr/>
          </p:nvSpPr>
          <p:spPr bwMode="auto">
            <a:xfrm rot="5400000">
              <a:off x="1027907" y="3880644"/>
              <a:ext cx="344487" cy="257175"/>
            </a:xfrm>
            <a:prstGeom prst="rightArrow">
              <a:avLst>
                <a:gd name="adj1" fmla="val 50000"/>
                <a:gd name="adj2" fmla="val 38560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 b="0"/>
            </a:p>
          </p:txBody>
        </p:sp>
        <p:sp>
          <p:nvSpPr>
            <p:cNvPr id="31" name="Right Arrow 249"/>
            <p:cNvSpPr>
              <a:spLocks noChangeArrowheads="1"/>
            </p:cNvSpPr>
            <p:nvPr/>
          </p:nvSpPr>
          <p:spPr bwMode="auto">
            <a:xfrm rot="5400000">
              <a:off x="3091657" y="4760119"/>
              <a:ext cx="344487" cy="257175"/>
            </a:xfrm>
            <a:prstGeom prst="rightArrow">
              <a:avLst>
                <a:gd name="adj1" fmla="val 50000"/>
                <a:gd name="adj2" fmla="val 38560"/>
              </a:avLst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en-US" b="0"/>
            </a:p>
          </p:txBody>
        </p:sp>
        <p:grpSp>
          <p:nvGrpSpPr>
            <p:cNvPr id="32" name="Group 49"/>
            <p:cNvGrpSpPr>
              <a:grpSpLocks/>
            </p:cNvGrpSpPr>
            <p:nvPr/>
          </p:nvGrpSpPr>
          <p:grpSpPr bwMode="auto">
            <a:xfrm rot="-1983085">
              <a:off x="1215635" y="3463446"/>
              <a:ext cx="1401762" cy="284039"/>
              <a:chOff x="1208" y="1804"/>
              <a:chExt cx="968" cy="194"/>
            </a:xfrm>
          </p:grpSpPr>
          <p:grpSp>
            <p:nvGrpSpPr>
              <p:cNvPr id="50" name="Group 46"/>
              <p:cNvGrpSpPr>
                <a:grpSpLocks/>
              </p:cNvGrpSpPr>
              <p:nvPr/>
            </p:nvGrpSpPr>
            <p:grpSpPr bwMode="auto">
              <a:xfrm>
                <a:off x="1208" y="1804"/>
                <a:ext cx="948" cy="194"/>
                <a:chOff x="2204" y="1396"/>
                <a:chExt cx="948" cy="194"/>
              </a:xfrm>
            </p:grpSpPr>
            <p:grpSp>
              <p:nvGrpSpPr>
                <p:cNvPr id="52" name="Group 38"/>
                <p:cNvGrpSpPr>
                  <a:grpSpLocks/>
                </p:cNvGrpSpPr>
                <p:nvPr/>
              </p:nvGrpSpPr>
              <p:grpSpPr bwMode="auto">
                <a:xfrm>
                  <a:off x="2204" y="1396"/>
                  <a:ext cx="476" cy="190"/>
                  <a:chOff x="2204" y="1396"/>
                  <a:chExt cx="476" cy="190"/>
                </a:xfrm>
              </p:grpSpPr>
              <p:grpSp>
                <p:nvGrpSpPr>
                  <p:cNvPr id="60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204" y="1396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64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5" name="Freeform 32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1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440" y="1400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62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63" name="Freeform 37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53" name="Group 39"/>
                <p:cNvGrpSpPr>
                  <a:grpSpLocks/>
                </p:cNvGrpSpPr>
                <p:nvPr/>
              </p:nvGrpSpPr>
              <p:grpSpPr bwMode="auto">
                <a:xfrm>
                  <a:off x="2676" y="1400"/>
                  <a:ext cx="476" cy="190"/>
                  <a:chOff x="2204" y="1396"/>
                  <a:chExt cx="476" cy="190"/>
                </a:xfrm>
              </p:grpSpPr>
              <p:grpSp>
                <p:nvGrpSpPr>
                  <p:cNvPr id="5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204" y="1396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58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9" name="Freeform 42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5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440" y="1400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56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7" name="Freeform 45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flipV="1">
                <a:off x="2146" y="1864"/>
                <a:ext cx="30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3" name="Group 49"/>
            <p:cNvGrpSpPr>
              <a:grpSpLocks/>
            </p:cNvGrpSpPr>
            <p:nvPr/>
          </p:nvGrpSpPr>
          <p:grpSpPr bwMode="auto">
            <a:xfrm rot="-1983085">
              <a:off x="3258747" y="4323871"/>
              <a:ext cx="1403350" cy="284039"/>
              <a:chOff x="1208" y="1804"/>
              <a:chExt cx="968" cy="194"/>
            </a:xfrm>
          </p:grpSpPr>
          <p:grpSp>
            <p:nvGrpSpPr>
              <p:cNvPr id="34" name="Group 46"/>
              <p:cNvGrpSpPr>
                <a:grpSpLocks/>
              </p:cNvGrpSpPr>
              <p:nvPr/>
            </p:nvGrpSpPr>
            <p:grpSpPr bwMode="auto">
              <a:xfrm>
                <a:off x="1208" y="1804"/>
                <a:ext cx="948" cy="194"/>
                <a:chOff x="2204" y="1396"/>
                <a:chExt cx="948" cy="194"/>
              </a:xfrm>
            </p:grpSpPr>
            <p:grpSp>
              <p:nvGrpSpPr>
                <p:cNvPr id="36" name="Group 38"/>
                <p:cNvGrpSpPr>
                  <a:grpSpLocks/>
                </p:cNvGrpSpPr>
                <p:nvPr/>
              </p:nvGrpSpPr>
              <p:grpSpPr bwMode="auto">
                <a:xfrm>
                  <a:off x="2204" y="1396"/>
                  <a:ext cx="476" cy="190"/>
                  <a:chOff x="2204" y="1396"/>
                  <a:chExt cx="476" cy="190"/>
                </a:xfrm>
              </p:grpSpPr>
              <p:grpSp>
                <p:nvGrpSpPr>
                  <p:cNvPr id="44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204" y="1396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48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9" name="Freeform 32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45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2440" y="1400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46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7" name="Freeform 37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37" name="Group 39"/>
                <p:cNvGrpSpPr>
                  <a:grpSpLocks/>
                </p:cNvGrpSpPr>
                <p:nvPr/>
              </p:nvGrpSpPr>
              <p:grpSpPr bwMode="auto">
                <a:xfrm>
                  <a:off x="2676" y="1400"/>
                  <a:ext cx="476" cy="190"/>
                  <a:chOff x="2204" y="1396"/>
                  <a:chExt cx="476" cy="190"/>
                </a:xfrm>
              </p:grpSpPr>
              <p:grpSp>
                <p:nvGrpSpPr>
                  <p:cNvPr id="38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2204" y="1396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42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3" name="Freeform 42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39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2440" y="1400"/>
                    <a:ext cx="240" cy="186"/>
                    <a:chOff x="2204" y="1395"/>
                    <a:chExt cx="2048" cy="1341"/>
                  </a:xfrm>
                </p:grpSpPr>
                <p:sp>
                  <p:nvSpPr>
                    <p:cNvPr id="40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2204" y="1395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1" name="Freeform 45"/>
                    <p:cNvSpPr>
                      <a:spLocks/>
                    </p:cNvSpPr>
                    <p:nvPr/>
                  </p:nvSpPr>
                  <p:spPr bwMode="auto">
                    <a:xfrm flipV="1">
                      <a:off x="3220" y="2051"/>
                      <a:ext cx="1032" cy="685"/>
                    </a:xfrm>
                    <a:custGeom>
                      <a:avLst/>
                      <a:gdLst>
                        <a:gd name="T0" fmla="*/ 0 w 1724"/>
                        <a:gd name="T1" fmla="*/ 677 h 685"/>
                        <a:gd name="T2" fmla="*/ 182 w 1724"/>
                        <a:gd name="T3" fmla="*/ 1 h 685"/>
                        <a:gd name="T4" fmla="*/ 370 w 1724"/>
                        <a:gd name="T5" fmla="*/ 685 h 685"/>
                        <a:gd name="T6" fmla="*/ 0 60000 65536"/>
                        <a:gd name="T7" fmla="*/ 0 60000 65536"/>
                        <a:gd name="T8" fmla="*/ 0 60000 65536"/>
                        <a:gd name="T9" fmla="*/ 0 w 1724"/>
                        <a:gd name="T10" fmla="*/ 0 h 685"/>
                        <a:gd name="T11" fmla="*/ 1724 w 1724"/>
                        <a:gd name="T12" fmla="*/ 685 h 68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724" h="685">
                          <a:moveTo>
                            <a:pt x="0" y="677"/>
                          </a:moveTo>
                          <a:cubicBezTo>
                            <a:pt x="280" y="338"/>
                            <a:pt x="561" y="0"/>
                            <a:pt x="848" y="1"/>
                          </a:cubicBezTo>
                          <a:cubicBezTo>
                            <a:pt x="1135" y="2"/>
                            <a:pt x="1578" y="568"/>
                            <a:pt x="1724" y="685"/>
                          </a:cubicBezTo>
                        </a:path>
                      </a:pathLst>
                    </a:custGeom>
                    <a:noFill/>
                    <a:ln w="254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rot="10800000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35" name="Line 47"/>
              <p:cNvSpPr>
                <a:spLocks noChangeShapeType="1"/>
              </p:cNvSpPr>
              <p:nvPr/>
            </p:nvSpPr>
            <p:spPr bwMode="auto">
              <a:xfrm flipV="1">
                <a:off x="2146" y="1864"/>
                <a:ext cx="30" cy="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828092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dirty="0" smtClean="0">
                  <a:cs typeface="Arial" pitchFamily="34" charset="0"/>
                </a:rPr>
                <a:t>Terahertz quantum cascade laser (THz QCL)</a:t>
              </a:r>
              <a:endParaRPr lang="en-GB" sz="2800" b="0" dirty="0">
                <a:cs typeface="Arial" pitchFamily="34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281683" y="1719616"/>
            <a:ext cx="3480179" cy="1922055"/>
            <a:chOff x="4402184" y="1691448"/>
            <a:chExt cx="4741816" cy="2461622"/>
          </a:xfrm>
        </p:grpSpPr>
        <p:pic>
          <p:nvPicPr>
            <p:cNvPr id="67" name="Picture 66" descr="Image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58938" y="1923592"/>
              <a:ext cx="4139951" cy="197663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4402184" y="1930934"/>
              <a:ext cx="1098902" cy="55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Ti/Au</a:t>
              </a:r>
            </a:p>
            <a:p>
              <a:pPr algn="ctr"/>
              <a:r>
                <a:rPr lang="en-GB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overlayer</a:t>
              </a:r>
              <a:endParaRPr lang="en-GB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Line 26"/>
            <p:cNvSpPr>
              <a:spLocks noChangeShapeType="1"/>
            </p:cNvSpPr>
            <p:nvPr/>
          </p:nvSpPr>
          <p:spPr bwMode="auto">
            <a:xfrm>
              <a:off x="5577842" y="2417993"/>
              <a:ext cx="914400" cy="339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1100"/>
            </a:p>
          </p:txBody>
        </p:sp>
        <p:sp>
          <p:nvSpPr>
            <p:cNvPr id="70" name="Line 26"/>
            <p:cNvSpPr>
              <a:spLocks noChangeShapeType="1"/>
            </p:cNvSpPr>
            <p:nvPr/>
          </p:nvSpPr>
          <p:spPr bwMode="auto">
            <a:xfrm flipH="1" flipV="1">
              <a:off x="7080069" y="3188702"/>
              <a:ext cx="454279" cy="5475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110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246316" y="3736206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n+ </a:t>
              </a:r>
              <a:r>
                <a:rPr lang="en-GB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GaAs</a:t>
              </a:r>
              <a:endParaRPr lang="en-GB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883424" y="3601223"/>
              <a:ext cx="1224136" cy="55184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Active region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47351" y="3264967"/>
              <a:ext cx="1101246" cy="216797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txBody>
            <a:bodyPr wrap="square" tIns="0" bIns="0" rtlCol="0" anchor="ctr" anchorCtr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S.I. </a:t>
              </a:r>
              <a:r>
                <a:rPr lang="en-GB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GaAs</a:t>
              </a:r>
              <a:endParaRPr lang="en-GB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Line 26"/>
            <p:cNvSpPr>
              <a:spLocks noChangeShapeType="1"/>
            </p:cNvSpPr>
            <p:nvPr/>
          </p:nvSpPr>
          <p:spPr bwMode="auto">
            <a:xfrm flipH="1">
              <a:off x="7576456" y="2052234"/>
              <a:ext cx="587829" cy="3265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110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94294" y="1691448"/>
              <a:ext cx="1049706" cy="551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Au/</a:t>
              </a:r>
              <a:r>
                <a:rPr lang="en-GB" sz="1100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Ge</a:t>
              </a:r>
              <a:r>
                <a:rPr lang="en-GB" sz="11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/Ni contacts</a:t>
              </a:r>
            </a:p>
          </p:txBody>
        </p:sp>
      </p:grpSp>
      <p:grpSp>
        <p:nvGrpSpPr>
          <p:cNvPr id="77" name="Group 13"/>
          <p:cNvGrpSpPr>
            <a:grpSpLocks/>
          </p:cNvGrpSpPr>
          <p:nvPr/>
        </p:nvGrpSpPr>
        <p:grpSpPr bwMode="auto">
          <a:xfrm>
            <a:off x="5779023" y="3916906"/>
            <a:ext cx="1959257" cy="1201003"/>
            <a:chOff x="1447801" y="1266189"/>
            <a:chExt cx="5160778" cy="4062731"/>
          </a:xfrm>
        </p:grpSpPr>
        <p:pic>
          <p:nvPicPr>
            <p:cNvPr id="78" name="Picture 7" descr="BF-STEM 2"/>
            <p:cNvPicPr>
              <a:picLocks noChangeArrowheads="1"/>
            </p:cNvPicPr>
            <p:nvPr/>
          </p:nvPicPr>
          <p:blipFill>
            <a:blip r:embed="rId5" cstate="print"/>
            <a:srcRect t="21899"/>
            <a:stretch>
              <a:fillRect/>
            </a:stretch>
          </p:blipFill>
          <p:spPr bwMode="auto">
            <a:xfrm>
              <a:off x="1447801" y="1266189"/>
              <a:ext cx="5160778" cy="406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9" name="Group 33"/>
            <p:cNvGrpSpPr>
              <a:grpSpLocks noChangeAspect="1"/>
            </p:cNvGrpSpPr>
            <p:nvPr/>
          </p:nvGrpSpPr>
          <p:grpSpPr bwMode="auto">
            <a:xfrm>
              <a:off x="2695531" y="4990695"/>
              <a:ext cx="568305" cy="300070"/>
              <a:chOff x="5028796" y="5791212"/>
              <a:chExt cx="549333" cy="53584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 rot="16200000" flipH="1">
                <a:off x="5544089" y="5810757"/>
                <a:ext cx="52735" cy="1534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5028796" y="5791212"/>
                <a:ext cx="533988" cy="14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Line 26"/>
          <p:cNvSpPr>
            <a:spLocks noChangeShapeType="1"/>
          </p:cNvSpPr>
          <p:nvPr/>
        </p:nvSpPr>
        <p:spPr bwMode="auto">
          <a:xfrm flipH="1">
            <a:off x="6564572" y="3630302"/>
            <a:ext cx="232011" cy="25931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sz="1100"/>
          </a:p>
        </p:txBody>
      </p:sp>
      <p:sp>
        <p:nvSpPr>
          <p:cNvPr id="83" name="Rectangle 82"/>
          <p:cNvSpPr/>
          <p:nvPr/>
        </p:nvSpPr>
        <p:spPr>
          <a:xfrm>
            <a:off x="279780" y="5435558"/>
            <a:ext cx="8113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A </a:t>
            </a:r>
            <a:r>
              <a:rPr lang="en-GB" b="1" dirty="0" err="1" smtClean="0">
                <a:solidFill>
                  <a:schemeClr val="tx1"/>
                </a:solidFill>
              </a:rPr>
              <a:t>unipolar</a:t>
            </a:r>
            <a:r>
              <a:rPr lang="en-GB" dirty="0" smtClean="0">
                <a:solidFill>
                  <a:schemeClr val="tx1"/>
                </a:solidFill>
              </a:rPr>
              <a:t> device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Photon energy </a:t>
            </a:r>
            <a:r>
              <a:rPr lang="en-GB" b="1" dirty="0" smtClean="0">
                <a:solidFill>
                  <a:schemeClr val="tx1"/>
                </a:solidFill>
              </a:rPr>
              <a:t>engineered</a:t>
            </a:r>
            <a:r>
              <a:rPr lang="en-GB" dirty="0" smtClean="0">
                <a:solidFill>
                  <a:schemeClr val="tx1"/>
                </a:solidFill>
              </a:rPr>
              <a:t> by well thicknesses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Electrons cascade through repeated (&gt;100) units</a:t>
            </a:r>
          </a:p>
        </p:txBody>
      </p:sp>
      <p:sp>
        <p:nvSpPr>
          <p:cNvPr id="84" name="Rectangle 83"/>
          <p:cNvSpPr/>
          <p:nvPr/>
        </p:nvSpPr>
        <p:spPr>
          <a:xfrm>
            <a:off x="163773" y="1025267"/>
            <a:ext cx="85844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 Use electron transitions between </a:t>
            </a:r>
            <a:r>
              <a:rPr lang="en-GB" b="1" dirty="0" smtClean="0">
                <a:solidFill>
                  <a:schemeClr val="tx1"/>
                </a:solidFill>
              </a:rPr>
              <a:t>conduction band</a:t>
            </a:r>
            <a:r>
              <a:rPr lang="en-GB" dirty="0" smtClean="0">
                <a:solidFill>
                  <a:schemeClr val="tx1"/>
                </a:solidFill>
              </a:rPr>
              <a:t> states in a series of </a:t>
            </a:r>
            <a:r>
              <a:rPr lang="en-GB" b="1" dirty="0" smtClean="0">
                <a:solidFill>
                  <a:schemeClr val="tx1"/>
                </a:solidFill>
              </a:rPr>
              <a:t>coupled quantum wells </a:t>
            </a:r>
            <a:r>
              <a:rPr lang="en-GB" dirty="0" smtClean="0">
                <a:solidFill>
                  <a:srgbClr val="000000"/>
                </a:solidFill>
              </a:rPr>
              <a:t>(typically </a:t>
            </a:r>
            <a:r>
              <a:rPr lang="en-GB" dirty="0" err="1" smtClean="0">
                <a:solidFill>
                  <a:srgbClr val="000000"/>
                </a:solidFill>
                <a:ea typeface="ＭＳ Ｐゴシック" charset="-128"/>
              </a:rPr>
              <a:t>GaAs</a:t>
            </a:r>
            <a:r>
              <a:rPr lang="en-GB" dirty="0" smtClean="0">
                <a:solidFill>
                  <a:srgbClr val="000000"/>
                </a:solidFill>
                <a:ea typeface="ＭＳ Ｐゴシック" charset="-128"/>
              </a:rPr>
              <a:t>/Al</a:t>
            </a:r>
            <a:r>
              <a:rPr lang="en-GB" baseline="-25000" dirty="0" smtClean="0">
                <a:solidFill>
                  <a:srgbClr val="000000"/>
                </a:solidFill>
                <a:ea typeface="ＭＳ Ｐゴシック" charset="-128"/>
              </a:rPr>
              <a:t>0.15</a:t>
            </a:r>
            <a:r>
              <a:rPr lang="en-GB" dirty="0" smtClean="0">
                <a:solidFill>
                  <a:srgbClr val="000000"/>
                </a:solidFill>
                <a:ea typeface="ＭＳ Ｐゴシック" charset="-128"/>
              </a:rPr>
              <a:t>Ga</a:t>
            </a:r>
            <a:r>
              <a:rPr lang="en-GB" baseline="-25000" dirty="0" smtClean="0">
                <a:solidFill>
                  <a:srgbClr val="000000"/>
                </a:solidFill>
                <a:ea typeface="ＭＳ Ｐゴシック" charset="-128"/>
              </a:rPr>
              <a:t>0.85</a:t>
            </a:r>
            <a:r>
              <a:rPr lang="en-GB" dirty="0" smtClean="0">
                <a:solidFill>
                  <a:srgbClr val="000000"/>
                </a:solidFill>
                <a:ea typeface="ＭＳ Ｐゴシック" charset="-128"/>
              </a:rPr>
              <a:t>As system) </a:t>
            </a:r>
            <a:r>
              <a:rPr lang="en-GB" dirty="0" smtClean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0" y="6550223"/>
            <a:ext cx="4026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CC"/>
                </a:solidFill>
              </a:rPr>
              <a:t>B. Williams, Nature Photonics, 1, 518 (2007) </a:t>
            </a:r>
            <a:endParaRPr lang="en-GB" sz="1400" dirty="0">
              <a:solidFill>
                <a:srgbClr val="0000CC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6714699" y="5158854"/>
            <a:ext cx="2129051" cy="1523479"/>
            <a:chOff x="395536" y="3284984"/>
            <a:chExt cx="2664296" cy="1721961"/>
          </a:xfrm>
        </p:grpSpPr>
        <p:pic>
          <p:nvPicPr>
            <p:cNvPr id="87" name="Picture 86" descr="Image4.png"/>
            <p:cNvPicPr>
              <a:picLocks noChangeAspect="1"/>
            </p:cNvPicPr>
            <p:nvPr/>
          </p:nvPicPr>
          <p:blipFill>
            <a:blip r:embed="rId6" cstate="print"/>
            <a:srcRect r="14929"/>
            <a:stretch>
              <a:fillRect/>
            </a:stretch>
          </p:blipFill>
          <p:spPr>
            <a:xfrm>
              <a:off x="395536" y="3284984"/>
              <a:ext cx="2664296" cy="1721961"/>
            </a:xfrm>
            <a:prstGeom prst="rect">
              <a:avLst/>
            </a:prstGeom>
          </p:spPr>
        </p:pic>
        <p:cxnSp>
          <p:nvCxnSpPr>
            <p:cNvPr id="88" name="Straight Connector 87"/>
            <p:cNvCxnSpPr/>
            <p:nvPr/>
          </p:nvCxnSpPr>
          <p:spPr>
            <a:xfrm>
              <a:off x="428636" y="3891680"/>
              <a:ext cx="259228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1050939" y="3777590"/>
              <a:ext cx="136539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V="1">
              <a:off x="980601" y="3777589"/>
              <a:ext cx="78613" cy="11171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2407368" y="3781037"/>
              <a:ext cx="87579" cy="11654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390920" y="1069620"/>
            <a:ext cx="7566116" cy="48906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Introduction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 radiation, applications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Terahertz quantum cascade lasers (THz QCLs)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rgbClr val="000000"/>
                </a:solidFill>
              </a:rPr>
              <a:t>		- Imaging using THz QCLs</a:t>
            </a: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rgbClr val="000000"/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Self-mixing in THz QCLs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		- 2D imaging</a:t>
            </a:r>
          </a:p>
          <a:p>
            <a:pPr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solidFill>
                <a:schemeClr val="accent3">
                  <a:lumMod val="85000"/>
                </a:schemeClr>
              </a:solidFill>
            </a:endParaRPr>
          </a:p>
          <a:p>
            <a:pPr>
              <a:spcBef>
                <a:spcPts val="112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 Coherent imaging using self-mixing:</a:t>
            </a:r>
          </a:p>
          <a:p>
            <a:pPr lvl="1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-	3D coherent imaging</a:t>
            </a:r>
          </a:p>
          <a:p>
            <a:pPr lvl="1">
              <a:spcBef>
                <a:spcPts val="1125"/>
              </a:spcBef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solidFill>
                  <a:schemeClr val="accent3">
                    <a:lumMod val="85000"/>
                  </a:schemeClr>
                </a:solidFill>
              </a:rPr>
              <a:t>Swept-frequency coherent imaging for material analysis</a:t>
            </a:r>
            <a:endParaRPr lang="en-GB" sz="2000" dirty="0">
              <a:solidFill>
                <a:schemeClr val="accent3">
                  <a:lumMod val="85000"/>
                </a:schemeClr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13" y="74613"/>
            <a:ext cx="8991600" cy="833437"/>
            <a:chOff x="74613" y="74613"/>
            <a:chExt cx="8991600" cy="834107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ltGray">
            <a:xfrm>
              <a:off x="74613" y="74613"/>
              <a:ext cx="8991600" cy="834107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8D010F"/>
                </a:solidFill>
                <a:latin typeface="Times" pitchFamily="18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ltGray">
            <a:xfrm>
              <a:off x="251520" y="188640"/>
              <a:ext cx="4876800" cy="522163"/>
            </a:xfrm>
            <a:prstGeom prst="rect">
              <a:avLst/>
            </a:prstGeom>
            <a:solidFill>
              <a:srgbClr val="00502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36000" anchor="b"/>
            <a:lstStyle/>
            <a:p>
              <a:pPr algn="l" eaLnBrk="0" hangingPunct="0"/>
              <a:r>
                <a:rPr lang="en-GB" sz="2800" b="0" dirty="0">
                  <a:cs typeface="Arial" charset="0"/>
                </a:rPr>
                <a:t>Overview</a:t>
              </a:r>
            </a:p>
          </p:txBody>
        </p:sp>
      </p:grpSp>
      <p:pic>
        <p:nvPicPr>
          <p:cNvPr id="8" name="Picture 3" descr="LeedsUniWh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2554" y="167005"/>
            <a:ext cx="22748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8540</TotalTime>
  <Words>1621</Words>
  <Application>Microsoft Office PowerPoint</Application>
  <PresentationFormat>On-screen Show (4:3)</PresentationFormat>
  <Paragraphs>437</Paragraphs>
  <Slides>33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Default Design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School of EE</dc:creator>
  <cp:lastModifiedBy>Paul Dean</cp:lastModifiedBy>
  <cp:revision>725</cp:revision>
  <cp:lastPrinted>1601-01-01T00:00:00Z</cp:lastPrinted>
  <dcterms:created xsi:type="dcterms:W3CDTF">2009-09-18T13:58:36Z</dcterms:created>
  <dcterms:modified xsi:type="dcterms:W3CDTF">2014-02-13T17:45:44Z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_NewReviewCycle">
    <vt:lpwstr/>
  </property>
</Properties>
</file>