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1.xml" ContentType="application/vnd.openxmlformats-officedocument.drawingml.diagram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34204275" cy="51206400"/>
  <p:notesSz cx="6858000" cy="9144000"/>
  <p:custDataLst>
    <p:tags r:id="rId4"/>
  </p:custDataLst>
  <p:defaultTextStyle>
    <a:defPPr>
      <a:defRPr lang="es-ES"/>
    </a:defPPr>
    <a:lvl1pPr algn="l" defTabSz="2838450" rtl="0" fontAlgn="base">
      <a:spcBef>
        <a:spcPct val="0"/>
      </a:spcBef>
      <a:spcAft>
        <a:spcPct val="0"/>
      </a:spcAft>
      <a:defRPr sz="5600" kern="1200">
        <a:solidFill>
          <a:schemeClr val="tx1"/>
        </a:solidFill>
        <a:latin typeface="Arial" charset="0"/>
        <a:ea typeface="+mn-ea"/>
        <a:cs typeface="Arial" charset="0"/>
      </a:defRPr>
    </a:lvl1pPr>
    <a:lvl2pPr marL="1419225" indent="-962025" algn="l" defTabSz="2838450" rtl="0" fontAlgn="base">
      <a:spcBef>
        <a:spcPct val="0"/>
      </a:spcBef>
      <a:spcAft>
        <a:spcPct val="0"/>
      </a:spcAft>
      <a:defRPr sz="5600" kern="1200">
        <a:solidFill>
          <a:schemeClr val="tx1"/>
        </a:solidFill>
        <a:latin typeface="Arial" charset="0"/>
        <a:ea typeface="+mn-ea"/>
        <a:cs typeface="Arial" charset="0"/>
      </a:defRPr>
    </a:lvl2pPr>
    <a:lvl3pPr marL="2838450" indent="-1924050" algn="l" defTabSz="2838450" rtl="0" fontAlgn="base">
      <a:spcBef>
        <a:spcPct val="0"/>
      </a:spcBef>
      <a:spcAft>
        <a:spcPct val="0"/>
      </a:spcAft>
      <a:defRPr sz="5600" kern="1200">
        <a:solidFill>
          <a:schemeClr val="tx1"/>
        </a:solidFill>
        <a:latin typeface="Arial" charset="0"/>
        <a:ea typeface="+mn-ea"/>
        <a:cs typeface="Arial" charset="0"/>
      </a:defRPr>
    </a:lvl3pPr>
    <a:lvl4pPr marL="4257675" indent="-2886075" algn="l" defTabSz="2838450" rtl="0" fontAlgn="base">
      <a:spcBef>
        <a:spcPct val="0"/>
      </a:spcBef>
      <a:spcAft>
        <a:spcPct val="0"/>
      </a:spcAft>
      <a:defRPr sz="5600" kern="1200">
        <a:solidFill>
          <a:schemeClr val="tx1"/>
        </a:solidFill>
        <a:latin typeface="Arial" charset="0"/>
        <a:ea typeface="+mn-ea"/>
        <a:cs typeface="Arial" charset="0"/>
      </a:defRPr>
    </a:lvl4pPr>
    <a:lvl5pPr marL="5676900" indent="-3848100" algn="l" defTabSz="2838450" rtl="0" fontAlgn="base">
      <a:spcBef>
        <a:spcPct val="0"/>
      </a:spcBef>
      <a:spcAft>
        <a:spcPct val="0"/>
      </a:spcAft>
      <a:defRPr sz="5600" kern="1200">
        <a:solidFill>
          <a:schemeClr val="tx1"/>
        </a:solidFill>
        <a:latin typeface="Arial" charset="0"/>
        <a:ea typeface="+mn-ea"/>
        <a:cs typeface="Arial" charset="0"/>
      </a:defRPr>
    </a:lvl5pPr>
    <a:lvl6pPr marL="2286000" algn="l" defTabSz="914400" rtl="0" eaLnBrk="1" latinLnBrk="0" hangingPunct="1">
      <a:defRPr sz="5600" kern="1200">
        <a:solidFill>
          <a:schemeClr val="tx1"/>
        </a:solidFill>
        <a:latin typeface="Arial" charset="0"/>
        <a:ea typeface="+mn-ea"/>
        <a:cs typeface="Arial" charset="0"/>
      </a:defRPr>
    </a:lvl6pPr>
    <a:lvl7pPr marL="2743200" algn="l" defTabSz="914400" rtl="0" eaLnBrk="1" latinLnBrk="0" hangingPunct="1">
      <a:defRPr sz="5600" kern="1200">
        <a:solidFill>
          <a:schemeClr val="tx1"/>
        </a:solidFill>
        <a:latin typeface="Arial" charset="0"/>
        <a:ea typeface="+mn-ea"/>
        <a:cs typeface="Arial" charset="0"/>
      </a:defRPr>
    </a:lvl7pPr>
    <a:lvl8pPr marL="3200400" algn="l" defTabSz="914400" rtl="0" eaLnBrk="1" latinLnBrk="0" hangingPunct="1">
      <a:defRPr sz="5600" kern="1200">
        <a:solidFill>
          <a:schemeClr val="tx1"/>
        </a:solidFill>
        <a:latin typeface="Arial" charset="0"/>
        <a:ea typeface="+mn-ea"/>
        <a:cs typeface="Arial" charset="0"/>
      </a:defRPr>
    </a:lvl8pPr>
    <a:lvl9pPr marL="3657600" algn="l" defTabSz="914400" rtl="0" eaLnBrk="1" latinLnBrk="0" hangingPunct="1">
      <a:defRPr sz="5600"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lw4" initials="hlaw" lastIdx="3" clrIdx="0"/>
  <p:cmAuthor id="1" name="Rita Isabel Neves de Faria" initials="RF"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589D4"/>
  </p:clrMru>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88" autoAdjust="0"/>
    <p:restoredTop sz="94673" autoAdjust="0"/>
  </p:normalViewPr>
  <p:slideViewPr>
    <p:cSldViewPr>
      <p:cViewPr>
        <p:scale>
          <a:sx n="20" d="100"/>
          <a:sy n="20" d="100"/>
        </p:scale>
        <p:origin x="-1098" y="1992"/>
      </p:cViewPr>
      <p:guideLst>
        <p:guide orient="horz" pos="16127"/>
        <p:guide pos="10773"/>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handoutMaster" Target="handoutMasters/handout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tags" Target="tags/tag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projectfs\che_project\teehta\Rita%20Faria\Conferences\Conferences%202012\ISPOR%20Berlin%202012\EOS%20graphs%20for%20ISPO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GB"/>
  <c:chart>
    <c:autoTitleDeleted val="1"/>
    <c:plotArea>
      <c:layout>
        <c:manualLayout>
          <c:layoutTarget val="inner"/>
          <c:xMode val="edge"/>
          <c:yMode val="edge"/>
          <c:x val="0.20509545318377334"/>
          <c:y val="7.4099353803143003E-2"/>
          <c:w val="0.75478146277397806"/>
          <c:h val="0.73660488340801733"/>
        </c:manualLayout>
      </c:layout>
      <c:areaChart>
        <c:grouping val="standard"/>
        <c:ser>
          <c:idx val="0"/>
          <c:order val="0"/>
          <c:tx>
            <c:strRef>
              <c:f>Sheet2!$B$3</c:f>
              <c:strCache>
                <c:ptCount val="1"/>
                <c:pt idx="0">
                  <c:v>EOS</c:v>
                </c:pt>
              </c:strCache>
            </c:strRef>
          </c:tx>
          <c:spPr>
            <a:gradFill flip="none" rotWithShape="1">
              <a:gsLst>
                <a:gs pos="32000">
                  <a:srgbClr val="1F497D">
                    <a:lumMod val="60000"/>
                    <a:lumOff val="40000"/>
                    <a:alpha val="40000"/>
                  </a:srgbClr>
                </a:gs>
                <a:gs pos="39999">
                  <a:srgbClr val="85C2FF"/>
                </a:gs>
                <a:gs pos="70000">
                  <a:srgbClr val="C4D6EB"/>
                </a:gs>
                <a:gs pos="100000">
                  <a:srgbClr val="FFEBFA"/>
                </a:gs>
              </a:gsLst>
              <a:lin ang="2700000" scaled="1"/>
              <a:tileRect/>
            </a:gradFill>
          </c:spPr>
          <c:cat>
            <c:numRef>
              <c:f>Sheet2!$A$4:$A$35</c:f>
              <c:numCache>
                <c:formatCode>0</c:formatCode>
                <c:ptCount val="32"/>
                <c:pt idx="0" formatCode="General">
                  <c:v>0</c:v>
                </c:pt>
                <c:pt idx="1">
                  <c:v>3.9840637450199212</c:v>
                </c:pt>
                <c:pt idx="2">
                  <c:v>4.780876494023909</c:v>
                </c:pt>
                <c:pt idx="3">
                  <c:v>5.5776892430278888</c:v>
                </c:pt>
                <c:pt idx="4">
                  <c:v>6.3745019920318722</c:v>
                </c:pt>
                <c:pt idx="5">
                  <c:v>7.9681274900398424</c:v>
                </c:pt>
                <c:pt idx="6">
                  <c:v>9.5617529880478092</c:v>
                </c:pt>
                <c:pt idx="7">
                  <c:v>11.155378486055767</c:v>
                </c:pt>
                <c:pt idx="8">
                  <c:v>12.749003984063743</c:v>
                </c:pt>
                <c:pt idx="9">
                  <c:v>14.342629482071713</c:v>
                </c:pt>
                <c:pt idx="10">
                  <c:v>15.936254980079681</c:v>
                </c:pt>
                <c:pt idx="11">
                  <c:v>17.529880478087648</c:v>
                </c:pt>
                <c:pt idx="12">
                  <c:v>19.123505976095618</c:v>
                </c:pt>
                <c:pt idx="13">
                  <c:v>20.717131474103585</c:v>
                </c:pt>
                <c:pt idx="14">
                  <c:v>22.310756972111552</c:v>
                </c:pt>
                <c:pt idx="15">
                  <c:v>23.904382470119522</c:v>
                </c:pt>
                <c:pt idx="16">
                  <c:v>25.498007968127489</c:v>
                </c:pt>
                <c:pt idx="17">
                  <c:v>27.091633466135459</c:v>
                </c:pt>
                <c:pt idx="18">
                  <c:v>28.685258964143433</c:v>
                </c:pt>
                <c:pt idx="19">
                  <c:v>30.278884462151396</c:v>
                </c:pt>
                <c:pt idx="20">
                  <c:v>31.872509960159348</c:v>
                </c:pt>
                <c:pt idx="21">
                  <c:v>33.466135458167329</c:v>
                </c:pt>
                <c:pt idx="22">
                  <c:v>35.059760956175303</c:v>
                </c:pt>
                <c:pt idx="23">
                  <c:v>36.653386454183234</c:v>
                </c:pt>
                <c:pt idx="24">
                  <c:v>38.247011952191237</c:v>
                </c:pt>
                <c:pt idx="25">
                  <c:v>39.840637450199154</c:v>
                </c:pt>
                <c:pt idx="26">
                  <c:v>41.43426294820717</c:v>
                </c:pt>
                <c:pt idx="27">
                  <c:v>43.027888446215108</c:v>
                </c:pt>
                <c:pt idx="28">
                  <c:v>44.621513944223146</c:v>
                </c:pt>
                <c:pt idx="29">
                  <c:v>47.808764940239051</c:v>
                </c:pt>
                <c:pt idx="30">
                  <c:v>51.792828685258961</c:v>
                </c:pt>
                <c:pt idx="31">
                  <c:v>58.964143426294804</c:v>
                </c:pt>
              </c:numCache>
            </c:numRef>
          </c:cat>
          <c:val>
            <c:numRef>
              <c:f>Sheet2!$B$4:$B$35</c:f>
              <c:numCache>
                <c:formatCode>0</c:formatCode>
                <c:ptCount val="32"/>
                <c:pt idx="0" formatCode="General">
                  <c:v>0</c:v>
                </c:pt>
                <c:pt idx="1">
                  <c:v>14.342629482071713</c:v>
                </c:pt>
                <c:pt idx="2">
                  <c:v>16.733067729083686</c:v>
                </c:pt>
                <c:pt idx="3">
                  <c:v>19.123505976095618</c:v>
                </c:pt>
                <c:pt idx="4">
                  <c:v>21.513944223107568</c:v>
                </c:pt>
                <c:pt idx="5">
                  <c:v>25.498007968127489</c:v>
                </c:pt>
                <c:pt idx="6">
                  <c:v>29.482071713147409</c:v>
                </c:pt>
                <c:pt idx="7">
                  <c:v>32.669322709163353</c:v>
                </c:pt>
                <c:pt idx="8">
                  <c:v>36.653386454183234</c:v>
                </c:pt>
                <c:pt idx="9">
                  <c:v>39.043824701195184</c:v>
                </c:pt>
                <c:pt idx="10">
                  <c:v>42.231075697211146</c:v>
                </c:pt>
                <c:pt idx="11">
                  <c:v>44.621513944223146</c:v>
                </c:pt>
                <c:pt idx="12">
                  <c:v>47.011952191235054</c:v>
                </c:pt>
                <c:pt idx="13">
                  <c:v>49.402390438247004</c:v>
                </c:pt>
                <c:pt idx="14">
                  <c:v>51.792828685258961</c:v>
                </c:pt>
                <c:pt idx="15">
                  <c:v>53.386454183266878</c:v>
                </c:pt>
                <c:pt idx="16">
                  <c:v>55.776892430278913</c:v>
                </c:pt>
                <c:pt idx="17">
                  <c:v>57.370517928286851</c:v>
                </c:pt>
                <c:pt idx="18">
                  <c:v>58.964143426294804</c:v>
                </c:pt>
                <c:pt idx="19">
                  <c:v>60.557768924302792</c:v>
                </c:pt>
                <c:pt idx="20">
                  <c:v>62.151394422310744</c:v>
                </c:pt>
                <c:pt idx="21">
                  <c:v>63.745019920318775</c:v>
                </c:pt>
                <c:pt idx="22">
                  <c:v>65.338645418326678</c:v>
                </c:pt>
                <c:pt idx="23">
                  <c:v>66.135458167330626</c:v>
                </c:pt>
                <c:pt idx="24">
                  <c:v>66.932270916334659</c:v>
                </c:pt>
                <c:pt idx="25">
                  <c:v>68.525896414342611</c:v>
                </c:pt>
                <c:pt idx="26">
                  <c:v>70.119521912350578</c:v>
                </c:pt>
                <c:pt idx="27">
                  <c:v>70.916334661354597</c:v>
                </c:pt>
                <c:pt idx="28">
                  <c:v>72.509960159362564</c:v>
                </c:pt>
                <c:pt idx="29">
                  <c:v>74.103585657370516</c:v>
                </c:pt>
                <c:pt idx="30">
                  <c:v>76.494023904382601</c:v>
                </c:pt>
                <c:pt idx="31">
                  <c:v>79.681274900398407</c:v>
                </c:pt>
              </c:numCache>
            </c:numRef>
          </c:val>
          <c:smooth val="1"/>
        </c:ser>
        <c:axId val="80396672"/>
        <c:axId val="80398592"/>
      </c:areaChart>
      <c:dateAx>
        <c:axId val="80396672"/>
        <c:scaling>
          <c:orientation val="minMax"/>
          <c:max val="58"/>
        </c:scaling>
        <c:axPos val="b"/>
        <c:title>
          <c:tx>
            <c:rich>
              <a:bodyPr/>
              <a:lstStyle/>
              <a:p>
                <a:pPr>
                  <a:defRPr/>
                </a:pPr>
                <a:r>
                  <a:rPr lang="en-GB" dirty="0"/>
                  <a:t>Standard </a:t>
                </a:r>
                <a:r>
                  <a:rPr lang="en-GB" dirty="0" smtClean="0"/>
                  <a:t>X-ray (CR) throughput </a:t>
                </a:r>
                <a:r>
                  <a:rPr lang="en-GB" dirty="0"/>
                  <a:t>per working day</a:t>
                </a:r>
              </a:p>
            </c:rich>
          </c:tx>
          <c:layout/>
        </c:title>
        <c:numFmt formatCode="General" sourceLinked="1"/>
        <c:tickLblPos val="nextTo"/>
        <c:crossAx val="80398592"/>
        <c:crosses val="autoZero"/>
        <c:lblOffset val="100"/>
        <c:baseTimeUnit val="days"/>
        <c:majorUnit val="10"/>
        <c:majorTimeUnit val="days"/>
        <c:minorUnit val="5"/>
        <c:minorTimeUnit val="days"/>
      </c:dateAx>
      <c:valAx>
        <c:axId val="80398592"/>
        <c:scaling>
          <c:orientation val="minMax"/>
          <c:max val="80"/>
        </c:scaling>
        <c:axPos val="l"/>
        <c:title>
          <c:tx>
            <c:rich>
              <a:bodyPr rot="0" vert="horz"/>
              <a:lstStyle/>
              <a:p>
                <a:pPr>
                  <a:defRPr/>
                </a:pPr>
                <a:r>
                  <a:rPr lang="en-GB" dirty="0" smtClean="0"/>
                  <a:t>EOS® </a:t>
                </a:r>
                <a:endParaRPr lang="en-GB" dirty="0"/>
              </a:p>
              <a:p>
                <a:pPr>
                  <a:defRPr/>
                </a:pPr>
                <a:r>
                  <a:rPr lang="en-GB" dirty="0" smtClean="0"/>
                  <a:t>throughput </a:t>
                </a:r>
                <a:endParaRPr lang="en-GB" dirty="0"/>
              </a:p>
              <a:p>
                <a:pPr>
                  <a:defRPr/>
                </a:pPr>
                <a:r>
                  <a:rPr lang="en-GB" dirty="0"/>
                  <a:t>per working</a:t>
                </a:r>
              </a:p>
              <a:p>
                <a:pPr>
                  <a:defRPr/>
                </a:pPr>
                <a:r>
                  <a:rPr lang="en-GB" dirty="0"/>
                  <a:t>day</a:t>
                </a:r>
              </a:p>
            </c:rich>
          </c:tx>
          <c:layout>
            <c:manualLayout>
              <c:xMode val="edge"/>
              <c:yMode val="edge"/>
              <c:x val="9.700497067786128E-3"/>
              <c:y val="0.34642274678267476"/>
            </c:manualLayout>
          </c:layout>
        </c:title>
        <c:numFmt formatCode="General" sourceLinked="1"/>
        <c:tickLblPos val="nextTo"/>
        <c:crossAx val="80396672"/>
        <c:crosses val="autoZero"/>
        <c:crossBetween val="midCat"/>
        <c:majorUnit val="20"/>
        <c:minorUnit val="5"/>
      </c:valAx>
    </c:plotArea>
    <c:plotVisOnly val="1"/>
  </c:chart>
  <c:txPr>
    <a:bodyPr/>
    <a:lstStyle/>
    <a:p>
      <a:pPr>
        <a:defRPr sz="3200">
          <a:latin typeface="Palatino Linotype" pitchFamily="18" charset="0"/>
        </a:defRPr>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27B938-1CE2-4287-AF60-8AB577BBBF21}" type="doc">
      <dgm:prSet loTypeId="urn:microsoft.com/office/officeart/2005/8/layout/orgChart1" loCatId="hierarchy" qsTypeId="urn:microsoft.com/office/officeart/2005/8/quickstyle/simple2" qsCatId="simple" csTypeId="urn:microsoft.com/office/officeart/2005/8/colors/accent1_1" csCatId="accent1" phldr="1"/>
      <dgm:spPr/>
      <dgm:t>
        <a:bodyPr/>
        <a:lstStyle/>
        <a:p>
          <a:endParaRPr lang="en-GB"/>
        </a:p>
      </dgm:t>
    </dgm:pt>
    <dgm:pt modelId="{08A99350-168B-4FC1-B8C5-9142957479A4}">
      <dgm:prSet phldrT="[Text]" custT="1"/>
      <dgm:spPr/>
      <dgm:t>
        <a:bodyPr/>
        <a:lstStyle/>
        <a:p>
          <a:r>
            <a:rPr lang="en-GB" sz="3200" dirty="0" smtClean="0">
              <a:latin typeface="Palatino Linotype" pitchFamily="18" charset="0"/>
            </a:rPr>
            <a:t>Conditions </a:t>
          </a:r>
        </a:p>
        <a:p>
          <a:r>
            <a:rPr lang="en-GB" sz="3200" dirty="0" smtClean="0">
              <a:latin typeface="Palatino Linotype" pitchFamily="18" charset="0"/>
            </a:rPr>
            <a:t>(deformities of the spine, congenital deformities of hips or lower limbs)</a:t>
          </a:r>
          <a:endParaRPr lang="en-GB" sz="3200" dirty="0">
            <a:latin typeface="Palatino Linotype" pitchFamily="18" charset="0"/>
          </a:endParaRPr>
        </a:p>
      </dgm:t>
    </dgm:pt>
    <dgm:pt modelId="{2620CAC0-B269-409D-9680-D28B41FE81DC}" type="parTrans" cxnId="{74A45AEE-518E-49EE-A8E2-0609116F0FD4}">
      <dgm:prSet/>
      <dgm:spPr/>
      <dgm:t>
        <a:bodyPr/>
        <a:lstStyle/>
        <a:p>
          <a:endParaRPr lang="en-GB" sz="3200">
            <a:latin typeface="Palatino Linotype" pitchFamily="18" charset="0"/>
          </a:endParaRPr>
        </a:p>
      </dgm:t>
    </dgm:pt>
    <dgm:pt modelId="{741D7F3D-61CE-4082-9289-F5556051C16C}" type="sibTrans" cxnId="{74A45AEE-518E-49EE-A8E2-0609116F0FD4}">
      <dgm:prSet/>
      <dgm:spPr/>
      <dgm:t>
        <a:bodyPr/>
        <a:lstStyle/>
        <a:p>
          <a:endParaRPr lang="en-GB" sz="3200">
            <a:latin typeface="Palatino Linotype" pitchFamily="18" charset="0"/>
          </a:endParaRPr>
        </a:p>
      </dgm:t>
    </dgm:pt>
    <dgm:pt modelId="{4A3EE4A2-6D87-4316-8EC3-97D86A483924}">
      <dgm:prSet phldrT="[Text]" custT="1"/>
      <dgm:spPr/>
      <dgm:t>
        <a:bodyPr/>
        <a:lstStyle/>
        <a:p>
          <a:r>
            <a:rPr lang="en-GB" sz="3200" dirty="0" smtClean="0">
              <a:latin typeface="Palatino Linotype" pitchFamily="18" charset="0"/>
            </a:rPr>
            <a:t>Type of radiograph used in diagnosis or monitoring</a:t>
          </a:r>
          <a:endParaRPr lang="en-GB" sz="3200" dirty="0">
            <a:latin typeface="Palatino Linotype" pitchFamily="18" charset="0"/>
          </a:endParaRPr>
        </a:p>
      </dgm:t>
    </dgm:pt>
    <dgm:pt modelId="{FA405BCE-DC84-4C77-9EA4-600533F41C25}" type="parTrans" cxnId="{4F7B3EAA-3CE0-4A43-8858-A819DED8F498}">
      <dgm:prSet/>
      <dgm:spPr/>
      <dgm:t>
        <a:bodyPr/>
        <a:lstStyle/>
        <a:p>
          <a:endParaRPr lang="en-GB" sz="3200">
            <a:latin typeface="Palatino Linotype" pitchFamily="18" charset="0"/>
          </a:endParaRPr>
        </a:p>
      </dgm:t>
    </dgm:pt>
    <dgm:pt modelId="{589145A4-3F29-4370-80AD-594D938E4A1B}" type="sibTrans" cxnId="{4F7B3EAA-3CE0-4A43-8858-A819DED8F498}">
      <dgm:prSet/>
      <dgm:spPr/>
      <dgm:t>
        <a:bodyPr/>
        <a:lstStyle/>
        <a:p>
          <a:endParaRPr lang="en-GB" sz="3200">
            <a:latin typeface="Palatino Linotype" pitchFamily="18" charset="0"/>
          </a:endParaRPr>
        </a:p>
      </dgm:t>
    </dgm:pt>
    <dgm:pt modelId="{28BA84A9-9511-4B41-855B-CE1D9656872E}">
      <dgm:prSet phldrT="[Text]" custT="1"/>
      <dgm:spPr/>
      <dgm:t>
        <a:bodyPr/>
        <a:lstStyle/>
        <a:p>
          <a:r>
            <a:rPr lang="en-GB" sz="3200" dirty="0" smtClean="0">
              <a:latin typeface="Palatino Linotype" pitchFamily="18" charset="0"/>
            </a:rPr>
            <a:t>Radiation dose</a:t>
          </a:r>
          <a:endParaRPr lang="en-GB" sz="3200" dirty="0">
            <a:latin typeface="Palatino Linotype" pitchFamily="18" charset="0"/>
          </a:endParaRPr>
        </a:p>
      </dgm:t>
    </dgm:pt>
    <dgm:pt modelId="{BD17ECF4-77D1-4A59-8D3F-BE14B1E9A68F}" type="parTrans" cxnId="{CEA8A217-DB7B-44AC-A8BA-62401BC92563}">
      <dgm:prSet/>
      <dgm:spPr/>
      <dgm:t>
        <a:bodyPr/>
        <a:lstStyle/>
        <a:p>
          <a:endParaRPr lang="en-GB" sz="3200">
            <a:latin typeface="Palatino Linotype" pitchFamily="18" charset="0"/>
          </a:endParaRPr>
        </a:p>
      </dgm:t>
    </dgm:pt>
    <dgm:pt modelId="{2D51F73D-16E4-42FF-AEAF-7702076A63A5}" type="sibTrans" cxnId="{CEA8A217-DB7B-44AC-A8BA-62401BC92563}">
      <dgm:prSet/>
      <dgm:spPr/>
      <dgm:t>
        <a:bodyPr/>
        <a:lstStyle/>
        <a:p>
          <a:endParaRPr lang="en-GB" sz="3200">
            <a:latin typeface="Palatino Linotype" pitchFamily="18" charset="0"/>
          </a:endParaRPr>
        </a:p>
      </dgm:t>
    </dgm:pt>
    <dgm:pt modelId="{74C11424-E79C-4609-B75F-FEF4ACEB5E6E}">
      <dgm:prSet phldrT="[Text]" custT="1"/>
      <dgm:spPr/>
      <dgm:t>
        <a:bodyPr/>
        <a:lstStyle/>
        <a:p>
          <a:r>
            <a:rPr lang="en-GB" sz="3200" dirty="0" smtClean="0">
              <a:latin typeface="Palatino Linotype" pitchFamily="18" charset="0"/>
            </a:rPr>
            <a:t>Frequency of imaging over a lifetime</a:t>
          </a:r>
          <a:endParaRPr lang="en-GB" sz="3200" dirty="0">
            <a:latin typeface="Palatino Linotype" pitchFamily="18" charset="0"/>
          </a:endParaRPr>
        </a:p>
      </dgm:t>
    </dgm:pt>
    <dgm:pt modelId="{4DCC7923-276C-4085-9660-E9C0174416E1}" type="parTrans" cxnId="{9D92D47E-0C00-4478-A346-7A96FBA23FE2}">
      <dgm:prSet/>
      <dgm:spPr/>
      <dgm:t>
        <a:bodyPr/>
        <a:lstStyle/>
        <a:p>
          <a:endParaRPr lang="en-GB" sz="3200">
            <a:latin typeface="Palatino Linotype" pitchFamily="18" charset="0"/>
          </a:endParaRPr>
        </a:p>
      </dgm:t>
    </dgm:pt>
    <dgm:pt modelId="{0CF07FFA-3B4C-4145-BAEB-4108FDD1DB0C}" type="sibTrans" cxnId="{9D92D47E-0C00-4478-A346-7A96FBA23FE2}">
      <dgm:prSet/>
      <dgm:spPr/>
      <dgm:t>
        <a:bodyPr/>
        <a:lstStyle/>
        <a:p>
          <a:endParaRPr lang="en-GB" sz="3200">
            <a:latin typeface="Palatino Linotype" pitchFamily="18" charset="0"/>
          </a:endParaRPr>
        </a:p>
      </dgm:t>
    </dgm:pt>
    <dgm:pt modelId="{A2257757-0A5C-433D-90A0-AEF96903810E}">
      <dgm:prSet phldrT="[Text]" custT="1"/>
      <dgm:spPr/>
      <dgm:t>
        <a:bodyPr/>
        <a:lstStyle/>
        <a:p>
          <a:r>
            <a:rPr lang="en-GB" sz="3200" dirty="0" smtClean="0">
              <a:latin typeface="Palatino Linotype" pitchFamily="18" charset="0"/>
            </a:rPr>
            <a:t>Cancer risk from radiation dose</a:t>
          </a:r>
          <a:endParaRPr lang="en-GB" sz="3200" dirty="0">
            <a:latin typeface="Palatino Linotype" pitchFamily="18" charset="0"/>
          </a:endParaRPr>
        </a:p>
      </dgm:t>
    </dgm:pt>
    <dgm:pt modelId="{0CAD90F7-6918-4ED9-BDFE-18C4B4B5FD46}" type="parTrans" cxnId="{5A2936CC-F811-4CEE-8DC3-795178D99440}">
      <dgm:prSet/>
      <dgm:spPr/>
      <dgm:t>
        <a:bodyPr/>
        <a:lstStyle/>
        <a:p>
          <a:endParaRPr lang="en-GB" sz="3200">
            <a:latin typeface="Palatino Linotype" pitchFamily="18" charset="0"/>
          </a:endParaRPr>
        </a:p>
      </dgm:t>
    </dgm:pt>
    <dgm:pt modelId="{C0C3D9A0-3E68-42CB-927A-A444FDED6F4C}" type="sibTrans" cxnId="{5A2936CC-F811-4CEE-8DC3-795178D99440}">
      <dgm:prSet/>
      <dgm:spPr/>
      <dgm:t>
        <a:bodyPr/>
        <a:lstStyle/>
        <a:p>
          <a:endParaRPr lang="en-GB" sz="3200">
            <a:latin typeface="Palatino Linotype" pitchFamily="18" charset="0"/>
          </a:endParaRPr>
        </a:p>
      </dgm:t>
    </dgm:pt>
    <dgm:pt modelId="{F70E4A65-C50C-4E51-9D92-B9C9EDE3FD04}">
      <dgm:prSet phldrT="[Text]" custT="1"/>
      <dgm:spPr/>
      <dgm:t>
        <a:bodyPr/>
        <a:lstStyle/>
        <a:p>
          <a:r>
            <a:rPr lang="en-GB" sz="3200" dirty="0" smtClean="0">
              <a:latin typeface="Palatino Linotype" pitchFamily="18" charset="0"/>
            </a:rPr>
            <a:t>Total cumulative radiation dose</a:t>
          </a:r>
          <a:endParaRPr lang="en-GB" sz="3200" dirty="0">
            <a:latin typeface="Palatino Linotype" pitchFamily="18" charset="0"/>
          </a:endParaRPr>
        </a:p>
      </dgm:t>
    </dgm:pt>
    <dgm:pt modelId="{948C626D-54DE-46E2-8DD1-F9099905552C}" type="parTrans" cxnId="{EED5CED0-C18D-4FBC-B622-1F114948F308}">
      <dgm:prSet/>
      <dgm:spPr/>
      <dgm:t>
        <a:bodyPr/>
        <a:lstStyle/>
        <a:p>
          <a:endParaRPr lang="en-GB" sz="3200">
            <a:latin typeface="Palatino Linotype" pitchFamily="18" charset="0"/>
          </a:endParaRPr>
        </a:p>
      </dgm:t>
    </dgm:pt>
    <dgm:pt modelId="{72F252D9-1651-45D3-BAEB-52ED15C4235C}" type="sibTrans" cxnId="{EED5CED0-C18D-4FBC-B622-1F114948F308}">
      <dgm:prSet/>
      <dgm:spPr/>
      <dgm:t>
        <a:bodyPr/>
        <a:lstStyle/>
        <a:p>
          <a:endParaRPr lang="en-GB" sz="3200">
            <a:latin typeface="Palatino Linotype" pitchFamily="18" charset="0"/>
          </a:endParaRPr>
        </a:p>
      </dgm:t>
    </dgm:pt>
    <dgm:pt modelId="{9685C19A-6D8E-4D7E-B3F2-44D2EAF7B255}">
      <dgm:prSet phldrT="[Text]" custT="1"/>
      <dgm:spPr/>
      <dgm:t>
        <a:bodyPr/>
        <a:lstStyle/>
        <a:p>
          <a:r>
            <a:rPr lang="en-GB" sz="3200" dirty="0" smtClean="0">
              <a:latin typeface="Palatino Linotype" pitchFamily="18" charset="0"/>
            </a:rPr>
            <a:t>Costs</a:t>
          </a:r>
          <a:endParaRPr lang="en-GB" sz="3200" dirty="0">
            <a:latin typeface="Palatino Linotype" pitchFamily="18" charset="0"/>
          </a:endParaRPr>
        </a:p>
      </dgm:t>
    </dgm:pt>
    <dgm:pt modelId="{EE47235B-54C6-4743-86D1-2FDC36E35F51}" type="parTrans" cxnId="{BDF8C9F1-7FF2-4360-B805-96187653B532}">
      <dgm:prSet/>
      <dgm:spPr/>
      <dgm:t>
        <a:bodyPr/>
        <a:lstStyle/>
        <a:p>
          <a:endParaRPr lang="en-GB" sz="3200">
            <a:latin typeface="Palatino Linotype" pitchFamily="18" charset="0"/>
          </a:endParaRPr>
        </a:p>
      </dgm:t>
    </dgm:pt>
    <dgm:pt modelId="{5F644AF9-B78C-4064-9E36-06024795E0C7}" type="sibTrans" cxnId="{BDF8C9F1-7FF2-4360-B805-96187653B532}">
      <dgm:prSet/>
      <dgm:spPr/>
      <dgm:t>
        <a:bodyPr/>
        <a:lstStyle/>
        <a:p>
          <a:endParaRPr lang="en-GB" sz="3200">
            <a:latin typeface="Palatino Linotype" pitchFamily="18" charset="0"/>
          </a:endParaRPr>
        </a:p>
      </dgm:t>
    </dgm:pt>
    <dgm:pt modelId="{7A179D84-7163-47EB-8E90-662FCCB7C75C}">
      <dgm:prSet phldrT="[Text]" custT="1"/>
      <dgm:spPr/>
      <dgm:t>
        <a:bodyPr/>
        <a:lstStyle/>
        <a:p>
          <a:r>
            <a:rPr lang="en-GB" sz="3200" dirty="0" smtClean="0">
              <a:latin typeface="Palatino Linotype" pitchFamily="18" charset="0"/>
            </a:rPr>
            <a:t>QALY loss</a:t>
          </a:r>
          <a:endParaRPr lang="en-GB" sz="3200" dirty="0">
            <a:latin typeface="Palatino Linotype" pitchFamily="18" charset="0"/>
          </a:endParaRPr>
        </a:p>
      </dgm:t>
    </dgm:pt>
    <dgm:pt modelId="{EB4DCFF4-3BC6-4A93-A5B9-B6382AC6BC29}" type="parTrans" cxnId="{80426023-AF64-426E-A192-8CA4C29036E3}">
      <dgm:prSet/>
      <dgm:spPr/>
      <dgm:t>
        <a:bodyPr/>
        <a:lstStyle/>
        <a:p>
          <a:endParaRPr lang="en-GB" sz="3200">
            <a:latin typeface="Palatino Linotype" pitchFamily="18" charset="0"/>
          </a:endParaRPr>
        </a:p>
      </dgm:t>
    </dgm:pt>
    <dgm:pt modelId="{DA990E80-3ABF-48FD-8049-E53CF75491EA}" type="sibTrans" cxnId="{80426023-AF64-426E-A192-8CA4C29036E3}">
      <dgm:prSet/>
      <dgm:spPr/>
      <dgm:t>
        <a:bodyPr/>
        <a:lstStyle/>
        <a:p>
          <a:endParaRPr lang="en-GB" sz="3200">
            <a:latin typeface="Palatino Linotype" pitchFamily="18" charset="0"/>
          </a:endParaRPr>
        </a:p>
      </dgm:t>
    </dgm:pt>
    <dgm:pt modelId="{F1DEBE2C-CDA7-46D9-A0C4-A8753C14FDD3}" type="pres">
      <dgm:prSet presAssocID="{1127B938-1CE2-4287-AF60-8AB577BBBF21}" presName="hierChild1" presStyleCnt="0">
        <dgm:presLayoutVars>
          <dgm:orgChart val="1"/>
          <dgm:chPref val="1"/>
          <dgm:dir/>
          <dgm:animOne val="branch"/>
          <dgm:animLvl val="lvl"/>
          <dgm:resizeHandles/>
        </dgm:presLayoutVars>
      </dgm:prSet>
      <dgm:spPr/>
      <dgm:t>
        <a:bodyPr/>
        <a:lstStyle/>
        <a:p>
          <a:endParaRPr lang="en-GB"/>
        </a:p>
      </dgm:t>
    </dgm:pt>
    <dgm:pt modelId="{449E8618-88C2-4857-BB84-B792A9491E53}" type="pres">
      <dgm:prSet presAssocID="{08A99350-168B-4FC1-B8C5-9142957479A4}" presName="hierRoot1" presStyleCnt="0">
        <dgm:presLayoutVars>
          <dgm:hierBranch val="init"/>
        </dgm:presLayoutVars>
      </dgm:prSet>
      <dgm:spPr/>
    </dgm:pt>
    <dgm:pt modelId="{4F530D00-EF73-4077-8F3C-78C0E4F54A70}" type="pres">
      <dgm:prSet presAssocID="{08A99350-168B-4FC1-B8C5-9142957479A4}" presName="rootComposite1" presStyleCnt="0"/>
      <dgm:spPr/>
    </dgm:pt>
    <dgm:pt modelId="{571C7D2D-E604-437E-87EA-F24D4CC7A0FF}" type="pres">
      <dgm:prSet presAssocID="{08A99350-168B-4FC1-B8C5-9142957479A4}" presName="rootText1" presStyleLbl="node0" presStyleIdx="0" presStyleCnt="1" custScaleX="362732" custLinFactNeighborX="-3857" custLinFactNeighborY="-4993">
        <dgm:presLayoutVars>
          <dgm:chPref val="3"/>
        </dgm:presLayoutVars>
      </dgm:prSet>
      <dgm:spPr/>
      <dgm:t>
        <a:bodyPr/>
        <a:lstStyle/>
        <a:p>
          <a:endParaRPr lang="en-GB"/>
        </a:p>
      </dgm:t>
    </dgm:pt>
    <dgm:pt modelId="{8FEEE538-1F5D-403C-BE3E-4EE7E7119160}" type="pres">
      <dgm:prSet presAssocID="{08A99350-168B-4FC1-B8C5-9142957479A4}" presName="rootConnector1" presStyleLbl="node1" presStyleIdx="0" presStyleCnt="0"/>
      <dgm:spPr/>
      <dgm:t>
        <a:bodyPr/>
        <a:lstStyle/>
        <a:p>
          <a:endParaRPr lang="en-GB"/>
        </a:p>
      </dgm:t>
    </dgm:pt>
    <dgm:pt modelId="{1EB296F6-AC74-4071-825B-49F879C730BB}" type="pres">
      <dgm:prSet presAssocID="{08A99350-168B-4FC1-B8C5-9142957479A4}" presName="hierChild2" presStyleCnt="0"/>
      <dgm:spPr/>
    </dgm:pt>
    <dgm:pt modelId="{BB6E3D31-6248-438D-BF68-B0B3777DC3DF}" type="pres">
      <dgm:prSet presAssocID="{FA405BCE-DC84-4C77-9EA4-600533F41C25}" presName="Name37" presStyleLbl="parChTrans1D2" presStyleIdx="0" presStyleCnt="2"/>
      <dgm:spPr/>
      <dgm:t>
        <a:bodyPr/>
        <a:lstStyle/>
        <a:p>
          <a:endParaRPr lang="en-GB"/>
        </a:p>
      </dgm:t>
    </dgm:pt>
    <dgm:pt modelId="{314A3794-BC98-40DD-B4B8-6A8D0315172A}" type="pres">
      <dgm:prSet presAssocID="{4A3EE4A2-6D87-4316-8EC3-97D86A483924}" presName="hierRoot2" presStyleCnt="0">
        <dgm:presLayoutVars>
          <dgm:hierBranch val="init"/>
        </dgm:presLayoutVars>
      </dgm:prSet>
      <dgm:spPr/>
    </dgm:pt>
    <dgm:pt modelId="{FE976F7F-917B-413C-8030-6C9512821175}" type="pres">
      <dgm:prSet presAssocID="{4A3EE4A2-6D87-4316-8EC3-97D86A483924}" presName="rootComposite" presStyleCnt="0"/>
      <dgm:spPr/>
    </dgm:pt>
    <dgm:pt modelId="{E5CCCCC8-ECAF-4D0C-968D-D48ACAE8174D}" type="pres">
      <dgm:prSet presAssocID="{4A3EE4A2-6D87-4316-8EC3-97D86A483924}" presName="rootText" presStyleLbl="node2" presStyleIdx="0" presStyleCnt="2" custScaleX="141905">
        <dgm:presLayoutVars>
          <dgm:chPref val="3"/>
        </dgm:presLayoutVars>
      </dgm:prSet>
      <dgm:spPr/>
      <dgm:t>
        <a:bodyPr/>
        <a:lstStyle/>
        <a:p>
          <a:endParaRPr lang="en-GB"/>
        </a:p>
      </dgm:t>
    </dgm:pt>
    <dgm:pt modelId="{8C31442A-EDFE-49DA-9456-BF9E507318BE}" type="pres">
      <dgm:prSet presAssocID="{4A3EE4A2-6D87-4316-8EC3-97D86A483924}" presName="rootConnector" presStyleLbl="node2" presStyleIdx="0" presStyleCnt="2"/>
      <dgm:spPr/>
      <dgm:t>
        <a:bodyPr/>
        <a:lstStyle/>
        <a:p>
          <a:endParaRPr lang="en-GB"/>
        </a:p>
      </dgm:t>
    </dgm:pt>
    <dgm:pt modelId="{F8C54247-A5DC-4CA8-B024-0B0C0F711A25}" type="pres">
      <dgm:prSet presAssocID="{4A3EE4A2-6D87-4316-8EC3-97D86A483924}" presName="hierChild4" presStyleCnt="0"/>
      <dgm:spPr/>
    </dgm:pt>
    <dgm:pt modelId="{EFBD29AD-5DD5-46E9-8927-93551770CDB7}" type="pres">
      <dgm:prSet presAssocID="{BD17ECF4-77D1-4A59-8D3F-BE14B1E9A68F}" presName="Name37" presStyleLbl="parChTrans1D3" presStyleIdx="0" presStyleCnt="2"/>
      <dgm:spPr/>
      <dgm:t>
        <a:bodyPr/>
        <a:lstStyle/>
        <a:p>
          <a:endParaRPr lang="en-GB"/>
        </a:p>
      </dgm:t>
    </dgm:pt>
    <dgm:pt modelId="{0E55D5EE-884A-4554-AC0E-8127072069BF}" type="pres">
      <dgm:prSet presAssocID="{28BA84A9-9511-4B41-855B-CE1D9656872E}" presName="hierRoot2" presStyleCnt="0">
        <dgm:presLayoutVars>
          <dgm:hierBranch val="init"/>
        </dgm:presLayoutVars>
      </dgm:prSet>
      <dgm:spPr/>
    </dgm:pt>
    <dgm:pt modelId="{9A999A01-F674-4D8C-82A5-F88116EA3E1C}" type="pres">
      <dgm:prSet presAssocID="{28BA84A9-9511-4B41-855B-CE1D9656872E}" presName="rootComposite" presStyleCnt="0"/>
      <dgm:spPr/>
    </dgm:pt>
    <dgm:pt modelId="{F8FEBAAD-F0AD-449A-A07B-6E7FE486C5EF}" type="pres">
      <dgm:prSet presAssocID="{28BA84A9-9511-4B41-855B-CE1D9656872E}" presName="rootText" presStyleLbl="node3" presStyleIdx="0" presStyleCnt="2" custScaleX="67215">
        <dgm:presLayoutVars>
          <dgm:chPref val="3"/>
        </dgm:presLayoutVars>
      </dgm:prSet>
      <dgm:spPr/>
      <dgm:t>
        <a:bodyPr/>
        <a:lstStyle/>
        <a:p>
          <a:endParaRPr lang="en-GB"/>
        </a:p>
      </dgm:t>
    </dgm:pt>
    <dgm:pt modelId="{3E8EBFAA-00FB-43A8-AD43-06848E643722}" type="pres">
      <dgm:prSet presAssocID="{28BA84A9-9511-4B41-855B-CE1D9656872E}" presName="rootConnector" presStyleLbl="node3" presStyleIdx="0" presStyleCnt="2"/>
      <dgm:spPr/>
      <dgm:t>
        <a:bodyPr/>
        <a:lstStyle/>
        <a:p>
          <a:endParaRPr lang="en-GB"/>
        </a:p>
      </dgm:t>
    </dgm:pt>
    <dgm:pt modelId="{E63295B6-18BE-40C7-A0E4-C26C2F4D850C}" type="pres">
      <dgm:prSet presAssocID="{28BA84A9-9511-4B41-855B-CE1D9656872E}" presName="hierChild4" presStyleCnt="0"/>
      <dgm:spPr/>
    </dgm:pt>
    <dgm:pt modelId="{39E94369-7F46-44C3-AC63-2B2C72704280}" type="pres">
      <dgm:prSet presAssocID="{28BA84A9-9511-4B41-855B-CE1D9656872E}" presName="hierChild5" presStyleCnt="0"/>
      <dgm:spPr/>
    </dgm:pt>
    <dgm:pt modelId="{E7CFB194-3CAD-4A5D-A736-2ADDCEB09343}" type="pres">
      <dgm:prSet presAssocID="{4A3EE4A2-6D87-4316-8EC3-97D86A483924}" presName="hierChild5" presStyleCnt="0"/>
      <dgm:spPr/>
    </dgm:pt>
    <dgm:pt modelId="{CD251DE4-1607-47F2-8C2D-15AB77B99790}" type="pres">
      <dgm:prSet presAssocID="{4DCC7923-276C-4085-9660-E9C0174416E1}" presName="Name37" presStyleLbl="parChTrans1D2" presStyleIdx="1" presStyleCnt="2"/>
      <dgm:spPr/>
      <dgm:t>
        <a:bodyPr/>
        <a:lstStyle/>
        <a:p>
          <a:endParaRPr lang="en-GB"/>
        </a:p>
      </dgm:t>
    </dgm:pt>
    <dgm:pt modelId="{092B89B9-DCAA-4332-B934-FBEDCE6AB7FF}" type="pres">
      <dgm:prSet presAssocID="{74C11424-E79C-4609-B75F-FEF4ACEB5E6E}" presName="hierRoot2" presStyleCnt="0">
        <dgm:presLayoutVars>
          <dgm:hierBranch val="init"/>
        </dgm:presLayoutVars>
      </dgm:prSet>
      <dgm:spPr/>
    </dgm:pt>
    <dgm:pt modelId="{3EFC1215-E578-4F3C-B9F4-14ECD3AA20BF}" type="pres">
      <dgm:prSet presAssocID="{74C11424-E79C-4609-B75F-FEF4ACEB5E6E}" presName="rootComposite" presStyleCnt="0"/>
      <dgm:spPr/>
    </dgm:pt>
    <dgm:pt modelId="{2F44D3AF-01D5-4522-B0E6-90FC636FF30E}" type="pres">
      <dgm:prSet presAssocID="{74C11424-E79C-4609-B75F-FEF4ACEB5E6E}" presName="rootText" presStyleLbl="node2" presStyleIdx="1" presStyleCnt="2" custScaleX="107677">
        <dgm:presLayoutVars>
          <dgm:chPref val="3"/>
        </dgm:presLayoutVars>
      </dgm:prSet>
      <dgm:spPr/>
      <dgm:t>
        <a:bodyPr/>
        <a:lstStyle/>
        <a:p>
          <a:endParaRPr lang="en-GB"/>
        </a:p>
      </dgm:t>
    </dgm:pt>
    <dgm:pt modelId="{57166CF3-67DA-4B90-9671-4DFD0913F8C6}" type="pres">
      <dgm:prSet presAssocID="{74C11424-E79C-4609-B75F-FEF4ACEB5E6E}" presName="rootConnector" presStyleLbl="node2" presStyleIdx="1" presStyleCnt="2"/>
      <dgm:spPr/>
      <dgm:t>
        <a:bodyPr/>
        <a:lstStyle/>
        <a:p>
          <a:endParaRPr lang="en-GB"/>
        </a:p>
      </dgm:t>
    </dgm:pt>
    <dgm:pt modelId="{17B87218-185C-4B2E-A547-1BA1FE9FC038}" type="pres">
      <dgm:prSet presAssocID="{74C11424-E79C-4609-B75F-FEF4ACEB5E6E}" presName="hierChild4" presStyleCnt="0"/>
      <dgm:spPr/>
    </dgm:pt>
    <dgm:pt modelId="{CF5D6C31-1396-4B28-801F-4E6B27F10647}" type="pres">
      <dgm:prSet presAssocID="{948C626D-54DE-46E2-8DD1-F9099905552C}" presName="Name37" presStyleLbl="parChTrans1D3" presStyleIdx="1" presStyleCnt="2"/>
      <dgm:spPr/>
      <dgm:t>
        <a:bodyPr/>
        <a:lstStyle/>
        <a:p>
          <a:endParaRPr lang="en-GB"/>
        </a:p>
      </dgm:t>
    </dgm:pt>
    <dgm:pt modelId="{29583BC3-2F2B-49A0-8480-AD20A30E7B1F}" type="pres">
      <dgm:prSet presAssocID="{F70E4A65-C50C-4E51-9D92-B9C9EDE3FD04}" presName="hierRoot2" presStyleCnt="0">
        <dgm:presLayoutVars>
          <dgm:hierBranch val="init"/>
        </dgm:presLayoutVars>
      </dgm:prSet>
      <dgm:spPr/>
    </dgm:pt>
    <dgm:pt modelId="{5FB70441-FB85-4491-930E-74D8889CC2F3}" type="pres">
      <dgm:prSet presAssocID="{F70E4A65-C50C-4E51-9D92-B9C9EDE3FD04}" presName="rootComposite" presStyleCnt="0"/>
      <dgm:spPr/>
    </dgm:pt>
    <dgm:pt modelId="{02872A18-A931-4E6D-ADC7-3FC191ADB4E4}" type="pres">
      <dgm:prSet presAssocID="{F70E4A65-C50C-4E51-9D92-B9C9EDE3FD04}" presName="rootText" presStyleLbl="node3" presStyleIdx="1" presStyleCnt="2">
        <dgm:presLayoutVars>
          <dgm:chPref val="3"/>
        </dgm:presLayoutVars>
      </dgm:prSet>
      <dgm:spPr/>
      <dgm:t>
        <a:bodyPr/>
        <a:lstStyle/>
        <a:p>
          <a:endParaRPr lang="en-GB"/>
        </a:p>
      </dgm:t>
    </dgm:pt>
    <dgm:pt modelId="{DEE031BF-DF1B-4C2B-84CF-E611AE90EF9A}" type="pres">
      <dgm:prSet presAssocID="{F70E4A65-C50C-4E51-9D92-B9C9EDE3FD04}" presName="rootConnector" presStyleLbl="node3" presStyleIdx="1" presStyleCnt="2"/>
      <dgm:spPr/>
      <dgm:t>
        <a:bodyPr/>
        <a:lstStyle/>
        <a:p>
          <a:endParaRPr lang="en-GB"/>
        </a:p>
      </dgm:t>
    </dgm:pt>
    <dgm:pt modelId="{5B96F46F-BEDB-4473-B93B-75F7CF8D9EEC}" type="pres">
      <dgm:prSet presAssocID="{F70E4A65-C50C-4E51-9D92-B9C9EDE3FD04}" presName="hierChild4" presStyleCnt="0"/>
      <dgm:spPr/>
    </dgm:pt>
    <dgm:pt modelId="{AF515368-153D-47DF-A6CF-C86F1BD31836}" type="pres">
      <dgm:prSet presAssocID="{0CAD90F7-6918-4ED9-BDFE-18C4B4B5FD46}" presName="Name37" presStyleLbl="parChTrans1D4" presStyleIdx="0" presStyleCnt="3"/>
      <dgm:spPr/>
      <dgm:t>
        <a:bodyPr/>
        <a:lstStyle/>
        <a:p>
          <a:endParaRPr lang="en-GB"/>
        </a:p>
      </dgm:t>
    </dgm:pt>
    <dgm:pt modelId="{0E9FF238-6BE5-4899-8AB7-D23E136AC5C6}" type="pres">
      <dgm:prSet presAssocID="{A2257757-0A5C-433D-90A0-AEF96903810E}" presName="hierRoot2" presStyleCnt="0">
        <dgm:presLayoutVars>
          <dgm:hierBranch val="init"/>
        </dgm:presLayoutVars>
      </dgm:prSet>
      <dgm:spPr/>
    </dgm:pt>
    <dgm:pt modelId="{14434B19-2F71-401D-8E0D-BF52066C7E00}" type="pres">
      <dgm:prSet presAssocID="{A2257757-0A5C-433D-90A0-AEF96903810E}" presName="rootComposite" presStyleCnt="0"/>
      <dgm:spPr/>
    </dgm:pt>
    <dgm:pt modelId="{617342CA-33C1-4938-B581-45DC2FC6F99B}" type="pres">
      <dgm:prSet presAssocID="{A2257757-0A5C-433D-90A0-AEF96903810E}" presName="rootText" presStyleLbl="node4" presStyleIdx="0" presStyleCnt="3">
        <dgm:presLayoutVars>
          <dgm:chPref val="3"/>
        </dgm:presLayoutVars>
      </dgm:prSet>
      <dgm:spPr/>
      <dgm:t>
        <a:bodyPr/>
        <a:lstStyle/>
        <a:p>
          <a:endParaRPr lang="en-GB"/>
        </a:p>
      </dgm:t>
    </dgm:pt>
    <dgm:pt modelId="{C8F311AA-364D-4C2C-BB7A-6A21F7A69CE7}" type="pres">
      <dgm:prSet presAssocID="{A2257757-0A5C-433D-90A0-AEF96903810E}" presName="rootConnector" presStyleLbl="node4" presStyleIdx="0" presStyleCnt="3"/>
      <dgm:spPr/>
      <dgm:t>
        <a:bodyPr/>
        <a:lstStyle/>
        <a:p>
          <a:endParaRPr lang="en-GB"/>
        </a:p>
      </dgm:t>
    </dgm:pt>
    <dgm:pt modelId="{10B634F2-78D2-4CD8-9F9D-225E15510ED5}" type="pres">
      <dgm:prSet presAssocID="{A2257757-0A5C-433D-90A0-AEF96903810E}" presName="hierChild4" presStyleCnt="0"/>
      <dgm:spPr/>
    </dgm:pt>
    <dgm:pt modelId="{49C3DAF3-7954-4AF6-B439-9049500645EE}" type="pres">
      <dgm:prSet presAssocID="{EE47235B-54C6-4743-86D1-2FDC36E35F51}" presName="Name37" presStyleLbl="parChTrans1D4" presStyleIdx="1" presStyleCnt="3"/>
      <dgm:spPr/>
      <dgm:t>
        <a:bodyPr/>
        <a:lstStyle/>
        <a:p>
          <a:endParaRPr lang="en-GB"/>
        </a:p>
      </dgm:t>
    </dgm:pt>
    <dgm:pt modelId="{6C9CE81C-6EE3-4FD5-9C1C-B04DB269C60F}" type="pres">
      <dgm:prSet presAssocID="{9685C19A-6D8E-4D7E-B3F2-44D2EAF7B255}" presName="hierRoot2" presStyleCnt="0">
        <dgm:presLayoutVars>
          <dgm:hierBranch val="init"/>
        </dgm:presLayoutVars>
      </dgm:prSet>
      <dgm:spPr/>
    </dgm:pt>
    <dgm:pt modelId="{40550AEC-B344-44C0-A846-D27EE073F9FA}" type="pres">
      <dgm:prSet presAssocID="{9685C19A-6D8E-4D7E-B3F2-44D2EAF7B255}" presName="rootComposite" presStyleCnt="0"/>
      <dgm:spPr/>
    </dgm:pt>
    <dgm:pt modelId="{EDA6196C-9296-4C5C-B055-69D38329A5EA}" type="pres">
      <dgm:prSet presAssocID="{9685C19A-6D8E-4D7E-B3F2-44D2EAF7B255}" presName="rootText" presStyleLbl="node4" presStyleIdx="1" presStyleCnt="3" custScaleX="69296">
        <dgm:presLayoutVars>
          <dgm:chPref val="3"/>
        </dgm:presLayoutVars>
      </dgm:prSet>
      <dgm:spPr/>
      <dgm:t>
        <a:bodyPr/>
        <a:lstStyle/>
        <a:p>
          <a:endParaRPr lang="en-GB"/>
        </a:p>
      </dgm:t>
    </dgm:pt>
    <dgm:pt modelId="{ABE25D5D-C14F-43C4-A5AE-A7E5BFF04225}" type="pres">
      <dgm:prSet presAssocID="{9685C19A-6D8E-4D7E-B3F2-44D2EAF7B255}" presName="rootConnector" presStyleLbl="node4" presStyleIdx="1" presStyleCnt="3"/>
      <dgm:spPr/>
      <dgm:t>
        <a:bodyPr/>
        <a:lstStyle/>
        <a:p>
          <a:endParaRPr lang="en-GB"/>
        </a:p>
      </dgm:t>
    </dgm:pt>
    <dgm:pt modelId="{5C609455-0DC1-4084-9B3E-581015C31CBF}" type="pres">
      <dgm:prSet presAssocID="{9685C19A-6D8E-4D7E-B3F2-44D2EAF7B255}" presName="hierChild4" presStyleCnt="0"/>
      <dgm:spPr/>
    </dgm:pt>
    <dgm:pt modelId="{9296D477-DF5E-4579-BDAF-01655B37EFDA}" type="pres">
      <dgm:prSet presAssocID="{9685C19A-6D8E-4D7E-B3F2-44D2EAF7B255}" presName="hierChild5" presStyleCnt="0"/>
      <dgm:spPr/>
    </dgm:pt>
    <dgm:pt modelId="{62A07D84-272C-4F5A-BB3B-F702C4B7696C}" type="pres">
      <dgm:prSet presAssocID="{EB4DCFF4-3BC6-4A93-A5B9-B6382AC6BC29}" presName="Name37" presStyleLbl="parChTrans1D4" presStyleIdx="2" presStyleCnt="3"/>
      <dgm:spPr/>
      <dgm:t>
        <a:bodyPr/>
        <a:lstStyle/>
        <a:p>
          <a:endParaRPr lang="en-GB"/>
        </a:p>
      </dgm:t>
    </dgm:pt>
    <dgm:pt modelId="{D0E37641-6F9E-4FE3-AEC6-D4A368C42DBC}" type="pres">
      <dgm:prSet presAssocID="{7A179D84-7163-47EB-8E90-662FCCB7C75C}" presName="hierRoot2" presStyleCnt="0">
        <dgm:presLayoutVars>
          <dgm:hierBranch val="init"/>
        </dgm:presLayoutVars>
      </dgm:prSet>
      <dgm:spPr/>
    </dgm:pt>
    <dgm:pt modelId="{2C2FA923-FBB1-4E41-A058-EC0646C5CC32}" type="pres">
      <dgm:prSet presAssocID="{7A179D84-7163-47EB-8E90-662FCCB7C75C}" presName="rootComposite" presStyleCnt="0"/>
      <dgm:spPr/>
    </dgm:pt>
    <dgm:pt modelId="{8A6DBCCD-55D9-4E25-8B3F-C0BEB9B8D338}" type="pres">
      <dgm:prSet presAssocID="{7A179D84-7163-47EB-8E90-662FCCB7C75C}" presName="rootText" presStyleLbl="node4" presStyleIdx="2" presStyleCnt="3" custScaleX="69296">
        <dgm:presLayoutVars>
          <dgm:chPref val="3"/>
        </dgm:presLayoutVars>
      </dgm:prSet>
      <dgm:spPr/>
      <dgm:t>
        <a:bodyPr/>
        <a:lstStyle/>
        <a:p>
          <a:endParaRPr lang="en-GB"/>
        </a:p>
      </dgm:t>
    </dgm:pt>
    <dgm:pt modelId="{B9BB3398-55FE-48CC-A9CA-7C1F19620DC2}" type="pres">
      <dgm:prSet presAssocID="{7A179D84-7163-47EB-8E90-662FCCB7C75C}" presName="rootConnector" presStyleLbl="node4" presStyleIdx="2" presStyleCnt="3"/>
      <dgm:spPr/>
      <dgm:t>
        <a:bodyPr/>
        <a:lstStyle/>
        <a:p>
          <a:endParaRPr lang="en-GB"/>
        </a:p>
      </dgm:t>
    </dgm:pt>
    <dgm:pt modelId="{3B422600-8563-40C9-A3CB-FF56BA8739EB}" type="pres">
      <dgm:prSet presAssocID="{7A179D84-7163-47EB-8E90-662FCCB7C75C}" presName="hierChild4" presStyleCnt="0"/>
      <dgm:spPr/>
    </dgm:pt>
    <dgm:pt modelId="{5F1C4820-6940-46BE-96C0-DA8EE6D50B0E}" type="pres">
      <dgm:prSet presAssocID="{7A179D84-7163-47EB-8E90-662FCCB7C75C}" presName="hierChild5" presStyleCnt="0"/>
      <dgm:spPr/>
    </dgm:pt>
    <dgm:pt modelId="{640E4441-8AB8-4563-B4BE-F30C7171CA73}" type="pres">
      <dgm:prSet presAssocID="{A2257757-0A5C-433D-90A0-AEF96903810E}" presName="hierChild5" presStyleCnt="0"/>
      <dgm:spPr/>
    </dgm:pt>
    <dgm:pt modelId="{139F2B61-BCB9-4A0A-98B8-DA36C867EAE2}" type="pres">
      <dgm:prSet presAssocID="{F70E4A65-C50C-4E51-9D92-B9C9EDE3FD04}" presName="hierChild5" presStyleCnt="0"/>
      <dgm:spPr/>
    </dgm:pt>
    <dgm:pt modelId="{DA1A2EDC-EC0D-4721-B3F2-93AB699DB2F7}" type="pres">
      <dgm:prSet presAssocID="{74C11424-E79C-4609-B75F-FEF4ACEB5E6E}" presName="hierChild5" presStyleCnt="0"/>
      <dgm:spPr/>
    </dgm:pt>
    <dgm:pt modelId="{1DF1F0E0-C2BB-4119-AC04-0FFA5D7166CF}" type="pres">
      <dgm:prSet presAssocID="{08A99350-168B-4FC1-B8C5-9142957479A4}" presName="hierChild3" presStyleCnt="0"/>
      <dgm:spPr/>
    </dgm:pt>
  </dgm:ptLst>
  <dgm:cxnLst>
    <dgm:cxn modelId="{91F506D9-B371-40F0-A606-394B127F0A55}" type="presOf" srcId="{0CAD90F7-6918-4ED9-BDFE-18C4B4B5FD46}" destId="{AF515368-153D-47DF-A6CF-C86F1BD31836}" srcOrd="0" destOrd="0" presId="urn:microsoft.com/office/officeart/2005/8/layout/orgChart1"/>
    <dgm:cxn modelId="{B15569D1-E144-47B1-B13A-8C55A0836D34}" type="presOf" srcId="{7A179D84-7163-47EB-8E90-662FCCB7C75C}" destId="{B9BB3398-55FE-48CC-A9CA-7C1F19620DC2}" srcOrd="1" destOrd="0" presId="urn:microsoft.com/office/officeart/2005/8/layout/orgChart1"/>
    <dgm:cxn modelId="{32BA0683-D58A-4BDA-B4F2-99DBC9C43C8F}" type="presOf" srcId="{A2257757-0A5C-433D-90A0-AEF96903810E}" destId="{617342CA-33C1-4938-B581-45DC2FC6F99B}" srcOrd="0" destOrd="0" presId="urn:microsoft.com/office/officeart/2005/8/layout/orgChart1"/>
    <dgm:cxn modelId="{94328763-296F-4A96-BDB9-6F8C52485A4D}" type="presOf" srcId="{FA405BCE-DC84-4C77-9EA4-600533F41C25}" destId="{BB6E3D31-6248-438D-BF68-B0B3777DC3DF}" srcOrd="0" destOrd="0" presId="urn:microsoft.com/office/officeart/2005/8/layout/orgChart1"/>
    <dgm:cxn modelId="{5A2936CC-F811-4CEE-8DC3-795178D99440}" srcId="{F70E4A65-C50C-4E51-9D92-B9C9EDE3FD04}" destId="{A2257757-0A5C-433D-90A0-AEF96903810E}" srcOrd="0" destOrd="0" parTransId="{0CAD90F7-6918-4ED9-BDFE-18C4B4B5FD46}" sibTransId="{C0C3D9A0-3E68-42CB-927A-A444FDED6F4C}"/>
    <dgm:cxn modelId="{74A45AEE-518E-49EE-A8E2-0609116F0FD4}" srcId="{1127B938-1CE2-4287-AF60-8AB577BBBF21}" destId="{08A99350-168B-4FC1-B8C5-9142957479A4}" srcOrd="0" destOrd="0" parTransId="{2620CAC0-B269-409D-9680-D28B41FE81DC}" sibTransId="{741D7F3D-61CE-4082-9289-F5556051C16C}"/>
    <dgm:cxn modelId="{96B1E3D5-5E6B-457F-AD56-0D537D446595}" type="presOf" srcId="{F70E4A65-C50C-4E51-9D92-B9C9EDE3FD04}" destId="{02872A18-A931-4E6D-ADC7-3FC191ADB4E4}" srcOrd="0" destOrd="0" presId="urn:microsoft.com/office/officeart/2005/8/layout/orgChart1"/>
    <dgm:cxn modelId="{94EC7D88-5680-428C-8976-D8F4953741C2}" type="presOf" srcId="{7A179D84-7163-47EB-8E90-662FCCB7C75C}" destId="{8A6DBCCD-55D9-4E25-8B3F-C0BEB9B8D338}" srcOrd="0" destOrd="0" presId="urn:microsoft.com/office/officeart/2005/8/layout/orgChart1"/>
    <dgm:cxn modelId="{148BAD9F-C888-4BDC-8BC0-DC8519A8A461}" type="presOf" srcId="{08A99350-168B-4FC1-B8C5-9142957479A4}" destId="{8FEEE538-1F5D-403C-BE3E-4EE7E7119160}" srcOrd="1" destOrd="0" presId="urn:microsoft.com/office/officeart/2005/8/layout/orgChart1"/>
    <dgm:cxn modelId="{7354A701-026F-4E69-905C-875D7E10BB45}" type="presOf" srcId="{74C11424-E79C-4609-B75F-FEF4ACEB5E6E}" destId="{57166CF3-67DA-4B90-9671-4DFD0913F8C6}" srcOrd="1" destOrd="0" presId="urn:microsoft.com/office/officeart/2005/8/layout/orgChart1"/>
    <dgm:cxn modelId="{BDF8C9F1-7FF2-4360-B805-96187653B532}" srcId="{A2257757-0A5C-433D-90A0-AEF96903810E}" destId="{9685C19A-6D8E-4D7E-B3F2-44D2EAF7B255}" srcOrd="0" destOrd="0" parTransId="{EE47235B-54C6-4743-86D1-2FDC36E35F51}" sibTransId="{5F644AF9-B78C-4064-9E36-06024795E0C7}"/>
    <dgm:cxn modelId="{9F720396-BD65-4952-8002-B3D6687EC3C3}" type="presOf" srcId="{A2257757-0A5C-433D-90A0-AEF96903810E}" destId="{C8F311AA-364D-4C2C-BB7A-6A21F7A69CE7}" srcOrd="1" destOrd="0" presId="urn:microsoft.com/office/officeart/2005/8/layout/orgChart1"/>
    <dgm:cxn modelId="{CEA8A217-DB7B-44AC-A8BA-62401BC92563}" srcId="{4A3EE4A2-6D87-4316-8EC3-97D86A483924}" destId="{28BA84A9-9511-4B41-855B-CE1D9656872E}" srcOrd="0" destOrd="0" parTransId="{BD17ECF4-77D1-4A59-8D3F-BE14B1E9A68F}" sibTransId="{2D51F73D-16E4-42FF-AEAF-7702076A63A5}"/>
    <dgm:cxn modelId="{1255D149-0F68-4390-A020-0060EEDCF12C}" type="presOf" srcId="{1127B938-1CE2-4287-AF60-8AB577BBBF21}" destId="{F1DEBE2C-CDA7-46D9-A0C4-A8753C14FDD3}" srcOrd="0" destOrd="0" presId="urn:microsoft.com/office/officeart/2005/8/layout/orgChart1"/>
    <dgm:cxn modelId="{0D4367ED-4FD1-48EA-A142-678C5CA82C7B}" type="presOf" srcId="{4DCC7923-276C-4085-9660-E9C0174416E1}" destId="{CD251DE4-1607-47F2-8C2D-15AB77B99790}" srcOrd="0" destOrd="0" presId="urn:microsoft.com/office/officeart/2005/8/layout/orgChart1"/>
    <dgm:cxn modelId="{C17792DB-D763-4588-80ED-630092ED7DB4}" type="presOf" srcId="{28BA84A9-9511-4B41-855B-CE1D9656872E}" destId="{3E8EBFAA-00FB-43A8-AD43-06848E643722}" srcOrd="1" destOrd="0" presId="urn:microsoft.com/office/officeart/2005/8/layout/orgChart1"/>
    <dgm:cxn modelId="{95B97B0F-9CB2-44CE-A608-CAAA01737FB6}" type="presOf" srcId="{9685C19A-6D8E-4D7E-B3F2-44D2EAF7B255}" destId="{EDA6196C-9296-4C5C-B055-69D38329A5EA}" srcOrd="0" destOrd="0" presId="urn:microsoft.com/office/officeart/2005/8/layout/orgChart1"/>
    <dgm:cxn modelId="{3E4A65C3-33C0-4862-9C2C-990C74A4A32C}" type="presOf" srcId="{EB4DCFF4-3BC6-4A93-A5B9-B6382AC6BC29}" destId="{62A07D84-272C-4F5A-BB3B-F702C4B7696C}" srcOrd="0" destOrd="0" presId="urn:microsoft.com/office/officeart/2005/8/layout/orgChart1"/>
    <dgm:cxn modelId="{8060AD68-2C93-4EE2-A275-A684425AA83A}" type="presOf" srcId="{9685C19A-6D8E-4D7E-B3F2-44D2EAF7B255}" destId="{ABE25D5D-C14F-43C4-A5AE-A7E5BFF04225}" srcOrd="1" destOrd="0" presId="urn:microsoft.com/office/officeart/2005/8/layout/orgChart1"/>
    <dgm:cxn modelId="{80426023-AF64-426E-A192-8CA4C29036E3}" srcId="{A2257757-0A5C-433D-90A0-AEF96903810E}" destId="{7A179D84-7163-47EB-8E90-662FCCB7C75C}" srcOrd="1" destOrd="0" parTransId="{EB4DCFF4-3BC6-4A93-A5B9-B6382AC6BC29}" sibTransId="{DA990E80-3ABF-48FD-8049-E53CF75491EA}"/>
    <dgm:cxn modelId="{ACE40F88-5410-4955-A449-3558495EDD91}" type="presOf" srcId="{948C626D-54DE-46E2-8DD1-F9099905552C}" destId="{CF5D6C31-1396-4B28-801F-4E6B27F10647}" srcOrd="0" destOrd="0" presId="urn:microsoft.com/office/officeart/2005/8/layout/orgChart1"/>
    <dgm:cxn modelId="{EED5CED0-C18D-4FBC-B622-1F114948F308}" srcId="{74C11424-E79C-4609-B75F-FEF4ACEB5E6E}" destId="{F70E4A65-C50C-4E51-9D92-B9C9EDE3FD04}" srcOrd="0" destOrd="0" parTransId="{948C626D-54DE-46E2-8DD1-F9099905552C}" sibTransId="{72F252D9-1651-45D3-BAEB-52ED15C4235C}"/>
    <dgm:cxn modelId="{9D92D47E-0C00-4478-A346-7A96FBA23FE2}" srcId="{08A99350-168B-4FC1-B8C5-9142957479A4}" destId="{74C11424-E79C-4609-B75F-FEF4ACEB5E6E}" srcOrd="1" destOrd="0" parTransId="{4DCC7923-276C-4085-9660-E9C0174416E1}" sibTransId="{0CF07FFA-3B4C-4145-BAEB-4108FDD1DB0C}"/>
    <dgm:cxn modelId="{EF074E63-43CC-4C17-B898-33F8C5664DA2}" type="presOf" srcId="{08A99350-168B-4FC1-B8C5-9142957479A4}" destId="{571C7D2D-E604-437E-87EA-F24D4CC7A0FF}" srcOrd="0" destOrd="0" presId="urn:microsoft.com/office/officeart/2005/8/layout/orgChart1"/>
    <dgm:cxn modelId="{622F4D49-4B76-497A-866A-FE7DB51E210D}" type="presOf" srcId="{4A3EE4A2-6D87-4316-8EC3-97D86A483924}" destId="{8C31442A-EDFE-49DA-9456-BF9E507318BE}" srcOrd="1" destOrd="0" presId="urn:microsoft.com/office/officeart/2005/8/layout/orgChart1"/>
    <dgm:cxn modelId="{34524F2D-C9E3-40B6-89FB-CE3A843A37D2}" type="presOf" srcId="{BD17ECF4-77D1-4A59-8D3F-BE14B1E9A68F}" destId="{EFBD29AD-5DD5-46E9-8927-93551770CDB7}" srcOrd="0" destOrd="0" presId="urn:microsoft.com/office/officeart/2005/8/layout/orgChart1"/>
    <dgm:cxn modelId="{7314106E-F67C-48FF-9E40-1C0E1AD46850}" type="presOf" srcId="{EE47235B-54C6-4743-86D1-2FDC36E35F51}" destId="{49C3DAF3-7954-4AF6-B439-9049500645EE}" srcOrd="0" destOrd="0" presId="urn:microsoft.com/office/officeart/2005/8/layout/orgChart1"/>
    <dgm:cxn modelId="{571CB64E-25E7-49C2-806F-39405F3108F0}" type="presOf" srcId="{4A3EE4A2-6D87-4316-8EC3-97D86A483924}" destId="{E5CCCCC8-ECAF-4D0C-968D-D48ACAE8174D}" srcOrd="0" destOrd="0" presId="urn:microsoft.com/office/officeart/2005/8/layout/orgChart1"/>
    <dgm:cxn modelId="{3B70292A-0EC0-488F-8CF7-F235871C4841}" type="presOf" srcId="{74C11424-E79C-4609-B75F-FEF4ACEB5E6E}" destId="{2F44D3AF-01D5-4522-B0E6-90FC636FF30E}" srcOrd="0" destOrd="0" presId="urn:microsoft.com/office/officeart/2005/8/layout/orgChart1"/>
    <dgm:cxn modelId="{9218D5BC-7D35-4FEC-814E-72D1AD22D272}" type="presOf" srcId="{28BA84A9-9511-4B41-855B-CE1D9656872E}" destId="{F8FEBAAD-F0AD-449A-A07B-6E7FE486C5EF}" srcOrd="0" destOrd="0" presId="urn:microsoft.com/office/officeart/2005/8/layout/orgChart1"/>
    <dgm:cxn modelId="{4F7B3EAA-3CE0-4A43-8858-A819DED8F498}" srcId="{08A99350-168B-4FC1-B8C5-9142957479A4}" destId="{4A3EE4A2-6D87-4316-8EC3-97D86A483924}" srcOrd="0" destOrd="0" parTransId="{FA405BCE-DC84-4C77-9EA4-600533F41C25}" sibTransId="{589145A4-3F29-4370-80AD-594D938E4A1B}"/>
    <dgm:cxn modelId="{0878F9BE-6530-4BB9-9498-EB8BB1356272}" type="presOf" srcId="{F70E4A65-C50C-4E51-9D92-B9C9EDE3FD04}" destId="{DEE031BF-DF1B-4C2B-84CF-E611AE90EF9A}" srcOrd="1" destOrd="0" presId="urn:microsoft.com/office/officeart/2005/8/layout/orgChart1"/>
    <dgm:cxn modelId="{47BE0D6A-4B2B-48BE-9B72-14E515C77693}" type="presParOf" srcId="{F1DEBE2C-CDA7-46D9-A0C4-A8753C14FDD3}" destId="{449E8618-88C2-4857-BB84-B792A9491E53}" srcOrd="0" destOrd="0" presId="urn:microsoft.com/office/officeart/2005/8/layout/orgChart1"/>
    <dgm:cxn modelId="{2093A885-3662-4B22-A8C5-0B4C5812F16E}" type="presParOf" srcId="{449E8618-88C2-4857-BB84-B792A9491E53}" destId="{4F530D00-EF73-4077-8F3C-78C0E4F54A70}" srcOrd="0" destOrd="0" presId="urn:microsoft.com/office/officeart/2005/8/layout/orgChart1"/>
    <dgm:cxn modelId="{1073A6EB-A22B-4D7C-ADCA-052D70A646FE}" type="presParOf" srcId="{4F530D00-EF73-4077-8F3C-78C0E4F54A70}" destId="{571C7D2D-E604-437E-87EA-F24D4CC7A0FF}" srcOrd="0" destOrd="0" presId="urn:microsoft.com/office/officeart/2005/8/layout/orgChart1"/>
    <dgm:cxn modelId="{0FC0F453-BA0F-41DD-AA60-010CF86EDED8}" type="presParOf" srcId="{4F530D00-EF73-4077-8F3C-78C0E4F54A70}" destId="{8FEEE538-1F5D-403C-BE3E-4EE7E7119160}" srcOrd="1" destOrd="0" presId="urn:microsoft.com/office/officeart/2005/8/layout/orgChart1"/>
    <dgm:cxn modelId="{6DAE0DE1-B183-44E5-803A-B338B9023DD2}" type="presParOf" srcId="{449E8618-88C2-4857-BB84-B792A9491E53}" destId="{1EB296F6-AC74-4071-825B-49F879C730BB}" srcOrd="1" destOrd="0" presId="urn:microsoft.com/office/officeart/2005/8/layout/orgChart1"/>
    <dgm:cxn modelId="{5EB66AEB-E6E1-4F59-9935-B94E5DAA3C6D}" type="presParOf" srcId="{1EB296F6-AC74-4071-825B-49F879C730BB}" destId="{BB6E3D31-6248-438D-BF68-B0B3777DC3DF}" srcOrd="0" destOrd="0" presId="urn:microsoft.com/office/officeart/2005/8/layout/orgChart1"/>
    <dgm:cxn modelId="{FA2730C1-E761-4329-B93B-EA7919637B00}" type="presParOf" srcId="{1EB296F6-AC74-4071-825B-49F879C730BB}" destId="{314A3794-BC98-40DD-B4B8-6A8D0315172A}" srcOrd="1" destOrd="0" presId="urn:microsoft.com/office/officeart/2005/8/layout/orgChart1"/>
    <dgm:cxn modelId="{BE36075B-F5B2-4215-A033-500D4FBD7480}" type="presParOf" srcId="{314A3794-BC98-40DD-B4B8-6A8D0315172A}" destId="{FE976F7F-917B-413C-8030-6C9512821175}" srcOrd="0" destOrd="0" presId="urn:microsoft.com/office/officeart/2005/8/layout/orgChart1"/>
    <dgm:cxn modelId="{B4E515AE-EEE3-4C8F-B5D9-9D663D2D0038}" type="presParOf" srcId="{FE976F7F-917B-413C-8030-6C9512821175}" destId="{E5CCCCC8-ECAF-4D0C-968D-D48ACAE8174D}" srcOrd="0" destOrd="0" presId="urn:microsoft.com/office/officeart/2005/8/layout/orgChart1"/>
    <dgm:cxn modelId="{8F6304E2-BDB2-4676-90A0-AF4AA58E84BC}" type="presParOf" srcId="{FE976F7F-917B-413C-8030-6C9512821175}" destId="{8C31442A-EDFE-49DA-9456-BF9E507318BE}" srcOrd="1" destOrd="0" presId="urn:microsoft.com/office/officeart/2005/8/layout/orgChart1"/>
    <dgm:cxn modelId="{8DDEE1D9-C1CC-4BCF-AE0D-06F36ED389DB}" type="presParOf" srcId="{314A3794-BC98-40DD-B4B8-6A8D0315172A}" destId="{F8C54247-A5DC-4CA8-B024-0B0C0F711A25}" srcOrd="1" destOrd="0" presId="urn:microsoft.com/office/officeart/2005/8/layout/orgChart1"/>
    <dgm:cxn modelId="{CE6EBD94-CBB1-4B85-8B96-E45CEF547D3D}" type="presParOf" srcId="{F8C54247-A5DC-4CA8-B024-0B0C0F711A25}" destId="{EFBD29AD-5DD5-46E9-8927-93551770CDB7}" srcOrd="0" destOrd="0" presId="urn:microsoft.com/office/officeart/2005/8/layout/orgChart1"/>
    <dgm:cxn modelId="{80CB134E-F6B9-4C15-A4F1-9E1D639834A4}" type="presParOf" srcId="{F8C54247-A5DC-4CA8-B024-0B0C0F711A25}" destId="{0E55D5EE-884A-4554-AC0E-8127072069BF}" srcOrd="1" destOrd="0" presId="urn:microsoft.com/office/officeart/2005/8/layout/orgChart1"/>
    <dgm:cxn modelId="{83E03BA1-E07D-4EFB-9AAA-C44DD873120F}" type="presParOf" srcId="{0E55D5EE-884A-4554-AC0E-8127072069BF}" destId="{9A999A01-F674-4D8C-82A5-F88116EA3E1C}" srcOrd="0" destOrd="0" presId="urn:microsoft.com/office/officeart/2005/8/layout/orgChart1"/>
    <dgm:cxn modelId="{85CDAA37-E868-4879-B766-7AA640E744CB}" type="presParOf" srcId="{9A999A01-F674-4D8C-82A5-F88116EA3E1C}" destId="{F8FEBAAD-F0AD-449A-A07B-6E7FE486C5EF}" srcOrd="0" destOrd="0" presId="urn:microsoft.com/office/officeart/2005/8/layout/orgChart1"/>
    <dgm:cxn modelId="{8E23BEB4-AFE7-410D-8970-17DFBD346617}" type="presParOf" srcId="{9A999A01-F674-4D8C-82A5-F88116EA3E1C}" destId="{3E8EBFAA-00FB-43A8-AD43-06848E643722}" srcOrd="1" destOrd="0" presId="urn:microsoft.com/office/officeart/2005/8/layout/orgChart1"/>
    <dgm:cxn modelId="{6C9B583C-C178-44A6-A53A-2F4A206BE57A}" type="presParOf" srcId="{0E55D5EE-884A-4554-AC0E-8127072069BF}" destId="{E63295B6-18BE-40C7-A0E4-C26C2F4D850C}" srcOrd="1" destOrd="0" presId="urn:microsoft.com/office/officeart/2005/8/layout/orgChart1"/>
    <dgm:cxn modelId="{58C08F7D-707B-4D3A-A14E-46CF7BDF50CA}" type="presParOf" srcId="{0E55D5EE-884A-4554-AC0E-8127072069BF}" destId="{39E94369-7F46-44C3-AC63-2B2C72704280}" srcOrd="2" destOrd="0" presId="urn:microsoft.com/office/officeart/2005/8/layout/orgChart1"/>
    <dgm:cxn modelId="{638ED7DF-F781-41D3-B5F1-84070D7ED980}" type="presParOf" srcId="{314A3794-BC98-40DD-B4B8-6A8D0315172A}" destId="{E7CFB194-3CAD-4A5D-A736-2ADDCEB09343}" srcOrd="2" destOrd="0" presId="urn:microsoft.com/office/officeart/2005/8/layout/orgChart1"/>
    <dgm:cxn modelId="{95FAAE5D-FD59-4DA1-AFD3-850D48ABBACC}" type="presParOf" srcId="{1EB296F6-AC74-4071-825B-49F879C730BB}" destId="{CD251DE4-1607-47F2-8C2D-15AB77B99790}" srcOrd="2" destOrd="0" presId="urn:microsoft.com/office/officeart/2005/8/layout/orgChart1"/>
    <dgm:cxn modelId="{5FF49611-323A-40ED-A8F7-D5C37F2CCBCD}" type="presParOf" srcId="{1EB296F6-AC74-4071-825B-49F879C730BB}" destId="{092B89B9-DCAA-4332-B934-FBEDCE6AB7FF}" srcOrd="3" destOrd="0" presId="urn:microsoft.com/office/officeart/2005/8/layout/orgChart1"/>
    <dgm:cxn modelId="{EEA63E0A-E510-47E8-9560-29A138D58A04}" type="presParOf" srcId="{092B89B9-DCAA-4332-B934-FBEDCE6AB7FF}" destId="{3EFC1215-E578-4F3C-B9F4-14ECD3AA20BF}" srcOrd="0" destOrd="0" presId="urn:microsoft.com/office/officeart/2005/8/layout/orgChart1"/>
    <dgm:cxn modelId="{621B02C7-B9DD-4FA3-9E2B-88064BD858CD}" type="presParOf" srcId="{3EFC1215-E578-4F3C-B9F4-14ECD3AA20BF}" destId="{2F44D3AF-01D5-4522-B0E6-90FC636FF30E}" srcOrd="0" destOrd="0" presId="urn:microsoft.com/office/officeart/2005/8/layout/orgChart1"/>
    <dgm:cxn modelId="{83F426D1-2669-4D7F-B267-BFB71AFAF761}" type="presParOf" srcId="{3EFC1215-E578-4F3C-B9F4-14ECD3AA20BF}" destId="{57166CF3-67DA-4B90-9671-4DFD0913F8C6}" srcOrd="1" destOrd="0" presId="urn:microsoft.com/office/officeart/2005/8/layout/orgChart1"/>
    <dgm:cxn modelId="{D3C89E58-B135-4864-968F-2EB7B2468E93}" type="presParOf" srcId="{092B89B9-DCAA-4332-B934-FBEDCE6AB7FF}" destId="{17B87218-185C-4B2E-A547-1BA1FE9FC038}" srcOrd="1" destOrd="0" presId="urn:microsoft.com/office/officeart/2005/8/layout/orgChart1"/>
    <dgm:cxn modelId="{AB7AD98D-AB2E-4F85-BB91-46C5669F8A39}" type="presParOf" srcId="{17B87218-185C-4B2E-A547-1BA1FE9FC038}" destId="{CF5D6C31-1396-4B28-801F-4E6B27F10647}" srcOrd="0" destOrd="0" presId="urn:microsoft.com/office/officeart/2005/8/layout/orgChart1"/>
    <dgm:cxn modelId="{E5D2FAA8-D81D-4F9E-9234-C108D1749AD8}" type="presParOf" srcId="{17B87218-185C-4B2E-A547-1BA1FE9FC038}" destId="{29583BC3-2F2B-49A0-8480-AD20A30E7B1F}" srcOrd="1" destOrd="0" presId="urn:microsoft.com/office/officeart/2005/8/layout/orgChart1"/>
    <dgm:cxn modelId="{1EAB48FF-7E20-467C-957D-701564F1AE3B}" type="presParOf" srcId="{29583BC3-2F2B-49A0-8480-AD20A30E7B1F}" destId="{5FB70441-FB85-4491-930E-74D8889CC2F3}" srcOrd="0" destOrd="0" presId="urn:microsoft.com/office/officeart/2005/8/layout/orgChart1"/>
    <dgm:cxn modelId="{579E3655-D41F-476E-A555-98BB822A18F3}" type="presParOf" srcId="{5FB70441-FB85-4491-930E-74D8889CC2F3}" destId="{02872A18-A931-4E6D-ADC7-3FC191ADB4E4}" srcOrd="0" destOrd="0" presId="urn:microsoft.com/office/officeart/2005/8/layout/orgChart1"/>
    <dgm:cxn modelId="{7801776A-AA62-4A00-AF8D-C3D71049ED67}" type="presParOf" srcId="{5FB70441-FB85-4491-930E-74D8889CC2F3}" destId="{DEE031BF-DF1B-4C2B-84CF-E611AE90EF9A}" srcOrd="1" destOrd="0" presId="urn:microsoft.com/office/officeart/2005/8/layout/orgChart1"/>
    <dgm:cxn modelId="{309F6E97-13F7-47A2-936A-12D58C56CB58}" type="presParOf" srcId="{29583BC3-2F2B-49A0-8480-AD20A30E7B1F}" destId="{5B96F46F-BEDB-4473-B93B-75F7CF8D9EEC}" srcOrd="1" destOrd="0" presId="urn:microsoft.com/office/officeart/2005/8/layout/orgChart1"/>
    <dgm:cxn modelId="{FB55CE2B-6552-4A1E-A5D1-BB0EEA32DE56}" type="presParOf" srcId="{5B96F46F-BEDB-4473-B93B-75F7CF8D9EEC}" destId="{AF515368-153D-47DF-A6CF-C86F1BD31836}" srcOrd="0" destOrd="0" presId="urn:microsoft.com/office/officeart/2005/8/layout/orgChart1"/>
    <dgm:cxn modelId="{798D7F3F-C460-405E-81BE-83FB1F2B5871}" type="presParOf" srcId="{5B96F46F-BEDB-4473-B93B-75F7CF8D9EEC}" destId="{0E9FF238-6BE5-4899-8AB7-D23E136AC5C6}" srcOrd="1" destOrd="0" presId="urn:microsoft.com/office/officeart/2005/8/layout/orgChart1"/>
    <dgm:cxn modelId="{A426B485-7ABD-4CC5-9003-EDEACAB48A0A}" type="presParOf" srcId="{0E9FF238-6BE5-4899-8AB7-D23E136AC5C6}" destId="{14434B19-2F71-401D-8E0D-BF52066C7E00}" srcOrd="0" destOrd="0" presId="urn:microsoft.com/office/officeart/2005/8/layout/orgChart1"/>
    <dgm:cxn modelId="{BA87646A-8B09-4DAE-A03D-CCE066641602}" type="presParOf" srcId="{14434B19-2F71-401D-8E0D-BF52066C7E00}" destId="{617342CA-33C1-4938-B581-45DC2FC6F99B}" srcOrd="0" destOrd="0" presId="urn:microsoft.com/office/officeart/2005/8/layout/orgChart1"/>
    <dgm:cxn modelId="{EBE69706-3355-443C-AF71-6B3A56AF6220}" type="presParOf" srcId="{14434B19-2F71-401D-8E0D-BF52066C7E00}" destId="{C8F311AA-364D-4C2C-BB7A-6A21F7A69CE7}" srcOrd="1" destOrd="0" presId="urn:microsoft.com/office/officeart/2005/8/layout/orgChart1"/>
    <dgm:cxn modelId="{5A03535E-FAE5-4B1A-82B7-5CBDE457C23C}" type="presParOf" srcId="{0E9FF238-6BE5-4899-8AB7-D23E136AC5C6}" destId="{10B634F2-78D2-4CD8-9F9D-225E15510ED5}" srcOrd="1" destOrd="0" presId="urn:microsoft.com/office/officeart/2005/8/layout/orgChart1"/>
    <dgm:cxn modelId="{EED4D7F6-3081-478E-9A37-E86520BF2C9D}" type="presParOf" srcId="{10B634F2-78D2-4CD8-9F9D-225E15510ED5}" destId="{49C3DAF3-7954-4AF6-B439-9049500645EE}" srcOrd="0" destOrd="0" presId="urn:microsoft.com/office/officeart/2005/8/layout/orgChart1"/>
    <dgm:cxn modelId="{1E26954D-119A-4B08-8F0B-116E91E09B5D}" type="presParOf" srcId="{10B634F2-78D2-4CD8-9F9D-225E15510ED5}" destId="{6C9CE81C-6EE3-4FD5-9C1C-B04DB269C60F}" srcOrd="1" destOrd="0" presId="urn:microsoft.com/office/officeart/2005/8/layout/orgChart1"/>
    <dgm:cxn modelId="{521D8BDC-7839-441D-9AF2-645842A3D2F6}" type="presParOf" srcId="{6C9CE81C-6EE3-4FD5-9C1C-B04DB269C60F}" destId="{40550AEC-B344-44C0-A846-D27EE073F9FA}" srcOrd="0" destOrd="0" presId="urn:microsoft.com/office/officeart/2005/8/layout/orgChart1"/>
    <dgm:cxn modelId="{28D75E3F-21B2-4478-91F1-C68AD1676D3C}" type="presParOf" srcId="{40550AEC-B344-44C0-A846-D27EE073F9FA}" destId="{EDA6196C-9296-4C5C-B055-69D38329A5EA}" srcOrd="0" destOrd="0" presId="urn:microsoft.com/office/officeart/2005/8/layout/orgChart1"/>
    <dgm:cxn modelId="{F45E339E-3043-4C22-B2C4-6134A3F79BF9}" type="presParOf" srcId="{40550AEC-B344-44C0-A846-D27EE073F9FA}" destId="{ABE25D5D-C14F-43C4-A5AE-A7E5BFF04225}" srcOrd="1" destOrd="0" presId="urn:microsoft.com/office/officeart/2005/8/layout/orgChart1"/>
    <dgm:cxn modelId="{40F87CBD-321F-4948-AEAD-4DAF54AC0B15}" type="presParOf" srcId="{6C9CE81C-6EE3-4FD5-9C1C-B04DB269C60F}" destId="{5C609455-0DC1-4084-9B3E-581015C31CBF}" srcOrd="1" destOrd="0" presId="urn:microsoft.com/office/officeart/2005/8/layout/orgChart1"/>
    <dgm:cxn modelId="{48A942F7-B209-4EC6-9177-8365FAFFE214}" type="presParOf" srcId="{6C9CE81C-6EE3-4FD5-9C1C-B04DB269C60F}" destId="{9296D477-DF5E-4579-BDAF-01655B37EFDA}" srcOrd="2" destOrd="0" presId="urn:microsoft.com/office/officeart/2005/8/layout/orgChart1"/>
    <dgm:cxn modelId="{AA75605A-1FED-4DFA-AC69-54B6A06C648A}" type="presParOf" srcId="{10B634F2-78D2-4CD8-9F9D-225E15510ED5}" destId="{62A07D84-272C-4F5A-BB3B-F702C4B7696C}" srcOrd="2" destOrd="0" presId="urn:microsoft.com/office/officeart/2005/8/layout/orgChart1"/>
    <dgm:cxn modelId="{02F1AB8B-AFAF-47DA-AA95-F2C7B0A0EEF8}" type="presParOf" srcId="{10B634F2-78D2-4CD8-9F9D-225E15510ED5}" destId="{D0E37641-6F9E-4FE3-AEC6-D4A368C42DBC}" srcOrd="3" destOrd="0" presId="urn:microsoft.com/office/officeart/2005/8/layout/orgChart1"/>
    <dgm:cxn modelId="{EF9DE438-2901-44A7-8275-4C462A0732F1}" type="presParOf" srcId="{D0E37641-6F9E-4FE3-AEC6-D4A368C42DBC}" destId="{2C2FA923-FBB1-4E41-A058-EC0646C5CC32}" srcOrd="0" destOrd="0" presId="urn:microsoft.com/office/officeart/2005/8/layout/orgChart1"/>
    <dgm:cxn modelId="{85441D99-E565-41CA-9E8E-E310DD22B9EB}" type="presParOf" srcId="{2C2FA923-FBB1-4E41-A058-EC0646C5CC32}" destId="{8A6DBCCD-55D9-4E25-8B3F-C0BEB9B8D338}" srcOrd="0" destOrd="0" presId="urn:microsoft.com/office/officeart/2005/8/layout/orgChart1"/>
    <dgm:cxn modelId="{CD8A570C-ABC9-44AE-A915-A55D186BFD8A}" type="presParOf" srcId="{2C2FA923-FBB1-4E41-A058-EC0646C5CC32}" destId="{B9BB3398-55FE-48CC-A9CA-7C1F19620DC2}" srcOrd="1" destOrd="0" presId="urn:microsoft.com/office/officeart/2005/8/layout/orgChart1"/>
    <dgm:cxn modelId="{20127773-4812-42A3-86EC-D5D2166CE065}" type="presParOf" srcId="{D0E37641-6F9E-4FE3-AEC6-D4A368C42DBC}" destId="{3B422600-8563-40C9-A3CB-FF56BA8739EB}" srcOrd="1" destOrd="0" presId="urn:microsoft.com/office/officeart/2005/8/layout/orgChart1"/>
    <dgm:cxn modelId="{1C05B9C3-5FE8-40A3-82DE-9DF96042CA92}" type="presParOf" srcId="{D0E37641-6F9E-4FE3-AEC6-D4A368C42DBC}" destId="{5F1C4820-6940-46BE-96C0-DA8EE6D50B0E}" srcOrd="2" destOrd="0" presId="urn:microsoft.com/office/officeart/2005/8/layout/orgChart1"/>
    <dgm:cxn modelId="{3C4ECF40-4DD2-4448-8EF8-37CED1C3C168}" type="presParOf" srcId="{0E9FF238-6BE5-4899-8AB7-D23E136AC5C6}" destId="{640E4441-8AB8-4563-B4BE-F30C7171CA73}" srcOrd="2" destOrd="0" presId="urn:microsoft.com/office/officeart/2005/8/layout/orgChart1"/>
    <dgm:cxn modelId="{9D16089C-1C24-43D0-9F6E-2D7DC395AA47}" type="presParOf" srcId="{29583BC3-2F2B-49A0-8480-AD20A30E7B1F}" destId="{139F2B61-BCB9-4A0A-98B8-DA36C867EAE2}" srcOrd="2" destOrd="0" presId="urn:microsoft.com/office/officeart/2005/8/layout/orgChart1"/>
    <dgm:cxn modelId="{5F373A9E-1A6D-47A4-9A9C-C2E020E0BA83}" type="presParOf" srcId="{092B89B9-DCAA-4332-B934-FBEDCE6AB7FF}" destId="{DA1A2EDC-EC0D-4721-B3F2-93AB699DB2F7}" srcOrd="2" destOrd="0" presId="urn:microsoft.com/office/officeart/2005/8/layout/orgChart1"/>
    <dgm:cxn modelId="{A639615C-6804-4757-B990-732E02240074}" type="presParOf" srcId="{449E8618-88C2-4857-BB84-B792A9491E53}" destId="{1DF1F0E0-C2BB-4119-AC04-0FFA5D7166CF}" srcOrd="2" destOrd="0" presId="urn:microsoft.com/office/officeart/2005/8/layout/orgChar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2A07D84-272C-4F5A-BB3B-F702C4B7696C}">
      <dsp:nvSpPr>
        <dsp:cNvPr id="0" name=""/>
        <dsp:cNvSpPr/>
      </dsp:nvSpPr>
      <dsp:spPr>
        <a:xfrm>
          <a:off x="8432201" y="9871113"/>
          <a:ext cx="562850" cy="4390232"/>
        </a:xfrm>
        <a:custGeom>
          <a:avLst/>
          <a:gdLst/>
          <a:ahLst/>
          <a:cxnLst/>
          <a:rect l="0" t="0" r="0" b="0"/>
          <a:pathLst>
            <a:path>
              <a:moveTo>
                <a:pt x="0" y="0"/>
              </a:moveTo>
              <a:lnTo>
                <a:pt x="0" y="4390232"/>
              </a:lnTo>
              <a:lnTo>
                <a:pt x="562850" y="4390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C3DAF3-7954-4AF6-B439-9049500645EE}">
      <dsp:nvSpPr>
        <dsp:cNvPr id="0" name=""/>
        <dsp:cNvSpPr/>
      </dsp:nvSpPr>
      <dsp:spPr>
        <a:xfrm>
          <a:off x="8432201" y="9871113"/>
          <a:ext cx="562850" cy="1726074"/>
        </a:xfrm>
        <a:custGeom>
          <a:avLst/>
          <a:gdLst/>
          <a:ahLst/>
          <a:cxnLst/>
          <a:rect l="0" t="0" r="0" b="0"/>
          <a:pathLst>
            <a:path>
              <a:moveTo>
                <a:pt x="0" y="0"/>
              </a:moveTo>
              <a:lnTo>
                <a:pt x="0" y="1726074"/>
              </a:lnTo>
              <a:lnTo>
                <a:pt x="562850" y="172607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515368-153D-47DF-A6CF-C86F1BD31836}">
      <dsp:nvSpPr>
        <dsp:cNvPr id="0" name=""/>
        <dsp:cNvSpPr/>
      </dsp:nvSpPr>
      <dsp:spPr>
        <a:xfrm>
          <a:off x="9887415" y="7206954"/>
          <a:ext cx="91440" cy="787990"/>
        </a:xfrm>
        <a:custGeom>
          <a:avLst/>
          <a:gdLst/>
          <a:ahLst/>
          <a:cxnLst/>
          <a:rect l="0" t="0" r="0" b="0"/>
          <a:pathLst>
            <a:path>
              <a:moveTo>
                <a:pt x="45720" y="0"/>
              </a:moveTo>
              <a:lnTo>
                <a:pt x="45720" y="78799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5D6C31-1396-4B28-801F-4E6B27F10647}">
      <dsp:nvSpPr>
        <dsp:cNvPr id="0" name=""/>
        <dsp:cNvSpPr/>
      </dsp:nvSpPr>
      <dsp:spPr>
        <a:xfrm>
          <a:off x="9887415" y="4542796"/>
          <a:ext cx="91440" cy="787990"/>
        </a:xfrm>
        <a:custGeom>
          <a:avLst/>
          <a:gdLst/>
          <a:ahLst/>
          <a:cxnLst/>
          <a:rect l="0" t="0" r="0" b="0"/>
          <a:pathLst>
            <a:path>
              <a:moveTo>
                <a:pt x="45720" y="0"/>
              </a:moveTo>
              <a:lnTo>
                <a:pt x="45720" y="78799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251DE4-1607-47F2-8C2D-15AB77B99790}">
      <dsp:nvSpPr>
        <dsp:cNvPr id="0" name=""/>
        <dsp:cNvSpPr/>
      </dsp:nvSpPr>
      <dsp:spPr>
        <a:xfrm>
          <a:off x="6805461" y="1876167"/>
          <a:ext cx="3127673" cy="790460"/>
        </a:xfrm>
        <a:custGeom>
          <a:avLst/>
          <a:gdLst/>
          <a:ahLst/>
          <a:cxnLst/>
          <a:rect l="0" t="0" r="0" b="0"/>
          <a:pathLst>
            <a:path>
              <a:moveTo>
                <a:pt x="0" y="0"/>
              </a:moveTo>
              <a:lnTo>
                <a:pt x="0" y="396465"/>
              </a:lnTo>
              <a:lnTo>
                <a:pt x="3127673" y="396465"/>
              </a:lnTo>
              <a:lnTo>
                <a:pt x="3127673" y="7904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BD29AD-5DD5-46E9-8927-93551770CDB7}">
      <dsp:nvSpPr>
        <dsp:cNvPr id="0" name=""/>
        <dsp:cNvSpPr/>
      </dsp:nvSpPr>
      <dsp:spPr>
        <a:xfrm>
          <a:off x="2332666" y="4542796"/>
          <a:ext cx="798712" cy="1726074"/>
        </a:xfrm>
        <a:custGeom>
          <a:avLst/>
          <a:gdLst/>
          <a:ahLst/>
          <a:cxnLst/>
          <a:rect l="0" t="0" r="0" b="0"/>
          <a:pathLst>
            <a:path>
              <a:moveTo>
                <a:pt x="0" y="0"/>
              </a:moveTo>
              <a:lnTo>
                <a:pt x="0" y="1726074"/>
              </a:lnTo>
              <a:lnTo>
                <a:pt x="798712" y="172607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6E3D31-6248-438D-BF68-B0B3777DC3DF}">
      <dsp:nvSpPr>
        <dsp:cNvPr id="0" name=""/>
        <dsp:cNvSpPr/>
      </dsp:nvSpPr>
      <dsp:spPr>
        <a:xfrm>
          <a:off x="4462567" y="1876167"/>
          <a:ext cx="2342893" cy="790460"/>
        </a:xfrm>
        <a:custGeom>
          <a:avLst/>
          <a:gdLst/>
          <a:ahLst/>
          <a:cxnLst/>
          <a:rect l="0" t="0" r="0" b="0"/>
          <a:pathLst>
            <a:path>
              <a:moveTo>
                <a:pt x="2342893" y="0"/>
              </a:moveTo>
              <a:lnTo>
                <a:pt x="2342893" y="396465"/>
              </a:lnTo>
              <a:lnTo>
                <a:pt x="0" y="396465"/>
              </a:lnTo>
              <a:lnTo>
                <a:pt x="0" y="7904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1C7D2D-E604-437E-87EA-F24D4CC7A0FF}">
      <dsp:nvSpPr>
        <dsp:cNvPr id="0" name=""/>
        <dsp:cNvSpPr/>
      </dsp:nvSpPr>
      <dsp:spPr>
        <a:xfrm>
          <a:off x="0" y="0"/>
          <a:ext cx="13610922" cy="1876167"/>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GB" sz="3200" kern="1200" dirty="0" smtClean="0">
              <a:latin typeface="Palatino Linotype" pitchFamily="18" charset="0"/>
            </a:rPr>
            <a:t>Conditions </a:t>
          </a:r>
        </a:p>
        <a:p>
          <a:pPr lvl="0" algn="ctr" defTabSz="1422400">
            <a:lnSpc>
              <a:spcPct val="90000"/>
            </a:lnSpc>
            <a:spcBef>
              <a:spcPct val="0"/>
            </a:spcBef>
            <a:spcAft>
              <a:spcPct val="35000"/>
            </a:spcAft>
          </a:pPr>
          <a:r>
            <a:rPr lang="en-GB" sz="3200" kern="1200" dirty="0" smtClean="0">
              <a:latin typeface="Palatino Linotype" pitchFamily="18" charset="0"/>
            </a:rPr>
            <a:t>(deformities of the spine, congenital deformities of hips or lower limbs)</a:t>
          </a:r>
          <a:endParaRPr lang="en-GB" sz="3200" kern="1200" dirty="0">
            <a:latin typeface="Palatino Linotype" pitchFamily="18" charset="0"/>
          </a:endParaRPr>
        </a:p>
      </dsp:txBody>
      <dsp:txXfrm>
        <a:off x="0" y="0"/>
        <a:ext cx="13610922" cy="1876167"/>
      </dsp:txXfrm>
    </dsp:sp>
    <dsp:sp modelId="{E5CCCCC8-ECAF-4D0C-968D-D48ACAE8174D}">
      <dsp:nvSpPr>
        <dsp:cNvPr id="0" name=""/>
        <dsp:cNvSpPr/>
      </dsp:nvSpPr>
      <dsp:spPr>
        <a:xfrm>
          <a:off x="1800191" y="2666628"/>
          <a:ext cx="5324752" cy="1876167"/>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GB" sz="3200" kern="1200" dirty="0" smtClean="0">
              <a:latin typeface="Palatino Linotype" pitchFamily="18" charset="0"/>
            </a:rPr>
            <a:t>Type of radiograph used in diagnosis or monitoring</a:t>
          </a:r>
          <a:endParaRPr lang="en-GB" sz="3200" kern="1200" dirty="0">
            <a:latin typeface="Palatino Linotype" pitchFamily="18" charset="0"/>
          </a:endParaRPr>
        </a:p>
      </dsp:txBody>
      <dsp:txXfrm>
        <a:off x="1800191" y="2666628"/>
        <a:ext cx="5324752" cy="1876167"/>
      </dsp:txXfrm>
    </dsp:sp>
    <dsp:sp modelId="{F8FEBAAD-F0AD-449A-A07B-6E7FE486C5EF}">
      <dsp:nvSpPr>
        <dsp:cNvPr id="0" name=""/>
        <dsp:cNvSpPr/>
      </dsp:nvSpPr>
      <dsp:spPr>
        <a:xfrm>
          <a:off x="3131379" y="5330786"/>
          <a:ext cx="2522132" cy="1876167"/>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GB" sz="3200" kern="1200" dirty="0" smtClean="0">
              <a:latin typeface="Palatino Linotype" pitchFamily="18" charset="0"/>
            </a:rPr>
            <a:t>Radiation dose</a:t>
          </a:r>
          <a:endParaRPr lang="en-GB" sz="3200" kern="1200" dirty="0">
            <a:latin typeface="Palatino Linotype" pitchFamily="18" charset="0"/>
          </a:endParaRPr>
        </a:p>
      </dsp:txBody>
      <dsp:txXfrm>
        <a:off x="3131379" y="5330786"/>
        <a:ext cx="2522132" cy="1876167"/>
      </dsp:txXfrm>
    </dsp:sp>
    <dsp:sp modelId="{2F44D3AF-01D5-4522-B0E6-90FC636FF30E}">
      <dsp:nvSpPr>
        <dsp:cNvPr id="0" name=""/>
        <dsp:cNvSpPr/>
      </dsp:nvSpPr>
      <dsp:spPr>
        <a:xfrm>
          <a:off x="7912934" y="2666628"/>
          <a:ext cx="4040402" cy="1876167"/>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GB" sz="3200" kern="1200" dirty="0" smtClean="0">
              <a:latin typeface="Palatino Linotype" pitchFamily="18" charset="0"/>
            </a:rPr>
            <a:t>Frequency of imaging over a lifetime</a:t>
          </a:r>
          <a:endParaRPr lang="en-GB" sz="3200" kern="1200" dirty="0">
            <a:latin typeface="Palatino Linotype" pitchFamily="18" charset="0"/>
          </a:endParaRPr>
        </a:p>
      </dsp:txBody>
      <dsp:txXfrm>
        <a:off x="7912934" y="2666628"/>
        <a:ext cx="4040402" cy="1876167"/>
      </dsp:txXfrm>
    </dsp:sp>
    <dsp:sp modelId="{02872A18-A931-4E6D-ADC7-3FC191ADB4E4}">
      <dsp:nvSpPr>
        <dsp:cNvPr id="0" name=""/>
        <dsp:cNvSpPr/>
      </dsp:nvSpPr>
      <dsp:spPr>
        <a:xfrm>
          <a:off x="8056967" y="5330786"/>
          <a:ext cx="3752335" cy="1876167"/>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GB" sz="3200" kern="1200" dirty="0" smtClean="0">
              <a:latin typeface="Palatino Linotype" pitchFamily="18" charset="0"/>
            </a:rPr>
            <a:t>Total cumulative radiation dose</a:t>
          </a:r>
          <a:endParaRPr lang="en-GB" sz="3200" kern="1200" dirty="0">
            <a:latin typeface="Palatino Linotype" pitchFamily="18" charset="0"/>
          </a:endParaRPr>
        </a:p>
      </dsp:txBody>
      <dsp:txXfrm>
        <a:off x="8056967" y="5330786"/>
        <a:ext cx="3752335" cy="1876167"/>
      </dsp:txXfrm>
    </dsp:sp>
    <dsp:sp modelId="{617342CA-33C1-4938-B581-45DC2FC6F99B}">
      <dsp:nvSpPr>
        <dsp:cNvPr id="0" name=""/>
        <dsp:cNvSpPr/>
      </dsp:nvSpPr>
      <dsp:spPr>
        <a:xfrm>
          <a:off x="8056967" y="7994945"/>
          <a:ext cx="3752335" cy="1876167"/>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GB" sz="3200" kern="1200" dirty="0" smtClean="0">
              <a:latin typeface="Palatino Linotype" pitchFamily="18" charset="0"/>
            </a:rPr>
            <a:t>Cancer risk from radiation dose</a:t>
          </a:r>
          <a:endParaRPr lang="en-GB" sz="3200" kern="1200" dirty="0">
            <a:latin typeface="Palatino Linotype" pitchFamily="18" charset="0"/>
          </a:endParaRPr>
        </a:p>
      </dsp:txBody>
      <dsp:txXfrm>
        <a:off x="8056967" y="7994945"/>
        <a:ext cx="3752335" cy="1876167"/>
      </dsp:txXfrm>
    </dsp:sp>
    <dsp:sp modelId="{EDA6196C-9296-4C5C-B055-69D38329A5EA}">
      <dsp:nvSpPr>
        <dsp:cNvPr id="0" name=""/>
        <dsp:cNvSpPr/>
      </dsp:nvSpPr>
      <dsp:spPr>
        <a:xfrm>
          <a:off x="8995051" y="10659103"/>
          <a:ext cx="2600218" cy="1876167"/>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GB" sz="3200" kern="1200" dirty="0" smtClean="0">
              <a:latin typeface="Palatino Linotype" pitchFamily="18" charset="0"/>
            </a:rPr>
            <a:t>Costs</a:t>
          </a:r>
          <a:endParaRPr lang="en-GB" sz="3200" kern="1200" dirty="0">
            <a:latin typeface="Palatino Linotype" pitchFamily="18" charset="0"/>
          </a:endParaRPr>
        </a:p>
      </dsp:txBody>
      <dsp:txXfrm>
        <a:off x="8995051" y="10659103"/>
        <a:ext cx="2600218" cy="1876167"/>
      </dsp:txXfrm>
    </dsp:sp>
    <dsp:sp modelId="{8A6DBCCD-55D9-4E25-8B3F-C0BEB9B8D338}">
      <dsp:nvSpPr>
        <dsp:cNvPr id="0" name=""/>
        <dsp:cNvSpPr/>
      </dsp:nvSpPr>
      <dsp:spPr>
        <a:xfrm>
          <a:off x="8995051" y="13323262"/>
          <a:ext cx="2600218" cy="1876167"/>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GB" sz="3200" kern="1200" dirty="0" smtClean="0">
              <a:latin typeface="Palatino Linotype" pitchFamily="18" charset="0"/>
            </a:rPr>
            <a:t>QALY loss</a:t>
          </a:r>
          <a:endParaRPr lang="en-GB" sz="3200" kern="1200" dirty="0">
            <a:latin typeface="Palatino Linotype" pitchFamily="18" charset="0"/>
          </a:endParaRPr>
        </a:p>
      </dsp:txBody>
      <dsp:txXfrm>
        <a:off x="8995051" y="13323262"/>
        <a:ext cx="2600218" cy="187616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ED34924-3490-4BB5-B950-EB6D4303A35E}" type="datetimeFigureOut">
              <a:rPr lang="en-GB" smtClean="0"/>
              <a:pPr/>
              <a:t>15/10/2012</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D4EA28D-9EA9-4B92-893F-8EB6BBF1322A}"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2565323" y="15907178"/>
            <a:ext cx="29073635" cy="10976187"/>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5130643" y="29016959"/>
            <a:ext cx="23942996" cy="13086079"/>
          </a:xfrm>
        </p:spPr>
        <p:txBody>
          <a:bodyPr/>
          <a:lstStyle>
            <a:lvl1pPr marL="0" indent="0" algn="ctr">
              <a:buNone/>
              <a:defRPr>
                <a:solidFill>
                  <a:schemeClr val="tx1">
                    <a:tint val="75000"/>
                  </a:schemeClr>
                </a:solidFill>
              </a:defRPr>
            </a:lvl1pPr>
            <a:lvl2pPr marL="1419606" indent="0" algn="ctr">
              <a:buNone/>
              <a:defRPr>
                <a:solidFill>
                  <a:schemeClr val="tx1">
                    <a:tint val="75000"/>
                  </a:schemeClr>
                </a:solidFill>
              </a:defRPr>
            </a:lvl2pPr>
            <a:lvl3pPr marL="2839212" indent="0" algn="ctr">
              <a:buNone/>
              <a:defRPr>
                <a:solidFill>
                  <a:schemeClr val="tx1">
                    <a:tint val="75000"/>
                  </a:schemeClr>
                </a:solidFill>
              </a:defRPr>
            </a:lvl3pPr>
            <a:lvl4pPr marL="4258818" indent="0" algn="ctr">
              <a:buNone/>
              <a:defRPr>
                <a:solidFill>
                  <a:schemeClr val="tx1">
                    <a:tint val="75000"/>
                  </a:schemeClr>
                </a:solidFill>
              </a:defRPr>
            </a:lvl4pPr>
            <a:lvl5pPr marL="5678424" indent="0" algn="ctr">
              <a:buNone/>
              <a:defRPr>
                <a:solidFill>
                  <a:schemeClr val="tx1">
                    <a:tint val="75000"/>
                  </a:schemeClr>
                </a:solidFill>
              </a:defRPr>
            </a:lvl5pPr>
            <a:lvl6pPr marL="7098030" indent="0" algn="ctr">
              <a:buNone/>
              <a:defRPr>
                <a:solidFill>
                  <a:schemeClr val="tx1">
                    <a:tint val="75000"/>
                  </a:schemeClr>
                </a:solidFill>
              </a:defRPr>
            </a:lvl6pPr>
            <a:lvl7pPr marL="8517636" indent="0" algn="ctr">
              <a:buNone/>
              <a:defRPr>
                <a:solidFill>
                  <a:schemeClr val="tx1">
                    <a:tint val="75000"/>
                  </a:schemeClr>
                </a:solidFill>
              </a:defRPr>
            </a:lvl7pPr>
            <a:lvl8pPr marL="9937242" indent="0" algn="ctr">
              <a:buNone/>
              <a:defRPr>
                <a:solidFill>
                  <a:schemeClr val="tx1">
                    <a:tint val="75000"/>
                  </a:schemeClr>
                </a:solidFill>
              </a:defRPr>
            </a:lvl8pPr>
            <a:lvl9pPr marL="11356848"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7A69C0C6-5C43-4E0E-89E1-20B7F2B58C19}" type="datetimeFigureOut">
              <a:rPr lang="es-ES"/>
              <a:pPr>
                <a:defRPr/>
              </a:pPr>
              <a:t>15/10/2012</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01CC406D-DBFE-4B80-BDAF-28E44BBA2144}" type="slidenum">
              <a:rPr lang="es-ES"/>
              <a:pPr>
                <a:defRPr/>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57709CB4-7D5C-4A13-BCD6-BD5731936ADD}" type="datetimeFigureOut">
              <a:rPr lang="es-ES"/>
              <a:pPr>
                <a:defRPr/>
              </a:pPr>
              <a:t>15/10/2012</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30C9FBF0-6B6C-4032-A5FD-2239D1309595}" type="slidenum">
              <a:rPr lang="es-ES"/>
              <a:pPr>
                <a:defRPr/>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50777912" y="9257458"/>
            <a:ext cx="15754154" cy="197275024"/>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3503571" y="9257458"/>
            <a:ext cx="46704274" cy="19727502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23D759E3-0AD5-4F00-8E08-D2082E75ACA9}" type="datetimeFigureOut">
              <a:rPr lang="es-ES"/>
              <a:pPr>
                <a:defRPr/>
              </a:pPr>
              <a:t>15/10/2012</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23C1D3DD-3869-404D-8840-03026591EE8A}" type="slidenum">
              <a:rPr lang="es-ES"/>
              <a:pPr>
                <a:defRPr/>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060367B9-C950-42D6-9D40-8D0AA67E9F80}" type="datetimeFigureOut">
              <a:rPr lang="es-ES"/>
              <a:pPr>
                <a:defRPr/>
              </a:pPr>
              <a:t>15/10/2012</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1A4CD0EC-51BC-4C2C-8ACA-98BA4A8E10DA}" type="slidenum">
              <a:rPr lang="es-ES"/>
              <a:pPr>
                <a:defRPr/>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701902" y="32904859"/>
            <a:ext cx="29073635" cy="10170160"/>
          </a:xfrm>
        </p:spPr>
        <p:txBody>
          <a:bodyPr anchor="t"/>
          <a:lstStyle>
            <a:lvl1pPr algn="l">
              <a:defRPr sz="124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2701902" y="21703462"/>
            <a:ext cx="29073635" cy="11201397"/>
          </a:xfrm>
        </p:spPr>
        <p:txBody>
          <a:bodyPr anchor="b"/>
          <a:lstStyle>
            <a:lvl1pPr marL="0" indent="0">
              <a:buNone/>
              <a:defRPr sz="6200">
                <a:solidFill>
                  <a:schemeClr val="tx1">
                    <a:tint val="75000"/>
                  </a:schemeClr>
                </a:solidFill>
              </a:defRPr>
            </a:lvl1pPr>
            <a:lvl2pPr marL="1419606" indent="0">
              <a:buNone/>
              <a:defRPr sz="5600">
                <a:solidFill>
                  <a:schemeClr val="tx1">
                    <a:tint val="75000"/>
                  </a:schemeClr>
                </a:solidFill>
              </a:defRPr>
            </a:lvl2pPr>
            <a:lvl3pPr marL="2839212" indent="0">
              <a:buNone/>
              <a:defRPr sz="5000">
                <a:solidFill>
                  <a:schemeClr val="tx1">
                    <a:tint val="75000"/>
                  </a:schemeClr>
                </a:solidFill>
              </a:defRPr>
            </a:lvl3pPr>
            <a:lvl4pPr marL="4258818" indent="0">
              <a:buNone/>
              <a:defRPr sz="4300">
                <a:solidFill>
                  <a:schemeClr val="tx1">
                    <a:tint val="75000"/>
                  </a:schemeClr>
                </a:solidFill>
              </a:defRPr>
            </a:lvl4pPr>
            <a:lvl5pPr marL="5678424" indent="0">
              <a:buNone/>
              <a:defRPr sz="4300">
                <a:solidFill>
                  <a:schemeClr val="tx1">
                    <a:tint val="75000"/>
                  </a:schemeClr>
                </a:solidFill>
              </a:defRPr>
            </a:lvl5pPr>
            <a:lvl6pPr marL="7098030" indent="0">
              <a:buNone/>
              <a:defRPr sz="4300">
                <a:solidFill>
                  <a:schemeClr val="tx1">
                    <a:tint val="75000"/>
                  </a:schemeClr>
                </a:solidFill>
              </a:defRPr>
            </a:lvl6pPr>
            <a:lvl7pPr marL="8517636" indent="0">
              <a:buNone/>
              <a:defRPr sz="4300">
                <a:solidFill>
                  <a:schemeClr val="tx1">
                    <a:tint val="75000"/>
                  </a:schemeClr>
                </a:solidFill>
              </a:defRPr>
            </a:lvl7pPr>
            <a:lvl8pPr marL="9937242" indent="0">
              <a:buNone/>
              <a:defRPr sz="4300">
                <a:solidFill>
                  <a:schemeClr val="tx1">
                    <a:tint val="75000"/>
                  </a:schemeClr>
                </a:solidFill>
              </a:defRPr>
            </a:lvl8pPr>
            <a:lvl9pPr marL="11356848" indent="0">
              <a:buNone/>
              <a:defRPr sz="43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2A1914A9-30F6-4910-AA1E-5335D9D68E14}" type="datetimeFigureOut">
              <a:rPr lang="es-ES"/>
              <a:pPr>
                <a:defRPr/>
              </a:pPr>
              <a:t>15/10/2012</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3F051D22-3CD9-45DF-A3E9-6E30D8F630BF}" type="slidenum">
              <a:rPr lang="es-ES"/>
              <a:pPr>
                <a:defRPr/>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3503573" y="53944529"/>
            <a:ext cx="31229217" cy="152587956"/>
          </a:xfrm>
        </p:spPr>
        <p:txBody>
          <a:bodyPr/>
          <a:lstStyle>
            <a:lvl1pPr>
              <a:defRPr sz="8700"/>
            </a:lvl1pPr>
            <a:lvl2pPr>
              <a:defRPr sz="7500"/>
            </a:lvl2pPr>
            <a:lvl3pPr>
              <a:defRPr sz="6200"/>
            </a:lvl3pPr>
            <a:lvl4pPr>
              <a:defRPr sz="5600"/>
            </a:lvl4pPr>
            <a:lvl5pPr>
              <a:defRPr sz="5600"/>
            </a:lvl5pPr>
            <a:lvl6pPr>
              <a:defRPr sz="5600"/>
            </a:lvl6pPr>
            <a:lvl7pPr>
              <a:defRPr sz="5600"/>
            </a:lvl7pPr>
            <a:lvl8pPr>
              <a:defRPr sz="5600"/>
            </a:lvl8pPr>
            <a:lvl9pPr>
              <a:defRPr sz="5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35302856" y="53944529"/>
            <a:ext cx="31229211" cy="152587956"/>
          </a:xfrm>
        </p:spPr>
        <p:txBody>
          <a:bodyPr/>
          <a:lstStyle>
            <a:lvl1pPr>
              <a:defRPr sz="8700"/>
            </a:lvl1pPr>
            <a:lvl2pPr>
              <a:defRPr sz="7500"/>
            </a:lvl2pPr>
            <a:lvl3pPr>
              <a:defRPr sz="6200"/>
            </a:lvl3pPr>
            <a:lvl4pPr>
              <a:defRPr sz="5600"/>
            </a:lvl4pPr>
            <a:lvl5pPr>
              <a:defRPr sz="5600"/>
            </a:lvl5pPr>
            <a:lvl6pPr>
              <a:defRPr sz="5600"/>
            </a:lvl6pPr>
            <a:lvl7pPr>
              <a:defRPr sz="5600"/>
            </a:lvl7pPr>
            <a:lvl8pPr>
              <a:defRPr sz="5600"/>
            </a:lvl8pPr>
            <a:lvl9pPr>
              <a:defRPr sz="5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C5CAFE6F-D315-4BFB-A0E3-AE32F5024D2E}" type="datetimeFigureOut">
              <a:rPr lang="es-ES"/>
              <a:pPr>
                <a:defRPr/>
              </a:pPr>
              <a:t>15/10/2012</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0549F37E-AA3D-4508-8722-5AD20592AFBE}" type="slidenum">
              <a:rPr lang="es-ES"/>
              <a:pPr>
                <a:defRPr/>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1710215" y="2050631"/>
            <a:ext cx="30783851" cy="8534401"/>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1710215" y="11462178"/>
            <a:ext cx="15112828" cy="4776890"/>
          </a:xfrm>
        </p:spPr>
        <p:txBody>
          <a:bodyPr anchor="b"/>
          <a:lstStyle>
            <a:lvl1pPr marL="0" indent="0">
              <a:buNone/>
              <a:defRPr sz="7500" b="1"/>
            </a:lvl1pPr>
            <a:lvl2pPr marL="1419606" indent="0">
              <a:buNone/>
              <a:defRPr sz="6200" b="1"/>
            </a:lvl2pPr>
            <a:lvl3pPr marL="2839212" indent="0">
              <a:buNone/>
              <a:defRPr sz="5600" b="1"/>
            </a:lvl3pPr>
            <a:lvl4pPr marL="4258818" indent="0">
              <a:buNone/>
              <a:defRPr sz="5000" b="1"/>
            </a:lvl4pPr>
            <a:lvl5pPr marL="5678424" indent="0">
              <a:buNone/>
              <a:defRPr sz="5000" b="1"/>
            </a:lvl5pPr>
            <a:lvl6pPr marL="7098030" indent="0">
              <a:buNone/>
              <a:defRPr sz="5000" b="1"/>
            </a:lvl6pPr>
            <a:lvl7pPr marL="8517636" indent="0">
              <a:buNone/>
              <a:defRPr sz="5000" b="1"/>
            </a:lvl7pPr>
            <a:lvl8pPr marL="9937242" indent="0">
              <a:buNone/>
              <a:defRPr sz="5000" b="1"/>
            </a:lvl8pPr>
            <a:lvl9pPr marL="11356848" indent="0">
              <a:buNone/>
              <a:defRPr sz="50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1710215" y="16239069"/>
            <a:ext cx="15112828" cy="29502951"/>
          </a:xfrm>
        </p:spPr>
        <p:txBody>
          <a:bodyPr/>
          <a:lstStyle>
            <a:lvl1pPr>
              <a:defRPr sz="7500"/>
            </a:lvl1pPr>
            <a:lvl2pPr>
              <a:defRPr sz="6200"/>
            </a:lvl2pPr>
            <a:lvl3pPr>
              <a:defRPr sz="5600"/>
            </a:lvl3pPr>
            <a:lvl4pPr>
              <a:defRPr sz="5000"/>
            </a:lvl4pPr>
            <a:lvl5pPr>
              <a:defRPr sz="5000"/>
            </a:lvl5pPr>
            <a:lvl6pPr>
              <a:defRPr sz="5000"/>
            </a:lvl6pPr>
            <a:lvl7pPr>
              <a:defRPr sz="5000"/>
            </a:lvl7pPr>
            <a:lvl8pPr>
              <a:defRPr sz="5000"/>
            </a:lvl8pPr>
            <a:lvl9pPr>
              <a:defRPr sz="5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17375301" y="11462178"/>
            <a:ext cx="15118762" cy="4776890"/>
          </a:xfrm>
        </p:spPr>
        <p:txBody>
          <a:bodyPr anchor="b"/>
          <a:lstStyle>
            <a:lvl1pPr marL="0" indent="0">
              <a:buNone/>
              <a:defRPr sz="7500" b="1"/>
            </a:lvl1pPr>
            <a:lvl2pPr marL="1419606" indent="0">
              <a:buNone/>
              <a:defRPr sz="6200" b="1"/>
            </a:lvl2pPr>
            <a:lvl3pPr marL="2839212" indent="0">
              <a:buNone/>
              <a:defRPr sz="5600" b="1"/>
            </a:lvl3pPr>
            <a:lvl4pPr marL="4258818" indent="0">
              <a:buNone/>
              <a:defRPr sz="5000" b="1"/>
            </a:lvl4pPr>
            <a:lvl5pPr marL="5678424" indent="0">
              <a:buNone/>
              <a:defRPr sz="5000" b="1"/>
            </a:lvl5pPr>
            <a:lvl6pPr marL="7098030" indent="0">
              <a:buNone/>
              <a:defRPr sz="5000" b="1"/>
            </a:lvl6pPr>
            <a:lvl7pPr marL="8517636" indent="0">
              <a:buNone/>
              <a:defRPr sz="5000" b="1"/>
            </a:lvl7pPr>
            <a:lvl8pPr marL="9937242" indent="0">
              <a:buNone/>
              <a:defRPr sz="5000" b="1"/>
            </a:lvl8pPr>
            <a:lvl9pPr marL="11356848" indent="0">
              <a:buNone/>
              <a:defRPr sz="50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17375301" y="16239069"/>
            <a:ext cx="15118762" cy="29502951"/>
          </a:xfrm>
        </p:spPr>
        <p:txBody>
          <a:bodyPr/>
          <a:lstStyle>
            <a:lvl1pPr>
              <a:defRPr sz="7500"/>
            </a:lvl1pPr>
            <a:lvl2pPr>
              <a:defRPr sz="6200"/>
            </a:lvl2pPr>
            <a:lvl3pPr>
              <a:defRPr sz="5600"/>
            </a:lvl3pPr>
            <a:lvl4pPr>
              <a:defRPr sz="5000"/>
            </a:lvl4pPr>
            <a:lvl5pPr>
              <a:defRPr sz="5000"/>
            </a:lvl5pPr>
            <a:lvl6pPr>
              <a:defRPr sz="5000"/>
            </a:lvl6pPr>
            <a:lvl7pPr>
              <a:defRPr sz="5000"/>
            </a:lvl7pPr>
            <a:lvl8pPr>
              <a:defRPr sz="5000"/>
            </a:lvl8pPr>
            <a:lvl9pPr>
              <a:defRPr sz="5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53FA0719-E956-4F51-91DE-FFF55CAFB6FB}" type="datetimeFigureOut">
              <a:rPr lang="es-ES"/>
              <a:pPr>
                <a:defRPr/>
              </a:pPr>
              <a:t>15/10/2012</a:t>
            </a:fld>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7A214EEB-EDCF-435C-B0C9-071365BB7CCD}" type="slidenum">
              <a:rPr lang="es-ES"/>
              <a:pPr>
                <a:defRPr/>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7A490F31-854C-4275-A9E4-DD6D808A915E}" type="datetimeFigureOut">
              <a:rPr lang="es-ES"/>
              <a:pPr>
                <a:defRPr/>
              </a:pPr>
              <a:t>15/10/2012</a:t>
            </a:fld>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9F82BD08-DA19-4925-BE3C-C489243C77E9}" type="slidenum">
              <a:rPr lang="es-ES"/>
              <a:pPr>
                <a:defRPr/>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6CDE3447-343A-41D5-A05D-748FE333CE7A}" type="datetimeFigureOut">
              <a:rPr lang="es-ES"/>
              <a:pPr>
                <a:defRPr/>
              </a:pPr>
              <a:t>15/10/2012</a:t>
            </a:fld>
            <a:endParaRPr lang="es-ES"/>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699E206B-1F6E-4FAF-8164-C6F417FF8862}" type="slidenum">
              <a:rPr lang="es-ES"/>
              <a:pPr>
                <a:defRPr/>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10218" y="2038773"/>
            <a:ext cx="11252972" cy="8676641"/>
          </a:xfrm>
        </p:spPr>
        <p:txBody>
          <a:bodyPr anchor="b"/>
          <a:lstStyle>
            <a:lvl1pPr algn="l">
              <a:defRPr sz="62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13372925" y="2038777"/>
            <a:ext cx="19121138" cy="43703245"/>
          </a:xfrm>
        </p:spPr>
        <p:txBody>
          <a:bodyPr/>
          <a:lstStyle>
            <a:lvl1pPr>
              <a:defRPr sz="9900"/>
            </a:lvl1pPr>
            <a:lvl2pPr>
              <a:defRPr sz="8700"/>
            </a:lvl2pPr>
            <a:lvl3pPr>
              <a:defRPr sz="7500"/>
            </a:lvl3pPr>
            <a:lvl4pPr>
              <a:defRPr sz="6200"/>
            </a:lvl4pPr>
            <a:lvl5pPr>
              <a:defRPr sz="6200"/>
            </a:lvl5pPr>
            <a:lvl6pPr>
              <a:defRPr sz="6200"/>
            </a:lvl6pPr>
            <a:lvl7pPr>
              <a:defRPr sz="6200"/>
            </a:lvl7pPr>
            <a:lvl8pPr>
              <a:defRPr sz="6200"/>
            </a:lvl8pPr>
            <a:lvl9pPr>
              <a:defRPr sz="6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1710218" y="10715418"/>
            <a:ext cx="11252972" cy="35026604"/>
          </a:xfrm>
        </p:spPr>
        <p:txBody>
          <a:bodyPr/>
          <a:lstStyle>
            <a:lvl1pPr marL="0" indent="0">
              <a:buNone/>
              <a:defRPr sz="4300"/>
            </a:lvl1pPr>
            <a:lvl2pPr marL="1419606" indent="0">
              <a:buNone/>
              <a:defRPr sz="3700"/>
            </a:lvl2pPr>
            <a:lvl3pPr marL="2839212" indent="0">
              <a:buNone/>
              <a:defRPr sz="3100"/>
            </a:lvl3pPr>
            <a:lvl4pPr marL="4258818" indent="0">
              <a:buNone/>
              <a:defRPr sz="2800"/>
            </a:lvl4pPr>
            <a:lvl5pPr marL="5678424" indent="0">
              <a:buNone/>
              <a:defRPr sz="2800"/>
            </a:lvl5pPr>
            <a:lvl6pPr marL="7098030" indent="0">
              <a:buNone/>
              <a:defRPr sz="2800"/>
            </a:lvl6pPr>
            <a:lvl7pPr marL="8517636" indent="0">
              <a:buNone/>
              <a:defRPr sz="2800"/>
            </a:lvl7pPr>
            <a:lvl8pPr marL="9937242" indent="0">
              <a:buNone/>
              <a:defRPr sz="2800"/>
            </a:lvl8pPr>
            <a:lvl9pPr marL="11356848" indent="0">
              <a:buNone/>
              <a:defRPr sz="28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1225867E-1A38-42A8-8193-BFF7CAD04C1B}" type="datetimeFigureOut">
              <a:rPr lang="es-ES"/>
              <a:pPr>
                <a:defRPr/>
              </a:pPr>
              <a:t>15/10/2012</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D6579324-F06C-40B0-AAB4-6E6BC5058E37}" type="slidenum">
              <a:rPr lang="es-ES"/>
              <a:pPr>
                <a:defRPr/>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704281" y="35844483"/>
            <a:ext cx="20522565" cy="4231643"/>
          </a:xfrm>
        </p:spPr>
        <p:txBody>
          <a:bodyPr anchor="b"/>
          <a:lstStyle>
            <a:lvl1pPr algn="l">
              <a:defRPr sz="62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6704281" y="4575387"/>
            <a:ext cx="20522565" cy="30723840"/>
          </a:xfrm>
        </p:spPr>
        <p:txBody>
          <a:bodyPr rtlCol="0">
            <a:normAutofit/>
          </a:bodyPr>
          <a:lstStyle>
            <a:lvl1pPr marL="0" indent="0">
              <a:buNone/>
              <a:defRPr sz="9900"/>
            </a:lvl1pPr>
            <a:lvl2pPr marL="1419606" indent="0">
              <a:buNone/>
              <a:defRPr sz="8700"/>
            </a:lvl2pPr>
            <a:lvl3pPr marL="2839212" indent="0">
              <a:buNone/>
              <a:defRPr sz="7500"/>
            </a:lvl3pPr>
            <a:lvl4pPr marL="4258818" indent="0">
              <a:buNone/>
              <a:defRPr sz="6200"/>
            </a:lvl4pPr>
            <a:lvl5pPr marL="5678424" indent="0">
              <a:buNone/>
              <a:defRPr sz="6200"/>
            </a:lvl5pPr>
            <a:lvl6pPr marL="7098030" indent="0">
              <a:buNone/>
              <a:defRPr sz="6200"/>
            </a:lvl6pPr>
            <a:lvl7pPr marL="8517636" indent="0">
              <a:buNone/>
              <a:defRPr sz="6200"/>
            </a:lvl7pPr>
            <a:lvl8pPr marL="9937242" indent="0">
              <a:buNone/>
              <a:defRPr sz="6200"/>
            </a:lvl8pPr>
            <a:lvl9pPr marL="11356848" indent="0">
              <a:buNone/>
              <a:defRPr sz="6200"/>
            </a:lvl9pPr>
          </a:lstStyle>
          <a:p>
            <a:pPr lvl="0"/>
            <a:r>
              <a:rPr lang="es-ES" noProof="0" smtClean="0"/>
              <a:t>Haga clic en el icono para agregar una imagen</a:t>
            </a:r>
          </a:p>
        </p:txBody>
      </p:sp>
      <p:sp>
        <p:nvSpPr>
          <p:cNvPr id="4" name="3 Marcador de texto"/>
          <p:cNvSpPr>
            <a:spLocks noGrp="1"/>
          </p:cNvSpPr>
          <p:nvPr>
            <p:ph type="body" sz="half" idx="2"/>
          </p:nvPr>
        </p:nvSpPr>
        <p:spPr>
          <a:xfrm>
            <a:off x="6704281" y="40076127"/>
            <a:ext cx="20522565" cy="6009636"/>
          </a:xfrm>
        </p:spPr>
        <p:txBody>
          <a:bodyPr/>
          <a:lstStyle>
            <a:lvl1pPr marL="0" indent="0">
              <a:buNone/>
              <a:defRPr sz="4300"/>
            </a:lvl1pPr>
            <a:lvl2pPr marL="1419606" indent="0">
              <a:buNone/>
              <a:defRPr sz="3700"/>
            </a:lvl2pPr>
            <a:lvl3pPr marL="2839212" indent="0">
              <a:buNone/>
              <a:defRPr sz="3100"/>
            </a:lvl3pPr>
            <a:lvl4pPr marL="4258818" indent="0">
              <a:buNone/>
              <a:defRPr sz="2800"/>
            </a:lvl4pPr>
            <a:lvl5pPr marL="5678424" indent="0">
              <a:buNone/>
              <a:defRPr sz="2800"/>
            </a:lvl5pPr>
            <a:lvl6pPr marL="7098030" indent="0">
              <a:buNone/>
              <a:defRPr sz="2800"/>
            </a:lvl6pPr>
            <a:lvl7pPr marL="8517636" indent="0">
              <a:buNone/>
              <a:defRPr sz="2800"/>
            </a:lvl7pPr>
            <a:lvl8pPr marL="9937242" indent="0">
              <a:buNone/>
              <a:defRPr sz="2800"/>
            </a:lvl8pPr>
            <a:lvl9pPr marL="11356848" indent="0">
              <a:buNone/>
              <a:defRPr sz="28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47E631B2-253C-4C6C-8458-5E1F3C64C8FE}" type="datetimeFigureOut">
              <a:rPr lang="es-ES"/>
              <a:pPr>
                <a:defRPr/>
              </a:pPr>
              <a:t>15/10/2012</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42322F03-8071-4920-AE5B-459280B9E312}" type="slidenum">
              <a:rPr lang="es-ES"/>
              <a:pPr>
                <a:defRPr/>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1711086" y="2050357"/>
            <a:ext cx="30782109" cy="8534836"/>
          </a:xfrm>
          <a:prstGeom prst="rect">
            <a:avLst/>
          </a:prstGeom>
          <a:noFill/>
          <a:ln w="9525">
            <a:noFill/>
            <a:miter lim="800000"/>
            <a:headEnd/>
            <a:tailEnd/>
          </a:ln>
        </p:spPr>
        <p:txBody>
          <a:bodyPr vert="horz" wrap="square" lIns="283921" tIns="141961" rIns="283921" bIns="141961" numCol="1" anchor="ctr" anchorCtr="0" compatLnSpc="1">
            <a:prstTxWarp prst="textNoShape">
              <a:avLst/>
            </a:prstTxWarp>
          </a:bodyPr>
          <a:lstStyle/>
          <a:p>
            <a:pPr lvl="0"/>
            <a:r>
              <a:rPr lang="es-ES" smtClean="0"/>
              <a:t>Haga clic para modificar el estilo de título del patrón</a:t>
            </a:r>
          </a:p>
        </p:txBody>
      </p:sp>
      <p:sp>
        <p:nvSpPr>
          <p:cNvPr id="1027" name="2 Marcador de texto"/>
          <p:cNvSpPr>
            <a:spLocks noGrp="1"/>
          </p:cNvSpPr>
          <p:nvPr>
            <p:ph type="body" idx="1"/>
          </p:nvPr>
        </p:nvSpPr>
        <p:spPr bwMode="auto">
          <a:xfrm>
            <a:off x="1711086" y="11947724"/>
            <a:ext cx="30782109" cy="33795434"/>
          </a:xfrm>
          <a:prstGeom prst="rect">
            <a:avLst/>
          </a:prstGeom>
          <a:noFill/>
          <a:ln w="9525">
            <a:noFill/>
            <a:miter lim="800000"/>
            <a:headEnd/>
            <a:tailEnd/>
          </a:ln>
        </p:spPr>
        <p:txBody>
          <a:bodyPr vert="horz" wrap="square" lIns="283921" tIns="141961" rIns="283921" bIns="141961"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1711083" y="47460106"/>
            <a:ext cx="7981191" cy="2727683"/>
          </a:xfrm>
          <a:prstGeom prst="rect">
            <a:avLst/>
          </a:prstGeom>
        </p:spPr>
        <p:txBody>
          <a:bodyPr vert="horz" lIns="283921" tIns="141961" rIns="283921" bIns="141961" rtlCol="0" anchor="ctr"/>
          <a:lstStyle>
            <a:lvl1pPr algn="l" defTabSz="2839212" fontAlgn="auto">
              <a:spcBef>
                <a:spcPts val="0"/>
              </a:spcBef>
              <a:spcAft>
                <a:spcPts val="0"/>
              </a:spcAft>
              <a:defRPr sz="3700">
                <a:solidFill>
                  <a:schemeClr val="tx1">
                    <a:tint val="75000"/>
                  </a:schemeClr>
                </a:solidFill>
                <a:latin typeface="+mn-lt"/>
                <a:cs typeface="+mn-cs"/>
              </a:defRPr>
            </a:lvl1pPr>
          </a:lstStyle>
          <a:p>
            <a:pPr>
              <a:defRPr/>
            </a:pPr>
            <a:fld id="{9F65A318-6716-4EDE-AF02-1D2E1D17759A}" type="datetimeFigureOut">
              <a:rPr lang="es-ES"/>
              <a:pPr>
                <a:defRPr/>
              </a:pPr>
              <a:t>15/10/2012</a:t>
            </a:fld>
            <a:endParaRPr lang="es-ES"/>
          </a:p>
        </p:txBody>
      </p:sp>
      <p:sp>
        <p:nvSpPr>
          <p:cNvPr id="5" name="4 Marcador de pie de página"/>
          <p:cNvSpPr>
            <a:spLocks noGrp="1"/>
          </p:cNvSpPr>
          <p:nvPr>
            <p:ph type="ftr" sz="quarter" idx="3"/>
          </p:nvPr>
        </p:nvSpPr>
        <p:spPr>
          <a:xfrm>
            <a:off x="11687575" y="47460106"/>
            <a:ext cx="10829132" cy="2727683"/>
          </a:xfrm>
          <a:prstGeom prst="rect">
            <a:avLst/>
          </a:prstGeom>
        </p:spPr>
        <p:txBody>
          <a:bodyPr vert="horz" lIns="283921" tIns="141961" rIns="283921" bIns="141961" rtlCol="0" anchor="ctr"/>
          <a:lstStyle>
            <a:lvl1pPr algn="ctr" defTabSz="2839212" fontAlgn="auto">
              <a:spcBef>
                <a:spcPts val="0"/>
              </a:spcBef>
              <a:spcAft>
                <a:spcPts val="0"/>
              </a:spcAft>
              <a:defRPr sz="3700">
                <a:solidFill>
                  <a:schemeClr val="tx1">
                    <a:tint val="75000"/>
                  </a:schemeClr>
                </a:solidFill>
                <a:latin typeface="+mn-lt"/>
                <a:cs typeface="+mn-cs"/>
              </a:defRPr>
            </a:lvl1pPr>
          </a:lstStyle>
          <a:p>
            <a:pPr>
              <a:defRPr/>
            </a:pPr>
            <a:endParaRPr lang="es-ES"/>
          </a:p>
        </p:txBody>
      </p:sp>
      <p:sp>
        <p:nvSpPr>
          <p:cNvPr id="6" name="5 Marcador de número de diapositiva"/>
          <p:cNvSpPr>
            <a:spLocks noGrp="1"/>
          </p:cNvSpPr>
          <p:nvPr>
            <p:ph type="sldNum" sz="quarter" idx="4"/>
          </p:nvPr>
        </p:nvSpPr>
        <p:spPr>
          <a:xfrm>
            <a:off x="24512002" y="47460106"/>
            <a:ext cx="7981191" cy="2727683"/>
          </a:xfrm>
          <a:prstGeom prst="rect">
            <a:avLst/>
          </a:prstGeom>
        </p:spPr>
        <p:txBody>
          <a:bodyPr vert="horz" lIns="283921" tIns="141961" rIns="283921" bIns="141961" rtlCol="0" anchor="ctr"/>
          <a:lstStyle>
            <a:lvl1pPr algn="r" defTabSz="2839212" fontAlgn="auto">
              <a:spcBef>
                <a:spcPts val="0"/>
              </a:spcBef>
              <a:spcAft>
                <a:spcPts val="0"/>
              </a:spcAft>
              <a:defRPr sz="3700">
                <a:solidFill>
                  <a:schemeClr val="tx1">
                    <a:tint val="75000"/>
                  </a:schemeClr>
                </a:solidFill>
                <a:latin typeface="+mn-lt"/>
                <a:cs typeface="+mn-cs"/>
              </a:defRPr>
            </a:lvl1pPr>
          </a:lstStyle>
          <a:p>
            <a:pPr>
              <a:defRPr/>
            </a:pPr>
            <a:fld id="{30E68446-BE1B-4168-8C1D-3C2C2566940A}" type="slidenum">
              <a:rPr lang="es-ES"/>
              <a:pPr>
                <a:defRPr/>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838450" rtl="0" eaLnBrk="0" fontAlgn="base" hangingPunct="0">
        <a:spcBef>
          <a:spcPct val="0"/>
        </a:spcBef>
        <a:spcAft>
          <a:spcPct val="0"/>
        </a:spcAft>
        <a:defRPr sz="13700" kern="1200">
          <a:solidFill>
            <a:schemeClr val="tx1"/>
          </a:solidFill>
          <a:latin typeface="+mj-lt"/>
          <a:ea typeface="+mj-ea"/>
          <a:cs typeface="+mj-cs"/>
        </a:defRPr>
      </a:lvl1pPr>
      <a:lvl2pPr algn="ctr" defTabSz="2838450" rtl="0" eaLnBrk="0" fontAlgn="base" hangingPunct="0">
        <a:spcBef>
          <a:spcPct val="0"/>
        </a:spcBef>
        <a:spcAft>
          <a:spcPct val="0"/>
        </a:spcAft>
        <a:defRPr sz="13700">
          <a:solidFill>
            <a:schemeClr val="tx1"/>
          </a:solidFill>
          <a:latin typeface="Calibri" pitchFamily="34" charset="0"/>
        </a:defRPr>
      </a:lvl2pPr>
      <a:lvl3pPr algn="ctr" defTabSz="2838450" rtl="0" eaLnBrk="0" fontAlgn="base" hangingPunct="0">
        <a:spcBef>
          <a:spcPct val="0"/>
        </a:spcBef>
        <a:spcAft>
          <a:spcPct val="0"/>
        </a:spcAft>
        <a:defRPr sz="13700">
          <a:solidFill>
            <a:schemeClr val="tx1"/>
          </a:solidFill>
          <a:latin typeface="Calibri" pitchFamily="34" charset="0"/>
        </a:defRPr>
      </a:lvl3pPr>
      <a:lvl4pPr algn="ctr" defTabSz="2838450" rtl="0" eaLnBrk="0" fontAlgn="base" hangingPunct="0">
        <a:spcBef>
          <a:spcPct val="0"/>
        </a:spcBef>
        <a:spcAft>
          <a:spcPct val="0"/>
        </a:spcAft>
        <a:defRPr sz="13700">
          <a:solidFill>
            <a:schemeClr val="tx1"/>
          </a:solidFill>
          <a:latin typeface="Calibri" pitchFamily="34" charset="0"/>
        </a:defRPr>
      </a:lvl4pPr>
      <a:lvl5pPr algn="ctr" defTabSz="2838450" rtl="0" eaLnBrk="0" fontAlgn="base" hangingPunct="0">
        <a:spcBef>
          <a:spcPct val="0"/>
        </a:spcBef>
        <a:spcAft>
          <a:spcPct val="0"/>
        </a:spcAft>
        <a:defRPr sz="13700">
          <a:solidFill>
            <a:schemeClr val="tx1"/>
          </a:solidFill>
          <a:latin typeface="Calibri" pitchFamily="34" charset="0"/>
        </a:defRPr>
      </a:lvl5pPr>
      <a:lvl6pPr marL="457200" algn="ctr" defTabSz="2838450" rtl="0" eaLnBrk="1" fontAlgn="base" hangingPunct="1">
        <a:spcBef>
          <a:spcPct val="0"/>
        </a:spcBef>
        <a:spcAft>
          <a:spcPct val="0"/>
        </a:spcAft>
        <a:defRPr sz="13700">
          <a:solidFill>
            <a:schemeClr val="tx1"/>
          </a:solidFill>
          <a:latin typeface="Calibri" pitchFamily="34" charset="0"/>
        </a:defRPr>
      </a:lvl6pPr>
      <a:lvl7pPr marL="914400" algn="ctr" defTabSz="2838450" rtl="0" eaLnBrk="1" fontAlgn="base" hangingPunct="1">
        <a:spcBef>
          <a:spcPct val="0"/>
        </a:spcBef>
        <a:spcAft>
          <a:spcPct val="0"/>
        </a:spcAft>
        <a:defRPr sz="13700">
          <a:solidFill>
            <a:schemeClr val="tx1"/>
          </a:solidFill>
          <a:latin typeface="Calibri" pitchFamily="34" charset="0"/>
        </a:defRPr>
      </a:lvl7pPr>
      <a:lvl8pPr marL="1371600" algn="ctr" defTabSz="2838450" rtl="0" eaLnBrk="1" fontAlgn="base" hangingPunct="1">
        <a:spcBef>
          <a:spcPct val="0"/>
        </a:spcBef>
        <a:spcAft>
          <a:spcPct val="0"/>
        </a:spcAft>
        <a:defRPr sz="13700">
          <a:solidFill>
            <a:schemeClr val="tx1"/>
          </a:solidFill>
          <a:latin typeface="Calibri" pitchFamily="34" charset="0"/>
        </a:defRPr>
      </a:lvl8pPr>
      <a:lvl9pPr marL="1828800" algn="ctr" defTabSz="2838450" rtl="0" eaLnBrk="1" fontAlgn="base" hangingPunct="1">
        <a:spcBef>
          <a:spcPct val="0"/>
        </a:spcBef>
        <a:spcAft>
          <a:spcPct val="0"/>
        </a:spcAft>
        <a:defRPr sz="13700">
          <a:solidFill>
            <a:schemeClr val="tx1"/>
          </a:solidFill>
          <a:latin typeface="Calibri" pitchFamily="34" charset="0"/>
        </a:defRPr>
      </a:lvl9pPr>
    </p:titleStyle>
    <p:bodyStyle>
      <a:lvl1pPr marL="1063625" indent="-1063625" algn="l" defTabSz="2838450" rtl="0" eaLnBrk="0" fontAlgn="base" hangingPunct="0">
        <a:spcBef>
          <a:spcPct val="20000"/>
        </a:spcBef>
        <a:spcAft>
          <a:spcPct val="0"/>
        </a:spcAft>
        <a:buFont typeface="Arial" charset="0"/>
        <a:buChar char="•"/>
        <a:defRPr sz="9900" kern="1200">
          <a:solidFill>
            <a:schemeClr val="tx1"/>
          </a:solidFill>
          <a:latin typeface="+mn-lt"/>
          <a:ea typeface="+mn-ea"/>
          <a:cs typeface="+mn-cs"/>
        </a:defRPr>
      </a:lvl1pPr>
      <a:lvl2pPr marL="2306638" indent="-885825" algn="l" defTabSz="2838450" rtl="0" eaLnBrk="0" fontAlgn="base" hangingPunct="0">
        <a:spcBef>
          <a:spcPct val="20000"/>
        </a:spcBef>
        <a:spcAft>
          <a:spcPct val="0"/>
        </a:spcAft>
        <a:buFont typeface="Arial" charset="0"/>
        <a:buChar char="–"/>
        <a:defRPr sz="8700" kern="1200">
          <a:solidFill>
            <a:schemeClr val="tx1"/>
          </a:solidFill>
          <a:latin typeface="+mn-lt"/>
          <a:ea typeface="+mn-ea"/>
          <a:cs typeface="+mn-cs"/>
        </a:defRPr>
      </a:lvl2pPr>
      <a:lvl3pPr marL="3548063" indent="-709613" algn="l" defTabSz="2838450" rtl="0" eaLnBrk="0" fontAlgn="base" hangingPunct="0">
        <a:spcBef>
          <a:spcPct val="20000"/>
        </a:spcBef>
        <a:spcAft>
          <a:spcPct val="0"/>
        </a:spcAft>
        <a:buFont typeface="Arial" charset="0"/>
        <a:buChar char="•"/>
        <a:defRPr sz="7500" kern="1200">
          <a:solidFill>
            <a:schemeClr val="tx1"/>
          </a:solidFill>
          <a:latin typeface="+mn-lt"/>
          <a:ea typeface="+mn-ea"/>
          <a:cs typeface="+mn-cs"/>
        </a:defRPr>
      </a:lvl3pPr>
      <a:lvl4pPr marL="4967288" indent="-709613" algn="l" defTabSz="2838450" rtl="0" eaLnBrk="0" fontAlgn="base" hangingPunct="0">
        <a:spcBef>
          <a:spcPct val="20000"/>
        </a:spcBef>
        <a:spcAft>
          <a:spcPct val="0"/>
        </a:spcAft>
        <a:buFont typeface="Arial" charset="0"/>
        <a:buChar char="–"/>
        <a:defRPr sz="6200" kern="1200">
          <a:solidFill>
            <a:schemeClr val="tx1"/>
          </a:solidFill>
          <a:latin typeface="+mn-lt"/>
          <a:ea typeface="+mn-ea"/>
          <a:cs typeface="+mn-cs"/>
        </a:defRPr>
      </a:lvl4pPr>
      <a:lvl5pPr marL="6388100" indent="-709613" algn="l" defTabSz="2838450" rtl="0" eaLnBrk="0" fontAlgn="base" hangingPunct="0">
        <a:spcBef>
          <a:spcPct val="20000"/>
        </a:spcBef>
        <a:spcAft>
          <a:spcPct val="0"/>
        </a:spcAft>
        <a:buFont typeface="Arial" charset="0"/>
        <a:buChar char="»"/>
        <a:defRPr sz="6200" kern="1200">
          <a:solidFill>
            <a:schemeClr val="tx1"/>
          </a:solidFill>
          <a:latin typeface="+mn-lt"/>
          <a:ea typeface="+mn-ea"/>
          <a:cs typeface="+mn-cs"/>
        </a:defRPr>
      </a:lvl5pPr>
      <a:lvl6pPr marL="7807833" indent="-709803" algn="l" defTabSz="2839212" rtl="0" eaLnBrk="1" latinLnBrk="0" hangingPunct="1">
        <a:spcBef>
          <a:spcPct val="20000"/>
        </a:spcBef>
        <a:buFont typeface="Arial" pitchFamily="34" charset="0"/>
        <a:buChar char="•"/>
        <a:defRPr sz="6200" kern="1200">
          <a:solidFill>
            <a:schemeClr val="tx1"/>
          </a:solidFill>
          <a:latin typeface="+mn-lt"/>
          <a:ea typeface="+mn-ea"/>
          <a:cs typeface="+mn-cs"/>
        </a:defRPr>
      </a:lvl6pPr>
      <a:lvl7pPr marL="9227439" indent="-709803" algn="l" defTabSz="2839212" rtl="0" eaLnBrk="1" latinLnBrk="0" hangingPunct="1">
        <a:spcBef>
          <a:spcPct val="20000"/>
        </a:spcBef>
        <a:buFont typeface="Arial" pitchFamily="34" charset="0"/>
        <a:buChar char="•"/>
        <a:defRPr sz="6200" kern="1200">
          <a:solidFill>
            <a:schemeClr val="tx1"/>
          </a:solidFill>
          <a:latin typeface="+mn-lt"/>
          <a:ea typeface="+mn-ea"/>
          <a:cs typeface="+mn-cs"/>
        </a:defRPr>
      </a:lvl7pPr>
      <a:lvl8pPr marL="10647045" indent="-709803" algn="l" defTabSz="2839212" rtl="0" eaLnBrk="1" latinLnBrk="0" hangingPunct="1">
        <a:spcBef>
          <a:spcPct val="20000"/>
        </a:spcBef>
        <a:buFont typeface="Arial" pitchFamily="34" charset="0"/>
        <a:buChar char="•"/>
        <a:defRPr sz="6200" kern="1200">
          <a:solidFill>
            <a:schemeClr val="tx1"/>
          </a:solidFill>
          <a:latin typeface="+mn-lt"/>
          <a:ea typeface="+mn-ea"/>
          <a:cs typeface="+mn-cs"/>
        </a:defRPr>
      </a:lvl8pPr>
      <a:lvl9pPr marL="12066651" indent="-709803" algn="l" defTabSz="2839212" rtl="0" eaLnBrk="1" latinLnBrk="0" hangingPunct="1">
        <a:spcBef>
          <a:spcPct val="20000"/>
        </a:spcBef>
        <a:buFont typeface="Arial" pitchFamily="34" charset="0"/>
        <a:buChar char="•"/>
        <a:defRPr sz="6200" kern="1200">
          <a:solidFill>
            <a:schemeClr val="tx1"/>
          </a:solidFill>
          <a:latin typeface="+mn-lt"/>
          <a:ea typeface="+mn-ea"/>
          <a:cs typeface="+mn-cs"/>
        </a:defRPr>
      </a:lvl9pPr>
    </p:bodyStyle>
    <p:otherStyle>
      <a:defPPr>
        <a:defRPr lang="es-ES"/>
      </a:defPPr>
      <a:lvl1pPr marL="0" algn="l" defTabSz="2839212" rtl="0" eaLnBrk="1" latinLnBrk="0" hangingPunct="1">
        <a:defRPr sz="5600" kern="1200">
          <a:solidFill>
            <a:schemeClr val="tx1"/>
          </a:solidFill>
          <a:latin typeface="+mn-lt"/>
          <a:ea typeface="+mn-ea"/>
          <a:cs typeface="+mn-cs"/>
        </a:defRPr>
      </a:lvl1pPr>
      <a:lvl2pPr marL="1419606" algn="l" defTabSz="2839212" rtl="0" eaLnBrk="1" latinLnBrk="0" hangingPunct="1">
        <a:defRPr sz="5600" kern="1200">
          <a:solidFill>
            <a:schemeClr val="tx1"/>
          </a:solidFill>
          <a:latin typeface="+mn-lt"/>
          <a:ea typeface="+mn-ea"/>
          <a:cs typeface="+mn-cs"/>
        </a:defRPr>
      </a:lvl2pPr>
      <a:lvl3pPr marL="2839212" algn="l" defTabSz="2839212" rtl="0" eaLnBrk="1" latinLnBrk="0" hangingPunct="1">
        <a:defRPr sz="5600" kern="1200">
          <a:solidFill>
            <a:schemeClr val="tx1"/>
          </a:solidFill>
          <a:latin typeface="+mn-lt"/>
          <a:ea typeface="+mn-ea"/>
          <a:cs typeface="+mn-cs"/>
        </a:defRPr>
      </a:lvl3pPr>
      <a:lvl4pPr marL="4258818" algn="l" defTabSz="2839212" rtl="0" eaLnBrk="1" latinLnBrk="0" hangingPunct="1">
        <a:defRPr sz="5600" kern="1200">
          <a:solidFill>
            <a:schemeClr val="tx1"/>
          </a:solidFill>
          <a:latin typeface="+mn-lt"/>
          <a:ea typeface="+mn-ea"/>
          <a:cs typeface="+mn-cs"/>
        </a:defRPr>
      </a:lvl4pPr>
      <a:lvl5pPr marL="5678424" algn="l" defTabSz="2839212" rtl="0" eaLnBrk="1" latinLnBrk="0" hangingPunct="1">
        <a:defRPr sz="5600" kern="1200">
          <a:solidFill>
            <a:schemeClr val="tx1"/>
          </a:solidFill>
          <a:latin typeface="+mn-lt"/>
          <a:ea typeface="+mn-ea"/>
          <a:cs typeface="+mn-cs"/>
        </a:defRPr>
      </a:lvl5pPr>
      <a:lvl6pPr marL="7098030" algn="l" defTabSz="2839212" rtl="0" eaLnBrk="1" latinLnBrk="0" hangingPunct="1">
        <a:defRPr sz="5600" kern="1200">
          <a:solidFill>
            <a:schemeClr val="tx1"/>
          </a:solidFill>
          <a:latin typeface="+mn-lt"/>
          <a:ea typeface="+mn-ea"/>
          <a:cs typeface="+mn-cs"/>
        </a:defRPr>
      </a:lvl6pPr>
      <a:lvl7pPr marL="8517636" algn="l" defTabSz="2839212" rtl="0" eaLnBrk="1" latinLnBrk="0" hangingPunct="1">
        <a:defRPr sz="5600" kern="1200">
          <a:solidFill>
            <a:schemeClr val="tx1"/>
          </a:solidFill>
          <a:latin typeface="+mn-lt"/>
          <a:ea typeface="+mn-ea"/>
          <a:cs typeface="+mn-cs"/>
        </a:defRPr>
      </a:lvl7pPr>
      <a:lvl8pPr marL="9937242" algn="l" defTabSz="2839212" rtl="0" eaLnBrk="1" latinLnBrk="0" hangingPunct="1">
        <a:defRPr sz="5600" kern="1200">
          <a:solidFill>
            <a:schemeClr val="tx1"/>
          </a:solidFill>
          <a:latin typeface="+mn-lt"/>
          <a:ea typeface="+mn-ea"/>
          <a:cs typeface="+mn-cs"/>
        </a:defRPr>
      </a:lvl8pPr>
      <a:lvl9pPr marL="11356848" algn="l" defTabSz="2839212" rtl="0" eaLnBrk="1" latinLnBrk="0" hangingPunct="1">
        <a:defRPr sz="5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612305" y="6089032"/>
            <a:ext cx="15913768" cy="5632311"/>
          </a:xfrm>
          <a:prstGeom prst="rect">
            <a:avLst/>
          </a:prstGeom>
          <a:noFill/>
        </p:spPr>
        <p:txBody>
          <a:bodyPr wrap="square" rtlCol="0">
            <a:spAutoFit/>
          </a:bodyPr>
          <a:lstStyle/>
          <a:p>
            <a:pPr marL="346075" lvl="1" indent="-346075">
              <a:buFont typeface="Arial" pitchFamily="34" charset="0"/>
              <a:buChar char="•"/>
              <a:tabLst>
                <a:tab pos="441325" algn="l"/>
              </a:tabLst>
            </a:pPr>
            <a:endParaRPr lang="en-GB" sz="4000" dirty="0" smtClean="0">
              <a:latin typeface="Palatino Linotype" pitchFamily="18" charset="0"/>
              <a:cs typeface="Arial" pitchFamily="34" charset="0"/>
            </a:endParaRPr>
          </a:p>
          <a:p>
            <a:pPr marL="346075" lvl="1" indent="-346075">
              <a:buFont typeface="Arial" pitchFamily="34" charset="0"/>
              <a:buChar char="•"/>
              <a:tabLst>
                <a:tab pos="441325" algn="l"/>
              </a:tabLst>
            </a:pPr>
            <a:r>
              <a:rPr lang="en-GB" sz="4000" dirty="0" smtClean="0">
                <a:latin typeface="Palatino Linotype" pitchFamily="18" charset="0"/>
                <a:cs typeface="Arial" pitchFamily="34" charset="0"/>
              </a:rPr>
              <a:t>EOS® is a biplane X-ray imaging system. </a:t>
            </a:r>
          </a:p>
          <a:p>
            <a:pPr marL="346075" lvl="1" indent="-346075">
              <a:tabLst>
                <a:tab pos="441325" algn="l"/>
              </a:tabLst>
            </a:pPr>
            <a:endParaRPr lang="en-GB" sz="4000" dirty="0" smtClean="0">
              <a:latin typeface="Palatino Linotype" pitchFamily="18" charset="0"/>
              <a:cs typeface="Arial" pitchFamily="34" charset="0"/>
            </a:endParaRPr>
          </a:p>
          <a:p>
            <a:pPr marL="346075" lvl="1" indent="-346075">
              <a:buFont typeface="Arial" pitchFamily="34" charset="0"/>
              <a:buChar char="•"/>
              <a:tabLst>
                <a:tab pos="441325" algn="l"/>
              </a:tabLst>
            </a:pPr>
            <a:r>
              <a:rPr lang="en-GB" sz="4000" dirty="0" smtClean="0">
                <a:latin typeface="Palatino Linotype" pitchFamily="18" charset="0"/>
                <a:cs typeface="Arial" pitchFamily="34" charset="0"/>
              </a:rPr>
              <a:t>Advantages over standard X-rays</a:t>
            </a:r>
            <a:r>
              <a:rPr lang="en-GB" sz="4000" baseline="50000" dirty="0" smtClean="0">
                <a:latin typeface="Palatino Linotype" pitchFamily="18" charset="0"/>
                <a:cs typeface="Arial" pitchFamily="34" charset="0"/>
              </a:rPr>
              <a:t>(1)</a:t>
            </a:r>
            <a:r>
              <a:rPr lang="en-GB" sz="4000" dirty="0" smtClean="0">
                <a:latin typeface="Palatino Linotype" pitchFamily="18" charset="0"/>
                <a:cs typeface="Arial" pitchFamily="34" charset="0"/>
              </a:rPr>
              <a:t>:</a:t>
            </a:r>
          </a:p>
          <a:p>
            <a:pPr marL="962025" lvl="2" indent="-433388">
              <a:buFont typeface="Arial" pitchFamily="34" charset="0"/>
              <a:buChar char="•"/>
              <a:tabLst>
                <a:tab pos="441325" algn="l"/>
              </a:tabLst>
            </a:pPr>
            <a:r>
              <a:rPr lang="en-GB" sz="4000" dirty="0" smtClean="0">
                <a:latin typeface="Palatino Linotype" pitchFamily="18" charset="0"/>
                <a:cs typeface="Arial" pitchFamily="34" charset="0"/>
              </a:rPr>
              <a:t>Full body imaging without digital stitching;</a:t>
            </a:r>
          </a:p>
          <a:p>
            <a:pPr marL="962025" lvl="2" indent="-433388">
              <a:buFont typeface="Arial" pitchFamily="34" charset="0"/>
              <a:buChar char="•"/>
              <a:tabLst>
                <a:tab pos="441325" algn="l"/>
              </a:tabLst>
            </a:pPr>
            <a:r>
              <a:rPr lang="en-GB" sz="4000" dirty="0" smtClean="0">
                <a:latin typeface="Palatino Linotype" pitchFamily="18" charset="0"/>
                <a:cs typeface="Arial" pitchFamily="34" charset="0"/>
              </a:rPr>
              <a:t>Simultaneous posteroanterior and lateral images;</a:t>
            </a:r>
          </a:p>
          <a:p>
            <a:pPr marL="962025" lvl="2" indent="-433388">
              <a:buFont typeface="Arial" pitchFamily="34" charset="0"/>
              <a:buChar char="•"/>
              <a:tabLst>
                <a:tab pos="441325" algn="l"/>
              </a:tabLst>
            </a:pPr>
            <a:r>
              <a:rPr lang="en-GB" sz="4000" dirty="0" smtClean="0">
                <a:latin typeface="Palatino Linotype" pitchFamily="18" charset="0"/>
                <a:cs typeface="Arial" pitchFamily="34" charset="0"/>
              </a:rPr>
              <a:t>Production of 3D reconstructions of the spine;</a:t>
            </a:r>
          </a:p>
          <a:p>
            <a:pPr marL="962025" lvl="2" indent="-433388">
              <a:buFont typeface="Arial" pitchFamily="34" charset="0"/>
              <a:buChar char="•"/>
              <a:tabLst>
                <a:tab pos="441325" algn="l"/>
              </a:tabLst>
            </a:pPr>
            <a:r>
              <a:rPr lang="en-GB" sz="4000" dirty="0" smtClean="0">
                <a:latin typeface="Palatino Linotype" pitchFamily="18" charset="0"/>
                <a:cs typeface="Arial" pitchFamily="34" charset="0"/>
              </a:rPr>
              <a:t>Lower radiation dose</a:t>
            </a:r>
          </a:p>
          <a:p>
            <a:pPr marL="1347788" lvl="2" indent="-530225">
              <a:tabLst>
                <a:tab pos="441325" algn="l"/>
              </a:tabLst>
            </a:pPr>
            <a:endParaRPr lang="en-GB" sz="4000" dirty="0" smtClean="0">
              <a:latin typeface="Palatino Linotype" pitchFamily="18" charset="0"/>
              <a:cs typeface="Arial" pitchFamily="34" charset="0"/>
            </a:endParaRPr>
          </a:p>
        </p:txBody>
      </p:sp>
      <p:pic>
        <p:nvPicPr>
          <p:cNvPr id="22" name="Picture 436"/>
          <p:cNvPicPr>
            <a:picLocks noChangeAspect="1" noChangeArrowheads="1"/>
          </p:cNvPicPr>
          <p:nvPr/>
        </p:nvPicPr>
        <p:blipFill>
          <a:blip r:embed="rId2" cstate="print"/>
          <a:srcRect/>
          <a:stretch>
            <a:fillRect/>
          </a:stretch>
        </p:blipFill>
        <p:spPr bwMode="auto">
          <a:xfrm>
            <a:off x="27039241" y="571746"/>
            <a:ext cx="6682769" cy="3573070"/>
          </a:xfrm>
          <a:prstGeom prst="rect">
            <a:avLst/>
          </a:prstGeom>
          <a:noFill/>
          <a:ln w="9525">
            <a:noFill/>
            <a:miter lim="800000"/>
            <a:headEnd/>
            <a:tailEnd/>
          </a:ln>
          <a:effectLst/>
        </p:spPr>
      </p:pic>
      <p:sp>
        <p:nvSpPr>
          <p:cNvPr id="2056" name="TextBox 16"/>
          <p:cNvSpPr txBox="1">
            <a:spLocks noChangeArrowheads="1"/>
          </p:cNvSpPr>
          <p:nvPr/>
        </p:nvSpPr>
        <p:spPr bwMode="auto">
          <a:xfrm>
            <a:off x="612305" y="435821"/>
            <a:ext cx="32547616" cy="2554545"/>
          </a:xfrm>
          <a:prstGeom prst="rect">
            <a:avLst/>
          </a:prstGeom>
          <a:noFill/>
          <a:ln w="9525">
            <a:noFill/>
            <a:miter lim="800000"/>
            <a:headEnd/>
            <a:tailEnd/>
          </a:ln>
        </p:spPr>
        <p:txBody>
          <a:bodyPr wrap="square">
            <a:spAutoFit/>
          </a:bodyPr>
          <a:lstStyle/>
          <a:p>
            <a:r>
              <a:rPr lang="en-GB" sz="8000" b="1" dirty="0" smtClean="0">
                <a:solidFill>
                  <a:srgbClr val="0589D4"/>
                </a:solidFill>
                <a:latin typeface="Palatino Linotype" pitchFamily="18" charset="0"/>
                <a:cs typeface="Arial" pitchFamily="34" charset="0"/>
              </a:rPr>
              <a:t>Diagnostics in cost-effectiveness analysis: </a:t>
            </a:r>
          </a:p>
          <a:p>
            <a:r>
              <a:rPr lang="en-GB" sz="8000" b="1" dirty="0" smtClean="0">
                <a:solidFill>
                  <a:srgbClr val="0589D4"/>
                </a:solidFill>
                <a:latin typeface="Palatino Linotype" pitchFamily="18" charset="0"/>
                <a:cs typeface="Arial" pitchFamily="34" charset="0"/>
              </a:rPr>
              <a:t>The evaluation of the EOS 2D/3D X-ray imaging system</a:t>
            </a:r>
            <a:endParaRPr lang="en-GB" sz="8000" b="1" dirty="0">
              <a:solidFill>
                <a:srgbClr val="0589D4"/>
              </a:solidFill>
              <a:latin typeface="Palatino Linotype" pitchFamily="18" charset="0"/>
              <a:cs typeface="Arial" pitchFamily="34" charset="0"/>
            </a:endParaRPr>
          </a:p>
        </p:txBody>
      </p:sp>
      <p:sp>
        <p:nvSpPr>
          <p:cNvPr id="2058" name="TextBox 18"/>
          <p:cNvSpPr txBox="1">
            <a:spLocks noChangeArrowheads="1"/>
          </p:cNvSpPr>
          <p:nvPr/>
        </p:nvSpPr>
        <p:spPr bwMode="auto">
          <a:xfrm>
            <a:off x="684313" y="3139606"/>
            <a:ext cx="30652193" cy="1077218"/>
          </a:xfrm>
          <a:prstGeom prst="rect">
            <a:avLst/>
          </a:prstGeom>
          <a:noFill/>
          <a:ln w="9525">
            <a:noFill/>
            <a:miter lim="800000"/>
            <a:headEnd/>
            <a:tailEnd/>
          </a:ln>
        </p:spPr>
        <p:txBody>
          <a:bodyPr wrap="square">
            <a:spAutoFit/>
          </a:bodyPr>
          <a:lstStyle/>
          <a:p>
            <a:r>
              <a:rPr lang="en-GB" sz="3200" b="1" dirty="0" smtClean="0">
                <a:latin typeface="Palatino Linotype" pitchFamily="18" charset="0"/>
                <a:cs typeface="Arial" pitchFamily="34" charset="0"/>
              </a:rPr>
              <a:t>Rita Faria, </a:t>
            </a:r>
            <a:r>
              <a:rPr lang="en-GB" sz="3200" dirty="0" smtClean="0">
                <a:latin typeface="Palatino Linotype" pitchFamily="18" charset="0"/>
                <a:cs typeface="Arial" pitchFamily="34" charset="0"/>
              </a:rPr>
              <a:t>Claire McKenna and </a:t>
            </a:r>
            <a:r>
              <a:rPr lang="en-GB" sz="3200" dirty="0">
                <a:latin typeface="Palatino Linotype" pitchFamily="18" charset="0"/>
                <a:cs typeface="Arial" pitchFamily="34" charset="0"/>
              </a:rPr>
              <a:t>Mark Sculpher</a:t>
            </a:r>
          </a:p>
          <a:p>
            <a:r>
              <a:rPr lang="en-GB" sz="3200" dirty="0">
                <a:latin typeface="Palatino Linotype" pitchFamily="18" charset="0"/>
                <a:cs typeface="Arial" pitchFamily="34" charset="0"/>
              </a:rPr>
              <a:t>Centre for Health Economics, University of York, </a:t>
            </a:r>
            <a:r>
              <a:rPr lang="en-GB" sz="3200" dirty="0" smtClean="0">
                <a:latin typeface="Palatino Linotype" pitchFamily="18" charset="0"/>
                <a:cs typeface="Arial" pitchFamily="34" charset="0"/>
              </a:rPr>
              <a:t>UK</a:t>
            </a:r>
            <a:endParaRPr lang="en-GB" sz="3200" dirty="0">
              <a:latin typeface="Palatino Linotype" pitchFamily="18" charset="0"/>
              <a:cs typeface="Arial" pitchFamily="34" charset="0"/>
            </a:endParaRPr>
          </a:p>
        </p:txBody>
      </p:sp>
      <p:sp>
        <p:nvSpPr>
          <p:cNvPr id="48" name="TextBox 21"/>
          <p:cNvSpPr txBox="1">
            <a:spLocks noChangeArrowheads="1"/>
          </p:cNvSpPr>
          <p:nvPr/>
        </p:nvSpPr>
        <p:spPr bwMode="auto">
          <a:xfrm>
            <a:off x="527009" y="49017792"/>
            <a:ext cx="31571667" cy="830997"/>
          </a:xfrm>
          <a:prstGeom prst="rect">
            <a:avLst/>
          </a:prstGeom>
          <a:noFill/>
          <a:ln w="9525">
            <a:noFill/>
            <a:miter lim="800000"/>
            <a:headEnd/>
            <a:tailEnd/>
          </a:ln>
        </p:spPr>
        <p:txBody>
          <a:bodyPr>
            <a:spAutoFit/>
          </a:bodyPr>
          <a:lstStyle/>
          <a:p>
            <a:endParaRPr lang="en-GB" sz="2400" dirty="0">
              <a:latin typeface="Palatino Linotype" pitchFamily="18" charset="0"/>
              <a:cs typeface="Arial" pitchFamily="34" charset="0"/>
            </a:endParaRPr>
          </a:p>
          <a:p>
            <a:pPr>
              <a:spcAft>
                <a:spcPts val="600"/>
              </a:spcAft>
            </a:pPr>
            <a:endParaRPr lang="en-GB" sz="2400" dirty="0">
              <a:latin typeface="Palatino Linotype" pitchFamily="18" charset="0"/>
              <a:cs typeface="Arial" pitchFamily="34" charset="0"/>
            </a:endParaRPr>
          </a:p>
        </p:txBody>
      </p:sp>
      <p:sp>
        <p:nvSpPr>
          <p:cNvPr id="32" name="TextBox 31"/>
          <p:cNvSpPr txBox="1"/>
          <p:nvPr/>
        </p:nvSpPr>
        <p:spPr>
          <a:xfrm>
            <a:off x="588241" y="5062917"/>
            <a:ext cx="16009839" cy="1015663"/>
          </a:xfrm>
          <a:prstGeom prst="rect">
            <a:avLst/>
          </a:prstGeom>
          <a:solidFill>
            <a:srgbClr val="0589D4"/>
          </a:solidFill>
          <a:ln>
            <a:solidFill>
              <a:schemeClr val="accent1"/>
            </a:solidFill>
          </a:ln>
        </p:spPr>
        <p:txBody>
          <a:bodyPr wrap="square" rtlCol="0">
            <a:spAutoFit/>
          </a:bodyPr>
          <a:lstStyle/>
          <a:p>
            <a:r>
              <a:rPr lang="en-GB" sz="6000" b="1" dirty="0" smtClean="0">
                <a:solidFill>
                  <a:schemeClr val="bg1"/>
                </a:solidFill>
                <a:latin typeface="Palatino Linotype" pitchFamily="18" charset="0"/>
                <a:cs typeface="Arial" pitchFamily="34" charset="0"/>
              </a:rPr>
              <a:t>Introduction</a:t>
            </a:r>
            <a:endParaRPr lang="en-GB" sz="6000" b="1" dirty="0">
              <a:solidFill>
                <a:schemeClr val="bg1"/>
              </a:solidFill>
              <a:latin typeface="Palatino Linotype" pitchFamily="18" charset="0"/>
              <a:cs typeface="Arial" pitchFamily="34" charset="0"/>
            </a:endParaRPr>
          </a:p>
        </p:txBody>
      </p:sp>
      <p:sp>
        <p:nvSpPr>
          <p:cNvPr id="41" name="TextBox 40"/>
          <p:cNvSpPr txBox="1"/>
          <p:nvPr/>
        </p:nvSpPr>
        <p:spPr>
          <a:xfrm>
            <a:off x="612305" y="11777664"/>
            <a:ext cx="33123680" cy="1015663"/>
          </a:xfrm>
          <a:prstGeom prst="rect">
            <a:avLst/>
          </a:prstGeom>
          <a:solidFill>
            <a:srgbClr val="0589D4"/>
          </a:solidFill>
          <a:ln>
            <a:solidFill>
              <a:schemeClr val="accent1"/>
            </a:solidFill>
          </a:ln>
        </p:spPr>
        <p:txBody>
          <a:bodyPr wrap="square" rtlCol="0">
            <a:spAutoFit/>
          </a:bodyPr>
          <a:lstStyle/>
          <a:p>
            <a:r>
              <a:rPr lang="en-GB" sz="6000" b="1" dirty="0" smtClean="0">
                <a:solidFill>
                  <a:schemeClr val="bg1"/>
                </a:solidFill>
                <a:latin typeface="Palatino Linotype" pitchFamily="18" charset="0"/>
                <a:cs typeface="Arial" pitchFamily="34" charset="0"/>
              </a:rPr>
              <a:t>Methods</a:t>
            </a:r>
            <a:endParaRPr lang="en-GB" sz="6000" b="1" dirty="0">
              <a:solidFill>
                <a:schemeClr val="bg1"/>
              </a:solidFill>
              <a:latin typeface="Palatino Linotype" pitchFamily="18" charset="0"/>
              <a:cs typeface="Arial" pitchFamily="34" charset="0"/>
            </a:endParaRPr>
          </a:p>
        </p:txBody>
      </p:sp>
      <p:sp>
        <p:nvSpPr>
          <p:cNvPr id="43" name="TextBox 42"/>
          <p:cNvSpPr txBox="1"/>
          <p:nvPr/>
        </p:nvSpPr>
        <p:spPr>
          <a:xfrm>
            <a:off x="17702264" y="5008912"/>
            <a:ext cx="16009839" cy="1015663"/>
          </a:xfrm>
          <a:prstGeom prst="rect">
            <a:avLst/>
          </a:prstGeom>
          <a:solidFill>
            <a:srgbClr val="0589D4"/>
          </a:solidFill>
          <a:ln>
            <a:solidFill>
              <a:schemeClr val="accent1"/>
            </a:solidFill>
          </a:ln>
        </p:spPr>
        <p:txBody>
          <a:bodyPr wrap="square" rtlCol="0">
            <a:spAutoFit/>
          </a:bodyPr>
          <a:lstStyle/>
          <a:p>
            <a:r>
              <a:rPr lang="en-GB" sz="6000" b="1" dirty="0" smtClean="0">
                <a:solidFill>
                  <a:schemeClr val="bg1"/>
                </a:solidFill>
                <a:latin typeface="Palatino Linotype" pitchFamily="18" charset="0"/>
                <a:cs typeface="Arial" pitchFamily="34" charset="0"/>
              </a:rPr>
              <a:t>Objectives</a:t>
            </a:r>
            <a:endParaRPr lang="en-GB" sz="6000" b="1" dirty="0">
              <a:solidFill>
                <a:schemeClr val="bg1"/>
              </a:solidFill>
              <a:latin typeface="Palatino Linotype" pitchFamily="18" charset="0"/>
              <a:cs typeface="Arial" pitchFamily="34" charset="0"/>
            </a:endParaRPr>
          </a:p>
        </p:txBody>
      </p:sp>
      <p:sp>
        <p:nvSpPr>
          <p:cNvPr id="54" name="TextBox 53"/>
          <p:cNvSpPr txBox="1"/>
          <p:nvPr/>
        </p:nvSpPr>
        <p:spPr>
          <a:xfrm>
            <a:off x="612305" y="31363840"/>
            <a:ext cx="33123680" cy="1008112"/>
          </a:xfrm>
          <a:prstGeom prst="rect">
            <a:avLst/>
          </a:prstGeom>
          <a:solidFill>
            <a:srgbClr val="0589D4"/>
          </a:solidFill>
          <a:ln>
            <a:solidFill>
              <a:schemeClr val="accent1"/>
            </a:solidFill>
          </a:ln>
        </p:spPr>
        <p:txBody>
          <a:bodyPr wrap="square" rtlCol="0">
            <a:spAutoFit/>
          </a:bodyPr>
          <a:lstStyle/>
          <a:p>
            <a:r>
              <a:rPr lang="en-GB" sz="6000" b="1" dirty="0" smtClean="0">
                <a:solidFill>
                  <a:schemeClr val="bg1"/>
                </a:solidFill>
                <a:latin typeface="Palatino Linotype" pitchFamily="18" charset="0"/>
                <a:cs typeface="Arial" pitchFamily="34" charset="0"/>
              </a:rPr>
              <a:t>Results</a:t>
            </a:r>
            <a:endParaRPr lang="en-GB" sz="6000" b="1" dirty="0">
              <a:solidFill>
                <a:schemeClr val="bg1"/>
              </a:solidFill>
              <a:latin typeface="Palatino Linotype" pitchFamily="18" charset="0"/>
              <a:cs typeface="Arial" pitchFamily="34" charset="0"/>
            </a:endParaRPr>
          </a:p>
        </p:txBody>
      </p:sp>
      <p:sp>
        <p:nvSpPr>
          <p:cNvPr id="56" name="TextBox 55"/>
          <p:cNvSpPr txBox="1"/>
          <p:nvPr/>
        </p:nvSpPr>
        <p:spPr>
          <a:xfrm>
            <a:off x="17822217" y="6017024"/>
            <a:ext cx="15913768" cy="4401205"/>
          </a:xfrm>
          <a:prstGeom prst="rect">
            <a:avLst/>
          </a:prstGeom>
          <a:noFill/>
        </p:spPr>
        <p:txBody>
          <a:bodyPr wrap="square" rtlCol="0">
            <a:spAutoFit/>
          </a:bodyPr>
          <a:lstStyle/>
          <a:p>
            <a:pPr marL="346075" lvl="1" indent="-346075">
              <a:buFont typeface="Arial" pitchFamily="34" charset="0"/>
              <a:buChar char="•"/>
              <a:tabLst>
                <a:tab pos="441325" algn="l"/>
              </a:tabLst>
            </a:pPr>
            <a:endParaRPr lang="en-GB" sz="4000" dirty="0" smtClean="0">
              <a:latin typeface="Palatino Linotype" pitchFamily="18" charset="0"/>
              <a:cs typeface="Arial" pitchFamily="34" charset="0"/>
            </a:endParaRPr>
          </a:p>
          <a:p>
            <a:pPr marL="346075" lvl="1" indent="-346075">
              <a:buFont typeface="Arial" pitchFamily="34" charset="0"/>
              <a:buChar char="•"/>
              <a:tabLst>
                <a:tab pos="441325" algn="l"/>
              </a:tabLst>
            </a:pPr>
            <a:r>
              <a:rPr lang="en-GB" sz="4000" dirty="0" smtClean="0">
                <a:latin typeface="Palatino Linotype" pitchFamily="18" charset="0"/>
                <a:cs typeface="Arial" pitchFamily="34" charset="0"/>
              </a:rPr>
              <a:t>To evaluate the cost-effectiveness of EOS compared with standard X-ray  (computer radiography (CR) and digital radiography (DR) in the relevant pathologies.</a:t>
            </a:r>
          </a:p>
          <a:p>
            <a:pPr marL="1250950" lvl="2" indent="-433388">
              <a:buFont typeface="Arial" pitchFamily="34" charset="0"/>
              <a:buChar char="•"/>
              <a:tabLst>
                <a:tab pos="441325" algn="l"/>
              </a:tabLst>
            </a:pPr>
            <a:r>
              <a:rPr lang="en-GB" sz="4000" dirty="0" smtClean="0">
                <a:latin typeface="Palatino Linotype" pitchFamily="18" charset="0"/>
                <a:cs typeface="Arial" pitchFamily="34" charset="0"/>
              </a:rPr>
              <a:t>UK National Health Service perspective</a:t>
            </a:r>
          </a:p>
          <a:p>
            <a:pPr marL="1250950" lvl="2" indent="-433388">
              <a:buFont typeface="Arial" pitchFamily="34" charset="0"/>
              <a:buChar char="•"/>
              <a:tabLst>
                <a:tab pos="441325" algn="l"/>
              </a:tabLst>
            </a:pPr>
            <a:r>
              <a:rPr lang="en-GB" sz="4000" dirty="0" smtClean="0">
                <a:latin typeface="Palatino Linotype" pitchFamily="18" charset="0"/>
                <a:cs typeface="Arial" pitchFamily="34" charset="0"/>
              </a:rPr>
              <a:t>Diagnostic technology appraisal for National Institute for Health and Clinical Excellence.</a:t>
            </a:r>
          </a:p>
        </p:txBody>
      </p:sp>
      <p:sp>
        <p:nvSpPr>
          <p:cNvPr id="58" name="TextBox 57"/>
          <p:cNvSpPr txBox="1"/>
          <p:nvPr/>
        </p:nvSpPr>
        <p:spPr>
          <a:xfrm>
            <a:off x="828329" y="32467763"/>
            <a:ext cx="15913768" cy="1323439"/>
          </a:xfrm>
          <a:prstGeom prst="rect">
            <a:avLst/>
          </a:prstGeom>
          <a:noFill/>
        </p:spPr>
        <p:txBody>
          <a:bodyPr wrap="square" rtlCol="0">
            <a:spAutoFit/>
          </a:bodyPr>
          <a:lstStyle/>
          <a:p>
            <a:pPr marL="346075" lvl="1" indent="-346075">
              <a:tabLst>
                <a:tab pos="441325" algn="l"/>
              </a:tabLst>
            </a:pPr>
            <a:endParaRPr lang="en-GB" sz="4000" dirty="0" smtClean="0">
              <a:latin typeface="Palatino Linotype" pitchFamily="18" charset="0"/>
              <a:cs typeface="Arial" pitchFamily="34" charset="0"/>
            </a:endParaRPr>
          </a:p>
          <a:p>
            <a:pPr marL="346075" lvl="1" indent="-346075">
              <a:tabLst>
                <a:tab pos="441325" algn="l"/>
              </a:tabLst>
            </a:pPr>
            <a:r>
              <a:rPr lang="en-GB" sz="4000" dirty="0" smtClean="0">
                <a:latin typeface="Palatino Linotype" pitchFamily="18" charset="0"/>
                <a:cs typeface="Arial" pitchFamily="34" charset="0"/>
              </a:rPr>
              <a:t>EOS® is not cost-effective under a threshold of £30,000 /QALY.</a:t>
            </a:r>
          </a:p>
        </p:txBody>
      </p:sp>
      <p:sp>
        <p:nvSpPr>
          <p:cNvPr id="59" name="TextBox 58"/>
          <p:cNvSpPr txBox="1"/>
          <p:nvPr/>
        </p:nvSpPr>
        <p:spPr>
          <a:xfrm>
            <a:off x="612305" y="45549416"/>
            <a:ext cx="16009839" cy="1015663"/>
          </a:xfrm>
          <a:prstGeom prst="rect">
            <a:avLst/>
          </a:prstGeom>
          <a:solidFill>
            <a:srgbClr val="0589D4"/>
          </a:solidFill>
          <a:ln>
            <a:solidFill>
              <a:schemeClr val="accent1"/>
            </a:solidFill>
          </a:ln>
        </p:spPr>
        <p:txBody>
          <a:bodyPr wrap="square" rtlCol="0">
            <a:spAutoFit/>
          </a:bodyPr>
          <a:lstStyle/>
          <a:p>
            <a:r>
              <a:rPr lang="en-GB" sz="6000" b="1" dirty="0" smtClean="0">
                <a:solidFill>
                  <a:schemeClr val="bg1"/>
                </a:solidFill>
                <a:latin typeface="Palatino Linotype" pitchFamily="18" charset="0"/>
                <a:cs typeface="Arial" pitchFamily="34" charset="0"/>
              </a:rPr>
              <a:t>Conclusions</a:t>
            </a:r>
            <a:endParaRPr lang="en-GB" sz="6000" b="1" dirty="0">
              <a:solidFill>
                <a:schemeClr val="bg1"/>
              </a:solidFill>
              <a:latin typeface="Palatino Linotype" pitchFamily="18" charset="0"/>
              <a:cs typeface="Arial" pitchFamily="34" charset="0"/>
            </a:endParaRPr>
          </a:p>
        </p:txBody>
      </p:sp>
      <p:sp>
        <p:nvSpPr>
          <p:cNvPr id="60" name="TextBox 59"/>
          <p:cNvSpPr txBox="1"/>
          <p:nvPr/>
        </p:nvSpPr>
        <p:spPr>
          <a:xfrm>
            <a:off x="17462177" y="45477408"/>
            <a:ext cx="16273808" cy="1015663"/>
          </a:xfrm>
          <a:prstGeom prst="rect">
            <a:avLst/>
          </a:prstGeom>
          <a:solidFill>
            <a:srgbClr val="0589D4"/>
          </a:solidFill>
          <a:ln>
            <a:solidFill>
              <a:schemeClr val="accent1"/>
            </a:solidFill>
          </a:ln>
        </p:spPr>
        <p:txBody>
          <a:bodyPr wrap="square" rtlCol="0">
            <a:spAutoFit/>
          </a:bodyPr>
          <a:lstStyle/>
          <a:p>
            <a:r>
              <a:rPr lang="en-GB" sz="6000" b="1" dirty="0" smtClean="0">
                <a:solidFill>
                  <a:schemeClr val="bg1"/>
                </a:solidFill>
                <a:latin typeface="Palatino Linotype" pitchFamily="18" charset="0"/>
                <a:cs typeface="Arial" pitchFamily="34" charset="0"/>
              </a:rPr>
              <a:t>References and Acknowledgements</a:t>
            </a:r>
            <a:endParaRPr lang="en-GB" sz="6000" b="1" dirty="0">
              <a:solidFill>
                <a:schemeClr val="bg1"/>
              </a:solidFill>
              <a:latin typeface="Palatino Linotype" pitchFamily="18" charset="0"/>
              <a:cs typeface="Arial" pitchFamily="34" charset="0"/>
            </a:endParaRPr>
          </a:p>
        </p:txBody>
      </p:sp>
      <p:sp>
        <p:nvSpPr>
          <p:cNvPr id="61" name="TextBox 60"/>
          <p:cNvSpPr txBox="1"/>
          <p:nvPr/>
        </p:nvSpPr>
        <p:spPr>
          <a:xfrm>
            <a:off x="612305" y="46629536"/>
            <a:ext cx="15913768" cy="5016758"/>
          </a:xfrm>
          <a:prstGeom prst="rect">
            <a:avLst/>
          </a:prstGeom>
          <a:noFill/>
        </p:spPr>
        <p:txBody>
          <a:bodyPr wrap="square" rtlCol="0">
            <a:spAutoFit/>
          </a:bodyPr>
          <a:lstStyle/>
          <a:p>
            <a:pPr marL="346075" lvl="1" indent="-346075">
              <a:buFont typeface="Arial" pitchFamily="34" charset="0"/>
              <a:buChar char="•"/>
              <a:tabLst>
                <a:tab pos="441325" algn="l"/>
              </a:tabLst>
            </a:pPr>
            <a:r>
              <a:rPr lang="en-GB" sz="4000" dirty="0" smtClean="0">
                <a:latin typeface="Palatino Linotype" pitchFamily="18" charset="0"/>
                <a:cs typeface="Arial" pitchFamily="34" charset="0"/>
              </a:rPr>
              <a:t>EOS® is not cost-effective under conventional UK thresholds.</a:t>
            </a:r>
          </a:p>
          <a:p>
            <a:pPr marL="346075" lvl="1" indent="-346075">
              <a:tabLst>
                <a:tab pos="441325" algn="l"/>
              </a:tabLst>
            </a:pPr>
            <a:endParaRPr lang="en-GB" sz="4000" dirty="0" smtClean="0">
              <a:latin typeface="Palatino Linotype" pitchFamily="18" charset="0"/>
              <a:cs typeface="Arial" pitchFamily="34" charset="0"/>
            </a:endParaRPr>
          </a:p>
          <a:p>
            <a:pPr marL="346075" lvl="1" indent="-346075">
              <a:buFont typeface="Arial" pitchFamily="34" charset="0"/>
              <a:buChar char="•"/>
              <a:tabLst>
                <a:tab pos="441325" algn="l"/>
              </a:tabLst>
            </a:pPr>
            <a:r>
              <a:rPr lang="en-GB" sz="4000" dirty="0" smtClean="0">
                <a:latin typeface="Palatino Linotype" pitchFamily="18" charset="0"/>
                <a:cs typeface="Arial" pitchFamily="34" charset="0"/>
              </a:rPr>
              <a:t>Uncertainties:</a:t>
            </a:r>
          </a:p>
          <a:p>
            <a:pPr marL="882650" lvl="2" indent="-252413">
              <a:buFont typeface="Arial" pitchFamily="34" charset="0"/>
              <a:buChar char="•"/>
              <a:tabLst>
                <a:tab pos="441325" algn="l"/>
              </a:tabLst>
            </a:pPr>
            <a:r>
              <a:rPr lang="en-GB" sz="4000" dirty="0" smtClean="0">
                <a:latin typeface="Palatino Linotype" pitchFamily="18" charset="0"/>
                <a:cs typeface="Arial" pitchFamily="34" charset="0"/>
              </a:rPr>
              <a:t>Comparative throughout of EOS® vs. Standard X-ray.</a:t>
            </a:r>
          </a:p>
          <a:p>
            <a:pPr marL="882650" lvl="2" indent="-252413">
              <a:buFont typeface="Arial" pitchFamily="34" charset="0"/>
              <a:buChar char="•"/>
              <a:tabLst>
                <a:tab pos="441325" algn="l"/>
              </a:tabLst>
            </a:pPr>
            <a:r>
              <a:rPr lang="en-GB" sz="4000" dirty="0" smtClean="0">
                <a:latin typeface="Palatino Linotype" pitchFamily="18" charset="0"/>
                <a:cs typeface="Arial" pitchFamily="34" charset="0"/>
              </a:rPr>
              <a:t>Health benefits from changes in medical care facilitated by EOS®</a:t>
            </a:r>
          </a:p>
          <a:p>
            <a:pPr marL="346075" lvl="1" indent="-346075">
              <a:tabLst>
                <a:tab pos="441325" algn="l"/>
              </a:tabLst>
            </a:pPr>
            <a:endParaRPr lang="en-GB" sz="4000" dirty="0" smtClean="0">
              <a:latin typeface="Palatino Linotype" pitchFamily="18" charset="0"/>
              <a:cs typeface="Arial" pitchFamily="34" charset="0"/>
            </a:endParaRPr>
          </a:p>
          <a:p>
            <a:pPr marL="346075" lvl="1" indent="-346075">
              <a:tabLst>
                <a:tab pos="441325" algn="l"/>
              </a:tabLst>
            </a:pPr>
            <a:endParaRPr lang="en-GB" sz="4000" dirty="0" smtClean="0">
              <a:latin typeface="Palatino Linotype" pitchFamily="18" charset="0"/>
              <a:cs typeface="Arial" pitchFamily="34" charset="0"/>
              <a:sym typeface="Wingdings" pitchFamily="2" charset="2"/>
            </a:endParaRPr>
          </a:p>
          <a:p>
            <a:pPr marL="346075" lvl="1" indent="-346075">
              <a:tabLst>
                <a:tab pos="441325" algn="l"/>
              </a:tabLst>
            </a:pPr>
            <a:endParaRPr lang="en-GB" sz="4000" dirty="0" smtClean="0">
              <a:latin typeface="Palatino Linotype" pitchFamily="18" charset="0"/>
              <a:cs typeface="Arial" pitchFamily="34" charset="0"/>
            </a:endParaRPr>
          </a:p>
        </p:txBody>
      </p:sp>
      <p:grpSp>
        <p:nvGrpSpPr>
          <p:cNvPr id="46" name="Group 45"/>
          <p:cNvGrpSpPr/>
          <p:nvPr/>
        </p:nvGrpSpPr>
        <p:grpSpPr>
          <a:xfrm>
            <a:off x="10261377" y="13065596"/>
            <a:ext cx="13753528" cy="17938204"/>
            <a:chOff x="10261377" y="13065596"/>
            <a:chExt cx="13753528" cy="17938204"/>
          </a:xfrm>
        </p:grpSpPr>
        <p:graphicFrame>
          <p:nvGraphicFramePr>
            <p:cNvPr id="63" name="Diagram 62"/>
            <p:cNvGraphicFramePr/>
            <p:nvPr/>
          </p:nvGraphicFramePr>
          <p:xfrm>
            <a:off x="10261377" y="15801900"/>
            <a:ext cx="13753528" cy="15201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9" name="Down Arrow Callout 68"/>
            <p:cNvSpPr/>
            <p:nvPr/>
          </p:nvSpPr>
          <p:spPr>
            <a:xfrm>
              <a:off x="12565633" y="13065596"/>
              <a:ext cx="4104456" cy="2664296"/>
            </a:xfrm>
            <a:prstGeom prst="downArrowCallout">
              <a:avLst/>
            </a:prstGeom>
            <a:noFill/>
            <a:ln w="57150">
              <a:solidFill>
                <a:srgbClr val="0589D4"/>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smtClean="0">
                  <a:solidFill>
                    <a:schemeClr val="tx1"/>
                  </a:solidFill>
                  <a:latin typeface="Palatino Linotype" pitchFamily="18" charset="0"/>
                  <a:cs typeface="Arial" pitchFamily="34" charset="0"/>
                </a:rPr>
                <a:t>EOS®</a:t>
              </a:r>
              <a:endParaRPr lang="en-GB" sz="4000" dirty="0">
                <a:solidFill>
                  <a:schemeClr val="tx1"/>
                </a:solidFill>
                <a:latin typeface="Palatino Linotype" pitchFamily="18" charset="0"/>
                <a:cs typeface="Arial" pitchFamily="34" charset="0"/>
              </a:endParaRPr>
            </a:p>
          </p:txBody>
        </p:sp>
        <p:sp>
          <p:nvSpPr>
            <p:cNvPr id="70" name="Down Arrow Callout 69"/>
            <p:cNvSpPr/>
            <p:nvPr/>
          </p:nvSpPr>
          <p:spPr>
            <a:xfrm>
              <a:off x="18110249" y="13065596"/>
              <a:ext cx="4104456" cy="2664296"/>
            </a:xfrm>
            <a:prstGeom prst="downArrowCallout">
              <a:avLst/>
            </a:prstGeom>
            <a:noFill/>
            <a:ln w="57150">
              <a:solidFill>
                <a:srgbClr val="0589D4"/>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smtClean="0">
                  <a:solidFill>
                    <a:schemeClr val="tx1"/>
                  </a:solidFill>
                  <a:latin typeface="Palatino Linotype" pitchFamily="18" charset="0"/>
                  <a:cs typeface="Arial" pitchFamily="34" charset="0"/>
                </a:rPr>
                <a:t>Standard X-ray</a:t>
              </a:r>
            </a:p>
          </p:txBody>
        </p:sp>
        <p:cxnSp>
          <p:nvCxnSpPr>
            <p:cNvPr id="72" name="Straight Arrow Connector 71"/>
            <p:cNvCxnSpPr/>
            <p:nvPr/>
          </p:nvCxnSpPr>
          <p:spPr>
            <a:xfrm flipV="1">
              <a:off x="15950009" y="22066596"/>
              <a:ext cx="2376264" cy="8212"/>
            </a:xfrm>
            <a:prstGeom prst="straightConnector1">
              <a:avLst/>
            </a:prstGeom>
            <a:ln w="57150">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aphicFrame>
        <p:nvGraphicFramePr>
          <p:cNvPr id="76" name="Table 75"/>
          <p:cNvGraphicFramePr>
            <a:graphicFrameLocks noGrp="1"/>
          </p:cNvGraphicFramePr>
          <p:nvPr/>
        </p:nvGraphicFramePr>
        <p:xfrm>
          <a:off x="900337" y="19770552"/>
          <a:ext cx="9761656" cy="7435596"/>
        </p:xfrm>
        <a:graphic>
          <a:graphicData uri="http://schemas.openxmlformats.org/drawingml/2006/table">
            <a:tbl>
              <a:tblPr>
                <a:tableStyleId>{3B4B98B0-60AC-42C2-AFA5-B58CD77FA1E5}</a:tableStyleId>
              </a:tblPr>
              <a:tblGrid>
                <a:gridCol w="2430482"/>
                <a:gridCol w="2430482"/>
                <a:gridCol w="1790087"/>
                <a:gridCol w="3110605"/>
              </a:tblGrid>
              <a:tr h="0">
                <a:tc>
                  <a:txBody>
                    <a:bodyPr/>
                    <a:lstStyle/>
                    <a:p>
                      <a:pPr algn="ctr">
                        <a:lnSpc>
                          <a:spcPct val="115000"/>
                        </a:lnSpc>
                        <a:spcAft>
                          <a:spcPts val="0"/>
                        </a:spcAft>
                      </a:pPr>
                      <a:endParaRPr lang="en-GB" sz="3200" dirty="0">
                        <a:latin typeface="Palatino Linotype" pitchFamily="18" charset="0"/>
                        <a:ea typeface="Calibri"/>
                        <a:cs typeface="Arial" pitchFamily="34" charset="0"/>
                      </a:endParaRPr>
                    </a:p>
                  </a:txBody>
                  <a:tcPr marL="68580" marR="68580" marT="0" marB="0" anchor="ctr">
                    <a:lnB w="12700" cap="flat" cmpd="sng" algn="ctr">
                      <a:solidFill>
                        <a:srgbClr val="0589D4"/>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n-GB" sz="3200" dirty="0">
                          <a:latin typeface="Palatino Linotype" pitchFamily="18" charset="0"/>
                        </a:rPr>
                        <a:t>Type of radiograph</a:t>
                      </a:r>
                      <a:endParaRPr lang="en-GB" sz="3200" dirty="0">
                        <a:latin typeface="Palatino Linotype" pitchFamily="18" charset="0"/>
                        <a:ea typeface="Calibri"/>
                        <a:cs typeface="Arial" pitchFamily="34" charset="0"/>
                      </a:endParaRPr>
                    </a:p>
                  </a:txBody>
                  <a:tcPr marL="68580" marR="68580" marT="0" marB="0" anchor="ctr">
                    <a:lnB w="12700" cap="flat" cmpd="sng" algn="ctr">
                      <a:solidFill>
                        <a:srgbClr val="0589D4"/>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n-GB" sz="3200" dirty="0">
                          <a:latin typeface="Palatino Linotype" pitchFamily="18" charset="0"/>
                        </a:rPr>
                        <a:t>Age</a:t>
                      </a:r>
                      <a:endParaRPr lang="en-GB" sz="3200" dirty="0">
                        <a:latin typeface="Palatino Linotype" pitchFamily="18" charset="0"/>
                        <a:ea typeface="Calibri"/>
                        <a:cs typeface="Arial" pitchFamily="34" charset="0"/>
                      </a:endParaRPr>
                    </a:p>
                  </a:txBody>
                  <a:tcPr marL="68580" marR="68580" marT="0" marB="0" anchor="ctr">
                    <a:lnB w="12700" cap="flat" cmpd="sng" algn="ctr">
                      <a:solidFill>
                        <a:srgbClr val="0589D4"/>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n-GB" sz="3200" dirty="0">
                          <a:latin typeface="Palatino Linotype" pitchFamily="18" charset="0"/>
                        </a:rPr>
                        <a:t>Effective dose (mSv</a:t>
                      </a:r>
                      <a:r>
                        <a:rPr lang="en-GB" sz="3200" dirty="0" smtClean="0">
                          <a:latin typeface="Palatino Linotype" pitchFamily="18" charset="0"/>
                        </a:rPr>
                        <a:t>)</a:t>
                      </a:r>
                      <a:r>
                        <a:rPr lang="en-GB" sz="3200" baseline="50000" dirty="0" smtClean="0">
                          <a:latin typeface="Palatino Linotype" pitchFamily="18" charset="0"/>
                        </a:rPr>
                        <a:t> (2,3)</a:t>
                      </a:r>
                      <a:endParaRPr lang="en-GB" sz="3200" dirty="0">
                        <a:latin typeface="Palatino Linotype" pitchFamily="18" charset="0"/>
                        <a:ea typeface="Calibri"/>
                        <a:cs typeface="Arial" pitchFamily="34" charset="0"/>
                      </a:endParaRPr>
                    </a:p>
                  </a:txBody>
                  <a:tcPr marL="68580" marR="68580" marT="0" marB="0" anchor="ctr">
                    <a:lnB w="12700" cap="flat" cmpd="sng" algn="ctr">
                      <a:solidFill>
                        <a:srgbClr val="0589D4"/>
                      </a:solidFill>
                      <a:prstDash val="solid"/>
                      <a:round/>
                      <a:headEnd type="none" w="med" len="med"/>
                      <a:tailEnd type="none" w="med" len="med"/>
                    </a:lnB>
                    <a:solidFill>
                      <a:schemeClr val="accent1">
                        <a:lumMod val="20000"/>
                        <a:lumOff val="80000"/>
                      </a:schemeClr>
                    </a:solidFill>
                  </a:tcPr>
                </a:tc>
              </a:tr>
              <a:tr h="0">
                <a:tc rowSpan="8">
                  <a:txBody>
                    <a:bodyPr/>
                    <a:lstStyle/>
                    <a:p>
                      <a:pPr algn="ctr">
                        <a:lnSpc>
                          <a:spcPct val="115000"/>
                        </a:lnSpc>
                        <a:spcAft>
                          <a:spcPts val="0"/>
                        </a:spcAft>
                      </a:pPr>
                      <a:r>
                        <a:rPr lang="en-GB" sz="3200" dirty="0" smtClean="0">
                          <a:latin typeface="Palatino Linotype" pitchFamily="18" charset="0"/>
                        </a:rPr>
                        <a:t>Children and adolescents</a:t>
                      </a:r>
                      <a:endParaRPr lang="en-GB" sz="3200" dirty="0">
                        <a:latin typeface="Palatino Linotype" pitchFamily="18" charset="0"/>
                        <a:ea typeface="Calibri"/>
                        <a:cs typeface="Arial" pitchFamily="34" charset="0"/>
                      </a:endParaRPr>
                    </a:p>
                  </a:txBody>
                  <a:tcPr marL="68580" marR="68580" marT="0" marB="0" anchor="ctr">
                    <a:lnT w="12700" cap="flat" cmpd="sng" algn="ctr">
                      <a:solidFill>
                        <a:srgbClr val="0589D4"/>
                      </a:solidFill>
                      <a:prstDash val="solid"/>
                      <a:round/>
                      <a:headEnd type="none" w="med" len="med"/>
                      <a:tailEnd type="none" w="med" len="med"/>
                    </a:lnT>
                  </a:tcPr>
                </a:tc>
                <a:tc rowSpan="4">
                  <a:txBody>
                    <a:bodyPr/>
                    <a:lstStyle/>
                    <a:p>
                      <a:pPr algn="ctr">
                        <a:lnSpc>
                          <a:spcPct val="115000"/>
                        </a:lnSpc>
                        <a:spcAft>
                          <a:spcPts val="0"/>
                        </a:spcAft>
                      </a:pPr>
                      <a:r>
                        <a:rPr lang="en-GB" sz="3200" dirty="0">
                          <a:latin typeface="Palatino Linotype" pitchFamily="18" charset="0"/>
                        </a:rPr>
                        <a:t>Spine </a:t>
                      </a:r>
                      <a:r>
                        <a:rPr lang="en-GB" sz="3200" dirty="0" smtClean="0">
                          <a:latin typeface="Palatino Linotype" pitchFamily="18" charset="0"/>
                        </a:rPr>
                        <a:t>AP/PA</a:t>
                      </a:r>
                      <a:r>
                        <a:rPr lang="en-GB" sz="3200" baseline="30000" dirty="0" smtClean="0">
                          <a:latin typeface="Palatino Linotype" pitchFamily="18" charset="0"/>
                        </a:rPr>
                        <a:t> </a:t>
                      </a:r>
                      <a:endParaRPr lang="en-GB" sz="3200" dirty="0">
                        <a:latin typeface="Palatino Linotype" pitchFamily="18" charset="0"/>
                        <a:ea typeface="Calibri"/>
                        <a:cs typeface="Arial" pitchFamily="34" charset="0"/>
                      </a:endParaRPr>
                    </a:p>
                  </a:txBody>
                  <a:tcPr marL="68580" marR="68580" marT="0" marB="0" anchor="ctr">
                    <a:lnT w="12700" cap="flat" cmpd="sng" algn="ctr">
                      <a:solidFill>
                        <a:srgbClr val="0589D4"/>
                      </a:solidFill>
                      <a:prstDash val="solid"/>
                      <a:round/>
                      <a:headEnd type="none" w="med" len="med"/>
                      <a:tailEnd type="none" w="med" len="med"/>
                    </a:lnT>
                  </a:tcPr>
                </a:tc>
                <a:tc>
                  <a:txBody>
                    <a:bodyPr/>
                    <a:lstStyle/>
                    <a:p>
                      <a:pPr algn="ctr">
                        <a:lnSpc>
                          <a:spcPct val="115000"/>
                        </a:lnSpc>
                        <a:spcAft>
                          <a:spcPts val="0"/>
                        </a:spcAft>
                      </a:pPr>
                      <a:r>
                        <a:rPr lang="en-GB" sz="3200" dirty="0">
                          <a:latin typeface="Palatino Linotype" pitchFamily="18" charset="0"/>
                        </a:rPr>
                        <a:t>1 – 2</a:t>
                      </a:r>
                      <a:endParaRPr lang="en-GB" sz="3200" dirty="0">
                        <a:latin typeface="Palatino Linotype" pitchFamily="18" charset="0"/>
                        <a:ea typeface="Calibri"/>
                        <a:cs typeface="Arial" pitchFamily="34" charset="0"/>
                      </a:endParaRPr>
                    </a:p>
                  </a:txBody>
                  <a:tcPr marL="68580" marR="68580" marT="0" marB="0" anchor="ctr">
                    <a:lnT w="12700" cap="flat" cmpd="sng" algn="ctr">
                      <a:solidFill>
                        <a:srgbClr val="0589D4"/>
                      </a:solidFill>
                      <a:prstDash val="solid"/>
                      <a:round/>
                      <a:headEnd type="none" w="med" len="med"/>
                      <a:tailEnd type="none" w="med" len="med"/>
                    </a:lnT>
                  </a:tcPr>
                </a:tc>
                <a:tc>
                  <a:txBody>
                    <a:bodyPr/>
                    <a:lstStyle/>
                    <a:p>
                      <a:pPr indent="180975" algn="ctr">
                        <a:lnSpc>
                          <a:spcPct val="115000"/>
                        </a:lnSpc>
                        <a:spcAft>
                          <a:spcPts val="0"/>
                        </a:spcAft>
                      </a:pPr>
                      <a:r>
                        <a:rPr lang="en-GB" sz="3200" dirty="0" smtClean="0">
                          <a:latin typeface="Palatino Linotype" pitchFamily="18" charset="0"/>
                        </a:rPr>
                        <a:t>0.060</a:t>
                      </a:r>
                      <a:endParaRPr lang="en-GB" sz="3200" dirty="0">
                        <a:latin typeface="Palatino Linotype" pitchFamily="18" charset="0"/>
                        <a:ea typeface="Calibri"/>
                        <a:cs typeface="Arial" pitchFamily="34" charset="0"/>
                      </a:endParaRPr>
                    </a:p>
                  </a:txBody>
                  <a:tcPr marL="68580" marR="68580" marT="0" marB="0" anchor="ctr">
                    <a:lnT w="12700" cap="flat" cmpd="sng" algn="ctr">
                      <a:solidFill>
                        <a:srgbClr val="0589D4"/>
                      </a:solidFill>
                      <a:prstDash val="solid"/>
                      <a:round/>
                      <a:headEnd type="none" w="med" len="med"/>
                      <a:tailEnd type="none" w="med" len="med"/>
                    </a:lnT>
                  </a:tcPr>
                </a:tc>
              </a:tr>
              <a:tr h="0">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3200" dirty="0">
                          <a:latin typeface="Palatino Linotype" pitchFamily="18" charset="0"/>
                        </a:rPr>
                        <a:t>3 – 6</a:t>
                      </a:r>
                      <a:endParaRPr lang="en-GB" sz="3200" dirty="0">
                        <a:latin typeface="Palatino Linotype" pitchFamily="18" charset="0"/>
                        <a:ea typeface="Calibri"/>
                        <a:cs typeface="Arial" pitchFamily="34" charset="0"/>
                      </a:endParaRPr>
                    </a:p>
                  </a:txBody>
                  <a:tcPr marL="68580" marR="68580" marT="0" marB="0" anchor="ctr"/>
                </a:tc>
                <a:tc>
                  <a:txBody>
                    <a:bodyPr/>
                    <a:lstStyle/>
                    <a:p>
                      <a:pPr indent="180975" algn="ctr">
                        <a:lnSpc>
                          <a:spcPct val="115000"/>
                        </a:lnSpc>
                        <a:spcAft>
                          <a:spcPts val="0"/>
                        </a:spcAft>
                      </a:pPr>
                      <a:r>
                        <a:rPr lang="en-GB" sz="3200" dirty="0" smtClean="0">
                          <a:latin typeface="Palatino Linotype" pitchFamily="18" charset="0"/>
                        </a:rPr>
                        <a:t>0.049</a:t>
                      </a:r>
                      <a:endParaRPr lang="en-GB" sz="3200" dirty="0">
                        <a:latin typeface="Palatino Linotype" pitchFamily="18" charset="0"/>
                        <a:ea typeface="Calibri"/>
                        <a:cs typeface="Arial" pitchFamily="34" charset="0"/>
                      </a:endParaRPr>
                    </a:p>
                  </a:txBody>
                  <a:tcPr marL="68580" marR="68580" marT="0" marB="0" anchor="ctr"/>
                </a:tc>
              </a:tr>
              <a:tr h="0">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3200">
                          <a:latin typeface="Palatino Linotype" pitchFamily="18" charset="0"/>
                        </a:rPr>
                        <a:t>7 – 12</a:t>
                      </a:r>
                      <a:endParaRPr lang="en-GB" sz="3200">
                        <a:latin typeface="Palatino Linotype" pitchFamily="18" charset="0"/>
                        <a:ea typeface="Calibri"/>
                        <a:cs typeface="Arial" pitchFamily="34" charset="0"/>
                      </a:endParaRPr>
                    </a:p>
                  </a:txBody>
                  <a:tcPr marL="68580" marR="68580" marT="0" marB="0" anchor="ctr"/>
                </a:tc>
                <a:tc>
                  <a:txBody>
                    <a:bodyPr/>
                    <a:lstStyle/>
                    <a:p>
                      <a:pPr indent="180975" algn="ctr">
                        <a:lnSpc>
                          <a:spcPct val="115000"/>
                        </a:lnSpc>
                        <a:spcAft>
                          <a:spcPts val="0"/>
                        </a:spcAft>
                      </a:pPr>
                      <a:r>
                        <a:rPr lang="en-GB" sz="3200" dirty="0" smtClean="0">
                          <a:latin typeface="Palatino Linotype" pitchFamily="18" charset="0"/>
                        </a:rPr>
                        <a:t>0.029</a:t>
                      </a:r>
                      <a:endParaRPr lang="en-GB" sz="3200" dirty="0">
                        <a:latin typeface="Palatino Linotype" pitchFamily="18" charset="0"/>
                        <a:ea typeface="Calibri"/>
                        <a:cs typeface="Arial" pitchFamily="34" charset="0"/>
                      </a:endParaRPr>
                    </a:p>
                  </a:txBody>
                  <a:tcPr marL="68580" marR="68580" marT="0" marB="0" anchor="ctr"/>
                </a:tc>
              </a:tr>
              <a:tr h="0">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3200" dirty="0">
                          <a:latin typeface="Palatino Linotype" pitchFamily="18" charset="0"/>
                        </a:rPr>
                        <a:t>13-18</a:t>
                      </a:r>
                      <a:endParaRPr lang="en-GB" sz="3200" dirty="0">
                        <a:latin typeface="Palatino Linotype" pitchFamily="18" charset="0"/>
                        <a:ea typeface="Calibri"/>
                        <a:cs typeface="Arial" pitchFamily="34" charset="0"/>
                      </a:endParaRPr>
                    </a:p>
                  </a:txBody>
                  <a:tcPr marL="68580" marR="68580" marT="0" marB="0" anchor="ctr"/>
                </a:tc>
                <a:tc>
                  <a:txBody>
                    <a:bodyPr/>
                    <a:lstStyle/>
                    <a:p>
                      <a:pPr indent="180975" algn="ctr">
                        <a:lnSpc>
                          <a:spcPct val="115000"/>
                        </a:lnSpc>
                        <a:spcAft>
                          <a:spcPts val="0"/>
                        </a:spcAft>
                      </a:pPr>
                      <a:r>
                        <a:rPr lang="en-GB" sz="3200" dirty="0" smtClean="0">
                          <a:latin typeface="Palatino Linotype" pitchFamily="18" charset="0"/>
                        </a:rPr>
                        <a:t>0.030</a:t>
                      </a:r>
                      <a:endParaRPr lang="en-GB" sz="3200" dirty="0">
                        <a:latin typeface="Palatino Linotype" pitchFamily="18" charset="0"/>
                        <a:ea typeface="Calibri"/>
                        <a:cs typeface="Arial" pitchFamily="34" charset="0"/>
                      </a:endParaRPr>
                    </a:p>
                  </a:txBody>
                  <a:tcPr marL="68580" marR="68580" marT="0" marB="0" anchor="ctr"/>
                </a:tc>
              </a:tr>
              <a:tr h="0">
                <a:tc vMerge="1">
                  <a:txBody>
                    <a:bodyPr/>
                    <a:lstStyle/>
                    <a:p>
                      <a:pPr algn="ctr">
                        <a:lnSpc>
                          <a:spcPct val="115000"/>
                        </a:lnSpc>
                        <a:spcAft>
                          <a:spcPts val="0"/>
                        </a:spcAft>
                      </a:pPr>
                      <a:endParaRPr lang="en-GB" sz="3200" dirty="0">
                        <a:latin typeface="Palatino Linotype" pitchFamily="18" charset="0"/>
                        <a:ea typeface="Calibri"/>
                        <a:cs typeface="Arial" pitchFamily="34" charset="0"/>
                      </a:endParaRPr>
                    </a:p>
                  </a:txBody>
                  <a:tcPr marL="68580" marR="68580" marT="0" marB="0" anchor="ctr"/>
                </a:tc>
                <a:tc rowSpan="4">
                  <a:txBody>
                    <a:bodyPr/>
                    <a:lstStyle/>
                    <a:p>
                      <a:pPr algn="ctr">
                        <a:lnSpc>
                          <a:spcPct val="115000"/>
                        </a:lnSpc>
                        <a:spcAft>
                          <a:spcPts val="0"/>
                        </a:spcAft>
                      </a:pPr>
                      <a:r>
                        <a:rPr lang="en-GB" sz="3200" dirty="0">
                          <a:latin typeface="Palatino Linotype" pitchFamily="18" charset="0"/>
                        </a:rPr>
                        <a:t>Spine LAT </a:t>
                      </a:r>
                      <a:endParaRPr lang="en-GB" sz="3200" dirty="0">
                        <a:latin typeface="Palatino Linotype" pitchFamily="18" charset="0"/>
                        <a:ea typeface="Calibri"/>
                        <a:cs typeface="Arial" pitchFamily="34" charset="0"/>
                      </a:endParaRPr>
                    </a:p>
                  </a:txBody>
                  <a:tcPr marL="68580" marR="68580" marT="0" marB="0" anchor="ctr"/>
                </a:tc>
                <a:tc>
                  <a:txBody>
                    <a:bodyPr/>
                    <a:lstStyle/>
                    <a:p>
                      <a:pPr algn="ctr">
                        <a:lnSpc>
                          <a:spcPct val="115000"/>
                        </a:lnSpc>
                        <a:spcAft>
                          <a:spcPts val="0"/>
                        </a:spcAft>
                      </a:pPr>
                      <a:r>
                        <a:rPr lang="en-GB" sz="3200" dirty="0">
                          <a:latin typeface="Palatino Linotype" pitchFamily="18" charset="0"/>
                        </a:rPr>
                        <a:t>1 – 2</a:t>
                      </a:r>
                      <a:endParaRPr lang="en-GB" sz="3200" dirty="0">
                        <a:latin typeface="Palatino Linotype" pitchFamily="18" charset="0"/>
                        <a:ea typeface="Calibri"/>
                        <a:cs typeface="Arial" pitchFamily="34" charset="0"/>
                      </a:endParaRPr>
                    </a:p>
                  </a:txBody>
                  <a:tcPr marL="68580" marR="68580" marT="0" marB="0" anchor="ctr"/>
                </a:tc>
                <a:tc>
                  <a:txBody>
                    <a:bodyPr/>
                    <a:lstStyle/>
                    <a:p>
                      <a:pPr indent="180975" algn="ctr">
                        <a:lnSpc>
                          <a:spcPct val="115000"/>
                        </a:lnSpc>
                        <a:spcAft>
                          <a:spcPts val="0"/>
                        </a:spcAft>
                      </a:pPr>
                      <a:r>
                        <a:rPr lang="en-GB" sz="3200" dirty="0" smtClean="0">
                          <a:latin typeface="Palatino Linotype" pitchFamily="18" charset="0"/>
                        </a:rPr>
                        <a:t>0.078</a:t>
                      </a:r>
                      <a:endParaRPr lang="en-GB" sz="3200" dirty="0">
                        <a:latin typeface="Palatino Linotype" pitchFamily="18" charset="0"/>
                        <a:ea typeface="Calibri"/>
                        <a:cs typeface="Arial" pitchFamily="34" charset="0"/>
                      </a:endParaRPr>
                    </a:p>
                  </a:txBody>
                  <a:tcPr marL="68580" marR="68580" marT="0" marB="0" anchor="ctr"/>
                </a:tc>
              </a:tr>
              <a:tr h="0">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3200" dirty="0">
                          <a:latin typeface="Palatino Linotype" pitchFamily="18" charset="0"/>
                        </a:rPr>
                        <a:t>3 – 6</a:t>
                      </a:r>
                      <a:endParaRPr lang="en-GB" sz="3200" dirty="0">
                        <a:latin typeface="Palatino Linotype" pitchFamily="18" charset="0"/>
                        <a:ea typeface="Calibri"/>
                        <a:cs typeface="Arial" pitchFamily="34" charset="0"/>
                      </a:endParaRPr>
                    </a:p>
                  </a:txBody>
                  <a:tcPr marL="68580" marR="68580" marT="0" marB="0" anchor="ctr"/>
                </a:tc>
                <a:tc>
                  <a:txBody>
                    <a:bodyPr/>
                    <a:lstStyle/>
                    <a:p>
                      <a:pPr indent="180975" algn="ctr">
                        <a:lnSpc>
                          <a:spcPct val="115000"/>
                        </a:lnSpc>
                        <a:spcAft>
                          <a:spcPts val="0"/>
                        </a:spcAft>
                      </a:pPr>
                      <a:r>
                        <a:rPr lang="en-GB" sz="3200" dirty="0" smtClean="0">
                          <a:latin typeface="Palatino Linotype" pitchFamily="18" charset="0"/>
                        </a:rPr>
                        <a:t>0.078</a:t>
                      </a:r>
                      <a:endParaRPr lang="en-GB" sz="3200" dirty="0">
                        <a:latin typeface="Palatino Linotype" pitchFamily="18" charset="0"/>
                        <a:ea typeface="Calibri"/>
                        <a:cs typeface="Arial" pitchFamily="34" charset="0"/>
                      </a:endParaRPr>
                    </a:p>
                  </a:txBody>
                  <a:tcPr marL="68580" marR="68580" marT="0" marB="0" anchor="ctr"/>
                </a:tc>
              </a:tr>
              <a:tr h="0">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3200" dirty="0">
                          <a:latin typeface="Palatino Linotype" pitchFamily="18" charset="0"/>
                        </a:rPr>
                        <a:t>7 – 12</a:t>
                      </a:r>
                      <a:endParaRPr lang="en-GB" sz="3200" dirty="0">
                        <a:latin typeface="Palatino Linotype" pitchFamily="18" charset="0"/>
                        <a:ea typeface="Calibri"/>
                        <a:cs typeface="Arial" pitchFamily="34" charset="0"/>
                      </a:endParaRPr>
                    </a:p>
                  </a:txBody>
                  <a:tcPr marL="68580" marR="68580" marT="0" marB="0" anchor="ctr"/>
                </a:tc>
                <a:tc>
                  <a:txBody>
                    <a:bodyPr/>
                    <a:lstStyle/>
                    <a:p>
                      <a:pPr indent="180975" algn="ctr">
                        <a:lnSpc>
                          <a:spcPct val="115000"/>
                        </a:lnSpc>
                        <a:spcAft>
                          <a:spcPts val="0"/>
                        </a:spcAft>
                      </a:pPr>
                      <a:r>
                        <a:rPr lang="en-GB" sz="3200" dirty="0" smtClean="0">
                          <a:latin typeface="Palatino Linotype" pitchFamily="18" charset="0"/>
                        </a:rPr>
                        <a:t>0.058</a:t>
                      </a:r>
                      <a:endParaRPr lang="en-GB" sz="3200" dirty="0">
                        <a:latin typeface="Palatino Linotype" pitchFamily="18" charset="0"/>
                        <a:ea typeface="Calibri"/>
                        <a:cs typeface="Arial" pitchFamily="34" charset="0"/>
                      </a:endParaRPr>
                    </a:p>
                  </a:txBody>
                  <a:tcPr marL="68580" marR="68580" marT="0" marB="0" anchor="ctr"/>
                </a:tc>
              </a:tr>
              <a:tr h="0">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3200" dirty="0">
                          <a:latin typeface="Palatino Linotype" pitchFamily="18" charset="0"/>
                        </a:rPr>
                        <a:t>13-18</a:t>
                      </a:r>
                      <a:endParaRPr lang="en-GB" sz="3200" dirty="0">
                        <a:latin typeface="Palatino Linotype" pitchFamily="18" charset="0"/>
                        <a:ea typeface="Calibri"/>
                        <a:cs typeface="Arial" pitchFamily="34" charset="0"/>
                      </a:endParaRPr>
                    </a:p>
                  </a:txBody>
                  <a:tcPr marL="68580" marR="68580" marT="0" marB="0" anchor="ctr"/>
                </a:tc>
                <a:tc>
                  <a:txBody>
                    <a:bodyPr/>
                    <a:lstStyle/>
                    <a:p>
                      <a:pPr indent="180975" algn="ctr">
                        <a:lnSpc>
                          <a:spcPct val="115000"/>
                        </a:lnSpc>
                        <a:spcAft>
                          <a:spcPts val="0"/>
                        </a:spcAft>
                      </a:pPr>
                      <a:r>
                        <a:rPr lang="en-GB" sz="3200" dirty="0" smtClean="0">
                          <a:latin typeface="Palatino Linotype" pitchFamily="18" charset="0"/>
                        </a:rPr>
                        <a:t>0.048</a:t>
                      </a:r>
                      <a:endParaRPr lang="en-GB" sz="3200" dirty="0">
                        <a:latin typeface="Palatino Linotype" pitchFamily="18" charset="0"/>
                        <a:ea typeface="Calibri"/>
                        <a:cs typeface="Arial" pitchFamily="34" charset="0"/>
                      </a:endParaRPr>
                    </a:p>
                  </a:txBody>
                  <a:tcPr marL="68580" marR="68580" marT="0" marB="0" anchor="ctr"/>
                </a:tc>
              </a:tr>
              <a:tr h="0">
                <a:tc rowSpan="4">
                  <a:txBody>
                    <a:bodyPr/>
                    <a:lstStyle/>
                    <a:p>
                      <a:pPr algn="ctr">
                        <a:lnSpc>
                          <a:spcPct val="115000"/>
                        </a:lnSpc>
                        <a:spcAft>
                          <a:spcPts val="0"/>
                        </a:spcAft>
                      </a:pPr>
                      <a:r>
                        <a:rPr lang="en-GB" sz="3200" dirty="0" smtClean="0">
                          <a:latin typeface="Palatino Linotype" pitchFamily="18" charset="0"/>
                        </a:rPr>
                        <a:t>Adults</a:t>
                      </a:r>
                      <a:endParaRPr lang="en-GB" sz="3200" dirty="0">
                        <a:latin typeface="Palatino Linotype" pitchFamily="18" charset="0"/>
                        <a:ea typeface="Calibri"/>
                        <a:cs typeface="Arial" pitchFamily="34" charset="0"/>
                      </a:endParaRPr>
                    </a:p>
                  </a:txBody>
                  <a:tcPr marL="68580" marR="68580" marT="0" marB="0" anchor="ctr"/>
                </a:tc>
                <a:tc gridSpan="2">
                  <a:txBody>
                    <a:bodyPr/>
                    <a:lstStyle/>
                    <a:p>
                      <a:pPr algn="ctr">
                        <a:lnSpc>
                          <a:spcPct val="115000"/>
                        </a:lnSpc>
                        <a:spcAft>
                          <a:spcPts val="0"/>
                        </a:spcAft>
                      </a:pPr>
                      <a:r>
                        <a:rPr lang="en-GB" sz="3200" dirty="0">
                          <a:latin typeface="Palatino Linotype" pitchFamily="18" charset="0"/>
                        </a:rPr>
                        <a:t>Thoracic spine AP </a:t>
                      </a:r>
                      <a:r>
                        <a:rPr lang="en-GB" sz="3200" dirty="0" smtClean="0">
                          <a:latin typeface="Palatino Linotype" pitchFamily="18" charset="0"/>
                        </a:rPr>
                        <a:t> </a:t>
                      </a:r>
                      <a:endParaRPr lang="en-GB" sz="3200" dirty="0">
                        <a:latin typeface="Palatino Linotype" pitchFamily="18" charset="0"/>
                        <a:ea typeface="Calibri"/>
                        <a:cs typeface="Arial" pitchFamily="34" charset="0"/>
                      </a:endParaRPr>
                    </a:p>
                  </a:txBody>
                  <a:tcPr marL="68580" marR="68580" marT="0" marB="0" anchor="ctr"/>
                </a:tc>
                <a:tc hMerge="1">
                  <a:txBody>
                    <a:bodyPr/>
                    <a:lstStyle/>
                    <a:p>
                      <a:pPr algn="ctr">
                        <a:lnSpc>
                          <a:spcPct val="115000"/>
                        </a:lnSpc>
                        <a:spcAft>
                          <a:spcPts val="0"/>
                        </a:spcAft>
                      </a:pPr>
                      <a:endParaRPr lang="en-GB" sz="3200">
                        <a:latin typeface="Palatino Linotype" pitchFamily="18" charset="0"/>
                        <a:ea typeface="Calibri"/>
                        <a:cs typeface="Arial" pitchFamily="34" charset="0"/>
                      </a:endParaRPr>
                    </a:p>
                  </a:txBody>
                  <a:tcPr marL="68580" marR="68580" marT="0" marB="0" anchor="ctr"/>
                </a:tc>
                <a:tc>
                  <a:txBody>
                    <a:bodyPr/>
                    <a:lstStyle/>
                    <a:p>
                      <a:pPr indent="167005" algn="ctr">
                        <a:lnSpc>
                          <a:spcPct val="115000"/>
                        </a:lnSpc>
                        <a:spcAft>
                          <a:spcPts val="0"/>
                        </a:spcAft>
                      </a:pPr>
                      <a:r>
                        <a:rPr lang="en-GB" sz="3200" dirty="0">
                          <a:latin typeface="Palatino Linotype" pitchFamily="18" charset="0"/>
                        </a:rPr>
                        <a:t>0.24</a:t>
                      </a:r>
                      <a:endParaRPr lang="en-GB" sz="3200" dirty="0">
                        <a:latin typeface="Palatino Linotype" pitchFamily="18" charset="0"/>
                        <a:ea typeface="Calibri"/>
                        <a:cs typeface="Arial" pitchFamily="34" charset="0"/>
                      </a:endParaRPr>
                    </a:p>
                  </a:txBody>
                  <a:tcPr marL="68580" marR="68580" marT="0" marB="0" anchor="ctr"/>
                </a:tc>
              </a:tr>
              <a:tr h="0">
                <a:tc vMerge="1">
                  <a:txBody>
                    <a:bodyPr/>
                    <a:lstStyle/>
                    <a:p>
                      <a:pPr algn="ctr">
                        <a:lnSpc>
                          <a:spcPct val="115000"/>
                        </a:lnSpc>
                        <a:spcAft>
                          <a:spcPts val="0"/>
                        </a:spcAft>
                      </a:pPr>
                      <a:endParaRPr lang="en-GB" sz="3200" dirty="0">
                        <a:latin typeface="Palatino Linotype" pitchFamily="18" charset="0"/>
                        <a:ea typeface="Calibri"/>
                        <a:cs typeface="Arial" pitchFamily="34" charset="0"/>
                      </a:endParaRPr>
                    </a:p>
                  </a:txBody>
                  <a:tcPr marL="68580" marR="68580" marT="0" marB="0" anchor="ctr"/>
                </a:tc>
                <a:tc gridSpan="2">
                  <a:txBody>
                    <a:bodyPr/>
                    <a:lstStyle/>
                    <a:p>
                      <a:pPr algn="ctr">
                        <a:lnSpc>
                          <a:spcPct val="115000"/>
                        </a:lnSpc>
                        <a:spcAft>
                          <a:spcPts val="0"/>
                        </a:spcAft>
                      </a:pPr>
                      <a:r>
                        <a:rPr lang="en-GB" sz="3200" dirty="0">
                          <a:latin typeface="Palatino Linotype" pitchFamily="18" charset="0"/>
                        </a:rPr>
                        <a:t>Thoracic spine LAT </a:t>
                      </a:r>
                      <a:endParaRPr lang="en-GB" sz="3200" dirty="0">
                        <a:latin typeface="Palatino Linotype" pitchFamily="18" charset="0"/>
                        <a:ea typeface="Calibri"/>
                        <a:cs typeface="Arial" pitchFamily="34" charset="0"/>
                      </a:endParaRPr>
                    </a:p>
                  </a:txBody>
                  <a:tcPr marL="68580" marR="68580" marT="0" marB="0" anchor="ctr"/>
                </a:tc>
                <a:tc hMerge="1">
                  <a:txBody>
                    <a:bodyPr/>
                    <a:lstStyle/>
                    <a:p>
                      <a:pPr algn="ctr">
                        <a:lnSpc>
                          <a:spcPct val="115000"/>
                        </a:lnSpc>
                        <a:spcAft>
                          <a:spcPts val="0"/>
                        </a:spcAft>
                      </a:pPr>
                      <a:endParaRPr lang="en-GB" sz="3200" dirty="0">
                        <a:latin typeface="Palatino Linotype" pitchFamily="18" charset="0"/>
                        <a:ea typeface="Calibri"/>
                        <a:cs typeface="Arial" pitchFamily="34" charset="0"/>
                      </a:endParaRPr>
                    </a:p>
                  </a:txBody>
                  <a:tcPr marL="68580" marR="68580" marT="0" marB="0" anchor="ctr"/>
                </a:tc>
                <a:tc>
                  <a:txBody>
                    <a:bodyPr/>
                    <a:lstStyle/>
                    <a:p>
                      <a:pPr indent="167005" algn="ctr">
                        <a:lnSpc>
                          <a:spcPct val="115000"/>
                        </a:lnSpc>
                        <a:spcAft>
                          <a:spcPts val="0"/>
                        </a:spcAft>
                      </a:pPr>
                      <a:r>
                        <a:rPr lang="en-GB" sz="3200" dirty="0">
                          <a:latin typeface="Palatino Linotype" pitchFamily="18" charset="0"/>
                        </a:rPr>
                        <a:t>0.14</a:t>
                      </a:r>
                      <a:endParaRPr lang="en-GB" sz="3200" dirty="0">
                        <a:latin typeface="Palatino Linotype" pitchFamily="18" charset="0"/>
                        <a:ea typeface="Calibri"/>
                        <a:cs typeface="Arial" pitchFamily="34" charset="0"/>
                      </a:endParaRPr>
                    </a:p>
                  </a:txBody>
                  <a:tcPr marL="68580" marR="68580" marT="0" marB="0" anchor="ctr"/>
                </a:tc>
              </a:tr>
              <a:tr h="0">
                <a:tc vMerge="1">
                  <a:txBody>
                    <a:bodyPr/>
                    <a:lstStyle/>
                    <a:p>
                      <a:pPr algn="ctr">
                        <a:lnSpc>
                          <a:spcPct val="115000"/>
                        </a:lnSpc>
                        <a:spcAft>
                          <a:spcPts val="0"/>
                        </a:spcAft>
                      </a:pPr>
                      <a:endParaRPr lang="en-GB" sz="3200" dirty="0">
                        <a:latin typeface="Palatino Linotype" pitchFamily="18" charset="0"/>
                        <a:ea typeface="Calibri"/>
                        <a:cs typeface="Arial" pitchFamily="34" charset="0"/>
                      </a:endParaRPr>
                    </a:p>
                  </a:txBody>
                  <a:tcPr marL="68580" marR="68580" marT="0" marB="0" anchor="ctr"/>
                </a:tc>
                <a:tc gridSpan="2">
                  <a:txBody>
                    <a:bodyPr/>
                    <a:lstStyle/>
                    <a:p>
                      <a:pPr algn="ctr">
                        <a:lnSpc>
                          <a:spcPct val="115000"/>
                        </a:lnSpc>
                        <a:spcAft>
                          <a:spcPts val="0"/>
                        </a:spcAft>
                      </a:pPr>
                      <a:r>
                        <a:rPr lang="en-GB" sz="3200" dirty="0">
                          <a:latin typeface="Palatino Linotype" pitchFamily="18" charset="0"/>
                        </a:rPr>
                        <a:t>Lumbar Spine AP </a:t>
                      </a:r>
                      <a:endParaRPr lang="en-GB" sz="3200" dirty="0">
                        <a:latin typeface="Palatino Linotype" pitchFamily="18" charset="0"/>
                        <a:ea typeface="Calibri"/>
                        <a:cs typeface="Arial" pitchFamily="34" charset="0"/>
                      </a:endParaRPr>
                    </a:p>
                  </a:txBody>
                  <a:tcPr marL="68580" marR="68580" marT="0" marB="0" anchor="ctr"/>
                </a:tc>
                <a:tc hMerge="1">
                  <a:txBody>
                    <a:bodyPr/>
                    <a:lstStyle/>
                    <a:p>
                      <a:pPr algn="ctr">
                        <a:lnSpc>
                          <a:spcPct val="115000"/>
                        </a:lnSpc>
                        <a:spcAft>
                          <a:spcPts val="0"/>
                        </a:spcAft>
                      </a:pPr>
                      <a:endParaRPr lang="en-GB" sz="3200" dirty="0">
                        <a:latin typeface="Palatino Linotype" pitchFamily="18" charset="0"/>
                        <a:ea typeface="Calibri"/>
                        <a:cs typeface="Arial" pitchFamily="34" charset="0"/>
                      </a:endParaRPr>
                    </a:p>
                  </a:txBody>
                  <a:tcPr marL="68580" marR="68580" marT="0" marB="0" anchor="ctr"/>
                </a:tc>
                <a:tc>
                  <a:txBody>
                    <a:bodyPr/>
                    <a:lstStyle/>
                    <a:p>
                      <a:pPr indent="167005" algn="ctr">
                        <a:lnSpc>
                          <a:spcPct val="115000"/>
                        </a:lnSpc>
                        <a:spcAft>
                          <a:spcPts val="0"/>
                        </a:spcAft>
                      </a:pPr>
                      <a:r>
                        <a:rPr lang="en-GB" sz="3200" dirty="0">
                          <a:latin typeface="Palatino Linotype" pitchFamily="18" charset="0"/>
                        </a:rPr>
                        <a:t>0.39</a:t>
                      </a:r>
                      <a:endParaRPr lang="en-GB" sz="3200" dirty="0">
                        <a:latin typeface="Palatino Linotype" pitchFamily="18" charset="0"/>
                        <a:ea typeface="Calibri"/>
                        <a:cs typeface="Arial" pitchFamily="34" charset="0"/>
                      </a:endParaRPr>
                    </a:p>
                  </a:txBody>
                  <a:tcPr marL="68580" marR="68580" marT="0" marB="0" anchor="ctr"/>
                </a:tc>
              </a:tr>
              <a:tr h="0">
                <a:tc vMerge="1">
                  <a:txBody>
                    <a:bodyPr/>
                    <a:lstStyle/>
                    <a:p>
                      <a:pPr algn="ctr">
                        <a:lnSpc>
                          <a:spcPct val="115000"/>
                        </a:lnSpc>
                        <a:spcAft>
                          <a:spcPts val="0"/>
                        </a:spcAft>
                      </a:pPr>
                      <a:endParaRPr lang="en-GB" sz="3200" dirty="0">
                        <a:latin typeface="Palatino Linotype" pitchFamily="18" charset="0"/>
                        <a:ea typeface="Calibri"/>
                        <a:cs typeface="Arial" pitchFamily="34" charset="0"/>
                      </a:endParaRPr>
                    </a:p>
                  </a:txBody>
                  <a:tcPr marL="68580" marR="68580" marT="0" marB="0" anchor="ctr"/>
                </a:tc>
                <a:tc gridSpan="2">
                  <a:txBody>
                    <a:bodyPr/>
                    <a:lstStyle/>
                    <a:p>
                      <a:pPr algn="ctr">
                        <a:lnSpc>
                          <a:spcPct val="115000"/>
                        </a:lnSpc>
                        <a:spcAft>
                          <a:spcPts val="0"/>
                        </a:spcAft>
                      </a:pPr>
                      <a:r>
                        <a:rPr lang="en-GB" sz="3200" dirty="0">
                          <a:latin typeface="Palatino Linotype" pitchFamily="18" charset="0"/>
                        </a:rPr>
                        <a:t>Lumbar spine LAT </a:t>
                      </a:r>
                      <a:endParaRPr lang="en-GB" sz="3200" dirty="0">
                        <a:latin typeface="Palatino Linotype" pitchFamily="18" charset="0"/>
                        <a:ea typeface="Calibri"/>
                        <a:cs typeface="Arial" pitchFamily="34" charset="0"/>
                      </a:endParaRPr>
                    </a:p>
                  </a:txBody>
                  <a:tcPr marL="68580" marR="68580" marT="0" marB="0" anchor="ctr"/>
                </a:tc>
                <a:tc hMerge="1">
                  <a:txBody>
                    <a:bodyPr/>
                    <a:lstStyle/>
                    <a:p>
                      <a:pPr algn="ctr">
                        <a:lnSpc>
                          <a:spcPct val="115000"/>
                        </a:lnSpc>
                        <a:spcAft>
                          <a:spcPts val="0"/>
                        </a:spcAft>
                      </a:pPr>
                      <a:endParaRPr lang="en-GB" sz="3200" dirty="0">
                        <a:latin typeface="Palatino Linotype" pitchFamily="18" charset="0"/>
                        <a:ea typeface="Calibri"/>
                        <a:cs typeface="Arial" pitchFamily="34" charset="0"/>
                      </a:endParaRPr>
                    </a:p>
                  </a:txBody>
                  <a:tcPr marL="68580" marR="68580" marT="0" marB="0" anchor="ctr"/>
                </a:tc>
                <a:tc>
                  <a:txBody>
                    <a:bodyPr/>
                    <a:lstStyle/>
                    <a:p>
                      <a:pPr indent="167005" algn="ctr">
                        <a:lnSpc>
                          <a:spcPct val="115000"/>
                        </a:lnSpc>
                        <a:spcAft>
                          <a:spcPts val="0"/>
                        </a:spcAft>
                      </a:pPr>
                      <a:r>
                        <a:rPr lang="en-GB" sz="3200" dirty="0">
                          <a:latin typeface="Palatino Linotype" pitchFamily="18" charset="0"/>
                        </a:rPr>
                        <a:t>0.21</a:t>
                      </a:r>
                      <a:endParaRPr lang="en-GB" sz="3200" dirty="0">
                        <a:latin typeface="Palatino Linotype" pitchFamily="18" charset="0"/>
                        <a:ea typeface="Calibri"/>
                        <a:cs typeface="Arial" pitchFamily="34" charset="0"/>
                      </a:endParaRPr>
                    </a:p>
                  </a:txBody>
                  <a:tcPr marL="68580" marR="68580" marT="0" marB="0" anchor="ctr"/>
                </a:tc>
              </a:tr>
            </a:tbl>
          </a:graphicData>
        </a:graphic>
      </p:graphicFrame>
      <p:sp>
        <p:nvSpPr>
          <p:cNvPr id="78" name="TextBox 77"/>
          <p:cNvSpPr txBox="1"/>
          <p:nvPr/>
        </p:nvSpPr>
        <p:spPr>
          <a:xfrm>
            <a:off x="24879001" y="16328684"/>
            <a:ext cx="8496944" cy="4031873"/>
          </a:xfrm>
          <a:prstGeom prst="rect">
            <a:avLst/>
          </a:prstGeom>
          <a:noFill/>
          <a:ln w="57150">
            <a:noFill/>
          </a:ln>
        </p:spPr>
        <p:txBody>
          <a:bodyPr wrap="square" rtlCol="0">
            <a:spAutoFit/>
          </a:bodyPr>
          <a:lstStyle/>
          <a:p>
            <a:pPr algn="ctr"/>
            <a:r>
              <a:rPr lang="en-GB" sz="3200" dirty="0" smtClean="0">
                <a:latin typeface="Palatino Linotype" pitchFamily="18" charset="0"/>
                <a:cs typeface="Arial" pitchFamily="34" charset="0"/>
              </a:rPr>
              <a:t>Deformities of the spine:</a:t>
            </a:r>
          </a:p>
          <a:p>
            <a:endParaRPr lang="en-GB" sz="3200" dirty="0" smtClean="0">
              <a:latin typeface="Palatino Linotype" pitchFamily="18" charset="0"/>
              <a:cs typeface="Arial" pitchFamily="34" charset="0"/>
            </a:endParaRPr>
          </a:p>
          <a:p>
            <a:r>
              <a:rPr lang="en-GB" sz="3200" dirty="0" smtClean="0">
                <a:latin typeface="Palatino Linotype" pitchFamily="18" charset="0"/>
                <a:cs typeface="Arial" pitchFamily="34" charset="0"/>
              </a:rPr>
              <a:t>Surgery indicated:</a:t>
            </a:r>
          </a:p>
          <a:p>
            <a:pPr indent="360363">
              <a:buFont typeface="Arial" pitchFamily="34" charset="0"/>
              <a:buChar char="•"/>
            </a:pPr>
            <a:r>
              <a:rPr lang="en-GB" sz="3200" dirty="0" smtClean="0">
                <a:latin typeface="Palatino Linotype" pitchFamily="18" charset="0"/>
                <a:cs typeface="Arial" pitchFamily="34" charset="0"/>
              </a:rPr>
              <a:t>Pre-op</a:t>
            </a:r>
          </a:p>
          <a:p>
            <a:pPr indent="360363">
              <a:buFont typeface="Arial" pitchFamily="34" charset="0"/>
              <a:buChar char="•"/>
            </a:pPr>
            <a:r>
              <a:rPr lang="en-GB" sz="3200" dirty="0" smtClean="0">
                <a:latin typeface="Palatino Linotype" pitchFamily="18" charset="0"/>
                <a:cs typeface="Arial" pitchFamily="34" charset="0"/>
              </a:rPr>
              <a:t>Post-op</a:t>
            </a:r>
          </a:p>
          <a:p>
            <a:pPr indent="360363">
              <a:buFont typeface="Arial" pitchFamily="34" charset="0"/>
              <a:buChar char="•"/>
            </a:pPr>
            <a:r>
              <a:rPr lang="en-GB" sz="3200" dirty="0" smtClean="0">
                <a:latin typeface="Palatino Linotype" pitchFamily="18" charset="0"/>
                <a:cs typeface="Arial" pitchFamily="34" charset="0"/>
              </a:rPr>
              <a:t>3 months</a:t>
            </a:r>
          </a:p>
          <a:p>
            <a:pPr indent="360363">
              <a:buFont typeface="Arial" pitchFamily="34" charset="0"/>
              <a:buChar char="•"/>
            </a:pPr>
            <a:r>
              <a:rPr lang="en-GB" sz="3200" dirty="0" smtClean="0">
                <a:latin typeface="Palatino Linotype" pitchFamily="18" charset="0"/>
                <a:cs typeface="Arial" pitchFamily="34" charset="0"/>
              </a:rPr>
              <a:t>Every year up to age 20.</a:t>
            </a:r>
          </a:p>
          <a:p>
            <a:pPr indent="360363">
              <a:buFont typeface="Arial" pitchFamily="34" charset="0"/>
              <a:buChar char="•"/>
            </a:pPr>
            <a:r>
              <a:rPr lang="en-GB" sz="3200" dirty="0" smtClean="0">
                <a:latin typeface="Palatino Linotype" pitchFamily="18" charset="0"/>
                <a:cs typeface="Arial" pitchFamily="34" charset="0"/>
              </a:rPr>
              <a:t>If adult, last scan taken 2 years post-surgery.</a:t>
            </a:r>
            <a:endParaRPr lang="en-GB" sz="3200" dirty="0">
              <a:latin typeface="Palatino Linotype" pitchFamily="18" charset="0"/>
              <a:cs typeface="Arial" pitchFamily="34" charset="0"/>
            </a:endParaRPr>
          </a:p>
        </p:txBody>
      </p:sp>
      <p:sp>
        <p:nvSpPr>
          <p:cNvPr id="79" name="TextBox 78"/>
          <p:cNvSpPr txBox="1"/>
          <p:nvPr/>
        </p:nvSpPr>
        <p:spPr>
          <a:xfrm>
            <a:off x="24879001" y="20634648"/>
            <a:ext cx="8496944" cy="1569660"/>
          </a:xfrm>
          <a:prstGeom prst="rect">
            <a:avLst/>
          </a:prstGeom>
          <a:noFill/>
          <a:ln w="57150">
            <a:noFill/>
          </a:ln>
        </p:spPr>
        <p:txBody>
          <a:bodyPr wrap="square" rtlCol="0">
            <a:spAutoFit/>
          </a:bodyPr>
          <a:lstStyle/>
          <a:p>
            <a:r>
              <a:rPr lang="en-GB" sz="3200" dirty="0" smtClean="0">
                <a:latin typeface="Palatino Linotype" pitchFamily="18" charset="0"/>
                <a:cs typeface="Arial" pitchFamily="34" charset="0"/>
              </a:rPr>
              <a:t>Surgery </a:t>
            </a:r>
            <a:r>
              <a:rPr lang="en-GB" sz="3200" b="1" dirty="0" smtClean="0">
                <a:latin typeface="Palatino Linotype" pitchFamily="18" charset="0"/>
                <a:cs typeface="Arial" pitchFamily="34" charset="0"/>
              </a:rPr>
              <a:t>not</a:t>
            </a:r>
            <a:r>
              <a:rPr lang="en-GB" sz="3200" dirty="0" smtClean="0">
                <a:latin typeface="Palatino Linotype" pitchFamily="18" charset="0"/>
                <a:cs typeface="Arial" pitchFamily="34" charset="0"/>
              </a:rPr>
              <a:t> indicated:</a:t>
            </a:r>
          </a:p>
          <a:p>
            <a:pPr indent="360363">
              <a:buFont typeface="Arial" pitchFamily="34" charset="0"/>
              <a:buChar char="•"/>
            </a:pPr>
            <a:r>
              <a:rPr lang="en-GB" sz="3200" dirty="0" smtClean="0">
                <a:latin typeface="Palatino Linotype" pitchFamily="18" charset="0"/>
                <a:cs typeface="Arial" pitchFamily="34" charset="0"/>
              </a:rPr>
              <a:t>Every 6 months up to age 15.</a:t>
            </a:r>
          </a:p>
          <a:p>
            <a:pPr indent="360363">
              <a:buFont typeface="Arial" pitchFamily="34" charset="0"/>
              <a:buChar char="•"/>
            </a:pPr>
            <a:r>
              <a:rPr lang="en-GB" sz="3200" dirty="0" smtClean="0">
                <a:latin typeface="Palatino Linotype" pitchFamily="18" charset="0"/>
                <a:cs typeface="Arial" pitchFamily="34" charset="0"/>
              </a:rPr>
              <a:t>Every year up to age 20.</a:t>
            </a:r>
          </a:p>
        </p:txBody>
      </p:sp>
      <p:sp>
        <p:nvSpPr>
          <p:cNvPr id="85" name="Rounded Rectangle 84"/>
          <p:cNvSpPr/>
          <p:nvPr/>
        </p:nvSpPr>
        <p:spPr>
          <a:xfrm>
            <a:off x="24230929" y="15882120"/>
            <a:ext cx="9217024" cy="6768752"/>
          </a:xfrm>
          <a:prstGeom prst="roundRect">
            <a:avLst>
              <a:gd name="adj" fmla="val 8135"/>
            </a:avLst>
          </a:pr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Palatino Linotype" pitchFamily="18" charset="0"/>
              <a:cs typeface="Arial" pitchFamily="34" charset="0"/>
            </a:endParaRPr>
          </a:p>
        </p:txBody>
      </p:sp>
      <p:sp>
        <p:nvSpPr>
          <p:cNvPr id="86" name="Notched Right Arrow 85"/>
          <p:cNvSpPr/>
          <p:nvPr/>
        </p:nvSpPr>
        <p:spPr>
          <a:xfrm rot="10800000">
            <a:off x="22430730" y="18978464"/>
            <a:ext cx="1584176" cy="720080"/>
          </a:xfrm>
          <a:prstGeom prst="notched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latin typeface="Palatino Linotype" pitchFamily="18" charset="0"/>
              <a:cs typeface="Arial" pitchFamily="34" charset="0"/>
            </a:endParaRPr>
          </a:p>
        </p:txBody>
      </p:sp>
      <p:sp>
        <p:nvSpPr>
          <p:cNvPr id="87" name="Notched Right Arrow 86"/>
          <p:cNvSpPr/>
          <p:nvPr/>
        </p:nvSpPr>
        <p:spPr>
          <a:xfrm>
            <a:off x="11053465" y="22290832"/>
            <a:ext cx="1584176" cy="720080"/>
          </a:xfrm>
          <a:prstGeom prst="notched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latin typeface="Palatino Linotype" pitchFamily="18" charset="0"/>
              <a:cs typeface="Arial" pitchFamily="34" charset="0"/>
            </a:endParaRPr>
          </a:p>
        </p:txBody>
      </p:sp>
      <p:sp>
        <p:nvSpPr>
          <p:cNvPr id="88" name="Notched Right Arrow 87"/>
          <p:cNvSpPr/>
          <p:nvPr/>
        </p:nvSpPr>
        <p:spPr>
          <a:xfrm rot="10800000">
            <a:off x="22502738" y="24235048"/>
            <a:ext cx="1584176" cy="720080"/>
          </a:xfrm>
          <a:prstGeom prst="notchedRightArrow">
            <a:avLst>
              <a:gd name="adj1" fmla="val 50000"/>
              <a:gd name="adj2" fmla="val 3997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latin typeface="Palatino Linotype" pitchFamily="18" charset="0"/>
              <a:cs typeface="Arial" pitchFamily="34" charset="0"/>
            </a:endParaRPr>
          </a:p>
        </p:txBody>
      </p:sp>
      <p:sp>
        <p:nvSpPr>
          <p:cNvPr id="89" name="Rounded Rectangle 88"/>
          <p:cNvSpPr/>
          <p:nvPr/>
        </p:nvSpPr>
        <p:spPr>
          <a:xfrm>
            <a:off x="24230929" y="23803000"/>
            <a:ext cx="9289032" cy="1512168"/>
          </a:xfrm>
          <a:prstGeom prst="roundRect">
            <a:avLst/>
          </a:pr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tx1"/>
                </a:solidFill>
                <a:latin typeface="Palatino Linotype" pitchFamily="18" charset="0"/>
                <a:cs typeface="Arial" pitchFamily="34" charset="0"/>
              </a:rPr>
              <a:t>Health Protection Agency report on radiation risks from medical X-ray examinations</a:t>
            </a:r>
            <a:r>
              <a:rPr lang="en-GB" sz="4000" baseline="50000" dirty="0" smtClean="0">
                <a:solidFill>
                  <a:prstClr val="black"/>
                </a:solidFill>
                <a:latin typeface="Palatino Linotype" pitchFamily="18" charset="0"/>
                <a:cs typeface="Arial" pitchFamily="34" charset="0"/>
              </a:rPr>
              <a:t>(2)</a:t>
            </a:r>
            <a:r>
              <a:rPr lang="en-GB" sz="3200" dirty="0" smtClean="0">
                <a:solidFill>
                  <a:schemeClr val="tx1"/>
                </a:solidFill>
                <a:latin typeface="Palatino Linotype" pitchFamily="18" charset="0"/>
                <a:cs typeface="Arial" pitchFamily="34" charset="0"/>
              </a:rPr>
              <a:t>.</a:t>
            </a:r>
            <a:endParaRPr lang="en-GB" sz="3200" dirty="0">
              <a:solidFill>
                <a:schemeClr val="tx1"/>
              </a:solidFill>
              <a:latin typeface="Palatino Linotype" pitchFamily="18" charset="0"/>
              <a:cs typeface="Arial" pitchFamily="34" charset="0"/>
            </a:endParaRPr>
          </a:p>
        </p:txBody>
      </p:sp>
      <p:sp>
        <p:nvSpPr>
          <p:cNvPr id="91" name="Notched Right Arrow 90"/>
          <p:cNvSpPr/>
          <p:nvPr/>
        </p:nvSpPr>
        <p:spPr>
          <a:xfrm rot="10800000">
            <a:off x="22502738" y="28195487"/>
            <a:ext cx="1584176" cy="720080"/>
          </a:xfrm>
          <a:prstGeom prst="notchedRightArrow">
            <a:avLst>
              <a:gd name="adj1" fmla="val 50000"/>
              <a:gd name="adj2" fmla="val 3997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latin typeface="Palatino Linotype" pitchFamily="18" charset="0"/>
              <a:cs typeface="Arial" pitchFamily="34" charset="0"/>
            </a:endParaRPr>
          </a:p>
        </p:txBody>
      </p:sp>
      <p:graphicFrame>
        <p:nvGraphicFramePr>
          <p:cNvPr id="92" name="Table 91"/>
          <p:cNvGraphicFramePr>
            <a:graphicFrameLocks noGrp="1"/>
          </p:cNvGraphicFramePr>
          <p:nvPr/>
        </p:nvGraphicFramePr>
        <p:xfrm>
          <a:off x="24302937" y="26683320"/>
          <a:ext cx="9361040" cy="3364992"/>
        </p:xfrm>
        <a:graphic>
          <a:graphicData uri="http://schemas.openxmlformats.org/drawingml/2006/table">
            <a:tbl>
              <a:tblPr>
                <a:tableStyleId>{B301B821-A1FF-4177-AEE7-76D212191A09}</a:tableStyleId>
              </a:tblPr>
              <a:tblGrid>
                <a:gridCol w="3151892"/>
                <a:gridCol w="3012837"/>
                <a:gridCol w="3196311"/>
              </a:tblGrid>
              <a:tr h="495042">
                <a:tc>
                  <a:txBody>
                    <a:bodyPr/>
                    <a:lstStyle/>
                    <a:p>
                      <a:pPr algn="ctr">
                        <a:lnSpc>
                          <a:spcPct val="115000"/>
                        </a:lnSpc>
                        <a:spcAft>
                          <a:spcPts val="0"/>
                        </a:spcAft>
                      </a:pPr>
                      <a:r>
                        <a:rPr lang="en-GB" sz="3200" dirty="0">
                          <a:latin typeface="Palatino Linotype" pitchFamily="18" charset="0"/>
                        </a:rPr>
                        <a:t>Cancer</a:t>
                      </a:r>
                      <a:endParaRPr lang="en-GB" sz="3200" dirty="0">
                        <a:latin typeface="Palatino Linotype" pitchFamily="18" charset="0"/>
                        <a:ea typeface="Calibri"/>
                        <a:cs typeface="Times New Roman"/>
                      </a:endParaRPr>
                    </a:p>
                  </a:txBody>
                  <a:tcPr marL="68580" marR="68580" marT="0" marB="0" anchor="ctr">
                    <a:lnL w="12700" cap="flat" cmpd="sng" algn="ctr">
                      <a:noFill/>
                      <a:prstDash val="solid"/>
                      <a:round/>
                      <a:headEnd type="none" w="med" len="med"/>
                      <a:tailEnd type="none" w="med" len="med"/>
                    </a:lnL>
                    <a:solidFill>
                      <a:schemeClr val="accent1">
                        <a:lumMod val="20000"/>
                        <a:lumOff val="80000"/>
                      </a:schemeClr>
                    </a:solidFill>
                  </a:tcPr>
                </a:tc>
                <a:tc>
                  <a:txBody>
                    <a:bodyPr/>
                    <a:lstStyle/>
                    <a:p>
                      <a:pPr algn="ctr">
                        <a:lnSpc>
                          <a:spcPct val="115000"/>
                        </a:lnSpc>
                        <a:spcAft>
                          <a:spcPts val="0"/>
                        </a:spcAft>
                      </a:pPr>
                      <a:r>
                        <a:rPr lang="en-GB" sz="3200" dirty="0">
                          <a:latin typeface="Palatino Linotype" pitchFamily="18" charset="0"/>
                        </a:rPr>
                        <a:t>Costs of cancer</a:t>
                      </a:r>
                      <a:endParaRPr lang="en-GB" sz="3200" dirty="0">
                        <a:latin typeface="Palatino Linotype" pitchFamily="18" charset="0"/>
                        <a:ea typeface="Calibri"/>
                        <a:cs typeface="Times New Roman"/>
                      </a:endParaRPr>
                    </a:p>
                  </a:txBody>
                  <a:tcPr marL="68580" marR="68580" marT="0" marB="0" anchor="ctr">
                    <a:solidFill>
                      <a:schemeClr val="accent1">
                        <a:lumMod val="20000"/>
                        <a:lumOff val="80000"/>
                      </a:schemeClr>
                    </a:solidFill>
                  </a:tcPr>
                </a:tc>
                <a:tc>
                  <a:txBody>
                    <a:bodyPr/>
                    <a:lstStyle/>
                    <a:p>
                      <a:pPr algn="ctr">
                        <a:lnSpc>
                          <a:spcPct val="115000"/>
                        </a:lnSpc>
                        <a:spcAft>
                          <a:spcPts val="0"/>
                        </a:spcAft>
                      </a:pPr>
                      <a:r>
                        <a:rPr lang="en-GB" sz="3200" dirty="0">
                          <a:latin typeface="Palatino Linotype" pitchFamily="18" charset="0"/>
                        </a:rPr>
                        <a:t>QALYs </a:t>
                      </a:r>
                      <a:r>
                        <a:rPr lang="en-GB" sz="3200" dirty="0" smtClean="0">
                          <a:latin typeface="Palatino Linotype" pitchFamily="18" charset="0"/>
                        </a:rPr>
                        <a:t>lost</a:t>
                      </a:r>
                      <a:endParaRPr lang="en-GB" sz="3200" dirty="0">
                        <a:latin typeface="Palatino Linotype" pitchFamily="18" charset="0"/>
                        <a:ea typeface="Calibri"/>
                        <a:cs typeface="Times New Roman"/>
                      </a:endParaRPr>
                    </a:p>
                  </a:txBody>
                  <a:tcPr marL="68580" marR="68580" marT="0" marB="0" anchor="ctr">
                    <a:lnR w="12700" cap="flat" cmpd="sng" algn="ctr">
                      <a:noFill/>
                      <a:prstDash val="solid"/>
                      <a:round/>
                      <a:headEnd type="none" w="med" len="med"/>
                      <a:tailEnd type="none" w="med" len="med"/>
                    </a:lnR>
                    <a:solidFill>
                      <a:schemeClr val="accent1">
                        <a:lumMod val="20000"/>
                        <a:lumOff val="80000"/>
                      </a:schemeClr>
                    </a:solidFill>
                  </a:tcPr>
                </a:tc>
              </a:tr>
              <a:tr h="0">
                <a:tc>
                  <a:txBody>
                    <a:bodyPr/>
                    <a:lstStyle/>
                    <a:p>
                      <a:pPr algn="ctr">
                        <a:lnSpc>
                          <a:spcPct val="115000"/>
                        </a:lnSpc>
                        <a:spcAft>
                          <a:spcPts val="0"/>
                        </a:spcAft>
                      </a:pPr>
                      <a:r>
                        <a:rPr lang="en-GB" sz="3200" dirty="0" smtClean="0">
                          <a:latin typeface="Palatino Linotype" pitchFamily="18" charset="0"/>
                        </a:rPr>
                        <a:t>Breast</a:t>
                      </a:r>
                      <a:r>
                        <a:rPr lang="en-GB" sz="3200" baseline="50000" dirty="0" smtClean="0">
                          <a:solidFill>
                            <a:prstClr val="black"/>
                          </a:solidFill>
                          <a:latin typeface="Palatino Linotype" pitchFamily="18" charset="0"/>
                          <a:cs typeface="Arial" charset="0"/>
                        </a:rPr>
                        <a:t>(6)</a:t>
                      </a:r>
                      <a:endParaRPr lang="en-GB" sz="3200" dirty="0">
                        <a:latin typeface="Palatino Linotype" pitchFamily="18" charset="0"/>
                        <a:ea typeface="Calibri"/>
                        <a:cs typeface="Times New Roman"/>
                      </a:endParaRPr>
                    </a:p>
                  </a:txBody>
                  <a:tcPr marL="68580" marR="68580" marT="0"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pPr algn="ctr">
                        <a:lnSpc>
                          <a:spcPct val="115000"/>
                        </a:lnSpc>
                        <a:spcAft>
                          <a:spcPts val="0"/>
                        </a:spcAft>
                      </a:pPr>
                      <a:r>
                        <a:rPr lang="en-GB" sz="3200" dirty="0">
                          <a:latin typeface="Palatino Linotype" pitchFamily="18" charset="0"/>
                        </a:rPr>
                        <a:t>£14,990</a:t>
                      </a:r>
                      <a:endParaRPr lang="en-GB" sz="3200" dirty="0">
                        <a:latin typeface="Palatino Linotype" pitchFamily="18" charset="0"/>
                        <a:ea typeface="Calibri"/>
                        <a:cs typeface="Times New Roman"/>
                      </a:endParaRPr>
                    </a:p>
                  </a:txBody>
                  <a:tcPr marL="68580" marR="68580" marT="0" marB="0" anchor="ctr">
                    <a:lnB w="12700" cap="flat" cmpd="sng" algn="ctr">
                      <a:noFill/>
                      <a:prstDash val="solid"/>
                      <a:round/>
                      <a:headEnd type="none" w="med" len="med"/>
                      <a:tailEnd type="none" w="med" len="med"/>
                    </a:lnB>
                  </a:tcPr>
                </a:tc>
                <a:tc>
                  <a:txBody>
                    <a:bodyPr/>
                    <a:lstStyle/>
                    <a:p>
                      <a:pPr algn="ctr">
                        <a:lnSpc>
                          <a:spcPct val="115000"/>
                        </a:lnSpc>
                        <a:spcAft>
                          <a:spcPts val="0"/>
                        </a:spcAft>
                      </a:pPr>
                      <a:r>
                        <a:rPr lang="en-GB" sz="3200" dirty="0" smtClean="0">
                          <a:latin typeface="Palatino Linotype" pitchFamily="18" charset="0"/>
                        </a:rPr>
                        <a:t>5.70</a:t>
                      </a:r>
                      <a:endParaRPr lang="en-GB" sz="3200" dirty="0">
                        <a:latin typeface="Palatino Linotype" pitchFamily="18" charset="0"/>
                        <a:ea typeface="Calibri"/>
                        <a:cs typeface="Times New Roman"/>
                      </a:endParaRPr>
                    </a:p>
                  </a:txBody>
                  <a:tcPr marL="68580" marR="68580" marT="0" marB="0" anchor="ct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r>
              <a:tr h="0">
                <a:tc>
                  <a:txBody>
                    <a:bodyPr/>
                    <a:lstStyle/>
                    <a:p>
                      <a:pPr algn="ctr">
                        <a:lnSpc>
                          <a:spcPct val="115000"/>
                        </a:lnSpc>
                        <a:spcAft>
                          <a:spcPts val="0"/>
                        </a:spcAft>
                      </a:pPr>
                      <a:r>
                        <a:rPr lang="en-GB" sz="3200" dirty="0" smtClean="0">
                          <a:latin typeface="Palatino Linotype" pitchFamily="18" charset="0"/>
                        </a:rPr>
                        <a:t>Breast</a:t>
                      </a:r>
                      <a:r>
                        <a:rPr lang="en-GB" sz="3200" baseline="50000" dirty="0" smtClean="0">
                          <a:solidFill>
                            <a:prstClr val="black"/>
                          </a:solidFill>
                          <a:latin typeface="Palatino Linotype" pitchFamily="18" charset="0"/>
                          <a:cs typeface="Arial" charset="0"/>
                        </a:rPr>
                        <a:t>(6)</a:t>
                      </a:r>
                      <a:endParaRPr lang="en-GB" sz="3200" dirty="0">
                        <a:latin typeface="Palatino Linotype" pitchFamily="18" charset="0"/>
                        <a:ea typeface="Calibri"/>
                        <a:cs typeface="Times New Roman"/>
                      </a:endParaRPr>
                    </a:p>
                  </a:txBody>
                  <a:tcPr marL="68580" marR="68580" marT="0"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3200" dirty="0">
                          <a:latin typeface="Palatino Linotype" pitchFamily="18" charset="0"/>
                        </a:rPr>
                        <a:t>£13,927</a:t>
                      </a:r>
                      <a:endParaRPr lang="en-GB" sz="3200" dirty="0">
                        <a:latin typeface="Palatino Linotype" pitchFamily="18" charset="0"/>
                        <a:ea typeface="Calibri"/>
                        <a:cs typeface="Times New Roman"/>
                      </a:endParaRPr>
                    </a:p>
                  </a:txBody>
                  <a:tcPr marL="68580" marR="6858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3200" dirty="0" smtClean="0">
                          <a:latin typeface="Palatino Linotype" pitchFamily="18" charset="0"/>
                        </a:rPr>
                        <a:t>3.42</a:t>
                      </a:r>
                      <a:endParaRPr lang="en-GB" sz="3200" dirty="0">
                        <a:latin typeface="Palatino Linotype" pitchFamily="18" charset="0"/>
                        <a:ea typeface="Calibri"/>
                        <a:cs typeface="Times New Roman"/>
                      </a:endParaRPr>
                    </a:p>
                  </a:txBody>
                  <a:tcPr marL="68580" marR="68580" marT="0"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a:lnSpc>
                          <a:spcPct val="115000"/>
                        </a:lnSpc>
                        <a:spcAft>
                          <a:spcPts val="0"/>
                        </a:spcAft>
                      </a:pPr>
                      <a:r>
                        <a:rPr lang="en-GB" sz="3200" dirty="0" smtClean="0">
                          <a:latin typeface="Palatino Linotype" pitchFamily="18" charset="0"/>
                        </a:rPr>
                        <a:t>Lung</a:t>
                      </a:r>
                      <a:r>
                        <a:rPr lang="en-GB" sz="3200" baseline="50000" dirty="0" smtClean="0">
                          <a:solidFill>
                            <a:prstClr val="black"/>
                          </a:solidFill>
                          <a:latin typeface="Palatino Linotype" pitchFamily="18" charset="0"/>
                          <a:cs typeface="Arial" charset="0"/>
                        </a:rPr>
                        <a:t>(7)</a:t>
                      </a:r>
                      <a:endParaRPr lang="en-GB" sz="3200" dirty="0">
                        <a:latin typeface="Palatino Linotype" pitchFamily="18" charset="0"/>
                        <a:ea typeface="Calibri"/>
                        <a:cs typeface="Times New Roman"/>
                      </a:endParaRPr>
                    </a:p>
                  </a:txBody>
                  <a:tcPr marL="68580" marR="68580" marT="0"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3200" dirty="0">
                          <a:latin typeface="Palatino Linotype" pitchFamily="18" charset="0"/>
                        </a:rPr>
                        <a:t>£22,712</a:t>
                      </a:r>
                      <a:endParaRPr lang="en-GB" sz="3200" dirty="0">
                        <a:latin typeface="Palatino Linotype" pitchFamily="18" charset="0"/>
                        <a:ea typeface="Calibri"/>
                        <a:cs typeface="Times New Roman"/>
                      </a:endParaRPr>
                    </a:p>
                  </a:txBody>
                  <a:tcPr marL="68580" marR="6858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3200" dirty="0" smtClean="0">
                          <a:latin typeface="Palatino Linotype" pitchFamily="18" charset="0"/>
                        </a:rPr>
                        <a:t>6.80</a:t>
                      </a:r>
                      <a:endParaRPr lang="en-GB" sz="3200" dirty="0">
                        <a:latin typeface="Palatino Linotype" pitchFamily="18" charset="0"/>
                        <a:ea typeface="Calibri"/>
                        <a:cs typeface="Times New Roman"/>
                      </a:endParaRPr>
                    </a:p>
                  </a:txBody>
                  <a:tcPr marL="68580" marR="68580" marT="0"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a:lnSpc>
                          <a:spcPct val="115000"/>
                        </a:lnSpc>
                        <a:spcAft>
                          <a:spcPts val="0"/>
                        </a:spcAft>
                      </a:pPr>
                      <a:r>
                        <a:rPr lang="en-GB" sz="3200" dirty="0" smtClean="0">
                          <a:latin typeface="Palatino Linotype" pitchFamily="18" charset="0"/>
                        </a:rPr>
                        <a:t>Colorectal</a:t>
                      </a:r>
                      <a:r>
                        <a:rPr lang="en-GB" sz="3200" baseline="50000" dirty="0" smtClean="0">
                          <a:solidFill>
                            <a:prstClr val="black"/>
                          </a:solidFill>
                          <a:latin typeface="Palatino Linotype" pitchFamily="18" charset="0"/>
                          <a:cs typeface="Arial" charset="0"/>
                        </a:rPr>
                        <a:t>(4)</a:t>
                      </a:r>
                      <a:endParaRPr lang="en-GB" sz="3200" dirty="0">
                        <a:latin typeface="Palatino Linotype" pitchFamily="18" charset="0"/>
                        <a:ea typeface="Calibri"/>
                        <a:cs typeface="Times New Roman"/>
                      </a:endParaRPr>
                    </a:p>
                  </a:txBody>
                  <a:tcPr marL="68580" marR="68580" marT="0"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3200" dirty="0">
                          <a:latin typeface="Palatino Linotype" pitchFamily="18" charset="0"/>
                        </a:rPr>
                        <a:t>£14,075</a:t>
                      </a:r>
                      <a:endParaRPr lang="en-GB" sz="3200" dirty="0">
                        <a:latin typeface="Palatino Linotype" pitchFamily="18" charset="0"/>
                        <a:ea typeface="Calibri"/>
                        <a:cs typeface="Times New Roman"/>
                      </a:endParaRPr>
                    </a:p>
                  </a:txBody>
                  <a:tcPr marL="68580" marR="6858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3200" dirty="0" smtClean="0">
                          <a:latin typeface="Palatino Linotype" pitchFamily="18" charset="0"/>
                        </a:rPr>
                        <a:t>3.45</a:t>
                      </a:r>
                      <a:endParaRPr lang="en-GB" sz="3200" dirty="0">
                        <a:latin typeface="Palatino Linotype" pitchFamily="18" charset="0"/>
                        <a:ea typeface="Calibri"/>
                        <a:cs typeface="Times New Roman"/>
                      </a:endParaRPr>
                    </a:p>
                  </a:txBody>
                  <a:tcPr marL="68580" marR="68580" marT="0"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a:lnSpc>
                          <a:spcPct val="115000"/>
                        </a:lnSpc>
                        <a:spcAft>
                          <a:spcPts val="0"/>
                        </a:spcAft>
                      </a:pPr>
                      <a:r>
                        <a:rPr lang="en-GB" sz="3200" dirty="0" smtClean="0">
                          <a:latin typeface="Palatino Linotype" pitchFamily="18" charset="0"/>
                        </a:rPr>
                        <a:t>Prostate</a:t>
                      </a:r>
                      <a:r>
                        <a:rPr lang="en-GB" sz="3200" baseline="50000" dirty="0" smtClean="0">
                          <a:solidFill>
                            <a:prstClr val="black"/>
                          </a:solidFill>
                          <a:latin typeface="Palatino Linotype" pitchFamily="18" charset="0"/>
                          <a:cs typeface="Arial" charset="0"/>
                        </a:rPr>
                        <a:t>(5)</a:t>
                      </a:r>
                      <a:endParaRPr lang="en-GB" sz="3200" dirty="0">
                        <a:latin typeface="Palatino Linotype" pitchFamily="18" charset="0"/>
                        <a:ea typeface="Calibri"/>
                        <a:cs typeface="Times New Roman"/>
                      </a:endParaRPr>
                    </a:p>
                  </a:txBody>
                  <a:tcPr marL="68580" marR="68580" marT="0"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pPr algn="ctr">
                        <a:lnSpc>
                          <a:spcPct val="115000"/>
                        </a:lnSpc>
                        <a:spcAft>
                          <a:spcPts val="0"/>
                        </a:spcAft>
                      </a:pPr>
                      <a:r>
                        <a:rPr lang="en-GB" sz="3200" dirty="0">
                          <a:latin typeface="Palatino Linotype" pitchFamily="18" charset="0"/>
                        </a:rPr>
                        <a:t>£12,389</a:t>
                      </a:r>
                      <a:endParaRPr lang="en-GB" sz="3200" dirty="0">
                        <a:latin typeface="Palatino Linotype" pitchFamily="18" charset="0"/>
                        <a:ea typeface="Calibri"/>
                        <a:cs typeface="Times New Roman"/>
                      </a:endParaRPr>
                    </a:p>
                  </a:txBody>
                  <a:tcPr marL="68580" marR="68580" marT="0" marB="0" anchor="ctr">
                    <a:lnT w="12700" cap="flat" cmpd="sng" algn="ctr">
                      <a:noFill/>
                      <a:prstDash val="solid"/>
                      <a:round/>
                      <a:headEnd type="none" w="med" len="med"/>
                      <a:tailEnd type="none" w="med" len="med"/>
                    </a:lnT>
                  </a:tcPr>
                </a:tc>
                <a:tc>
                  <a:txBody>
                    <a:bodyPr/>
                    <a:lstStyle/>
                    <a:p>
                      <a:pPr algn="ctr">
                        <a:lnSpc>
                          <a:spcPct val="115000"/>
                        </a:lnSpc>
                        <a:spcAft>
                          <a:spcPts val="0"/>
                        </a:spcAft>
                      </a:pPr>
                      <a:r>
                        <a:rPr lang="en-GB" sz="3200" dirty="0" smtClean="0">
                          <a:latin typeface="Palatino Linotype" pitchFamily="18" charset="0"/>
                        </a:rPr>
                        <a:t>4.62</a:t>
                      </a:r>
                      <a:endParaRPr lang="en-GB" sz="3200" dirty="0">
                        <a:latin typeface="Palatino Linotype" pitchFamily="18" charset="0"/>
                        <a:ea typeface="Calibri"/>
                        <a:cs typeface="Times New Roman"/>
                      </a:endParaRPr>
                    </a:p>
                  </a:txBody>
                  <a:tcPr marL="68580" marR="68580" marT="0"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r>
            </a:tbl>
          </a:graphicData>
        </a:graphic>
      </p:graphicFrame>
      <p:graphicFrame>
        <p:nvGraphicFramePr>
          <p:cNvPr id="94" name="Table 93"/>
          <p:cNvGraphicFramePr>
            <a:graphicFrameLocks noGrp="1"/>
          </p:cNvGraphicFramePr>
          <p:nvPr/>
        </p:nvGraphicFramePr>
        <p:xfrm>
          <a:off x="24230929" y="13505856"/>
          <a:ext cx="9505056" cy="1158240"/>
        </p:xfrm>
        <a:graphic>
          <a:graphicData uri="http://schemas.openxmlformats.org/drawingml/2006/table">
            <a:tbl>
              <a:tblPr>
                <a:tableStyleId>{69012ECD-51FC-41F1-AA8D-1B2483CD663E}</a:tableStyleId>
              </a:tblPr>
              <a:tblGrid>
                <a:gridCol w="3168352"/>
                <a:gridCol w="3168352"/>
                <a:gridCol w="3168352"/>
              </a:tblGrid>
              <a:tr h="370840">
                <a:tc>
                  <a:txBody>
                    <a:bodyPr/>
                    <a:lstStyle/>
                    <a:p>
                      <a:pPr algn="ctr"/>
                      <a:r>
                        <a:rPr lang="en-GB" sz="3200" dirty="0" smtClean="0">
                          <a:latin typeface="Palatino Linotype" pitchFamily="18" charset="0"/>
                        </a:rPr>
                        <a:t>Set-up</a:t>
                      </a:r>
                      <a:r>
                        <a:rPr lang="en-GB" sz="3200" baseline="0" dirty="0" smtClean="0">
                          <a:latin typeface="Palatino Linotype" pitchFamily="18" charset="0"/>
                        </a:rPr>
                        <a:t> costs</a:t>
                      </a:r>
                      <a:endParaRPr lang="en-GB" sz="3200" dirty="0">
                        <a:latin typeface="Palatino Linotype" pitchFamily="18" charset="0"/>
                      </a:endParaRPr>
                    </a:p>
                  </a:txBody>
                  <a:tcPr anchor="ctr">
                    <a:lnL w="12700" cap="flat" cmpd="sng" algn="ctr">
                      <a:noFill/>
                      <a:prstDash val="solid"/>
                      <a:round/>
                      <a:headEnd type="none" w="med" len="med"/>
                      <a:tailEnd type="none" w="med" len="med"/>
                    </a:lnL>
                    <a:lnB w="12700" cap="flat" cmpd="sng" algn="ctr">
                      <a:solidFill>
                        <a:srgbClr val="0589D4"/>
                      </a:solidFill>
                      <a:prstDash val="solid"/>
                      <a:round/>
                      <a:headEnd type="none" w="med" len="med"/>
                      <a:tailEnd type="none" w="med" len="med"/>
                    </a:lnB>
                    <a:solidFill>
                      <a:schemeClr val="accent1">
                        <a:lumMod val="20000"/>
                        <a:lumOff val="80000"/>
                      </a:schemeClr>
                    </a:solidFill>
                  </a:tcPr>
                </a:tc>
                <a:tc>
                  <a:txBody>
                    <a:bodyPr/>
                    <a:lstStyle/>
                    <a:p>
                      <a:pPr algn="ctr"/>
                      <a:r>
                        <a:rPr lang="en-GB" sz="3200" dirty="0" smtClean="0">
                          <a:latin typeface="Palatino Linotype" pitchFamily="18" charset="0"/>
                        </a:rPr>
                        <a:t>Maintenance</a:t>
                      </a:r>
                      <a:endParaRPr lang="en-GB" sz="3200" dirty="0">
                        <a:latin typeface="Palatino Linotype" pitchFamily="18" charset="0"/>
                      </a:endParaRPr>
                    </a:p>
                  </a:txBody>
                  <a:tcPr anchor="ctr">
                    <a:lnB w="12700" cap="flat" cmpd="sng" algn="ctr">
                      <a:solidFill>
                        <a:srgbClr val="0589D4"/>
                      </a:solidFill>
                      <a:prstDash val="solid"/>
                      <a:round/>
                      <a:headEnd type="none" w="med" len="med"/>
                      <a:tailEnd type="none" w="med" len="med"/>
                    </a:lnB>
                    <a:solidFill>
                      <a:schemeClr val="accent1">
                        <a:lumMod val="20000"/>
                        <a:lumOff val="80000"/>
                      </a:schemeClr>
                    </a:solidFill>
                  </a:tcPr>
                </a:tc>
                <a:tc>
                  <a:txBody>
                    <a:bodyPr/>
                    <a:lstStyle/>
                    <a:p>
                      <a:pPr algn="ctr"/>
                      <a:r>
                        <a:rPr lang="en-GB" sz="3200" dirty="0" smtClean="0">
                          <a:latin typeface="Palatino Linotype" pitchFamily="18" charset="0"/>
                        </a:rPr>
                        <a:t>Cassettes</a:t>
                      </a:r>
                      <a:endParaRPr lang="en-GB" sz="3200" dirty="0">
                        <a:latin typeface="Palatino Linotype" pitchFamily="18" charset="0"/>
                      </a:endParaRPr>
                    </a:p>
                  </a:txBody>
                  <a:tcPr anchor="ctr">
                    <a:lnR w="12700" cap="flat" cmpd="sng" algn="ctr">
                      <a:noFill/>
                      <a:prstDash val="solid"/>
                      <a:round/>
                      <a:headEnd type="none" w="med" len="med"/>
                      <a:tailEnd type="none" w="med" len="med"/>
                    </a:lnR>
                    <a:lnB w="12700" cap="flat" cmpd="sng" algn="ctr">
                      <a:solidFill>
                        <a:srgbClr val="0589D4"/>
                      </a:solidFill>
                      <a:prstDash val="solid"/>
                      <a:round/>
                      <a:headEnd type="none" w="med" len="med"/>
                      <a:tailEnd type="none" w="med" len="med"/>
                    </a:lnB>
                    <a:solidFill>
                      <a:schemeClr val="accent1">
                        <a:lumMod val="20000"/>
                        <a:lumOff val="80000"/>
                      </a:schemeClr>
                    </a:solidFill>
                  </a:tcPr>
                </a:tc>
              </a:tr>
              <a:tr h="370840">
                <a:tc>
                  <a:txBody>
                    <a:bodyPr/>
                    <a:lstStyle/>
                    <a:p>
                      <a:pPr algn="ctr"/>
                      <a:r>
                        <a:rPr lang="en-GB" sz="3200" dirty="0" smtClean="0">
                          <a:latin typeface="Palatino Linotype" pitchFamily="18" charset="0"/>
                        </a:rPr>
                        <a:t>£95,000</a:t>
                      </a:r>
                      <a:endParaRPr lang="en-GB" sz="3200" dirty="0">
                        <a:latin typeface="Palatino Linotype" pitchFamily="18" charset="0"/>
                      </a:endParaRPr>
                    </a:p>
                  </a:txBody>
                  <a:tcPr anchor="ctr">
                    <a:lnL w="12700" cap="flat" cmpd="sng" algn="ctr">
                      <a:noFill/>
                      <a:prstDash val="solid"/>
                      <a:round/>
                      <a:headEnd type="none" w="med" len="med"/>
                      <a:tailEnd type="none" w="med" len="med"/>
                    </a:lnL>
                    <a:lnT w="12700" cap="flat" cmpd="sng" algn="ctr">
                      <a:solidFill>
                        <a:srgbClr val="0589D4"/>
                      </a:solidFill>
                      <a:prstDash val="solid"/>
                      <a:round/>
                      <a:headEnd type="none" w="med" len="med"/>
                      <a:tailEnd type="none" w="med" len="med"/>
                    </a:lnT>
                  </a:tcPr>
                </a:tc>
                <a:tc>
                  <a:txBody>
                    <a:bodyPr/>
                    <a:lstStyle/>
                    <a:p>
                      <a:pPr algn="ctr"/>
                      <a:r>
                        <a:rPr lang="en-GB" sz="3200" dirty="0" smtClean="0">
                          <a:latin typeface="Palatino Linotype" pitchFamily="18" charset="0"/>
                        </a:rPr>
                        <a:t>£10,000 per year</a:t>
                      </a:r>
                      <a:endParaRPr lang="en-GB" sz="3200" dirty="0">
                        <a:latin typeface="Palatino Linotype" pitchFamily="18" charset="0"/>
                      </a:endParaRPr>
                    </a:p>
                  </a:txBody>
                  <a:tcPr anchor="ctr">
                    <a:lnT w="12700" cap="flat" cmpd="sng" algn="ctr">
                      <a:solidFill>
                        <a:srgbClr val="0589D4"/>
                      </a:solidFill>
                      <a:prstDash val="solid"/>
                      <a:round/>
                      <a:headEnd type="none" w="med" len="med"/>
                      <a:tailEnd type="none" w="med" len="med"/>
                    </a:lnT>
                  </a:tcPr>
                </a:tc>
                <a:tc>
                  <a:txBody>
                    <a:bodyPr/>
                    <a:lstStyle/>
                    <a:p>
                      <a:pPr algn="ctr"/>
                      <a:r>
                        <a:rPr lang="en-GB" sz="3200" dirty="0" smtClean="0">
                          <a:latin typeface="Palatino Linotype" pitchFamily="18" charset="0"/>
                        </a:rPr>
                        <a:t>£150-£200</a:t>
                      </a:r>
                      <a:endParaRPr lang="en-GB" sz="3200" dirty="0">
                        <a:latin typeface="Palatino Linotype" pitchFamily="18" charset="0"/>
                      </a:endParaRPr>
                    </a:p>
                  </a:txBody>
                  <a:tcPr anchor="ctr">
                    <a:lnR w="12700" cap="flat" cmpd="sng" algn="ctr">
                      <a:noFill/>
                      <a:prstDash val="solid"/>
                      <a:round/>
                      <a:headEnd type="none" w="med" len="med"/>
                      <a:tailEnd type="none" w="med" len="med"/>
                    </a:lnR>
                    <a:lnT w="12700" cap="flat" cmpd="sng" algn="ctr">
                      <a:solidFill>
                        <a:srgbClr val="0589D4"/>
                      </a:solidFill>
                      <a:prstDash val="solid"/>
                      <a:round/>
                      <a:headEnd type="none" w="med" len="med"/>
                      <a:tailEnd type="none" w="med" len="med"/>
                    </a:lnT>
                  </a:tcPr>
                </a:tc>
              </a:tr>
            </a:tbl>
          </a:graphicData>
        </a:graphic>
      </p:graphicFrame>
      <p:graphicFrame>
        <p:nvGraphicFramePr>
          <p:cNvPr id="95" name="Table 94"/>
          <p:cNvGraphicFramePr>
            <a:graphicFrameLocks noGrp="1"/>
          </p:cNvGraphicFramePr>
          <p:nvPr/>
        </p:nvGraphicFramePr>
        <p:xfrm>
          <a:off x="612305" y="13721880"/>
          <a:ext cx="9505056" cy="1158240"/>
        </p:xfrm>
        <a:graphic>
          <a:graphicData uri="http://schemas.openxmlformats.org/drawingml/2006/table">
            <a:tbl>
              <a:tblPr>
                <a:tableStyleId>{3B4B98B0-60AC-42C2-AFA5-B58CD77FA1E5}</a:tableStyleId>
              </a:tblPr>
              <a:tblGrid>
                <a:gridCol w="3168352"/>
                <a:gridCol w="3168352"/>
                <a:gridCol w="3168352"/>
              </a:tblGrid>
              <a:tr h="370840">
                <a:tc>
                  <a:txBody>
                    <a:bodyPr/>
                    <a:lstStyle/>
                    <a:p>
                      <a:pPr algn="ctr"/>
                      <a:r>
                        <a:rPr lang="en-GB" sz="3200" dirty="0" smtClean="0">
                          <a:latin typeface="Palatino Linotype" pitchFamily="18" charset="0"/>
                        </a:rPr>
                        <a:t>Set-up</a:t>
                      </a:r>
                      <a:r>
                        <a:rPr lang="en-GB" sz="3200" baseline="0" dirty="0" smtClean="0">
                          <a:latin typeface="Palatino Linotype" pitchFamily="18" charset="0"/>
                        </a:rPr>
                        <a:t> costs</a:t>
                      </a:r>
                      <a:endParaRPr lang="en-GB" sz="3200" dirty="0">
                        <a:latin typeface="Palatino Linotype" pitchFamily="18" charset="0"/>
                        <a:cs typeface="Arial" pitchFamily="34" charset="0"/>
                      </a:endParaRPr>
                    </a:p>
                  </a:txBody>
                  <a:tcPr anchor="ctr">
                    <a:lnB w="12700" cap="flat" cmpd="sng" algn="ctr">
                      <a:solidFill>
                        <a:srgbClr val="0589D4"/>
                      </a:solidFill>
                      <a:prstDash val="solid"/>
                      <a:round/>
                      <a:headEnd type="none" w="med" len="med"/>
                      <a:tailEnd type="none" w="med" len="med"/>
                    </a:lnB>
                    <a:solidFill>
                      <a:schemeClr val="accent1">
                        <a:lumMod val="20000"/>
                        <a:lumOff val="80000"/>
                      </a:schemeClr>
                    </a:solidFill>
                  </a:tcPr>
                </a:tc>
                <a:tc>
                  <a:txBody>
                    <a:bodyPr/>
                    <a:lstStyle/>
                    <a:p>
                      <a:pPr algn="ctr"/>
                      <a:r>
                        <a:rPr lang="en-GB" sz="3200" dirty="0" smtClean="0">
                          <a:latin typeface="Palatino Linotype" pitchFamily="18" charset="0"/>
                        </a:rPr>
                        <a:t>Maintenance</a:t>
                      </a:r>
                      <a:endParaRPr lang="en-GB" sz="3200" dirty="0">
                        <a:latin typeface="Palatino Linotype" pitchFamily="18" charset="0"/>
                        <a:cs typeface="Arial" pitchFamily="34" charset="0"/>
                      </a:endParaRPr>
                    </a:p>
                  </a:txBody>
                  <a:tcPr anchor="ctr">
                    <a:lnB w="12700" cap="flat" cmpd="sng" algn="ctr">
                      <a:solidFill>
                        <a:srgbClr val="0589D4"/>
                      </a:solidFill>
                      <a:prstDash val="solid"/>
                      <a:round/>
                      <a:headEnd type="none" w="med" len="med"/>
                      <a:tailEnd type="none" w="med" len="med"/>
                    </a:lnB>
                    <a:solidFill>
                      <a:schemeClr val="accent1">
                        <a:lumMod val="20000"/>
                        <a:lumOff val="80000"/>
                      </a:schemeClr>
                    </a:solidFill>
                  </a:tcPr>
                </a:tc>
                <a:tc>
                  <a:txBody>
                    <a:bodyPr/>
                    <a:lstStyle/>
                    <a:p>
                      <a:pPr algn="ctr"/>
                      <a:r>
                        <a:rPr lang="en-GB" sz="3200" dirty="0" smtClean="0">
                          <a:latin typeface="Palatino Linotype" pitchFamily="18" charset="0"/>
                        </a:rPr>
                        <a:t>X-ray tube</a:t>
                      </a:r>
                      <a:endParaRPr lang="en-GB" sz="3200" dirty="0">
                        <a:latin typeface="Palatino Linotype" pitchFamily="18" charset="0"/>
                        <a:cs typeface="Arial" pitchFamily="34" charset="0"/>
                      </a:endParaRPr>
                    </a:p>
                  </a:txBody>
                  <a:tcPr anchor="ctr">
                    <a:lnB w="12700" cap="flat" cmpd="sng" algn="ctr">
                      <a:solidFill>
                        <a:srgbClr val="0589D4"/>
                      </a:solidFill>
                      <a:prstDash val="solid"/>
                      <a:round/>
                      <a:headEnd type="none" w="med" len="med"/>
                      <a:tailEnd type="none" w="med" len="med"/>
                    </a:lnB>
                    <a:solidFill>
                      <a:schemeClr val="accent1">
                        <a:lumMod val="20000"/>
                        <a:lumOff val="80000"/>
                      </a:schemeClr>
                    </a:solidFill>
                  </a:tcPr>
                </a:tc>
              </a:tr>
              <a:tr h="370840">
                <a:tc>
                  <a:txBody>
                    <a:bodyPr/>
                    <a:lstStyle/>
                    <a:p>
                      <a:pPr algn="ctr"/>
                      <a:r>
                        <a:rPr lang="en-GB" sz="3200" dirty="0" smtClean="0">
                          <a:latin typeface="Palatino Linotype" pitchFamily="18" charset="0"/>
                        </a:rPr>
                        <a:t>£400,000</a:t>
                      </a:r>
                      <a:endParaRPr lang="en-GB" sz="3200" dirty="0">
                        <a:latin typeface="Palatino Linotype" pitchFamily="18" charset="0"/>
                        <a:cs typeface="Arial" pitchFamily="34" charset="0"/>
                      </a:endParaRPr>
                    </a:p>
                  </a:txBody>
                  <a:tcPr anchor="ctr">
                    <a:lnT w="12700" cap="flat" cmpd="sng" algn="ctr">
                      <a:solidFill>
                        <a:srgbClr val="0589D4"/>
                      </a:solidFill>
                      <a:prstDash val="solid"/>
                      <a:round/>
                      <a:headEnd type="none" w="med" len="med"/>
                      <a:tailEnd type="none" w="med" len="med"/>
                    </a:lnT>
                  </a:tcPr>
                </a:tc>
                <a:tc>
                  <a:txBody>
                    <a:bodyPr/>
                    <a:lstStyle/>
                    <a:p>
                      <a:pPr algn="ctr"/>
                      <a:r>
                        <a:rPr lang="en-GB" sz="3200" dirty="0" smtClean="0">
                          <a:latin typeface="Palatino Linotype" pitchFamily="18" charset="0"/>
                        </a:rPr>
                        <a:t>£32,000 per year</a:t>
                      </a:r>
                      <a:endParaRPr lang="en-GB" sz="3200" dirty="0">
                        <a:latin typeface="Palatino Linotype" pitchFamily="18" charset="0"/>
                        <a:cs typeface="Arial" pitchFamily="34" charset="0"/>
                      </a:endParaRPr>
                    </a:p>
                  </a:txBody>
                  <a:tcPr anchor="ctr">
                    <a:lnT w="12700" cap="flat" cmpd="sng" algn="ctr">
                      <a:solidFill>
                        <a:srgbClr val="0589D4"/>
                      </a:solidFill>
                      <a:prstDash val="solid"/>
                      <a:round/>
                      <a:headEnd type="none" w="med" len="med"/>
                      <a:tailEnd type="none" w="med" len="med"/>
                    </a:lnT>
                  </a:tcPr>
                </a:tc>
                <a:tc>
                  <a:txBody>
                    <a:bodyPr/>
                    <a:lstStyle/>
                    <a:p>
                      <a:pPr algn="ctr"/>
                      <a:r>
                        <a:rPr lang="en-GB" sz="3200" dirty="0" smtClean="0">
                          <a:latin typeface="Palatino Linotype" pitchFamily="18" charset="0"/>
                        </a:rPr>
                        <a:t>£25,000</a:t>
                      </a:r>
                      <a:endParaRPr lang="en-GB" sz="3200" dirty="0">
                        <a:latin typeface="Palatino Linotype" pitchFamily="18" charset="0"/>
                        <a:cs typeface="Arial" pitchFamily="34" charset="0"/>
                      </a:endParaRPr>
                    </a:p>
                  </a:txBody>
                  <a:tcPr anchor="ctr">
                    <a:lnT w="12700" cap="flat" cmpd="sng" algn="ctr">
                      <a:solidFill>
                        <a:srgbClr val="0589D4"/>
                      </a:solidFill>
                      <a:prstDash val="solid"/>
                      <a:round/>
                      <a:headEnd type="none" w="med" len="med"/>
                      <a:tailEnd type="none" w="med" len="med"/>
                    </a:lnT>
                  </a:tcPr>
                </a:tc>
              </a:tr>
            </a:tbl>
          </a:graphicData>
        </a:graphic>
      </p:graphicFrame>
      <p:sp>
        <p:nvSpPr>
          <p:cNvPr id="96" name="Notched Right Arrow 95"/>
          <p:cNvSpPr/>
          <p:nvPr/>
        </p:nvSpPr>
        <p:spPr>
          <a:xfrm>
            <a:off x="10477401" y="13865896"/>
            <a:ext cx="1584176" cy="720080"/>
          </a:xfrm>
          <a:prstGeom prst="notched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latin typeface="Palatino Linotype" pitchFamily="18" charset="0"/>
              <a:cs typeface="Arial" pitchFamily="34" charset="0"/>
            </a:endParaRPr>
          </a:p>
        </p:txBody>
      </p:sp>
      <p:sp>
        <p:nvSpPr>
          <p:cNvPr id="97" name="Notched Right Arrow 96"/>
          <p:cNvSpPr/>
          <p:nvPr/>
        </p:nvSpPr>
        <p:spPr>
          <a:xfrm rot="10800000">
            <a:off x="22430729" y="14009912"/>
            <a:ext cx="1584176" cy="720080"/>
          </a:xfrm>
          <a:prstGeom prst="notched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latin typeface="Palatino Linotype" pitchFamily="18" charset="0"/>
              <a:cs typeface="Arial" pitchFamily="34" charset="0"/>
            </a:endParaRPr>
          </a:p>
        </p:txBody>
      </p:sp>
      <p:sp>
        <p:nvSpPr>
          <p:cNvPr id="100" name="TextBox 99"/>
          <p:cNvSpPr txBox="1"/>
          <p:nvPr/>
        </p:nvSpPr>
        <p:spPr>
          <a:xfrm>
            <a:off x="18902337" y="32416665"/>
            <a:ext cx="14761640" cy="1323439"/>
          </a:xfrm>
          <a:prstGeom prst="rect">
            <a:avLst/>
          </a:prstGeom>
          <a:noFill/>
        </p:spPr>
        <p:txBody>
          <a:bodyPr wrap="square" rtlCol="0">
            <a:spAutoFit/>
          </a:bodyPr>
          <a:lstStyle/>
          <a:p>
            <a:pPr marL="346075" lvl="1" indent="-346075">
              <a:tabLst>
                <a:tab pos="441325" algn="l"/>
              </a:tabLst>
            </a:pPr>
            <a:endParaRPr lang="en-GB" sz="4000" dirty="0" smtClean="0">
              <a:latin typeface="Palatino Linotype" pitchFamily="18" charset="0"/>
              <a:cs typeface="Arial" pitchFamily="34" charset="0"/>
              <a:sym typeface="Wingdings" pitchFamily="2" charset="2"/>
            </a:endParaRPr>
          </a:p>
          <a:p>
            <a:pPr marL="346075" lvl="1" indent="-346075">
              <a:tabLst>
                <a:tab pos="441325" algn="l"/>
              </a:tabLst>
            </a:pPr>
            <a:r>
              <a:rPr lang="en-GB" sz="4000" dirty="0" smtClean="0">
                <a:latin typeface="Palatino Linotype" pitchFamily="18" charset="0"/>
                <a:cs typeface="Arial" pitchFamily="34" charset="0"/>
                <a:sym typeface="Wingdings" pitchFamily="2" charset="2"/>
              </a:rPr>
              <a:t>EOS® would need high patient throughput to be cost-effective.</a:t>
            </a:r>
          </a:p>
        </p:txBody>
      </p:sp>
      <p:graphicFrame>
        <p:nvGraphicFramePr>
          <p:cNvPr id="101" name="Table 100"/>
          <p:cNvGraphicFramePr>
            <a:graphicFrameLocks noGrp="1"/>
          </p:cNvGraphicFramePr>
          <p:nvPr/>
        </p:nvGraphicFramePr>
        <p:xfrm>
          <a:off x="900337" y="34172152"/>
          <a:ext cx="15481720" cy="3705225"/>
        </p:xfrm>
        <a:graphic>
          <a:graphicData uri="http://schemas.openxmlformats.org/drawingml/2006/table">
            <a:tbl>
              <a:tblPr>
                <a:tableStyleId>{B301B821-A1FF-4177-AEE7-76D212191A09}</a:tableStyleId>
              </a:tblPr>
              <a:tblGrid>
                <a:gridCol w="6837105"/>
                <a:gridCol w="8644615"/>
              </a:tblGrid>
              <a:tr h="612585">
                <a:tc gridSpan="2">
                  <a:txBody>
                    <a:bodyPr/>
                    <a:lstStyle/>
                    <a:p>
                      <a:pPr algn="ctr" fontAlgn="b">
                        <a:lnSpc>
                          <a:spcPct val="150000"/>
                        </a:lnSpc>
                      </a:pPr>
                      <a:r>
                        <a:rPr lang="en-GB" sz="3200" b="0" i="0" u="none" strike="noStrike" dirty="0" smtClean="0">
                          <a:solidFill>
                            <a:srgbClr val="000000"/>
                          </a:solidFill>
                          <a:latin typeface="Palatino Linotype" pitchFamily="18" charset="0"/>
                        </a:rPr>
                        <a:t>EOS® versus Standard X-ray (CR)</a:t>
                      </a:r>
                      <a:endParaRPr lang="en-GB" sz="3200" b="0" i="0" u="none" strike="noStrike" dirty="0">
                        <a:solidFill>
                          <a:srgbClr val="000000"/>
                        </a:solidFill>
                        <a:latin typeface="Palatino Linotype"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chemeClr val="accent1">
                        <a:lumMod val="20000"/>
                        <a:lumOff val="80000"/>
                      </a:schemeClr>
                    </a:solidFill>
                  </a:tcPr>
                </a:tc>
                <a:tc hMerge="1">
                  <a:txBody>
                    <a:bodyPr/>
                    <a:lstStyle/>
                    <a:p>
                      <a:pPr algn="ctr" fontAlgn="b">
                        <a:lnSpc>
                          <a:spcPct val="150000"/>
                        </a:lnSpc>
                      </a:pPr>
                      <a:endParaRPr lang="en-GB" sz="3200" b="0" i="0" u="none" strike="noStrike" dirty="0">
                        <a:solidFill>
                          <a:srgbClr val="000000"/>
                        </a:solidFill>
                        <a:latin typeface="Palatino Linotype" pitchFamily="18" charset="0"/>
                      </a:endParaRPr>
                    </a:p>
                  </a:txBody>
                  <a:tcPr marL="9525" marR="9525" marT="9525" marB="0" anchor="ctr"/>
                </a:tc>
              </a:tr>
              <a:tr h="190500">
                <a:tc>
                  <a:txBody>
                    <a:bodyPr/>
                    <a:lstStyle/>
                    <a:p>
                      <a:pPr algn="ctr" fontAlgn="b">
                        <a:lnSpc>
                          <a:spcPct val="150000"/>
                        </a:lnSpc>
                      </a:pPr>
                      <a:endParaRPr lang="en-GB" sz="3200" b="0" i="0" u="none" strike="noStrike" dirty="0">
                        <a:solidFill>
                          <a:srgbClr val="000000"/>
                        </a:solidFill>
                        <a:latin typeface="Palatino Linotype" pitchFamily="18" charset="0"/>
                      </a:endParaRPr>
                    </a:p>
                  </a:txBody>
                  <a:tcPr marL="9525" marR="9525" marT="9525"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pPr algn="ctr" fontAlgn="b">
                        <a:lnSpc>
                          <a:spcPct val="150000"/>
                        </a:lnSpc>
                      </a:pPr>
                      <a:r>
                        <a:rPr lang="en-GB" sz="3200" b="0" i="0" u="none" strike="noStrike" dirty="0" smtClean="0">
                          <a:solidFill>
                            <a:srgbClr val="000000"/>
                          </a:solidFill>
                          <a:latin typeface="Palatino Linotype" pitchFamily="18" charset="0"/>
                        </a:rPr>
                        <a:t>Minimum to maximum across</a:t>
                      </a:r>
                      <a:r>
                        <a:rPr lang="en-GB" sz="3200" b="0" i="0" u="none" strike="noStrike" baseline="0" dirty="0" smtClean="0">
                          <a:solidFill>
                            <a:srgbClr val="000000"/>
                          </a:solidFill>
                          <a:latin typeface="Palatino Linotype" pitchFamily="18" charset="0"/>
                        </a:rPr>
                        <a:t> conditions</a:t>
                      </a:r>
                      <a:endParaRPr lang="en-GB" sz="3200" b="0" i="0" u="none" strike="noStrike" dirty="0">
                        <a:solidFill>
                          <a:srgbClr val="000000"/>
                        </a:solidFill>
                        <a:latin typeface="Palatino Linotype" pitchFamily="18" charset="0"/>
                      </a:endParaRPr>
                    </a:p>
                  </a:txBody>
                  <a:tcPr marL="9525" marR="9525" marT="9525" marB="0" anchor="ct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r>
              <a:tr h="190500">
                <a:tc>
                  <a:txBody>
                    <a:bodyPr/>
                    <a:lstStyle/>
                    <a:p>
                      <a:pPr algn="ctr" fontAlgn="b">
                        <a:lnSpc>
                          <a:spcPct val="150000"/>
                        </a:lnSpc>
                      </a:pPr>
                      <a:r>
                        <a:rPr lang="en-GB" sz="3200" u="none" strike="noStrike" dirty="0">
                          <a:latin typeface="Palatino Linotype" pitchFamily="18" charset="0"/>
                        </a:rPr>
                        <a:t>Difference in QALYs</a:t>
                      </a:r>
                      <a:endParaRPr lang="en-GB" sz="3200" b="0" i="0" u="none" strike="noStrike" dirty="0">
                        <a:solidFill>
                          <a:srgbClr val="000000"/>
                        </a:solidFill>
                        <a:latin typeface="Palatino Linotype" pitchFamily="18" charset="0"/>
                      </a:endParaRPr>
                    </a:p>
                  </a:txBody>
                  <a:tcPr marL="9525" marR="9525" marT="9525"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lnSpc>
                          <a:spcPct val="150000"/>
                        </a:lnSpc>
                      </a:pPr>
                      <a:r>
                        <a:rPr lang="en-GB" sz="3200" u="none" strike="noStrike" dirty="0">
                          <a:latin typeface="Palatino Linotype" pitchFamily="18" charset="0"/>
                        </a:rPr>
                        <a:t>0.000086 to 0.000869</a:t>
                      </a:r>
                      <a:endParaRPr lang="en-GB" sz="3200" b="0" i="0" u="none" strike="noStrike" dirty="0">
                        <a:solidFill>
                          <a:srgbClr val="000000"/>
                        </a:solidFill>
                        <a:latin typeface="Palatino Linotype" pitchFamily="18" charset="0"/>
                      </a:endParaRPr>
                    </a:p>
                  </a:txBody>
                  <a:tcPr marL="9525" marR="9525" marT="9525"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190500">
                <a:tc>
                  <a:txBody>
                    <a:bodyPr/>
                    <a:lstStyle/>
                    <a:p>
                      <a:pPr algn="ctr" fontAlgn="b">
                        <a:lnSpc>
                          <a:spcPct val="150000"/>
                        </a:lnSpc>
                      </a:pPr>
                      <a:r>
                        <a:rPr lang="en-GB" sz="3200" u="none" strike="noStrike" dirty="0">
                          <a:latin typeface="Palatino Linotype" pitchFamily="18" charset="0"/>
                        </a:rPr>
                        <a:t>Difference in </a:t>
                      </a:r>
                      <a:r>
                        <a:rPr lang="en-GB" sz="3200" u="none" strike="noStrike" dirty="0" smtClean="0">
                          <a:latin typeface="Palatino Linotype" pitchFamily="18" charset="0"/>
                        </a:rPr>
                        <a:t>costs†</a:t>
                      </a:r>
                      <a:endParaRPr lang="en-GB" sz="3200" b="0" i="0" u="none" strike="noStrike" dirty="0">
                        <a:solidFill>
                          <a:srgbClr val="000000"/>
                        </a:solidFill>
                        <a:latin typeface="Palatino Linotype" pitchFamily="18" charset="0"/>
                      </a:endParaRPr>
                    </a:p>
                  </a:txBody>
                  <a:tcPr marL="9525" marR="9525" marT="9525"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lnSpc>
                          <a:spcPct val="150000"/>
                        </a:lnSpc>
                      </a:pPr>
                      <a:r>
                        <a:rPr lang="en-GB" sz="3200" u="none" strike="noStrike" dirty="0">
                          <a:latin typeface="Palatino Linotype" pitchFamily="18" charset="0"/>
                        </a:rPr>
                        <a:t>£11 to £224</a:t>
                      </a:r>
                      <a:endParaRPr lang="en-GB" sz="3200" b="0" i="0" u="none" strike="noStrike" dirty="0">
                        <a:solidFill>
                          <a:srgbClr val="000000"/>
                        </a:solidFill>
                        <a:latin typeface="Palatino Linotype" pitchFamily="18" charset="0"/>
                      </a:endParaRPr>
                    </a:p>
                  </a:txBody>
                  <a:tcPr marL="9525" marR="9525" marT="9525"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190500">
                <a:tc>
                  <a:txBody>
                    <a:bodyPr/>
                    <a:lstStyle/>
                    <a:p>
                      <a:pPr algn="ctr" fontAlgn="b">
                        <a:lnSpc>
                          <a:spcPct val="150000"/>
                        </a:lnSpc>
                      </a:pPr>
                      <a:r>
                        <a:rPr lang="en-GB" sz="3200" u="none" strike="noStrike" dirty="0">
                          <a:latin typeface="Palatino Linotype" pitchFamily="18" charset="0"/>
                        </a:rPr>
                        <a:t>ICER</a:t>
                      </a:r>
                      <a:endParaRPr lang="en-GB" sz="3200" b="0" i="0" u="none" strike="noStrike" dirty="0">
                        <a:solidFill>
                          <a:srgbClr val="000000"/>
                        </a:solidFill>
                        <a:latin typeface="Palatino Linotype" pitchFamily="18" charset="0"/>
                      </a:endParaRPr>
                    </a:p>
                  </a:txBody>
                  <a:tcPr marL="9525" marR="9525" marT="9525"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pPr algn="ctr" fontAlgn="b">
                        <a:lnSpc>
                          <a:spcPct val="150000"/>
                        </a:lnSpc>
                      </a:pPr>
                      <a:r>
                        <a:rPr lang="en-GB" sz="3200" u="none" strike="noStrike" dirty="0">
                          <a:latin typeface="Palatino Linotype" pitchFamily="18" charset="0"/>
                        </a:rPr>
                        <a:t>£96,983 to £703,218</a:t>
                      </a:r>
                      <a:endParaRPr lang="en-GB" sz="3200" b="0" i="0" u="none" strike="noStrike" dirty="0">
                        <a:solidFill>
                          <a:srgbClr val="000000"/>
                        </a:solidFill>
                        <a:latin typeface="Palatino Linotype" pitchFamily="18" charset="0"/>
                      </a:endParaRPr>
                    </a:p>
                  </a:txBody>
                  <a:tcPr marL="9525" marR="9525" marT="9525"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r>
            </a:tbl>
          </a:graphicData>
        </a:graphic>
      </p:graphicFrame>
      <p:sp>
        <p:nvSpPr>
          <p:cNvPr id="102" name="TextBox 101"/>
          <p:cNvSpPr txBox="1"/>
          <p:nvPr/>
        </p:nvSpPr>
        <p:spPr>
          <a:xfrm>
            <a:off x="756321" y="38609353"/>
            <a:ext cx="17425936" cy="1323439"/>
          </a:xfrm>
          <a:prstGeom prst="rect">
            <a:avLst/>
          </a:prstGeom>
          <a:noFill/>
        </p:spPr>
        <p:txBody>
          <a:bodyPr wrap="square" rtlCol="0">
            <a:spAutoFit/>
          </a:bodyPr>
          <a:lstStyle/>
          <a:p>
            <a:pPr marL="346075" lvl="1" indent="-346075">
              <a:tabLst>
                <a:tab pos="441325" algn="l"/>
              </a:tabLst>
            </a:pPr>
            <a:endParaRPr lang="en-GB" sz="4000" dirty="0" smtClean="0">
              <a:latin typeface="Palatino Linotype" pitchFamily="18" charset="0"/>
              <a:cs typeface="Arial" pitchFamily="34" charset="0"/>
            </a:endParaRPr>
          </a:p>
          <a:p>
            <a:pPr marL="346075" lvl="1" indent="-346075">
              <a:tabLst>
                <a:tab pos="441325" algn="l"/>
              </a:tabLst>
            </a:pPr>
            <a:r>
              <a:rPr lang="en-GB" sz="4000" dirty="0" smtClean="0">
                <a:latin typeface="Palatino Linotype" pitchFamily="18" charset="0"/>
                <a:cs typeface="Arial" pitchFamily="34" charset="0"/>
                <a:sym typeface="Wingdings" pitchFamily="2" charset="2"/>
              </a:rPr>
              <a:t>EOS® needs to provide additional health benefits to be cost-effective.</a:t>
            </a:r>
          </a:p>
        </p:txBody>
      </p:sp>
      <p:graphicFrame>
        <p:nvGraphicFramePr>
          <p:cNvPr id="104" name="Chart 103"/>
          <p:cNvGraphicFramePr/>
          <p:nvPr/>
        </p:nvGraphicFramePr>
        <p:xfrm>
          <a:off x="17462177" y="33956128"/>
          <a:ext cx="16129792" cy="11017224"/>
        </p:xfrm>
        <a:graphic>
          <a:graphicData uri="http://schemas.openxmlformats.org/drawingml/2006/chart">
            <c:chart xmlns:c="http://schemas.openxmlformats.org/drawingml/2006/chart" xmlns:r="http://schemas.openxmlformats.org/officeDocument/2006/relationships" r:id="rId8"/>
          </a:graphicData>
        </a:graphic>
      </p:graphicFrame>
      <p:sp>
        <p:nvSpPr>
          <p:cNvPr id="105" name="TextBox 104"/>
          <p:cNvSpPr txBox="1"/>
          <p:nvPr/>
        </p:nvSpPr>
        <p:spPr>
          <a:xfrm>
            <a:off x="23150809" y="35756328"/>
            <a:ext cx="4248472" cy="584775"/>
          </a:xfrm>
          <a:prstGeom prst="rect">
            <a:avLst/>
          </a:prstGeom>
          <a:noFill/>
          <a:ln>
            <a:noFill/>
          </a:ln>
        </p:spPr>
        <p:txBody>
          <a:bodyPr wrap="square" rtlCol="0">
            <a:spAutoFit/>
          </a:bodyPr>
          <a:lstStyle/>
          <a:p>
            <a:r>
              <a:rPr lang="en-GB" sz="3200" dirty="0" smtClean="0">
                <a:latin typeface="Palatino Linotype" pitchFamily="18" charset="0"/>
                <a:cs typeface="Arial" pitchFamily="34" charset="0"/>
              </a:rPr>
              <a:t>EOS® cost-effective</a:t>
            </a:r>
            <a:endParaRPr lang="en-GB" sz="3200" dirty="0">
              <a:latin typeface="Palatino Linotype" pitchFamily="18" charset="0"/>
              <a:cs typeface="Arial" pitchFamily="34" charset="0"/>
            </a:endParaRPr>
          </a:p>
        </p:txBody>
      </p:sp>
      <p:sp>
        <p:nvSpPr>
          <p:cNvPr id="106" name="TextBox 105"/>
          <p:cNvSpPr txBox="1"/>
          <p:nvPr/>
        </p:nvSpPr>
        <p:spPr>
          <a:xfrm>
            <a:off x="26319161" y="39212712"/>
            <a:ext cx="5184576" cy="584775"/>
          </a:xfrm>
          <a:prstGeom prst="rect">
            <a:avLst/>
          </a:prstGeom>
          <a:solidFill>
            <a:schemeClr val="bg1"/>
          </a:solidFill>
          <a:ln>
            <a:noFill/>
          </a:ln>
        </p:spPr>
        <p:txBody>
          <a:bodyPr wrap="square" rtlCol="0">
            <a:spAutoFit/>
          </a:bodyPr>
          <a:lstStyle/>
          <a:p>
            <a:r>
              <a:rPr lang="en-GB" sz="3200" b="1" dirty="0" smtClean="0">
                <a:latin typeface="Palatino Linotype" pitchFamily="18" charset="0"/>
                <a:cs typeface="Arial" pitchFamily="34" charset="0"/>
              </a:rPr>
              <a:t>EOS® not cost-effective</a:t>
            </a:r>
            <a:endParaRPr lang="en-GB" sz="3200" b="1" dirty="0">
              <a:latin typeface="Palatino Linotype" pitchFamily="18" charset="0"/>
              <a:cs typeface="Arial" pitchFamily="34" charset="0"/>
            </a:endParaRPr>
          </a:p>
        </p:txBody>
      </p:sp>
      <p:graphicFrame>
        <p:nvGraphicFramePr>
          <p:cNvPr id="107" name="Table 106"/>
          <p:cNvGraphicFramePr>
            <a:graphicFrameLocks noGrp="1"/>
          </p:cNvGraphicFramePr>
          <p:nvPr/>
        </p:nvGraphicFramePr>
        <p:xfrm>
          <a:off x="828329" y="40076808"/>
          <a:ext cx="15481720" cy="3705225"/>
        </p:xfrm>
        <a:graphic>
          <a:graphicData uri="http://schemas.openxmlformats.org/drawingml/2006/table">
            <a:tbl>
              <a:tblPr>
                <a:tableStyleId>{B301B821-A1FF-4177-AEE7-76D212191A09}</a:tableStyleId>
              </a:tblPr>
              <a:tblGrid>
                <a:gridCol w="6837105"/>
                <a:gridCol w="8644615"/>
              </a:tblGrid>
              <a:tr h="190500">
                <a:tc gridSpan="2">
                  <a:txBody>
                    <a:bodyPr/>
                    <a:lstStyle/>
                    <a:p>
                      <a:pPr algn="ctr" fontAlgn="b">
                        <a:lnSpc>
                          <a:spcPct val="150000"/>
                        </a:lnSpc>
                      </a:pPr>
                      <a:r>
                        <a:rPr lang="en-GB" sz="3200" b="0" i="0" u="none" strike="noStrike" dirty="0" smtClean="0">
                          <a:solidFill>
                            <a:srgbClr val="000000"/>
                          </a:solidFill>
                          <a:latin typeface="Palatino Linotype" pitchFamily="18" charset="0"/>
                        </a:rPr>
                        <a:t>EOS® versus Standard X-ray (CR)</a:t>
                      </a:r>
                      <a:endParaRPr lang="en-GB" sz="3200" b="0" i="0" u="none" strike="noStrike" dirty="0">
                        <a:solidFill>
                          <a:srgbClr val="000000"/>
                        </a:solidFill>
                        <a:latin typeface="Palatino Linotype"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chemeClr val="accent1">
                        <a:lumMod val="20000"/>
                        <a:lumOff val="80000"/>
                      </a:schemeClr>
                    </a:solidFill>
                  </a:tcPr>
                </a:tc>
                <a:tc hMerge="1">
                  <a:txBody>
                    <a:bodyPr/>
                    <a:lstStyle/>
                    <a:p>
                      <a:pPr algn="ctr" fontAlgn="b">
                        <a:lnSpc>
                          <a:spcPct val="150000"/>
                        </a:lnSpc>
                      </a:pPr>
                      <a:endParaRPr lang="en-GB" sz="3200" b="0" i="0" u="none" strike="noStrike" dirty="0">
                        <a:solidFill>
                          <a:srgbClr val="000000"/>
                        </a:solidFill>
                        <a:latin typeface="Palatino Linotype" pitchFamily="18" charset="0"/>
                      </a:endParaRPr>
                    </a:p>
                  </a:txBody>
                  <a:tcPr marL="9525" marR="9525" marT="9525" marB="0" anchor="ctr"/>
                </a:tc>
              </a:tr>
              <a:tr h="190500">
                <a:tc>
                  <a:txBody>
                    <a:bodyPr/>
                    <a:lstStyle/>
                    <a:p>
                      <a:pPr algn="ctr" fontAlgn="b">
                        <a:lnSpc>
                          <a:spcPct val="150000"/>
                        </a:lnSpc>
                      </a:pPr>
                      <a:endParaRPr lang="en-GB" sz="3200" b="0" i="0" u="none" strike="noStrike" dirty="0">
                        <a:solidFill>
                          <a:srgbClr val="000000"/>
                        </a:solidFill>
                        <a:latin typeface="Palatino Linotype" pitchFamily="18" charset="0"/>
                      </a:endParaRPr>
                    </a:p>
                  </a:txBody>
                  <a:tcPr marL="9525" marR="9525" marT="9525"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pPr algn="ctr" fontAlgn="b">
                        <a:lnSpc>
                          <a:spcPct val="150000"/>
                        </a:lnSpc>
                      </a:pPr>
                      <a:r>
                        <a:rPr lang="en-GB" sz="3200" b="0" i="0" u="none" strike="noStrike" dirty="0" smtClean="0">
                          <a:solidFill>
                            <a:srgbClr val="000000"/>
                          </a:solidFill>
                          <a:latin typeface="Palatino Linotype" pitchFamily="18" charset="0"/>
                        </a:rPr>
                        <a:t>Minimum to maximum across</a:t>
                      </a:r>
                      <a:r>
                        <a:rPr lang="en-GB" sz="3200" b="0" i="0" u="none" strike="noStrike" baseline="0" dirty="0" smtClean="0">
                          <a:solidFill>
                            <a:srgbClr val="000000"/>
                          </a:solidFill>
                          <a:latin typeface="Palatino Linotype" pitchFamily="18" charset="0"/>
                        </a:rPr>
                        <a:t> conditions</a:t>
                      </a:r>
                      <a:endParaRPr lang="en-GB" sz="3200" b="0" i="0" u="none" strike="noStrike" dirty="0">
                        <a:solidFill>
                          <a:srgbClr val="000000"/>
                        </a:solidFill>
                        <a:latin typeface="Palatino Linotype" pitchFamily="18" charset="0"/>
                      </a:endParaRPr>
                    </a:p>
                  </a:txBody>
                  <a:tcPr marL="9525" marR="9525" marT="9525" marB="0" anchor="ct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r>
              <a:tr h="190500">
                <a:tc>
                  <a:txBody>
                    <a:bodyPr/>
                    <a:lstStyle/>
                    <a:p>
                      <a:pPr algn="ctr" fontAlgn="b">
                        <a:lnSpc>
                          <a:spcPct val="150000"/>
                        </a:lnSpc>
                      </a:pPr>
                      <a:r>
                        <a:rPr lang="en-GB" sz="3200" u="none" strike="noStrike" dirty="0" smtClean="0">
                          <a:latin typeface="Palatino Linotype" pitchFamily="18" charset="0"/>
                        </a:rPr>
                        <a:t>Additional QALYs</a:t>
                      </a:r>
                      <a:endParaRPr lang="en-GB" sz="3200" b="0" i="0" u="none" strike="noStrike" dirty="0">
                        <a:solidFill>
                          <a:srgbClr val="000000"/>
                        </a:solidFill>
                        <a:latin typeface="Palatino Linotype" pitchFamily="18" charset="0"/>
                      </a:endParaRPr>
                    </a:p>
                  </a:txBody>
                  <a:tcPr marL="9525" marR="9525" marT="9525"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lnSpc>
                          <a:spcPct val="150000"/>
                        </a:lnSpc>
                      </a:pPr>
                      <a:r>
                        <a:rPr lang="en-GB" sz="3200" u="none" strike="noStrike" dirty="0" smtClean="0">
                          <a:latin typeface="Palatino Linotype" pitchFamily="18" charset="0"/>
                        </a:rPr>
                        <a:t>0.000530 to 0.011220</a:t>
                      </a:r>
                      <a:endParaRPr lang="en-GB" sz="3200" b="0" i="0" u="none" strike="noStrike" dirty="0">
                        <a:solidFill>
                          <a:srgbClr val="000000"/>
                        </a:solidFill>
                        <a:latin typeface="Palatino Linotype" pitchFamily="18" charset="0"/>
                      </a:endParaRPr>
                    </a:p>
                  </a:txBody>
                  <a:tcPr marL="9525" marR="9525" marT="9525"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190500">
                <a:tc>
                  <a:txBody>
                    <a:bodyPr/>
                    <a:lstStyle/>
                    <a:p>
                      <a:pPr algn="ctr" fontAlgn="b">
                        <a:lnSpc>
                          <a:spcPct val="150000"/>
                        </a:lnSpc>
                      </a:pPr>
                      <a:r>
                        <a:rPr lang="en-GB" sz="3200" b="0" i="0" u="none" strike="noStrike" dirty="0" smtClean="0">
                          <a:solidFill>
                            <a:srgbClr val="000000"/>
                          </a:solidFill>
                          <a:latin typeface="Palatino Linotype" pitchFamily="18" charset="0"/>
                        </a:rPr>
                        <a:t>Ratio</a:t>
                      </a:r>
                      <a:r>
                        <a:rPr lang="en-GB" sz="3200" b="0" i="0" u="none" strike="noStrike" baseline="0" dirty="0" smtClean="0">
                          <a:solidFill>
                            <a:srgbClr val="000000"/>
                          </a:solidFill>
                          <a:latin typeface="Palatino Linotype" pitchFamily="18" charset="0"/>
                        </a:rPr>
                        <a:t> to QALYs </a:t>
                      </a:r>
                      <a:endParaRPr lang="en-GB" sz="3200" b="0" i="0" u="none" strike="noStrike" dirty="0">
                        <a:solidFill>
                          <a:srgbClr val="000000"/>
                        </a:solidFill>
                        <a:latin typeface="Palatino Linotype" pitchFamily="18" charset="0"/>
                      </a:endParaRPr>
                    </a:p>
                  </a:txBody>
                  <a:tcPr marL="9525" marR="9525" marT="9525"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lnSpc>
                          <a:spcPct val="150000"/>
                        </a:lnSpc>
                      </a:pPr>
                      <a:r>
                        <a:rPr lang="en-GB" sz="3200" b="0" i="0" u="none" strike="noStrike" dirty="0" smtClean="0">
                          <a:solidFill>
                            <a:srgbClr val="000000"/>
                          </a:solidFill>
                          <a:latin typeface="Palatino Linotype" pitchFamily="18" charset="0"/>
                        </a:rPr>
                        <a:t>3 to 23</a:t>
                      </a:r>
                      <a:endParaRPr lang="en-GB" sz="3200" b="0" i="0" u="none" strike="noStrike" dirty="0">
                        <a:solidFill>
                          <a:srgbClr val="000000"/>
                        </a:solidFill>
                        <a:latin typeface="Palatino Linotype" pitchFamily="18" charset="0"/>
                      </a:endParaRPr>
                    </a:p>
                  </a:txBody>
                  <a:tcPr marL="9525" marR="9525" marT="9525"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190500">
                <a:tc>
                  <a:txBody>
                    <a:bodyPr/>
                    <a:lstStyle/>
                    <a:p>
                      <a:pPr algn="ctr" fontAlgn="b">
                        <a:lnSpc>
                          <a:spcPct val="150000"/>
                        </a:lnSpc>
                      </a:pPr>
                      <a:r>
                        <a:rPr lang="en-GB" sz="3200" u="none" strike="noStrike" dirty="0">
                          <a:latin typeface="Palatino Linotype" pitchFamily="18" charset="0"/>
                        </a:rPr>
                        <a:t>ICER</a:t>
                      </a:r>
                      <a:endParaRPr lang="en-GB" sz="3200" b="0" i="0" u="none" strike="noStrike" dirty="0">
                        <a:solidFill>
                          <a:srgbClr val="000000"/>
                        </a:solidFill>
                        <a:latin typeface="Palatino Linotype" pitchFamily="18" charset="0"/>
                      </a:endParaRPr>
                    </a:p>
                  </a:txBody>
                  <a:tcPr marL="9525" marR="9525" marT="9525"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pPr algn="ctr" fontAlgn="b">
                        <a:lnSpc>
                          <a:spcPct val="150000"/>
                        </a:lnSpc>
                      </a:pPr>
                      <a:r>
                        <a:rPr lang="en-GB" sz="3200" u="none" strike="noStrike" dirty="0">
                          <a:latin typeface="Palatino Linotype" pitchFamily="18" charset="0"/>
                        </a:rPr>
                        <a:t>£96,983 to £703,218</a:t>
                      </a:r>
                      <a:endParaRPr lang="en-GB" sz="3200" b="0" i="0" u="none" strike="noStrike" dirty="0">
                        <a:solidFill>
                          <a:srgbClr val="000000"/>
                        </a:solidFill>
                        <a:latin typeface="Palatino Linotype" pitchFamily="18" charset="0"/>
                      </a:endParaRPr>
                    </a:p>
                  </a:txBody>
                  <a:tcPr marL="9525" marR="9525" marT="9525"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r>
            </a:tbl>
          </a:graphicData>
        </a:graphic>
      </p:graphicFrame>
      <p:sp>
        <p:nvSpPr>
          <p:cNvPr id="108" name="TextBox 107"/>
          <p:cNvSpPr txBox="1"/>
          <p:nvPr/>
        </p:nvSpPr>
        <p:spPr>
          <a:xfrm>
            <a:off x="828329" y="37916568"/>
            <a:ext cx="15481720" cy="523220"/>
          </a:xfrm>
          <a:prstGeom prst="rect">
            <a:avLst/>
          </a:prstGeom>
          <a:noFill/>
        </p:spPr>
        <p:txBody>
          <a:bodyPr wrap="square" rtlCol="0">
            <a:spAutoFit/>
          </a:bodyPr>
          <a:lstStyle/>
          <a:p>
            <a:r>
              <a:rPr lang="en-GB" sz="2800" dirty="0" smtClean="0">
                <a:latin typeface="Palatino Linotype" pitchFamily="18" charset="0"/>
                <a:cs typeface="Arial" pitchFamily="34" charset="0"/>
              </a:rPr>
              <a:t>Assuming equal throughput for EOS® and CR at 30 scans per working day (251 days per year).</a:t>
            </a:r>
            <a:endParaRPr lang="en-GB" sz="2800" dirty="0">
              <a:latin typeface="Palatino Linotype" pitchFamily="18" charset="0"/>
              <a:cs typeface="Arial" pitchFamily="34" charset="0"/>
            </a:endParaRPr>
          </a:p>
        </p:txBody>
      </p:sp>
      <p:sp>
        <p:nvSpPr>
          <p:cNvPr id="109" name="TextBox 108"/>
          <p:cNvSpPr txBox="1"/>
          <p:nvPr/>
        </p:nvSpPr>
        <p:spPr>
          <a:xfrm>
            <a:off x="900337" y="43821224"/>
            <a:ext cx="15481720" cy="523220"/>
          </a:xfrm>
          <a:prstGeom prst="rect">
            <a:avLst/>
          </a:prstGeom>
          <a:noFill/>
        </p:spPr>
        <p:txBody>
          <a:bodyPr wrap="square" rtlCol="0">
            <a:spAutoFit/>
          </a:bodyPr>
          <a:lstStyle/>
          <a:p>
            <a:r>
              <a:rPr lang="en-GB" sz="2800" dirty="0" smtClean="0">
                <a:latin typeface="Palatino Linotype" pitchFamily="18" charset="0"/>
                <a:cs typeface="Arial" pitchFamily="34" charset="0"/>
              </a:rPr>
              <a:t>Assuming equal throughput for EOS® and CR at 30 scans per working day (251 days per year).</a:t>
            </a:r>
            <a:endParaRPr lang="en-GB" sz="2800" dirty="0">
              <a:latin typeface="Palatino Linotype" pitchFamily="18" charset="0"/>
              <a:cs typeface="Arial" pitchFamily="34" charset="0"/>
            </a:endParaRPr>
          </a:p>
        </p:txBody>
      </p:sp>
      <p:sp>
        <p:nvSpPr>
          <p:cNvPr id="110" name="TextBox 109"/>
          <p:cNvSpPr txBox="1"/>
          <p:nvPr/>
        </p:nvSpPr>
        <p:spPr>
          <a:xfrm>
            <a:off x="612305" y="14946016"/>
            <a:ext cx="7848872" cy="523220"/>
          </a:xfrm>
          <a:prstGeom prst="rect">
            <a:avLst/>
          </a:prstGeom>
          <a:noFill/>
        </p:spPr>
        <p:txBody>
          <a:bodyPr wrap="square" rtlCol="0">
            <a:spAutoFit/>
          </a:bodyPr>
          <a:lstStyle/>
          <a:p>
            <a:r>
              <a:rPr lang="en-GB" sz="2800" dirty="0" smtClean="0">
                <a:latin typeface="Palatino Linotype" pitchFamily="18" charset="0"/>
                <a:cs typeface="Arial" pitchFamily="34" charset="0"/>
              </a:rPr>
              <a:t>2010/2011 prices excluding VAT.</a:t>
            </a:r>
            <a:endParaRPr lang="en-GB" sz="2800" dirty="0">
              <a:latin typeface="Palatino Linotype" pitchFamily="18" charset="0"/>
              <a:cs typeface="Arial" pitchFamily="34" charset="0"/>
            </a:endParaRPr>
          </a:p>
        </p:txBody>
      </p:sp>
      <p:sp>
        <p:nvSpPr>
          <p:cNvPr id="111" name="TextBox 110"/>
          <p:cNvSpPr txBox="1"/>
          <p:nvPr/>
        </p:nvSpPr>
        <p:spPr>
          <a:xfrm>
            <a:off x="24230929" y="14657984"/>
            <a:ext cx="7848872" cy="523220"/>
          </a:xfrm>
          <a:prstGeom prst="rect">
            <a:avLst/>
          </a:prstGeom>
          <a:noFill/>
        </p:spPr>
        <p:txBody>
          <a:bodyPr wrap="square" rtlCol="0">
            <a:spAutoFit/>
          </a:bodyPr>
          <a:lstStyle/>
          <a:p>
            <a:r>
              <a:rPr lang="en-GB" sz="2800" dirty="0" smtClean="0">
                <a:latin typeface="Palatino Linotype" pitchFamily="18" charset="0"/>
                <a:cs typeface="Arial" pitchFamily="34" charset="0"/>
              </a:rPr>
              <a:t>2010/2011 prices excluding VAT.</a:t>
            </a:r>
            <a:endParaRPr lang="en-GB" sz="2800" dirty="0">
              <a:latin typeface="Palatino Linotype" pitchFamily="18" charset="0"/>
              <a:cs typeface="Arial" pitchFamily="34" charset="0"/>
            </a:endParaRPr>
          </a:p>
        </p:txBody>
      </p:sp>
      <p:sp>
        <p:nvSpPr>
          <p:cNvPr id="112" name="TextBox 111"/>
          <p:cNvSpPr txBox="1"/>
          <p:nvPr/>
        </p:nvSpPr>
        <p:spPr>
          <a:xfrm>
            <a:off x="17534185" y="46547650"/>
            <a:ext cx="15913768" cy="3970318"/>
          </a:xfrm>
          <a:prstGeom prst="rect">
            <a:avLst/>
          </a:prstGeom>
          <a:noFill/>
        </p:spPr>
        <p:txBody>
          <a:bodyPr wrap="square" rtlCol="0">
            <a:spAutoFit/>
          </a:bodyPr>
          <a:lstStyle/>
          <a:p>
            <a:r>
              <a:rPr lang="en-GB" sz="1400" dirty="0" smtClean="0">
                <a:latin typeface="Palatino Linotype" pitchFamily="18" charset="0"/>
                <a:cs typeface="Arial" pitchFamily="34" charset="0"/>
              </a:rPr>
              <a:t>(1) National Institute for Health and Clinical Excellence. EOS 2D/3D X-ray Imaging System - Final scope. Diagnostics Assessment Programme. London: National Institute for Health and Clinical Excellence, 2010.</a:t>
            </a:r>
          </a:p>
          <a:p>
            <a:r>
              <a:rPr lang="en-GB" sz="1400" dirty="0" smtClean="0">
                <a:latin typeface="Palatino Linotype" pitchFamily="18" charset="0"/>
                <a:cs typeface="Arial" pitchFamily="34" charset="0"/>
              </a:rPr>
              <a:t>(2) Wall BF, </a:t>
            </a:r>
            <a:r>
              <a:rPr lang="en-GB" sz="1400" dirty="0" err="1" smtClean="0">
                <a:latin typeface="Palatino Linotype" pitchFamily="18" charset="0"/>
                <a:cs typeface="Arial" pitchFamily="34" charset="0"/>
              </a:rPr>
              <a:t>Haylock</a:t>
            </a:r>
            <a:r>
              <a:rPr lang="en-GB" sz="1400" dirty="0" smtClean="0">
                <a:latin typeface="Palatino Linotype" pitchFamily="18" charset="0"/>
                <a:cs typeface="Arial" pitchFamily="34" charset="0"/>
              </a:rPr>
              <a:t> R, Jansen JTM, Hillier MCR, Hart D, </a:t>
            </a:r>
            <a:r>
              <a:rPr lang="en-GB" sz="1400" dirty="0" err="1" smtClean="0">
                <a:latin typeface="Palatino Linotype" pitchFamily="18" charset="0"/>
                <a:cs typeface="Arial" pitchFamily="34" charset="0"/>
              </a:rPr>
              <a:t>Shrimpton</a:t>
            </a:r>
            <a:r>
              <a:rPr lang="en-GB" sz="1400" dirty="0" smtClean="0">
                <a:latin typeface="Palatino Linotype" pitchFamily="18" charset="0"/>
                <a:cs typeface="Arial" pitchFamily="34" charset="0"/>
              </a:rPr>
              <a:t> PC. Radiation risks from medical x-ray examinations as a function of the age and sex of the patient - Report HPA-CRCE-028. In. Chilton, </a:t>
            </a:r>
            <a:r>
              <a:rPr lang="en-GB" sz="1400" dirty="0" err="1" smtClean="0">
                <a:latin typeface="Palatino Linotype" pitchFamily="18" charset="0"/>
                <a:cs typeface="Arial" pitchFamily="34" charset="0"/>
              </a:rPr>
              <a:t>Didcot</a:t>
            </a:r>
            <a:r>
              <a:rPr lang="en-GB" sz="1400" dirty="0" smtClean="0">
                <a:latin typeface="Palatino Linotype" pitchFamily="18" charset="0"/>
                <a:cs typeface="Arial" pitchFamily="34" charset="0"/>
              </a:rPr>
              <a:t>: Health Protection Agency - Centre for Radiation, Chemical and Environmental Hazards, 2011.</a:t>
            </a:r>
          </a:p>
          <a:p>
            <a:r>
              <a:rPr lang="en-GB" sz="1400" dirty="0" smtClean="0">
                <a:latin typeface="Palatino Linotype" pitchFamily="18" charset="0"/>
                <a:cs typeface="Arial" pitchFamily="34" charset="0"/>
              </a:rPr>
              <a:t>(3) Hansen J, </a:t>
            </a:r>
            <a:r>
              <a:rPr lang="en-GB" sz="1400" dirty="0" err="1" smtClean="0">
                <a:latin typeface="Palatino Linotype" pitchFamily="18" charset="0"/>
                <a:cs typeface="Arial" pitchFamily="34" charset="0"/>
              </a:rPr>
              <a:t>Grethe</a:t>
            </a:r>
            <a:r>
              <a:rPr lang="en-GB" sz="1400" dirty="0" smtClean="0">
                <a:latin typeface="Palatino Linotype" pitchFamily="18" charset="0"/>
                <a:cs typeface="Arial" pitchFamily="34" charset="0"/>
              </a:rPr>
              <a:t> </a:t>
            </a:r>
            <a:r>
              <a:rPr lang="en-GB" sz="1400" dirty="0" err="1" smtClean="0">
                <a:latin typeface="Palatino Linotype" pitchFamily="18" charset="0"/>
                <a:cs typeface="Arial" pitchFamily="34" charset="0"/>
              </a:rPr>
              <a:t>Jurik</a:t>
            </a:r>
            <a:r>
              <a:rPr lang="en-GB" sz="1400" dirty="0" smtClean="0">
                <a:latin typeface="Palatino Linotype" pitchFamily="18" charset="0"/>
                <a:cs typeface="Arial" pitchFamily="34" charset="0"/>
              </a:rPr>
              <a:t> A, </a:t>
            </a:r>
            <a:r>
              <a:rPr lang="en-GB" sz="1400" dirty="0" err="1" smtClean="0">
                <a:latin typeface="Palatino Linotype" pitchFamily="18" charset="0"/>
                <a:cs typeface="Arial" pitchFamily="34" charset="0"/>
              </a:rPr>
              <a:t>Fiirgaard</a:t>
            </a:r>
            <a:r>
              <a:rPr lang="en-GB" sz="1400" dirty="0" smtClean="0">
                <a:latin typeface="Palatino Linotype" pitchFamily="18" charset="0"/>
                <a:cs typeface="Arial" pitchFamily="34" charset="0"/>
              </a:rPr>
              <a:t> B, </a:t>
            </a:r>
            <a:r>
              <a:rPr lang="en-GB" sz="1400" dirty="0" err="1" smtClean="0">
                <a:latin typeface="Palatino Linotype" pitchFamily="18" charset="0"/>
                <a:cs typeface="Arial" pitchFamily="34" charset="0"/>
              </a:rPr>
              <a:t>Egund</a:t>
            </a:r>
            <a:r>
              <a:rPr lang="en-GB" sz="1400" dirty="0" smtClean="0">
                <a:latin typeface="Palatino Linotype" pitchFamily="18" charset="0"/>
                <a:cs typeface="Arial" pitchFamily="34" charset="0"/>
              </a:rPr>
              <a:t> N. Optimisation of scoliosis examinations in children. </a:t>
            </a:r>
            <a:r>
              <a:rPr lang="en-GB" sz="1400" dirty="0" err="1" smtClean="0">
                <a:latin typeface="Palatino Linotype" pitchFamily="18" charset="0"/>
                <a:cs typeface="Arial" pitchFamily="34" charset="0"/>
              </a:rPr>
              <a:t>Pediatr</a:t>
            </a:r>
            <a:r>
              <a:rPr lang="en-GB" sz="1400" dirty="0" smtClean="0">
                <a:latin typeface="Palatino Linotype" pitchFamily="18" charset="0"/>
                <a:cs typeface="Arial" pitchFamily="34" charset="0"/>
              </a:rPr>
              <a:t> </a:t>
            </a:r>
            <a:r>
              <a:rPr lang="en-GB" sz="1400" dirty="0" err="1" smtClean="0">
                <a:latin typeface="Palatino Linotype" pitchFamily="18" charset="0"/>
                <a:cs typeface="Arial" pitchFamily="34" charset="0"/>
              </a:rPr>
              <a:t>Radiol</a:t>
            </a:r>
            <a:r>
              <a:rPr lang="en-GB" sz="1400" dirty="0" smtClean="0">
                <a:latin typeface="Palatino Linotype" pitchFamily="18" charset="0"/>
                <a:cs typeface="Arial" pitchFamily="34" charset="0"/>
              </a:rPr>
              <a:t> 2003; 33:752–765.</a:t>
            </a:r>
          </a:p>
          <a:p>
            <a:r>
              <a:rPr lang="en-GB" sz="1400" dirty="0" smtClean="0">
                <a:latin typeface="Palatino Linotype" pitchFamily="18" charset="0"/>
                <a:cs typeface="Arial" pitchFamily="34" charset="0"/>
              </a:rPr>
              <a:t>Cancers : 10-13</a:t>
            </a:r>
          </a:p>
          <a:p>
            <a:r>
              <a:rPr lang="en-GB" sz="1400" dirty="0" smtClean="0">
                <a:latin typeface="Palatino Linotype" pitchFamily="18" charset="0"/>
                <a:cs typeface="Arial" pitchFamily="34" charset="0"/>
              </a:rPr>
              <a:t>(4) </a:t>
            </a:r>
            <a:r>
              <a:rPr lang="en-GB" sz="1400" dirty="0" err="1" smtClean="0">
                <a:latin typeface="Palatino Linotype" pitchFamily="18" charset="0"/>
                <a:cs typeface="Arial" pitchFamily="34" charset="0"/>
              </a:rPr>
              <a:t>Tappenden</a:t>
            </a:r>
            <a:r>
              <a:rPr lang="en-GB" sz="1400" dirty="0" smtClean="0">
                <a:latin typeface="Palatino Linotype" pitchFamily="18" charset="0"/>
                <a:cs typeface="Arial" pitchFamily="34" charset="0"/>
              </a:rPr>
              <a:t> P. A methodological framework for developing whole disease models to inform resource allocation decisions: An application in colorectal cancer. University of Sheffield, 2010.</a:t>
            </a:r>
          </a:p>
          <a:p>
            <a:r>
              <a:rPr lang="en-GB" sz="1400" dirty="0" smtClean="0">
                <a:latin typeface="Palatino Linotype" pitchFamily="18" charset="0"/>
                <a:cs typeface="Arial" pitchFamily="34" charset="0"/>
              </a:rPr>
              <a:t>(5) </a:t>
            </a:r>
            <a:r>
              <a:rPr lang="en-GB" sz="1400" dirty="0" err="1" smtClean="0">
                <a:latin typeface="Palatino Linotype" pitchFamily="18" charset="0"/>
                <a:cs typeface="Arial" pitchFamily="34" charset="0"/>
              </a:rPr>
              <a:t>Chilcott</a:t>
            </a:r>
            <a:r>
              <a:rPr lang="en-GB" sz="1400" dirty="0" smtClean="0">
                <a:latin typeface="Palatino Linotype" pitchFamily="18" charset="0"/>
                <a:cs typeface="Arial" pitchFamily="34" charset="0"/>
              </a:rPr>
              <a:t> JB, Hummel S, Mildred M. Option appraisal: screening for  prostate cancer Report to the UK National Screening Committee [unpublished report]. School of  Health and Related Research, University of Sheffield, 2010.</a:t>
            </a:r>
          </a:p>
          <a:p>
            <a:r>
              <a:rPr lang="en-GB" sz="1400" dirty="0" smtClean="0">
                <a:latin typeface="Palatino Linotype" pitchFamily="18" charset="0"/>
                <a:cs typeface="Arial" pitchFamily="34" charset="0"/>
              </a:rPr>
              <a:t>(6) Campbell HE, Epstein D, Bloomfield D, et al. The cost-effectiveness of adjuvant chemotherapy for early breast cancer: a comparison of no chemotherapy and first, second, and third generation regimens for patients with differing prognoses. European Journal of Cancer; 47:2517-2530.</a:t>
            </a:r>
          </a:p>
          <a:p>
            <a:r>
              <a:rPr lang="en-GB" sz="1400" dirty="0" smtClean="0">
                <a:latin typeface="Palatino Linotype" pitchFamily="18" charset="0"/>
                <a:cs typeface="Arial" pitchFamily="34" charset="0"/>
              </a:rPr>
              <a:t>(7) Fenwick E, </a:t>
            </a:r>
            <a:r>
              <a:rPr lang="en-GB" sz="1400" dirty="0" err="1" smtClean="0">
                <a:latin typeface="Palatino Linotype" pitchFamily="18" charset="0"/>
                <a:cs typeface="Arial" pitchFamily="34" charset="0"/>
              </a:rPr>
              <a:t>Kulin</a:t>
            </a:r>
            <a:r>
              <a:rPr lang="en-GB" sz="1400" dirty="0" smtClean="0">
                <a:latin typeface="Palatino Linotype" pitchFamily="18" charset="0"/>
                <a:cs typeface="Arial" pitchFamily="34" charset="0"/>
              </a:rPr>
              <a:t> NA, Marshall D, Hall Long K. A probabilistic decision model to guide optimal health policy decisions for lung cancer screening [presentation HSR-51]. Med </a:t>
            </a:r>
            <a:r>
              <a:rPr lang="en-GB" sz="1400" dirty="0" err="1" smtClean="0">
                <a:latin typeface="Palatino Linotype" pitchFamily="18" charset="0"/>
                <a:cs typeface="Arial" pitchFamily="34" charset="0"/>
              </a:rPr>
              <a:t>Decis</a:t>
            </a:r>
            <a:r>
              <a:rPr lang="en-GB" sz="1400" dirty="0" smtClean="0">
                <a:latin typeface="Palatino Linotype" pitchFamily="18" charset="0"/>
                <a:cs typeface="Arial" pitchFamily="34" charset="0"/>
              </a:rPr>
              <a:t> Making 2011; 31:E89.</a:t>
            </a:r>
          </a:p>
          <a:p>
            <a:endParaRPr lang="en-GB" sz="1400" dirty="0" smtClean="0">
              <a:latin typeface="Palatino Linotype" pitchFamily="18" charset="0"/>
              <a:cs typeface="Arial" pitchFamily="34" charset="0"/>
            </a:endParaRPr>
          </a:p>
          <a:p>
            <a:r>
              <a:rPr lang="en-GB" sz="1400" dirty="0" smtClean="0">
                <a:latin typeface="Palatino Linotype" pitchFamily="18" charset="0"/>
                <a:cs typeface="Arial" pitchFamily="34" charset="0"/>
              </a:rPr>
              <a:t>The authors gratefully acknowledge the contribution of the clinical expert advisors of the National Institute for Health and Clinical Excellence (NICE) diagnostic advisory committee. We would also like to thank Lisa Stirk, Nigel Gummerson, Peter </a:t>
            </a:r>
            <a:r>
              <a:rPr lang="en-GB" sz="1400" dirty="0" err="1" smtClean="0">
                <a:latin typeface="Palatino Linotype" pitchFamily="18" charset="0"/>
                <a:cs typeface="Arial" pitchFamily="34" charset="0"/>
              </a:rPr>
              <a:t>Millner</a:t>
            </a:r>
            <a:r>
              <a:rPr lang="en-GB" sz="1400" dirty="0" smtClean="0">
                <a:latin typeface="Palatino Linotype" pitchFamily="18" charset="0"/>
                <a:cs typeface="Arial" pitchFamily="34" charset="0"/>
              </a:rPr>
              <a:t>, Paul </a:t>
            </a:r>
            <a:r>
              <a:rPr lang="en-GB" sz="1400" dirty="0" err="1" smtClean="0">
                <a:latin typeface="Palatino Linotype" pitchFamily="18" charset="0"/>
                <a:cs typeface="Arial" pitchFamily="34" charset="0"/>
              </a:rPr>
              <a:t>Shrimpton</a:t>
            </a:r>
            <a:r>
              <a:rPr lang="en-GB" sz="1400" dirty="0" smtClean="0">
                <a:latin typeface="Palatino Linotype" pitchFamily="18" charset="0"/>
                <a:cs typeface="Arial" pitchFamily="34" charset="0"/>
              </a:rPr>
              <a:t>, Erika Denton, Sally MacLachlan, Maxine Clarke, Peter Howells and Paul </a:t>
            </a:r>
            <a:r>
              <a:rPr lang="en-GB" sz="1400" dirty="0" err="1" smtClean="0">
                <a:latin typeface="Palatino Linotype" pitchFamily="18" charset="0"/>
                <a:cs typeface="Arial" pitchFamily="34" charset="0"/>
              </a:rPr>
              <a:t>Tappenden</a:t>
            </a:r>
            <a:r>
              <a:rPr lang="en-GB" sz="1400" dirty="0" smtClean="0">
                <a:latin typeface="Palatino Linotype" pitchFamily="18" charset="0"/>
                <a:cs typeface="Arial" pitchFamily="34" charset="0"/>
              </a:rPr>
              <a:t> for providing information and advice.  This project was funded by the National Institute for Health Research Health Technology Assessment Programme on behalf of the National Institute for Health and Clinical Excellence.  The views expressed are those of the authors who are also responsible for any errors.</a:t>
            </a:r>
          </a:p>
        </p:txBody>
      </p:sp>
      <p:sp>
        <p:nvSpPr>
          <p:cNvPr id="47" name="TextBox 46"/>
          <p:cNvSpPr txBox="1"/>
          <p:nvPr/>
        </p:nvSpPr>
        <p:spPr>
          <a:xfrm>
            <a:off x="-6156448" y="9185376"/>
            <a:ext cx="6156447" cy="3539430"/>
          </a:xfrm>
          <a:prstGeom prst="rect">
            <a:avLst/>
          </a:prstGeom>
          <a:noFill/>
        </p:spPr>
        <p:txBody>
          <a:bodyPr wrap="square" rtlCol="0">
            <a:spAutoFit/>
          </a:bodyPr>
          <a:lstStyle/>
          <a:p>
            <a:r>
              <a:rPr lang="en-GB" dirty="0" smtClean="0">
                <a:latin typeface="Palatino Linotype" pitchFamily="18" charset="0"/>
                <a:cs typeface="Arial" pitchFamily="34" charset="0"/>
              </a:rPr>
              <a:t>RGB value</a:t>
            </a:r>
          </a:p>
          <a:p>
            <a:r>
              <a:rPr lang="en-GB" dirty="0" smtClean="0">
                <a:latin typeface="Palatino Linotype" pitchFamily="18" charset="0"/>
                <a:cs typeface="Arial" pitchFamily="34" charset="0"/>
              </a:rPr>
              <a:t>R 5</a:t>
            </a:r>
          </a:p>
          <a:p>
            <a:r>
              <a:rPr lang="en-GB" dirty="0" smtClean="0">
                <a:latin typeface="Palatino Linotype" pitchFamily="18" charset="0"/>
                <a:cs typeface="Arial" pitchFamily="34" charset="0"/>
              </a:rPr>
              <a:t>G 137</a:t>
            </a:r>
          </a:p>
          <a:p>
            <a:r>
              <a:rPr lang="en-GB" dirty="0" smtClean="0">
                <a:latin typeface="Palatino Linotype" pitchFamily="18" charset="0"/>
                <a:cs typeface="Arial" pitchFamily="34" charset="0"/>
              </a:rPr>
              <a:t>B 212</a:t>
            </a:r>
            <a:endParaRPr lang="en-GB" dirty="0">
              <a:latin typeface="Palatino Linotype" pitchFamily="18" charset="0"/>
              <a:cs typeface="Arial" pitchFamily="34"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Diapositiva 1&quot;/&gt;&lt;property id=&quot;20307&quot; value=&quot;256&quot;/&gt;&lt;/object&gt;&lt;/object&gt;&lt;/object&gt;&lt;/database&gt;"/>
  <p:tag name="SECTOMILLISECCONVERTED" val="1"/>
</p:tagLst>
</file>

<file path=ppt/theme/theme1.xml><?xml version="1.0" encoding="utf-8"?>
<a:theme xmlns:a="http://schemas.openxmlformats.org/drawingml/2006/main" name="Presentación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Presentación1</Template>
  <TotalTime>8103</TotalTime>
  <Words>972</Words>
  <Application>Microsoft Office PowerPoint</Application>
  <PresentationFormat>Custom</PresentationFormat>
  <Paragraphs>159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Presentación1</vt:lpstr>
      <vt:lpstr>Slide 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Luis</dc:creator>
  <cp:lastModifiedBy>rndf500</cp:lastModifiedBy>
  <cp:revision>259</cp:revision>
  <dcterms:created xsi:type="dcterms:W3CDTF">2011-03-11T07:31:53Z</dcterms:created>
  <dcterms:modified xsi:type="dcterms:W3CDTF">2012-10-15T15:53:12Z</dcterms:modified>
</cp:coreProperties>
</file>