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harts/chart3.xml" ContentType="application/vnd.openxmlformats-officedocument.drawingml.char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6" r:id="rId2"/>
  </p:sldIdLst>
  <p:sldSz cx="34204275" cy="51206400"/>
  <p:notesSz cx="6858000" cy="9144000"/>
  <p:custDataLst>
    <p:tags r:id="rId4"/>
  </p:custDataLst>
  <p:defaultTextStyle>
    <a:defPPr>
      <a:defRPr lang="es-ES"/>
    </a:defPPr>
    <a:lvl1pPr algn="l" defTabSz="2838450" rtl="0" fontAlgn="base">
      <a:spcBef>
        <a:spcPct val="0"/>
      </a:spcBef>
      <a:spcAft>
        <a:spcPct val="0"/>
      </a:spcAft>
      <a:defRPr sz="5600" kern="1200">
        <a:solidFill>
          <a:schemeClr val="tx1"/>
        </a:solidFill>
        <a:latin typeface="Arial" charset="0"/>
        <a:ea typeface="+mn-ea"/>
        <a:cs typeface="Arial" charset="0"/>
      </a:defRPr>
    </a:lvl1pPr>
    <a:lvl2pPr marL="1419225" indent="-962025" algn="l" defTabSz="2838450" rtl="0" fontAlgn="base">
      <a:spcBef>
        <a:spcPct val="0"/>
      </a:spcBef>
      <a:spcAft>
        <a:spcPct val="0"/>
      </a:spcAft>
      <a:defRPr sz="5600" kern="1200">
        <a:solidFill>
          <a:schemeClr val="tx1"/>
        </a:solidFill>
        <a:latin typeface="Arial" charset="0"/>
        <a:ea typeface="+mn-ea"/>
        <a:cs typeface="Arial" charset="0"/>
      </a:defRPr>
    </a:lvl2pPr>
    <a:lvl3pPr marL="2838450" indent="-1924050" algn="l" defTabSz="2838450" rtl="0" fontAlgn="base">
      <a:spcBef>
        <a:spcPct val="0"/>
      </a:spcBef>
      <a:spcAft>
        <a:spcPct val="0"/>
      </a:spcAft>
      <a:defRPr sz="5600" kern="1200">
        <a:solidFill>
          <a:schemeClr val="tx1"/>
        </a:solidFill>
        <a:latin typeface="Arial" charset="0"/>
        <a:ea typeface="+mn-ea"/>
        <a:cs typeface="Arial" charset="0"/>
      </a:defRPr>
    </a:lvl3pPr>
    <a:lvl4pPr marL="4257675" indent="-2886075" algn="l" defTabSz="2838450" rtl="0" fontAlgn="base">
      <a:spcBef>
        <a:spcPct val="0"/>
      </a:spcBef>
      <a:spcAft>
        <a:spcPct val="0"/>
      </a:spcAft>
      <a:defRPr sz="5600" kern="1200">
        <a:solidFill>
          <a:schemeClr val="tx1"/>
        </a:solidFill>
        <a:latin typeface="Arial" charset="0"/>
        <a:ea typeface="+mn-ea"/>
        <a:cs typeface="Arial" charset="0"/>
      </a:defRPr>
    </a:lvl4pPr>
    <a:lvl5pPr marL="5676900" indent="-3848100" algn="l" defTabSz="2838450" rtl="0" fontAlgn="base">
      <a:spcBef>
        <a:spcPct val="0"/>
      </a:spcBef>
      <a:spcAft>
        <a:spcPct val="0"/>
      </a:spcAft>
      <a:defRPr sz="5600" kern="1200">
        <a:solidFill>
          <a:schemeClr val="tx1"/>
        </a:solidFill>
        <a:latin typeface="Arial" charset="0"/>
        <a:ea typeface="+mn-ea"/>
        <a:cs typeface="Arial" charset="0"/>
      </a:defRPr>
    </a:lvl5pPr>
    <a:lvl6pPr marL="2286000" algn="l" defTabSz="914400" rtl="0" eaLnBrk="1" latinLnBrk="0" hangingPunct="1">
      <a:defRPr sz="5600" kern="1200">
        <a:solidFill>
          <a:schemeClr val="tx1"/>
        </a:solidFill>
        <a:latin typeface="Arial" charset="0"/>
        <a:ea typeface="+mn-ea"/>
        <a:cs typeface="Arial" charset="0"/>
      </a:defRPr>
    </a:lvl6pPr>
    <a:lvl7pPr marL="2743200" algn="l" defTabSz="914400" rtl="0" eaLnBrk="1" latinLnBrk="0" hangingPunct="1">
      <a:defRPr sz="5600" kern="1200">
        <a:solidFill>
          <a:schemeClr val="tx1"/>
        </a:solidFill>
        <a:latin typeface="Arial" charset="0"/>
        <a:ea typeface="+mn-ea"/>
        <a:cs typeface="Arial" charset="0"/>
      </a:defRPr>
    </a:lvl7pPr>
    <a:lvl8pPr marL="3200400" algn="l" defTabSz="914400" rtl="0" eaLnBrk="1" latinLnBrk="0" hangingPunct="1">
      <a:defRPr sz="5600" kern="1200">
        <a:solidFill>
          <a:schemeClr val="tx1"/>
        </a:solidFill>
        <a:latin typeface="Arial" charset="0"/>
        <a:ea typeface="+mn-ea"/>
        <a:cs typeface="Arial" charset="0"/>
      </a:defRPr>
    </a:lvl8pPr>
    <a:lvl9pPr marL="3657600" algn="l" defTabSz="914400" rtl="0" eaLnBrk="1" latinLnBrk="0" hangingPunct="1">
      <a:defRPr sz="5600"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lw4" initials="hlaw" lastIdx="3" clrIdx="0"/>
  <p:cmAuthor id="1" name="Rita Isabel Neves de Faria" initials="RF"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589D4"/>
  </p:clrMru>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88" autoAdjust="0"/>
    <p:restoredTop sz="94673" autoAdjust="0"/>
  </p:normalViewPr>
  <p:slideViewPr>
    <p:cSldViewPr>
      <p:cViewPr>
        <p:scale>
          <a:sx n="30" d="100"/>
          <a:sy n="30" d="100"/>
        </p:scale>
        <p:origin x="-78" y="5388"/>
      </p:cViewPr>
      <p:guideLst>
        <p:guide orient="horz" pos="16127"/>
        <p:guide pos="10773"/>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handoutMaster" Target="handoutMasters/handout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tags" Target="tags/tag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projectfs\che_project\teehta\Rita%20Faria\Conferences\Conferences%202012\ISPOR%20Berlin%202012\Informal%20care%20graphs%20for%20ISPOR.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projectfs\che_project\teehta\Rita%20Faria\Conferences\Conferences%202012\ISPOR%20Berlin%202012\Informal%20care%20graphs%20for%20ISPOR.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projectfs\che_project\teehta\Rita%20Faria\Conferences\Conferences%202012\ISPOR%20Berlin%202012\Informal%20care%20graphs%20for%20ISPO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GB"/>
  <c:chart>
    <c:autoTitleDeleted val="1"/>
    <c:plotArea>
      <c:layout>
        <c:manualLayout>
          <c:layoutTarget val="inner"/>
          <c:xMode val="edge"/>
          <c:yMode val="edge"/>
          <c:x val="6.887311943694574E-2"/>
          <c:y val="6.2700866069936231E-2"/>
          <c:w val="0.91312521311965877"/>
          <c:h val="0.61110514747610678"/>
        </c:manualLayout>
      </c:layout>
      <c:barChart>
        <c:barDir val="col"/>
        <c:grouping val="clustered"/>
        <c:ser>
          <c:idx val="0"/>
          <c:order val="0"/>
          <c:tx>
            <c:strRef>
              <c:f>Sheet1!$D$3</c:f>
              <c:strCache>
                <c:ptCount val="1"/>
                <c:pt idx="0">
                  <c:v>Percentage of the population reporting to be informal carers providing help with activities of daily living</c:v>
                </c:pt>
              </c:strCache>
            </c:strRef>
          </c:tx>
          <c:spPr>
            <a:solidFill>
              <a:srgbClr val="0589D4"/>
            </a:solidFill>
          </c:spPr>
          <c:dLbls>
            <c:dLbl>
              <c:idx val="0"/>
              <c:layout/>
              <c:tx>
                <c:rich>
                  <a:bodyPr/>
                  <a:lstStyle/>
                  <a:p>
                    <a:r>
                      <a:rPr lang="en-US" smtClean="0"/>
                      <a:t>16.2</a:t>
                    </a:r>
                    <a:endParaRPr lang="en-US" dirty="0"/>
                  </a:p>
                </c:rich>
              </c:tx>
              <c:showVal val="1"/>
            </c:dLbl>
            <c:dLbl>
              <c:idx val="1"/>
              <c:layout/>
              <c:tx>
                <c:rich>
                  <a:bodyPr/>
                  <a:lstStyle/>
                  <a:p>
                    <a:r>
                      <a:rPr lang="en-US" smtClean="0"/>
                      <a:t>15.3</a:t>
                    </a:r>
                    <a:endParaRPr lang="en-US"/>
                  </a:p>
                </c:rich>
              </c:tx>
              <c:showVal val="1"/>
            </c:dLbl>
            <c:dLbl>
              <c:idx val="2"/>
              <c:layout/>
              <c:tx>
                <c:rich>
                  <a:bodyPr/>
                  <a:lstStyle/>
                  <a:p>
                    <a:r>
                      <a:rPr lang="en-US" smtClean="0"/>
                      <a:t>15.2</a:t>
                    </a:r>
                    <a:endParaRPr lang="en-US"/>
                  </a:p>
                </c:rich>
              </c:tx>
              <c:showVal val="1"/>
            </c:dLbl>
            <c:dLbl>
              <c:idx val="3"/>
              <c:layout/>
              <c:tx>
                <c:rich>
                  <a:bodyPr/>
                  <a:lstStyle/>
                  <a:p>
                    <a:r>
                      <a:rPr lang="en-US" smtClean="0"/>
                      <a:t>14.6</a:t>
                    </a:r>
                    <a:endParaRPr lang="en-US"/>
                  </a:p>
                </c:rich>
              </c:tx>
              <c:showVal val="1"/>
            </c:dLbl>
            <c:dLbl>
              <c:idx val="4"/>
              <c:layout/>
              <c:tx>
                <c:rich>
                  <a:bodyPr/>
                  <a:lstStyle/>
                  <a:p>
                    <a:r>
                      <a:rPr lang="en-US" smtClean="0"/>
                      <a:t>12.1</a:t>
                    </a:r>
                    <a:endParaRPr lang="en-US"/>
                  </a:p>
                </c:rich>
              </c:tx>
              <c:showVal val="1"/>
            </c:dLbl>
            <c:dLbl>
              <c:idx val="5"/>
              <c:layout/>
              <c:tx>
                <c:rich>
                  <a:bodyPr/>
                  <a:lstStyle/>
                  <a:p>
                    <a:r>
                      <a:rPr lang="en-US" smtClean="0"/>
                      <a:t>12.0</a:t>
                    </a:r>
                    <a:endParaRPr lang="en-US"/>
                  </a:p>
                </c:rich>
              </c:tx>
              <c:showVal val="1"/>
            </c:dLbl>
            <c:dLbl>
              <c:idx val="6"/>
              <c:layout/>
              <c:tx>
                <c:rich>
                  <a:bodyPr/>
                  <a:lstStyle/>
                  <a:p>
                    <a:r>
                      <a:rPr lang="en-US" smtClean="0"/>
                      <a:t>11.4</a:t>
                    </a:r>
                    <a:endParaRPr lang="en-US"/>
                  </a:p>
                </c:rich>
              </c:tx>
              <c:showVal val="1"/>
            </c:dLbl>
            <c:dLbl>
              <c:idx val="7"/>
              <c:layout/>
              <c:tx>
                <c:rich>
                  <a:bodyPr/>
                  <a:lstStyle/>
                  <a:p>
                    <a:r>
                      <a:rPr lang="en-US" smtClean="0"/>
                      <a:t>11.2</a:t>
                    </a:r>
                    <a:endParaRPr lang="en-US"/>
                  </a:p>
                </c:rich>
              </c:tx>
              <c:showVal val="1"/>
            </c:dLbl>
            <c:dLbl>
              <c:idx val="8"/>
              <c:layout/>
              <c:tx>
                <c:rich>
                  <a:bodyPr/>
                  <a:lstStyle/>
                  <a:p>
                    <a:r>
                      <a:rPr lang="en-US" smtClean="0"/>
                      <a:t>11.0</a:t>
                    </a:r>
                    <a:endParaRPr lang="en-US"/>
                  </a:p>
                </c:rich>
              </c:tx>
              <c:showVal val="1"/>
            </c:dLbl>
            <c:dLbl>
              <c:idx val="9"/>
              <c:layout/>
              <c:tx>
                <c:rich>
                  <a:bodyPr/>
                  <a:lstStyle/>
                  <a:p>
                    <a:r>
                      <a:rPr lang="en-US" smtClean="0"/>
                      <a:t>10.8</a:t>
                    </a:r>
                    <a:endParaRPr lang="en-US"/>
                  </a:p>
                </c:rich>
              </c:tx>
              <c:showVal val="1"/>
            </c:dLbl>
            <c:dLbl>
              <c:idx val="10"/>
              <c:layout/>
              <c:tx>
                <c:rich>
                  <a:bodyPr/>
                  <a:lstStyle/>
                  <a:p>
                    <a:r>
                      <a:rPr lang="en-US" smtClean="0"/>
                      <a:t>10.7</a:t>
                    </a:r>
                    <a:endParaRPr lang="en-US"/>
                  </a:p>
                </c:rich>
              </c:tx>
              <c:showVal val="1"/>
            </c:dLbl>
            <c:dLbl>
              <c:idx val="11"/>
              <c:layout/>
              <c:tx>
                <c:rich>
                  <a:bodyPr/>
                  <a:lstStyle/>
                  <a:p>
                    <a:r>
                      <a:rPr lang="en-US" smtClean="0"/>
                      <a:t>10.3</a:t>
                    </a:r>
                    <a:endParaRPr lang="en-US"/>
                  </a:p>
                </c:rich>
              </c:tx>
              <c:showVal val="1"/>
            </c:dLbl>
            <c:dLbl>
              <c:idx val="12"/>
              <c:layout/>
              <c:tx>
                <c:rich>
                  <a:bodyPr/>
                  <a:lstStyle/>
                  <a:p>
                    <a:r>
                      <a:rPr lang="en-US" smtClean="0"/>
                      <a:t>9.8</a:t>
                    </a:r>
                    <a:endParaRPr lang="en-US"/>
                  </a:p>
                </c:rich>
              </c:tx>
              <c:showVal val="1"/>
            </c:dLbl>
            <c:dLbl>
              <c:idx val="13"/>
              <c:layout/>
              <c:tx>
                <c:rich>
                  <a:bodyPr/>
                  <a:lstStyle/>
                  <a:p>
                    <a:r>
                      <a:rPr lang="en-US" smtClean="0"/>
                      <a:t>9.3</a:t>
                    </a:r>
                    <a:endParaRPr lang="en-US"/>
                  </a:p>
                </c:rich>
              </c:tx>
              <c:showVal val="1"/>
            </c:dLbl>
            <c:dLbl>
              <c:idx val="14"/>
              <c:layout/>
              <c:tx>
                <c:rich>
                  <a:bodyPr/>
                  <a:lstStyle/>
                  <a:p>
                    <a:r>
                      <a:rPr lang="en-US" smtClean="0"/>
                      <a:t>8.7</a:t>
                    </a:r>
                    <a:endParaRPr lang="en-US"/>
                  </a:p>
                </c:rich>
              </c:tx>
              <c:showVal val="1"/>
            </c:dLbl>
            <c:dLbl>
              <c:idx val="15"/>
              <c:layout/>
              <c:tx>
                <c:rich>
                  <a:bodyPr/>
                  <a:lstStyle/>
                  <a:p>
                    <a:r>
                      <a:rPr lang="en-US" smtClean="0"/>
                      <a:t>8.0</a:t>
                    </a:r>
                    <a:endParaRPr lang="en-US"/>
                  </a:p>
                </c:rich>
              </c:tx>
              <c:showVal val="1"/>
            </c:dLbl>
            <c:txPr>
              <a:bodyPr/>
              <a:lstStyle/>
              <a:p>
                <a:pPr>
                  <a:defRPr sz="2800">
                    <a:latin typeface="Arial" pitchFamily="34" charset="0"/>
                    <a:cs typeface="Arial" pitchFamily="34" charset="0"/>
                  </a:defRPr>
                </a:pPr>
                <a:endParaRPr lang="en-US"/>
              </a:p>
            </c:txPr>
            <c:showVal val="1"/>
          </c:dLbls>
          <c:cat>
            <c:strRef>
              <c:f>Sheet1!$B$4:$B$19</c:f>
              <c:strCache>
                <c:ptCount val="16"/>
                <c:pt idx="0">
                  <c:v>Italy</c:v>
                </c:pt>
                <c:pt idx="1">
                  <c:v>Spain</c:v>
                </c:pt>
                <c:pt idx="2">
                  <c:v>UK</c:v>
                </c:pt>
                <c:pt idx="3">
                  <c:v>Ireland</c:v>
                </c:pt>
                <c:pt idx="4">
                  <c:v>Belgium</c:v>
                </c:pt>
                <c:pt idx="5">
                  <c:v>Czech Republic</c:v>
                </c:pt>
                <c:pt idx="6">
                  <c:v>Netherlands</c:v>
                </c:pt>
                <c:pt idx="7">
                  <c:v>Australia</c:v>
                </c:pt>
                <c:pt idx="8">
                  <c:v>Germany</c:v>
                </c:pt>
                <c:pt idx="9">
                  <c:v>Switzerland</c:v>
                </c:pt>
                <c:pt idx="10">
                  <c:v>France</c:v>
                </c:pt>
                <c:pt idx="11">
                  <c:v>Poland</c:v>
                </c:pt>
                <c:pt idx="12">
                  <c:v>Austria</c:v>
                </c:pt>
                <c:pt idx="13">
                  <c:v>Denmark</c:v>
                </c:pt>
                <c:pt idx="14">
                  <c:v>Greece</c:v>
                </c:pt>
                <c:pt idx="15">
                  <c:v>Sweden</c:v>
                </c:pt>
              </c:strCache>
            </c:strRef>
          </c:cat>
          <c:val>
            <c:numRef>
              <c:f>Sheet1!$D$4:$D$19</c:f>
              <c:numCache>
                <c:formatCode>0.0%</c:formatCode>
                <c:ptCount val="16"/>
                <c:pt idx="0">
                  <c:v>0.16200000000000009</c:v>
                </c:pt>
                <c:pt idx="1">
                  <c:v>0.15300000000000011</c:v>
                </c:pt>
                <c:pt idx="2">
                  <c:v>0.15200000000000011</c:v>
                </c:pt>
                <c:pt idx="3">
                  <c:v>0.1460000000000001</c:v>
                </c:pt>
                <c:pt idx="4">
                  <c:v>0.12100000000000002</c:v>
                </c:pt>
                <c:pt idx="5">
                  <c:v>0.12000000000000002</c:v>
                </c:pt>
                <c:pt idx="6">
                  <c:v>0.11400000000000006</c:v>
                </c:pt>
                <c:pt idx="7">
                  <c:v>0.11199999999999997</c:v>
                </c:pt>
                <c:pt idx="8">
                  <c:v>0.11000000000000004</c:v>
                </c:pt>
                <c:pt idx="9">
                  <c:v>0.10800000000000007</c:v>
                </c:pt>
                <c:pt idx="10">
                  <c:v>0.10700000000000005</c:v>
                </c:pt>
                <c:pt idx="11">
                  <c:v>0.10300000000000002</c:v>
                </c:pt>
                <c:pt idx="12">
                  <c:v>9.8000000000000129E-2</c:v>
                </c:pt>
                <c:pt idx="13">
                  <c:v>9.300000000000011E-2</c:v>
                </c:pt>
                <c:pt idx="14">
                  <c:v>8.7000000000000022E-2</c:v>
                </c:pt>
                <c:pt idx="15">
                  <c:v>8.0000000000000057E-2</c:v>
                </c:pt>
              </c:numCache>
            </c:numRef>
          </c:val>
        </c:ser>
        <c:axId val="81586048"/>
        <c:axId val="81587584"/>
      </c:barChart>
      <c:catAx>
        <c:axId val="81586048"/>
        <c:scaling>
          <c:orientation val="minMax"/>
        </c:scaling>
        <c:axPos val="b"/>
        <c:tickLblPos val="nextTo"/>
        <c:txPr>
          <a:bodyPr/>
          <a:lstStyle/>
          <a:p>
            <a:pPr>
              <a:defRPr sz="3200">
                <a:latin typeface="Arial" pitchFamily="34" charset="0"/>
                <a:cs typeface="Arial" pitchFamily="34" charset="0"/>
              </a:defRPr>
            </a:pPr>
            <a:endParaRPr lang="en-US"/>
          </a:p>
        </c:txPr>
        <c:crossAx val="81587584"/>
        <c:crossesAt val="0"/>
        <c:auto val="1"/>
        <c:lblAlgn val="ctr"/>
        <c:lblOffset val="100"/>
      </c:catAx>
      <c:valAx>
        <c:axId val="81587584"/>
        <c:scaling>
          <c:orientation val="minMax"/>
          <c:max val="0.2"/>
        </c:scaling>
        <c:axPos val="l"/>
        <c:numFmt formatCode="0.0%" sourceLinked="1"/>
        <c:tickLblPos val="nextTo"/>
        <c:txPr>
          <a:bodyPr/>
          <a:lstStyle/>
          <a:p>
            <a:pPr>
              <a:defRPr sz="2400">
                <a:latin typeface="Arial" pitchFamily="34" charset="0"/>
                <a:cs typeface="Arial" pitchFamily="34" charset="0"/>
              </a:defRPr>
            </a:pPr>
            <a:endParaRPr lang="en-US"/>
          </a:p>
        </c:txPr>
        <c:crossAx val="81586048"/>
        <c:crosses val="autoZero"/>
        <c:crossBetween val="between"/>
        <c:majorUnit val="5.0000000000000031E-2"/>
        <c:minorUnit val="4.0000000000000062E-3"/>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GB"/>
  <c:chart>
    <c:plotArea>
      <c:layout>
        <c:manualLayout>
          <c:layoutTarget val="inner"/>
          <c:xMode val="edge"/>
          <c:yMode val="edge"/>
          <c:x val="0.10587616921259513"/>
          <c:y val="0.18479241553805859"/>
          <c:w val="0.88526860929825291"/>
          <c:h val="0.63810965448283585"/>
        </c:manualLayout>
      </c:layout>
      <c:barChart>
        <c:barDir val="col"/>
        <c:grouping val="clustered"/>
        <c:ser>
          <c:idx val="0"/>
          <c:order val="0"/>
          <c:tx>
            <c:strRef>
              <c:f>Sheet1!$C$65</c:f>
              <c:strCache>
                <c:ptCount val="1"/>
                <c:pt idx="0">
                  <c:v>Diary</c:v>
                </c:pt>
              </c:strCache>
            </c:strRef>
          </c:tx>
          <c:spPr>
            <a:solidFill>
              <a:srgbClr val="0589D4"/>
            </a:solidFill>
          </c:spPr>
          <c:dLbls>
            <c:showVal val="1"/>
          </c:dLbls>
          <c:cat>
            <c:strRef>
              <c:f>Sheet1!$B$66:$B$68</c:f>
              <c:strCache>
                <c:ptCount val="3"/>
                <c:pt idx="0">
                  <c:v>Housework</c:v>
                </c:pt>
                <c:pt idx="1">
                  <c:v>Activities of daily living</c:v>
                </c:pt>
                <c:pt idx="2">
                  <c:v>Instrumental activities of daily living</c:v>
                </c:pt>
              </c:strCache>
            </c:strRef>
          </c:cat>
          <c:val>
            <c:numRef>
              <c:f>Sheet1!$C$66:$C$68</c:f>
              <c:numCache>
                <c:formatCode>0.0</c:formatCode>
                <c:ptCount val="3"/>
                <c:pt idx="0">
                  <c:v>3.1011666666666682</c:v>
                </c:pt>
                <c:pt idx="1">
                  <c:v>3.4164999999999979</c:v>
                </c:pt>
                <c:pt idx="2">
                  <c:v>9.1061666666666667</c:v>
                </c:pt>
              </c:numCache>
            </c:numRef>
          </c:val>
        </c:ser>
        <c:ser>
          <c:idx val="1"/>
          <c:order val="1"/>
          <c:tx>
            <c:strRef>
              <c:f>Sheet1!$D$65</c:f>
              <c:strCache>
                <c:ptCount val="1"/>
                <c:pt idx="0">
                  <c:v>Recall</c:v>
                </c:pt>
              </c:strCache>
            </c:strRef>
          </c:tx>
          <c:spPr>
            <a:solidFill>
              <a:schemeClr val="accent1">
                <a:lumMod val="20000"/>
                <a:lumOff val="80000"/>
              </a:schemeClr>
            </a:solidFill>
            <a:ln>
              <a:solidFill>
                <a:schemeClr val="accent1">
                  <a:lumMod val="40000"/>
                  <a:lumOff val="60000"/>
                </a:schemeClr>
              </a:solidFill>
            </a:ln>
          </c:spPr>
          <c:dLbls>
            <c:showVal val="1"/>
          </c:dLbls>
          <c:cat>
            <c:strRef>
              <c:f>Sheet1!$B$66:$B$68</c:f>
              <c:strCache>
                <c:ptCount val="3"/>
                <c:pt idx="0">
                  <c:v>Housework</c:v>
                </c:pt>
                <c:pt idx="1">
                  <c:v>Activities of daily living</c:v>
                </c:pt>
                <c:pt idx="2">
                  <c:v>Instrumental activities of daily living</c:v>
                </c:pt>
              </c:strCache>
            </c:strRef>
          </c:cat>
          <c:val>
            <c:numRef>
              <c:f>Sheet1!$D$66:$D$68</c:f>
              <c:numCache>
                <c:formatCode>0.0</c:formatCode>
                <c:ptCount val="3"/>
                <c:pt idx="0">
                  <c:v>3.4541666666666666</c:v>
                </c:pt>
                <c:pt idx="1">
                  <c:v>1.4009999999999991</c:v>
                </c:pt>
                <c:pt idx="2">
                  <c:v>3.3266666666666667</c:v>
                </c:pt>
              </c:numCache>
            </c:numRef>
          </c:val>
        </c:ser>
        <c:axId val="82523264"/>
        <c:axId val="84684160"/>
      </c:barChart>
      <c:catAx>
        <c:axId val="82523264"/>
        <c:scaling>
          <c:orientation val="minMax"/>
        </c:scaling>
        <c:axPos val="b"/>
        <c:tickLblPos val="nextTo"/>
        <c:crossAx val="84684160"/>
        <c:crosses val="autoZero"/>
        <c:auto val="1"/>
        <c:lblAlgn val="ctr"/>
        <c:lblOffset val="100"/>
      </c:catAx>
      <c:valAx>
        <c:axId val="84684160"/>
        <c:scaling>
          <c:orientation val="minMax"/>
        </c:scaling>
        <c:axPos val="l"/>
        <c:title>
          <c:tx>
            <c:rich>
              <a:bodyPr rot="-5400000" vert="horz"/>
              <a:lstStyle/>
              <a:p>
                <a:pPr>
                  <a:defRPr/>
                </a:pPr>
                <a:r>
                  <a:rPr lang="en-GB" dirty="0" smtClean="0"/>
                  <a:t>Time, hours per day</a:t>
                </a:r>
                <a:endParaRPr lang="en-GB" dirty="0"/>
              </a:p>
            </c:rich>
          </c:tx>
          <c:layout/>
        </c:title>
        <c:numFmt formatCode="0.0" sourceLinked="1"/>
        <c:tickLblPos val="nextTo"/>
        <c:crossAx val="82523264"/>
        <c:crosses val="autoZero"/>
        <c:crossBetween val="between"/>
        <c:majorUnit val="2"/>
      </c:valAx>
    </c:plotArea>
    <c:legend>
      <c:legendPos val="r"/>
      <c:layout>
        <c:manualLayout>
          <c:xMode val="edge"/>
          <c:yMode val="edge"/>
          <c:x val="0.17331216511111411"/>
          <c:y val="0.2410121993613614"/>
          <c:w val="0.40014979396228717"/>
          <c:h val="0.14600711032107544"/>
        </c:manualLayout>
      </c:layout>
    </c:legend>
    <c:plotVisOnly val="1"/>
  </c:chart>
  <c:txPr>
    <a:bodyPr/>
    <a:lstStyle/>
    <a:p>
      <a:pPr>
        <a:defRPr sz="3200">
          <a:latin typeface="Arial" pitchFamily="34" charset="0"/>
          <a:cs typeface="Arial" pitchFamily="34" charset="0"/>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GB"/>
  <c:chart>
    <c:plotArea>
      <c:layout/>
      <c:barChart>
        <c:barDir val="bar"/>
        <c:grouping val="clustered"/>
        <c:ser>
          <c:idx val="0"/>
          <c:order val="0"/>
          <c:spPr>
            <a:solidFill>
              <a:srgbClr val="0589D4"/>
            </a:solidFill>
          </c:spPr>
          <c:dLbls>
            <c:txPr>
              <a:bodyPr/>
              <a:lstStyle/>
              <a:p>
                <a:pPr>
                  <a:defRPr sz="3200">
                    <a:latin typeface="Arial" pitchFamily="34" charset="0"/>
                    <a:cs typeface="Arial" pitchFamily="34" charset="0"/>
                  </a:defRPr>
                </a:pPr>
                <a:endParaRPr lang="en-US"/>
              </a:p>
            </c:txPr>
            <c:showVal val="1"/>
          </c:dLbls>
          <c:cat>
            <c:strRef>
              <c:f>Sheet1!$B$31:$B$37</c:f>
              <c:strCache>
                <c:ptCount val="7"/>
                <c:pt idx="0">
                  <c:v>Proxy good, nurse [3]</c:v>
                </c:pt>
                <c:pt idx="1">
                  <c:v>Opportunity cost (average wage) [7]</c:v>
                </c:pt>
                <c:pt idx="2">
                  <c:v>Conjoint analysis [6]</c:v>
                </c:pt>
                <c:pt idx="3">
                  <c:v>Contingent valuation [5]</c:v>
                </c:pt>
                <c:pt idx="4">
                  <c:v>Well-being [4]</c:v>
                </c:pt>
                <c:pt idx="5">
                  <c:v>Opportunity cost (minimum wage) [8]</c:v>
                </c:pt>
                <c:pt idx="6">
                  <c:v>Proxy good, cleaner [3]</c:v>
                </c:pt>
              </c:strCache>
            </c:strRef>
          </c:cat>
          <c:val>
            <c:numRef>
              <c:f>Sheet1!$C$31:$C$37</c:f>
              <c:numCache>
                <c:formatCode>[$€-2]\ #,##0.0</c:formatCode>
                <c:ptCount val="7"/>
                <c:pt idx="0">
                  <c:v>26.77</c:v>
                </c:pt>
                <c:pt idx="1">
                  <c:v>16.7</c:v>
                </c:pt>
                <c:pt idx="2">
                  <c:v>12.360000000000001</c:v>
                </c:pt>
                <c:pt idx="3">
                  <c:v>9.52</c:v>
                </c:pt>
                <c:pt idx="4" formatCode="[$€-2]\ #,##0">
                  <c:v>8</c:v>
                </c:pt>
                <c:pt idx="5" formatCode="[$€-2]\ #,##0">
                  <c:v>7.9700000000000006</c:v>
                </c:pt>
                <c:pt idx="6">
                  <c:v>7.585077343039127</c:v>
                </c:pt>
              </c:numCache>
            </c:numRef>
          </c:val>
        </c:ser>
        <c:axId val="85704064"/>
        <c:axId val="89261568"/>
      </c:barChart>
      <c:catAx>
        <c:axId val="85704064"/>
        <c:scaling>
          <c:orientation val="minMax"/>
        </c:scaling>
        <c:axPos val="l"/>
        <c:tickLblPos val="nextTo"/>
        <c:txPr>
          <a:bodyPr/>
          <a:lstStyle/>
          <a:p>
            <a:pPr>
              <a:defRPr sz="3200">
                <a:latin typeface="Arial" pitchFamily="34" charset="0"/>
                <a:cs typeface="Arial" pitchFamily="34" charset="0"/>
              </a:defRPr>
            </a:pPr>
            <a:endParaRPr lang="en-US"/>
          </a:p>
        </c:txPr>
        <c:crossAx val="89261568"/>
        <c:crosses val="autoZero"/>
        <c:auto val="1"/>
        <c:lblAlgn val="ctr"/>
        <c:lblOffset val="100"/>
      </c:catAx>
      <c:valAx>
        <c:axId val="89261568"/>
        <c:scaling>
          <c:orientation val="minMax"/>
        </c:scaling>
        <c:axPos val="b"/>
        <c:numFmt formatCode="[$€-2]\ #,##0.0" sourceLinked="1"/>
        <c:tickLblPos val="nextTo"/>
        <c:txPr>
          <a:bodyPr/>
          <a:lstStyle/>
          <a:p>
            <a:pPr>
              <a:defRPr sz="3200">
                <a:latin typeface="Arial" pitchFamily="34" charset="0"/>
                <a:cs typeface="Arial" pitchFamily="34" charset="0"/>
              </a:defRPr>
            </a:pPr>
            <a:endParaRPr lang="en-US"/>
          </a:p>
        </c:txPr>
        <c:crossAx val="85704064"/>
        <c:crosses val="autoZero"/>
        <c:crossBetween val="between"/>
      </c:valAx>
    </c:plotArea>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ED34924-3490-4BB5-B950-EB6D4303A35E}" type="datetimeFigureOut">
              <a:rPr lang="en-GB" smtClean="0"/>
              <a:pPr/>
              <a:t>15/10/2012</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D4EA28D-9EA9-4B92-893F-8EB6BBF1322A}"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2565323" y="15907178"/>
            <a:ext cx="29073635" cy="10976187"/>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5130643" y="29016959"/>
            <a:ext cx="23942996" cy="13086079"/>
          </a:xfrm>
        </p:spPr>
        <p:txBody>
          <a:bodyPr/>
          <a:lstStyle>
            <a:lvl1pPr marL="0" indent="0" algn="ctr">
              <a:buNone/>
              <a:defRPr>
                <a:solidFill>
                  <a:schemeClr val="tx1">
                    <a:tint val="75000"/>
                  </a:schemeClr>
                </a:solidFill>
              </a:defRPr>
            </a:lvl1pPr>
            <a:lvl2pPr marL="1419606" indent="0" algn="ctr">
              <a:buNone/>
              <a:defRPr>
                <a:solidFill>
                  <a:schemeClr val="tx1">
                    <a:tint val="75000"/>
                  </a:schemeClr>
                </a:solidFill>
              </a:defRPr>
            </a:lvl2pPr>
            <a:lvl3pPr marL="2839212" indent="0" algn="ctr">
              <a:buNone/>
              <a:defRPr>
                <a:solidFill>
                  <a:schemeClr val="tx1">
                    <a:tint val="75000"/>
                  </a:schemeClr>
                </a:solidFill>
              </a:defRPr>
            </a:lvl3pPr>
            <a:lvl4pPr marL="4258818" indent="0" algn="ctr">
              <a:buNone/>
              <a:defRPr>
                <a:solidFill>
                  <a:schemeClr val="tx1">
                    <a:tint val="75000"/>
                  </a:schemeClr>
                </a:solidFill>
              </a:defRPr>
            </a:lvl4pPr>
            <a:lvl5pPr marL="5678424" indent="0" algn="ctr">
              <a:buNone/>
              <a:defRPr>
                <a:solidFill>
                  <a:schemeClr val="tx1">
                    <a:tint val="75000"/>
                  </a:schemeClr>
                </a:solidFill>
              </a:defRPr>
            </a:lvl5pPr>
            <a:lvl6pPr marL="7098030" indent="0" algn="ctr">
              <a:buNone/>
              <a:defRPr>
                <a:solidFill>
                  <a:schemeClr val="tx1">
                    <a:tint val="75000"/>
                  </a:schemeClr>
                </a:solidFill>
              </a:defRPr>
            </a:lvl6pPr>
            <a:lvl7pPr marL="8517636" indent="0" algn="ctr">
              <a:buNone/>
              <a:defRPr>
                <a:solidFill>
                  <a:schemeClr val="tx1">
                    <a:tint val="75000"/>
                  </a:schemeClr>
                </a:solidFill>
              </a:defRPr>
            </a:lvl7pPr>
            <a:lvl8pPr marL="9937242" indent="0" algn="ctr">
              <a:buNone/>
              <a:defRPr>
                <a:solidFill>
                  <a:schemeClr val="tx1">
                    <a:tint val="75000"/>
                  </a:schemeClr>
                </a:solidFill>
              </a:defRPr>
            </a:lvl8pPr>
            <a:lvl9pPr marL="11356848"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fld id="{7A69C0C6-5C43-4E0E-89E1-20B7F2B58C19}" type="datetimeFigureOut">
              <a:rPr lang="es-ES"/>
              <a:pPr>
                <a:defRPr/>
              </a:pPr>
              <a:t>15/10/2012</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01CC406D-DBFE-4B80-BDAF-28E44BBA2144}" type="slidenum">
              <a:rPr lang="es-ES"/>
              <a:pPr>
                <a:defRPr/>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57709CB4-7D5C-4A13-BCD6-BD5731936ADD}" type="datetimeFigureOut">
              <a:rPr lang="es-ES"/>
              <a:pPr>
                <a:defRPr/>
              </a:pPr>
              <a:t>15/10/2012</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30C9FBF0-6B6C-4032-A5FD-2239D1309595}" type="slidenum">
              <a:rPr lang="es-ES"/>
              <a:pPr>
                <a:defRPr/>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50777912" y="9257458"/>
            <a:ext cx="15754154" cy="197275024"/>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3503571" y="9257458"/>
            <a:ext cx="46704274" cy="19727502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23D759E3-0AD5-4F00-8E08-D2082E75ACA9}" type="datetimeFigureOut">
              <a:rPr lang="es-ES"/>
              <a:pPr>
                <a:defRPr/>
              </a:pPr>
              <a:t>15/10/2012</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23C1D3DD-3869-404D-8840-03026591EE8A}" type="slidenum">
              <a:rPr lang="es-ES"/>
              <a:pPr>
                <a:defRPr/>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060367B9-C950-42D6-9D40-8D0AA67E9F80}" type="datetimeFigureOut">
              <a:rPr lang="es-ES"/>
              <a:pPr>
                <a:defRPr/>
              </a:pPr>
              <a:t>15/10/2012</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1A4CD0EC-51BC-4C2C-8ACA-98BA4A8E10DA}" type="slidenum">
              <a:rPr lang="es-ES"/>
              <a:pPr>
                <a:defRPr/>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2701902" y="32904859"/>
            <a:ext cx="29073635" cy="10170160"/>
          </a:xfrm>
        </p:spPr>
        <p:txBody>
          <a:bodyPr anchor="t"/>
          <a:lstStyle>
            <a:lvl1pPr algn="l">
              <a:defRPr sz="124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2701902" y="21703462"/>
            <a:ext cx="29073635" cy="11201397"/>
          </a:xfrm>
        </p:spPr>
        <p:txBody>
          <a:bodyPr anchor="b"/>
          <a:lstStyle>
            <a:lvl1pPr marL="0" indent="0">
              <a:buNone/>
              <a:defRPr sz="6200">
                <a:solidFill>
                  <a:schemeClr val="tx1">
                    <a:tint val="75000"/>
                  </a:schemeClr>
                </a:solidFill>
              </a:defRPr>
            </a:lvl1pPr>
            <a:lvl2pPr marL="1419606" indent="0">
              <a:buNone/>
              <a:defRPr sz="5600">
                <a:solidFill>
                  <a:schemeClr val="tx1">
                    <a:tint val="75000"/>
                  </a:schemeClr>
                </a:solidFill>
              </a:defRPr>
            </a:lvl2pPr>
            <a:lvl3pPr marL="2839212" indent="0">
              <a:buNone/>
              <a:defRPr sz="5000">
                <a:solidFill>
                  <a:schemeClr val="tx1">
                    <a:tint val="75000"/>
                  </a:schemeClr>
                </a:solidFill>
              </a:defRPr>
            </a:lvl3pPr>
            <a:lvl4pPr marL="4258818" indent="0">
              <a:buNone/>
              <a:defRPr sz="4300">
                <a:solidFill>
                  <a:schemeClr val="tx1">
                    <a:tint val="75000"/>
                  </a:schemeClr>
                </a:solidFill>
              </a:defRPr>
            </a:lvl4pPr>
            <a:lvl5pPr marL="5678424" indent="0">
              <a:buNone/>
              <a:defRPr sz="4300">
                <a:solidFill>
                  <a:schemeClr val="tx1">
                    <a:tint val="75000"/>
                  </a:schemeClr>
                </a:solidFill>
              </a:defRPr>
            </a:lvl5pPr>
            <a:lvl6pPr marL="7098030" indent="0">
              <a:buNone/>
              <a:defRPr sz="4300">
                <a:solidFill>
                  <a:schemeClr val="tx1">
                    <a:tint val="75000"/>
                  </a:schemeClr>
                </a:solidFill>
              </a:defRPr>
            </a:lvl6pPr>
            <a:lvl7pPr marL="8517636" indent="0">
              <a:buNone/>
              <a:defRPr sz="4300">
                <a:solidFill>
                  <a:schemeClr val="tx1">
                    <a:tint val="75000"/>
                  </a:schemeClr>
                </a:solidFill>
              </a:defRPr>
            </a:lvl7pPr>
            <a:lvl8pPr marL="9937242" indent="0">
              <a:buNone/>
              <a:defRPr sz="4300">
                <a:solidFill>
                  <a:schemeClr val="tx1">
                    <a:tint val="75000"/>
                  </a:schemeClr>
                </a:solidFill>
              </a:defRPr>
            </a:lvl8pPr>
            <a:lvl9pPr marL="11356848" indent="0">
              <a:buNone/>
              <a:defRPr sz="43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2A1914A9-30F6-4910-AA1E-5335D9D68E14}" type="datetimeFigureOut">
              <a:rPr lang="es-ES"/>
              <a:pPr>
                <a:defRPr/>
              </a:pPr>
              <a:t>15/10/2012</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3F051D22-3CD9-45DF-A3E9-6E30D8F630BF}" type="slidenum">
              <a:rPr lang="es-ES"/>
              <a:pPr>
                <a:defRPr/>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3503573" y="53944529"/>
            <a:ext cx="31229217" cy="152587956"/>
          </a:xfrm>
        </p:spPr>
        <p:txBody>
          <a:bodyPr/>
          <a:lstStyle>
            <a:lvl1pPr>
              <a:defRPr sz="8700"/>
            </a:lvl1pPr>
            <a:lvl2pPr>
              <a:defRPr sz="7500"/>
            </a:lvl2pPr>
            <a:lvl3pPr>
              <a:defRPr sz="6200"/>
            </a:lvl3pPr>
            <a:lvl4pPr>
              <a:defRPr sz="5600"/>
            </a:lvl4pPr>
            <a:lvl5pPr>
              <a:defRPr sz="5600"/>
            </a:lvl5pPr>
            <a:lvl6pPr>
              <a:defRPr sz="5600"/>
            </a:lvl6pPr>
            <a:lvl7pPr>
              <a:defRPr sz="5600"/>
            </a:lvl7pPr>
            <a:lvl8pPr>
              <a:defRPr sz="5600"/>
            </a:lvl8pPr>
            <a:lvl9pPr>
              <a:defRPr sz="5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35302856" y="53944529"/>
            <a:ext cx="31229211" cy="152587956"/>
          </a:xfrm>
        </p:spPr>
        <p:txBody>
          <a:bodyPr/>
          <a:lstStyle>
            <a:lvl1pPr>
              <a:defRPr sz="8700"/>
            </a:lvl1pPr>
            <a:lvl2pPr>
              <a:defRPr sz="7500"/>
            </a:lvl2pPr>
            <a:lvl3pPr>
              <a:defRPr sz="6200"/>
            </a:lvl3pPr>
            <a:lvl4pPr>
              <a:defRPr sz="5600"/>
            </a:lvl4pPr>
            <a:lvl5pPr>
              <a:defRPr sz="5600"/>
            </a:lvl5pPr>
            <a:lvl6pPr>
              <a:defRPr sz="5600"/>
            </a:lvl6pPr>
            <a:lvl7pPr>
              <a:defRPr sz="5600"/>
            </a:lvl7pPr>
            <a:lvl8pPr>
              <a:defRPr sz="5600"/>
            </a:lvl8pPr>
            <a:lvl9pPr>
              <a:defRPr sz="5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fld id="{C5CAFE6F-D315-4BFB-A0E3-AE32F5024D2E}" type="datetimeFigureOut">
              <a:rPr lang="es-ES"/>
              <a:pPr>
                <a:defRPr/>
              </a:pPr>
              <a:t>15/10/2012</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0549F37E-AA3D-4508-8722-5AD20592AFBE}" type="slidenum">
              <a:rPr lang="es-ES"/>
              <a:pPr>
                <a:defRPr/>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1710215" y="2050631"/>
            <a:ext cx="30783851" cy="8534401"/>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1710215" y="11462178"/>
            <a:ext cx="15112828" cy="4776890"/>
          </a:xfrm>
        </p:spPr>
        <p:txBody>
          <a:bodyPr anchor="b"/>
          <a:lstStyle>
            <a:lvl1pPr marL="0" indent="0">
              <a:buNone/>
              <a:defRPr sz="7500" b="1"/>
            </a:lvl1pPr>
            <a:lvl2pPr marL="1419606" indent="0">
              <a:buNone/>
              <a:defRPr sz="6200" b="1"/>
            </a:lvl2pPr>
            <a:lvl3pPr marL="2839212" indent="0">
              <a:buNone/>
              <a:defRPr sz="5600" b="1"/>
            </a:lvl3pPr>
            <a:lvl4pPr marL="4258818" indent="0">
              <a:buNone/>
              <a:defRPr sz="5000" b="1"/>
            </a:lvl4pPr>
            <a:lvl5pPr marL="5678424" indent="0">
              <a:buNone/>
              <a:defRPr sz="5000" b="1"/>
            </a:lvl5pPr>
            <a:lvl6pPr marL="7098030" indent="0">
              <a:buNone/>
              <a:defRPr sz="5000" b="1"/>
            </a:lvl6pPr>
            <a:lvl7pPr marL="8517636" indent="0">
              <a:buNone/>
              <a:defRPr sz="5000" b="1"/>
            </a:lvl7pPr>
            <a:lvl8pPr marL="9937242" indent="0">
              <a:buNone/>
              <a:defRPr sz="5000" b="1"/>
            </a:lvl8pPr>
            <a:lvl9pPr marL="11356848" indent="0">
              <a:buNone/>
              <a:defRPr sz="50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1710215" y="16239069"/>
            <a:ext cx="15112828" cy="29502951"/>
          </a:xfrm>
        </p:spPr>
        <p:txBody>
          <a:bodyPr/>
          <a:lstStyle>
            <a:lvl1pPr>
              <a:defRPr sz="7500"/>
            </a:lvl1pPr>
            <a:lvl2pPr>
              <a:defRPr sz="6200"/>
            </a:lvl2pPr>
            <a:lvl3pPr>
              <a:defRPr sz="5600"/>
            </a:lvl3pPr>
            <a:lvl4pPr>
              <a:defRPr sz="5000"/>
            </a:lvl4pPr>
            <a:lvl5pPr>
              <a:defRPr sz="5000"/>
            </a:lvl5pPr>
            <a:lvl6pPr>
              <a:defRPr sz="5000"/>
            </a:lvl6pPr>
            <a:lvl7pPr>
              <a:defRPr sz="5000"/>
            </a:lvl7pPr>
            <a:lvl8pPr>
              <a:defRPr sz="5000"/>
            </a:lvl8pPr>
            <a:lvl9pPr>
              <a:defRPr sz="5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17375301" y="11462178"/>
            <a:ext cx="15118762" cy="4776890"/>
          </a:xfrm>
        </p:spPr>
        <p:txBody>
          <a:bodyPr anchor="b"/>
          <a:lstStyle>
            <a:lvl1pPr marL="0" indent="0">
              <a:buNone/>
              <a:defRPr sz="7500" b="1"/>
            </a:lvl1pPr>
            <a:lvl2pPr marL="1419606" indent="0">
              <a:buNone/>
              <a:defRPr sz="6200" b="1"/>
            </a:lvl2pPr>
            <a:lvl3pPr marL="2839212" indent="0">
              <a:buNone/>
              <a:defRPr sz="5600" b="1"/>
            </a:lvl3pPr>
            <a:lvl4pPr marL="4258818" indent="0">
              <a:buNone/>
              <a:defRPr sz="5000" b="1"/>
            </a:lvl4pPr>
            <a:lvl5pPr marL="5678424" indent="0">
              <a:buNone/>
              <a:defRPr sz="5000" b="1"/>
            </a:lvl5pPr>
            <a:lvl6pPr marL="7098030" indent="0">
              <a:buNone/>
              <a:defRPr sz="5000" b="1"/>
            </a:lvl6pPr>
            <a:lvl7pPr marL="8517636" indent="0">
              <a:buNone/>
              <a:defRPr sz="5000" b="1"/>
            </a:lvl7pPr>
            <a:lvl8pPr marL="9937242" indent="0">
              <a:buNone/>
              <a:defRPr sz="5000" b="1"/>
            </a:lvl8pPr>
            <a:lvl9pPr marL="11356848" indent="0">
              <a:buNone/>
              <a:defRPr sz="50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17375301" y="16239069"/>
            <a:ext cx="15118762" cy="29502951"/>
          </a:xfrm>
        </p:spPr>
        <p:txBody>
          <a:bodyPr/>
          <a:lstStyle>
            <a:lvl1pPr>
              <a:defRPr sz="7500"/>
            </a:lvl1pPr>
            <a:lvl2pPr>
              <a:defRPr sz="6200"/>
            </a:lvl2pPr>
            <a:lvl3pPr>
              <a:defRPr sz="5600"/>
            </a:lvl3pPr>
            <a:lvl4pPr>
              <a:defRPr sz="5000"/>
            </a:lvl4pPr>
            <a:lvl5pPr>
              <a:defRPr sz="5000"/>
            </a:lvl5pPr>
            <a:lvl6pPr>
              <a:defRPr sz="5000"/>
            </a:lvl6pPr>
            <a:lvl7pPr>
              <a:defRPr sz="5000"/>
            </a:lvl7pPr>
            <a:lvl8pPr>
              <a:defRPr sz="5000"/>
            </a:lvl8pPr>
            <a:lvl9pPr>
              <a:defRPr sz="5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pPr>
              <a:defRPr/>
            </a:pPr>
            <a:fld id="{53FA0719-E956-4F51-91DE-FFF55CAFB6FB}" type="datetimeFigureOut">
              <a:rPr lang="es-ES"/>
              <a:pPr>
                <a:defRPr/>
              </a:pPr>
              <a:t>15/10/2012</a:t>
            </a:fld>
            <a:endParaRPr lang="es-ES"/>
          </a:p>
        </p:txBody>
      </p:sp>
      <p:sp>
        <p:nvSpPr>
          <p:cNvPr id="8" name="4 Marcador de pie de página"/>
          <p:cNvSpPr>
            <a:spLocks noGrp="1"/>
          </p:cNvSpPr>
          <p:nvPr>
            <p:ph type="ftr" sz="quarter" idx="11"/>
          </p:nvPr>
        </p:nvSpPr>
        <p:spPr/>
        <p:txBody>
          <a:bodyPr/>
          <a:lstStyle>
            <a:lvl1pPr>
              <a:defRPr/>
            </a:lvl1pPr>
          </a:lstStyle>
          <a:p>
            <a:pPr>
              <a:defRPr/>
            </a:pPr>
            <a:endParaRPr lang="es-ES"/>
          </a:p>
        </p:txBody>
      </p:sp>
      <p:sp>
        <p:nvSpPr>
          <p:cNvPr id="9" name="5 Marcador de número de diapositiva"/>
          <p:cNvSpPr>
            <a:spLocks noGrp="1"/>
          </p:cNvSpPr>
          <p:nvPr>
            <p:ph type="sldNum" sz="quarter" idx="12"/>
          </p:nvPr>
        </p:nvSpPr>
        <p:spPr/>
        <p:txBody>
          <a:bodyPr/>
          <a:lstStyle>
            <a:lvl1pPr>
              <a:defRPr/>
            </a:lvl1pPr>
          </a:lstStyle>
          <a:p>
            <a:pPr>
              <a:defRPr/>
            </a:pPr>
            <a:fld id="{7A214EEB-EDCF-435C-B0C9-071365BB7CCD}" type="slidenum">
              <a:rPr lang="es-ES"/>
              <a:pPr>
                <a:defRPr/>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pPr>
              <a:defRPr/>
            </a:pPr>
            <a:fld id="{7A490F31-854C-4275-A9E4-DD6D808A915E}" type="datetimeFigureOut">
              <a:rPr lang="es-ES"/>
              <a:pPr>
                <a:defRPr/>
              </a:pPr>
              <a:t>15/10/2012</a:t>
            </a:fld>
            <a:endParaRPr lang="es-ES"/>
          </a:p>
        </p:txBody>
      </p:sp>
      <p:sp>
        <p:nvSpPr>
          <p:cNvPr id="4" name="4 Marcador de pie de página"/>
          <p:cNvSpPr>
            <a:spLocks noGrp="1"/>
          </p:cNvSpPr>
          <p:nvPr>
            <p:ph type="ftr" sz="quarter" idx="11"/>
          </p:nvPr>
        </p:nvSpPr>
        <p:spPr/>
        <p:txBody>
          <a:bodyPr/>
          <a:lstStyle>
            <a:lvl1pPr>
              <a:defRPr/>
            </a:lvl1pPr>
          </a:lstStyle>
          <a:p>
            <a:pPr>
              <a:defRPr/>
            </a:pPr>
            <a:endParaRPr lang="es-ES"/>
          </a:p>
        </p:txBody>
      </p:sp>
      <p:sp>
        <p:nvSpPr>
          <p:cNvPr id="5" name="5 Marcador de número de diapositiva"/>
          <p:cNvSpPr>
            <a:spLocks noGrp="1"/>
          </p:cNvSpPr>
          <p:nvPr>
            <p:ph type="sldNum" sz="quarter" idx="12"/>
          </p:nvPr>
        </p:nvSpPr>
        <p:spPr/>
        <p:txBody>
          <a:bodyPr/>
          <a:lstStyle>
            <a:lvl1pPr>
              <a:defRPr/>
            </a:lvl1pPr>
          </a:lstStyle>
          <a:p>
            <a:pPr>
              <a:defRPr/>
            </a:pPr>
            <a:fld id="{9F82BD08-DA19-4925-BE3C-C489243C77E9}" type="slidenum">
              <a:rPr lang="es-ES"/>
              <a:pPr>
                <a:defRPr/>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6CDE3447-343A-41D5-A05D-748FE333CE7A}" type="datetimeFigureOut">
              <a:rPr lang="es-ES"/>
              <a:pPr>
                <a:defRPr/>
              </a:pPr>
              <a:t>15/10/2012</a:t>
            </a:fld>
            <a:endParaRPr lang="es-ES"/>
          </a:p>
        </p:txBody>
      </p:sp>
      <p:sp>
        <p:nvSpPr>
          <p:cNvPr id="3" name="4 Marcador de pie de página"/>
          <p:cNvSpPr>
            <a:spLocks noGrp="1"/>
          </p:cNvSpPr>
          <p:nvPr>
            <p:ph type="ftr" sz="quarter" idx="11"/>
          </p:nvPr>
        </p:nvSpPr>
        <p:spPr/>
        <p:txBody>
          <a:bodyPr/>
          <a:lstStyle>
            <a:lvl1pPr>
              <a:defRPr/>
            </a:lvl1pPr>
          </a:lstStyle>
          <a:p>
            <a:pPr>
              <a:defRPr/>
            </a:pPr>
            <a:endParaRPr lang="es-ES"/>
          </a:p>
        </p:txBody>
      </p:sp>
      <p:sp>
        <p:nvSpPr>
          <p:cNvPr id="4" name="5 Marcador de número de diapositiva"/>
          <p:cNvSpPr>
            <a:spLocks noGrp="1"/>
          </p:cNvSpPr>
          <p:nvPr>
            <p:ph type="sldNum" sz="quarter" idx="12"/>
          </p:nvPr>
        </p:nvSpPr>
        <p:spPr/>
        <p:txBody>
          <a:bodyPr/>
          <a:lstStyle>
            <a:lvl1pPr>
              <a:defRPr/>
            </a:lvl1pPr>
          </a:lstStyle>
          <a:p>
            <a:pPr>
              <a:defRPr/>
            </a:pPr>
            <a:fld id="{699E206B-1F6E-4FAF-8164-C6F417FF8862}" type="slidenum">
              <a:rPr lang="es-ES"/>
              <a:pPr>
                <a:defRPr/>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10218" y="2038773"/>
            <a:ext cx="11252972" cy="8676641"/>
          </a:xfrm>
        </p:spPr>
        <p:txBody>
          <a:bodyPr anchor="b"/>
          <a:lstStyle>
            <a:lvl1pPr algn="l">
              <a:defRPr sz="62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13372925" y="2038777"/>
            <a:ext cx="19121138" cy="43703245"/>
          </a:xfrm>
        </p:spPr>
        <p:txBody>
          <a:bodyPr/>
          <a:lstStyle>
            <a:lvl1pPr>
              <a:defRPr sz="9900"/>
            </a:lvl1pPr>
            <a:lvl2pPr>
              <a:defRPr sz="8700"/>
            </a:lvl2pPr>
            <a:lvl3pPr>
              <a:defRPr sz="7500"/>
            </a:lvl3pPr>
            <a:lvl4pPr>
              <a:defRPr sz="6200"/>
            </a:lvl4pPr>
            <a:lvl5pPr>
              <a:defRPr sz="6200"/>
            </a:lvl5pPr>
            <a:lvl6pPr>
              <a:defRPr sz="6200"/>
            </a:lvl6pPr>
            <a:lvl7pPr>
              <a:defRPr sz="6200"/>
            </a:lvl7pPr>
            <a:lvl8pPr>
              <a:defRPr sz="6200"/>
            </a:lvl8pPr>
            <a:lvl9pPr>
              <a:defRPr sz="6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1710218" y="10715418"/>
            <a:ext cx="11252972" cy="35026604"/>
          </a:xfrm>
        </p:spPr>
        <p:txBody>
          <a:bodyPr/>
          <a:lstStyle>
            <a:lvl1pPr marL="0" indent="0">
              <a:buNone/>
              <a:defRPr sz="4300"/>
            </a:lvl1pPr>
            <a:lvl2pPr marL="1419606" indent="0">
              <a:buNone/>
              <a:defRPr sz="3700"/>
            </a:lvl2pPr>
            <a:lvl3pPr marL="2839212" indent="0">
              <a:buNone/>
              <a:defRPr sz="3100"/>
            </a:lvl3pPr>
            <a:lvl4pPr marL="4258818" indent="0">
              <a:buNone/>
              <a:defRPr sz="2800"/>
            </a:lvl4pPr>
            <a:lvl5pPr marL="5678424" indent="0">
              <a:buNone/>
              <a:defRPr sz="2800"/>
            </a:lvl5pPr>
            <a:lvl6pPr marL="7098030" indent="0">
              <a:buNone/>
              <a:defRPr sz="2800"/>
            </a:lvl6pPr>
            <a:lvl7pPr marL="8517636" indent="0">
              <a:buNone/>
              <a:defRPr sz="2800"/>
            </a:lvl7pPr>
            <a:lvl8pPr marL="9937242" indent="0">
              <a:buNone/>
              <a:defRPr sz="2800"/>
            </a:lvl8pPr>
            <a:lvl9pPr marL="11356848" indent="0">
              <a:buNone/>
              <a:defRPr sz="28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1225867E-1A38-42A8-8193-BFF7CAD04C1B}" type="datetimeFigureOut">
              <a:rPr lang="es-ES"/>
              <a:pPr>
                <a:defRPr/>
              </a:pPr>
              <a:t>15/10/2012</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D6579324-F06C-40B0-AAB4-6E6BC5058E37}" type="slidenum">
              <a:rPr lang="es-ES"/>
              <a:pPr>
                <a:defRPr/>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704281" y="35844483"/>
            <a:ext cx="20522565" cy="4231643"/>
          </a:xfrm>
        </p:spPr>
        <p:txBody>
          <a:bodyPr anchor="b"/>
          <a:lstStyle>
            <a:lvl1pPr algn="l">
              <a:defRPr sz="62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6704281" y="4575387"/>
            <a:ext cx="20522565" cy="30723840"/>
          </a:xfrm>
        </p:spPr>
        <p:txBody>
          <a:bodyPr rtlCol="0">
            <a:normAutofit/>
          </a:bodyPr>
          <a:lstStyle>
            <a:lvl1pPr marL="0" indent="0">
              <a:buNone/>
              <a:defRPr sz="9900"/>
            </a:lvl1pPr>
            <a:lvl2pPr marL="1419606" indent="0">
              <a:buNone/>
              <a:defRPr sz="8700"/>
            </a:lvl2pPr>
            <a:lvl3pPr marL="2839212" indent="0">
              <a:buNone/>
              <a:defRPr sz="7500"/>
            </a:lvl3pPr>
            <a:lvl4pPr marL="4258818" indent="0">
              <a:buNone/>
              <a:defRPr sz="6200"/>
            </a:lvl4pPr>
            <a:lvl5pPr marL="5678424" indent="0">
              <a:buNone/>
              <a:defRPr sz="6200"/>
            </a:lvl5pPr>
            <a:lvl6pPr marL="7098030" indent="0">
              <a:buNone/>
              <a:defRPr sz="6200"/>
            </a:lvl6pPr>
            <a:lvl7pPr marL="8517636" indent="0">
              <a:buNone/>
              <a:defRPr sz="6200"/>
            </a:lvl7pPr>
            <a:lvl8pPr marL="9937242" indent="0">
              <a:buNone/>
              <a:defRPr sz="6200"/>
            </a:lvl8pPr>
            <a:lvl9pPr marL="11356848" indent="0">
              <a:buNone/>
              <a:defRPr sz="6200"/>
            </a:lvl9pPr>
          </a:lstStyle>
          <a:p>
            <a:pPr lvl="0"/>
            <a:r>
              <a:rPr lang="es-ES" noProof="0" smtClean="0"/>
              <a:t>Haga clic en el icono para agregar una imagen</a:t>
            </a:r>
          </a:p>
        </p:txBody>
      </p:sp>
      <p:sp>
        <p:nvSpPr>
          <p:cNvPr id="4" name="3 Marcador de texto"/>
          <p:cNvSpPr>
            <a:spLocks noGrp="1"/>
          </p:cNvSpPr>
          <p:nvPr>
            <p:ph type="body" sz="half" idx="2"/>
          </p:nvPr>
        </p:nvSpPr>
        <p:spPr>
          <a:xfrm>
            <a:off x="6704281" y="40076127"/>
            <a:ext cx="20522565" cy="6009636"/>
          </a:xfrm>
        </p:spPr>
        <p:txBody>
          <a:bodyPr/>
          <a:lstStyle>
            <a:lvl1pPr marL="0" indent="0">
              <a:buNone/>
              <a:defRPr sz="4300"/>
            </a:lvl1pPr>
            <a:lvl2pPr marL="1419606" indent="0">
              <a:buNone/>
              <a:defRPr sz="3700"/>
            </a:lvl2pPr>
            <a:lvl3pPr marL="2839212" indent="0">
              <a:buNone/>
              <a:defRPr sz="3100"/>
            </a:lvl3pPr>
            <a:lvl4pPr marL="4258818" indent="0">
              <a:buNone/>
              <a:defRPr sz="2800"/>
            </a:lvl4pPr>
            <a:lvl5pPr marL="5678424" indent="0">
              <a:buNone/>
              <a:defRPr sz="2800"/>
            </a:lvl5pPr>
            <a:lvl6pPr marL="7098030" indent="0">
              <a:buNone/>
              <a:defRPr sz="2800"/>
            </a:lvl6pPr>
            <a:lvl7pPr marL="8517636" indent="0">
              <a:buNone/>
              <a:defRPr sz="2800"/>
            </a:lvl7pPr>
            <a:lvl8pPr marL="9937242" indent="0">
              <a:buNone/>
              <a:defRPr sz="2800"/>
            </a:lvl8pPr>
            <a:lvl9pPr marL="11356848" indent="0">
              <a:buNone/>
              <a:defRPr sz="28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47E631B2-253C-4C6C-8458-5E1F3C64C8FE}" type="datetimeFigureOut">
              <a:rPr lang="es-ES"/>
              <a:pPr>
                <a:defRPr/>
              </a:pPr>
              <a:t>15/10/2012</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42322F03-8071-4920-AE5B-459280B9E312}" type="slidenum">
              <a:rPr lang="es-ES"/>
              <a:pPr>
                <a:defRPr/>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1711086" y="2050357"/>
            <a:ext cx="30782109" cy="8534836"/>
          </a:xfrm>
          <a:prstGeom prst="rect">
            <a:avLst/>
          </a:prstGeom>
          <a:noFill/>
          <a:ln w="9525">
            <a:noFill/>
            <a:miter lim="800000"/>
            <a:headEnd/>
            <a:tailEnd/>
          </a:ln>
        </p:spPr>
        <p:txBody>
          <a:bodyPr vert="horz" wrap="square" lIns="283921" tIns="141961" rIns="283921" bIns="141961" numCol="1" anchor="ctr" anchorCtr="0" compatLnSpc="1">
            <a:prstTxWarp prst="textNoShape">
              <a:avLst/>
            </a:prstTxWarp>
          </a:bodyPr>
          <a:lstStyle/>
          <a:p>
            <a:pPr lvl="0"/>
            <a:r>
              <a:rPr lang="es-ES" smtClean="0"/>
              <a:t>Haga clic para modificar el estilo de título del patrón</a:t>
            </a:r>
          </a:p>
        </p:txBody>
      </p:sp>
      <p:sp>
        <p:nvSpPr>
          <p:cNvPr id="1027" name="2 Marcador de texto"/>
          <p:cNvSpPr>
            <a:spLocks noGrp="1"/>
          </p:cNvSpPr>
          <p:nvPr>
            <p:ph type="body" idx="1"/>
          </p:nvPr>
        </p:nvSpPr>
        <p:spPr bwMode="auto">
          <a:xfrm>
            <a:off x="1711086" y="11947724"/>
            <a:ext cx="30782109" cy="33795434"/>
          </a:xfrm>
          <a:prstGeom prst="rect">
            <a:avLst/>
          </a:prstGeom>
          <a:noFill/>
          <a:ln w="9525">
            <a:noFill/>
            <a:miter lim="800000"/>
            <a:headEnd/>
            <a:tailEnd/>
          </a:ln>
        </p:spPr>
        <p:txBody>
          <a:bodyPr vert="horz" wrap="square" lIns="283921" tIns="141961" rIns="283921" bIns="141961"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 name="3 Marcador de fecha"/>
          <p:cNvSpPr>
            <a:spLocks noGrp="1"/>
          </p:cNvSpPr>
          <p:nvPr>
            <p:ph type="dt" sz="half" idx="2"/>
          </p:nvPr>
        </p:nvSpPr>
        <p:spPr>
          <a:xfrm>
            <a:off x="1711083" y="47460106"/>
            <a:ext cx="7981191" cy="2727683"/>
          </a:xfrm>
          <a:prstGeom prst="rect">
            <a:avLst/>
          </a:prstGeom>
        </p:spPr>
        <p:txBody>
          <a:bodyPr vert="horz" lIns="283921" tIns="141961" rIns="283921" bIns="141961" rtlCol="0" anchor="ctr"/>
          <a:lstStyle>
            <a:lvl1pPr algn="l" defTabSz="2839212" fontAlgn="auto">
              <a:spcBef>
                <a:spcPts val="0"/>
              </a:spcBef>
              <a:spcAft>
                <a:spcPts val="0"/>
              </a:spcAft>
              <a:defRPr sz="3700">
                <a:solidFill>
                  <a:schemeClr val="tx1">
                    <a:tint val="75000"/>
                  </a:schemeClr>
                </a:solidFill>
                <a:latin typeface="+mn-lt"/>
                <a:cs typeface="+mn-cs"/>
              </a:defRPr>
            </a:lvl1pPr>
          </a:lstStyle>
          <a:p>
            <a:pPr>
              <a:defRPr/>
            </a:pPr>
            <a:fld id="{9F65A318-6716-4EDE-AF02-1D2E1D17759A}" type="datetimeFigureOut">
              <a:rPr lang="es-ES"/>
              <a:pPr>
                <a:defRPr/>
              </a:pPr>
              <a:t>15/10/2012</a:t>
            </a:fld>
            <a:endParaRPr lang="es-ES"/>
          </a:p>
        </p:txBody>
      </p:sp>
      <p:sp>
        <p:nvSpPr>
          <p:cNvPr id="5" name="4 Marcador de pie de página"/>
          <p:cNvSpPr>
            <a:spLocks noGrp="1"/>
          </p:cNvSpPr>
          <p:nvPr>
            <p:ph type="ftr" sz="quarter" idx="3"/>
          </p:nvPr>
        </p:nvSpPr>
        <p:spPr>
          <a:xfrm>
            <a:off x="11687575" y="47460106"/>
            <a:ext cx="10829132" cy="2727683"/>
          </a:xfrm>
          <a:prstGeom prst="rect">
            <a:avLst/>
          </a:prstGeom>
        </p:spPr>
        <p:txBody>
          <a:bodyPr vert="horz" lIns="283921" tIns="141961" rIns="283921" bIns="141961" rtlCol="0" anchor="ctr"/>
          <a:lstStyle>
            <a:lvl1pPr algn="ctr" defTabSz="2839212" fontAlgn="auto">
              <a:spcBef>
                <a:spcPts val="0"/>
              </a:spcBef>
              <a:spcAft>
                <a:spcPts val="0"/>
              </a:spcAft>
              <a:defRPr sz="3700">
                <a:solidFill>
                  <a:schemeClr val="tx1">
                    <a:tint val="75000"/>
                  </a:schemeClr>
                </a:solidFill>
                <a:latin typeface="+mn-lt"/>
                <a:cs typeface="+mn-cs"/>
              </a:defRPr>
            </a:lvl1pPr>
          </a:lstStyle>
          <a:p>
            <a:pPr>
              <a:defRPr/>
            </a:pPr>
            <a:endParaRPr lang="es-ES"/>
          </a:p>
        </p:txBody>
      </p:sp>
      <p:sp>
        <p:nvSpPr>
          <p:cNvPr id="6" name="5 Marcador de número de diapositiva"/>
          <p:cNvSpPr>
            <a:spLocks noGrp="1"/>
          </p:cNvSpPr>
          <p:nvPr>
            <p:ph type="sldNum" sz="quarter" idx="4"/>
          </p:nvPr>
        </p:nvSpPr>
        <p:spPr>
          <a:xfrm>
            <a:off x="24512002" y="47460106"/>
            <a:ext cx="7981191" cy="2727683"/>
          </a:xfrm>
          <a:prstGeom prst="rect">
            <a:avLst/>
          </a:prstGeom>
        </p:spPr>
        <p:txBody>
          <a:bodyPr vert="horz" lIns="283921" tIns="141961" rIns="283921" bIns="141961" rtlCol="0" anchor="ctr"/>
          <a:lstStyle>
            <a:lvl1pPr algn="r" defTabSz="2839212" fontAlgn="auto">
              <a:spcBef>
                <a:spcPts val="0"/>
              </a:spcBef>
              <a:spcAft>
                <a:spcPts val="0"/>
              </a:spcAft>
              <a:defRPr sz="3700">
                <a:solidFill>
                  <a:schemeClr val="tx1">
                    <a:tint val="75000"/>
                  </a:schemeClr>
                </a:solidFill>
                <a:latin typeface="+mn-lt"/>
                <a:cs typeface="+mn-cs"/>
              </a:defRPr>
            </a:lvl1pPr>
          </a:lstStyle>
          <a:p>
            <a:pPr>
              <a:defRPr/>
            </a:pPr>
            <a:fld id="{30E68446-BE1B-4168-8C1D-3C2C2566940A}" type="slidenum">
              <a:rPr lang="es-ES"/>
              <a:pPr>
                <a:defRPr/>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838450" rtl="0" eaLnBrk="0" fontAlgn="base" hangingPunct="0">
        <a:spcBef>
          <a:spcPct val="0"/>
        </a:spcBef>
        <a:spcAft>
          <a:spcPct val="0"/>
        </a:spcAft>
        <a:defRPr sz="13700" kern="1200">
          <a:solidFill>
            <a:schemeClr val="tx1"/>
          </a:solidFill>
          <a:latin typeface="+mj-lt"/>
          <a:ea typeface="+mj-ea"/>
          <a:cs typeface="+mj-cs"/>
        </a:defRPr>
      </a:lvl1pPr>
      <a:lvl2pPr algn="ctr" defTabSz="2838450" rtl="0" eaLnBrk="0" fontAlgn="base" hangingPunct="0">
        <a:spcBef>
          <a:spcPct val="0"/>
        </a:spcBef>
        <a:spcAft>
          <a:spcPct val="0"/>
        </a:spcAft>
        <a:defRPr sz="13700">
          <a:solidFill>
            <a:schemeClr val="tx1"/>
          </a:solidFill>
          <a:latin typeface="Calibri" pitchFamily="34" charset="0"/>
        </a:defRPr>
      </a:lvl2pPr>
      <a:lvl3pPr algn="ctr" defTabSz="2838450" rtl="0" eaLnBrk="0" fontAlgn="base" hangingPunct="0">
        <a:spcBef>
          <a:spcPct val="0"/>
        </a:spcBef>
        <a:spcAft>
          <a:spcPct val="0"/>
        </a:spcAft>
        <a:defRPr sz="13700">
          <a:solidFill>
            <a:schemeClr val="tx1"/>
          </a:solidFill>
          <a:latin typeface="Calibri" pitchFamily="34" charset="0"/>
        </a:defRPr>
      </a:lvl3pPr>
      <a:lvl4pPr algn="ctr" defTabSz="2838450" rtl="0" eaLnBrk="0" fontAlgn="base" hangingPunct="0">
        <a:spcBef>
          <a:spcPct val="0"/>
        </a:spcBef>
        <a:spcAft>
          <a:spcPct val="0"/>
        </a:spcAft>
        <a:defRPr sz="13700">
          <a:solidFill>
            <a:schemeClr val="tx1"/>
          </a:solidFill>
          <a:latin typeface="Calibri" pitchFamily="34" charset="0"/>
        </a:defRPr>
      </a:lvl4pPr>
      <a:lvl5pPr algn="ctr" defTabSz="2838450" rtl="0" eaLnBrk="0" fontAlgn="base" hangingPunct="0">
        <a:spcBef>
          <a:spcPct val="0"/>
        </a:spcBef>
        <a:spcAft>
          <a:spcPct val="0"/>
        </a:spcAft>
        <a:defRPr sz="13700">
          <a:solidFill>
            <a:schemeClr val="tx1"/>
          </a:solidFill>
          <a:latin typeface="Calibri" pitchFamily="34" charset="0"/>
        </a:defRPr>
      </a:lvl5pPr>
      <a:lvl6pPr marL="457200" algn="ctr" defTabSz="2838450" rtl="0" eaLnBrk="1" fontAlgn="base" hangingPunct="1">
        <a:spcBef>
          <a:spcPct val="0"/>
        </a:spcBef>
        <a:spcAft>
          <a:spcPct val="0"/>
        </a:spcAft>
        <a:defRPr sz="13700">
          <a:solidFill>
            <a:schemeClr val="tx1"/>
          </a:solidFill>
          <a:latin typeface="Calibri" pitchFamily="34" charset="0"/>
        </a:defRPr>
      </a:lvl6pPr>
      <a:lvl7pPr marL="914400" algn="ctr" defTabSz="2838450" rtl="0" eaLnBrk="1" fontAlgn="base" hangingPunct="1">
        <a:spcBef>
          <a:spcPct val="0"/>
        </a:spcBef>
        <a:spcAft>
          <a:spcPct val="0"/>
        </a:spcAft>
        <a:defRPr sz="13700">
          <a:solidFill>
            <a:schemeClr val="tx1"/>
          </a:solidFill>
          <a:latin typeface="Calibri" pitchFamily="34" charset="0"/>
        </a:defRPr>
      </a:lvl7pPr>
      <a:lvl8pPr marL="1371600" algn="ctr" defTabSz="2838450" rtl="0" eaLnBrk="1" fontAlgn="base" hangingPunct="1">
        <a:spcBef>
          <a:spcPct val="0"/>
        </a:spcBef>
        <a:spcAft>
          <a:spcPct val="0"/>
        </a:spcAft>
        <a:defRPr sz="13700">
          <a:solidFill>
            <a:schemeClr val="tx1"/>
          </a:solidFill>
          <a:latin typeface="Calibri" pitchFamily="34" charset="0"/>
        </a:defRPr>
      </a:lvl8pPr>
      <a:lvl9pPr marL="1828800" algn="ctr" defTabSz="2838450" rtl="0" eaLnBrk="1" fontAlgn="base" hangingPunct="1">
        <a:spcBef>
          <a:spcPct val="0"/>
        </a:spcBef>
        <a:spcAft>
          <a:spcPct val="0"/>
        </a:spcAft>
        <a:defRPr sz="13700">
          <a:solidFill>
            <a:schemeClr val="tx1"/>
          </a:solidFill>
          <a:latin typeface="Calibri" pitchFamily="34" charset="0"/>
        </a:defRPr>
      </a:lvl9pPr>
    </p:titleStyle>
    <p:bodyStyle>
      <a:lvl1pPr marL="1063625" indent="-1063625" algn="l" defTabSz="2838450" rtl="0" eaLnBrk="0" fontAlgn="base" hangingPunct="0">
        <a:spcBef>
          <a:spcPct val="20000"/>
        </a:spcBef>
        <a:spcAft>
          <a:spcPct val="0"/>
        </a:spcAft>
        <a:buFont typeface="Arial" charset="0"/>
        <a:buChar char="•"/>
        <a:defRPr sz="9900" kern="1200">
          <a:solidFill>
            <a:schemeClr val="tx1"/>
          </a:solidFill>
          <a:latin typeface="+mn-lt"/>
          <a:ea typeface="+mn-ea"/>
          <a:cs typeface="+mn-cs"/>
        </a:defRPr>
      </a:lvl1pPr>
      <a:lvl2pPr marL="2306638" indent="-885825" algn="l" defTabSz="2838450" rtl="0" eaLnBrk="0" fontAlgn="base" hangingPunct="0">
        <a:spcBef>
          <a:spcPct val="20000"/>
        </a:spcBef>
        <a:spcAft>
          <a:spcPct val="0"/>
        </a:spcAft>
        <a:buFont typeface="Arial" charset="0"/>
        <a:buChar char="–"/>
        <a:defRPr sz="8700" kern="1200">
          <a:solidFill>
            <a:schemeClr val="tx1"/>
          </a:solidFill>
          <a:latin typeface="+mn-lt"/>
          <a:ea typeface="+mn-ea"/>
          <a:cs typeface="+mn-cs"/>
        </a:defRPr>
      </a:lvl2pPr>
      <a:lvl3pPr marL="3548063" indent="-709613" algn="l" defTabSz="2838450" rtl="0" eaLnBrk="0" fontAlgn="base" hangingPunct="0">
        <a:spcBef>
          <a:spcPct val="20000"/>
        </a:spcBef>
        <a:spcAft>
          <a:spcPct val="0"/>
        </a:spcAft>
        <a:buFont typeface="Arial" charset="0"/>
        <a:buChar char="•"/>
        <a:defRPr sz="7500" kern="1200">
          <a:solidFill>
            <a:schemeClr val="tx1"/>
          </a:solidFill>
          <a:latin typeface="+mn-lt"/>
          <a:ea typeface="+mn-ea"/>
          <a:cs typeface="+mn-cs"/>
        </a:defRPr>
      </a:lvl3pPr>
      <a:lvl4pPr marL="4967288" indent="-709613" algn="l" defTabSz="2838450" rtl="0" eaLnBrk="0" fontAlgn="base" hangingPunct="0">
        <a:spcBef>
          <a:spcPct val="20000"/>
        </a:spcBef>
        <a:spcAft>
          <a:spcPct val="0"/>
        </a:spcAft>
        <a:buFont typeface="Arial" charset="0"/>
        <a:buChar char="–"/>
        <a:defRPr sz="6200" kern="1200">
          <a:solidFill>
            <a:schemeClr val="tx1"/>
          </a:solidFill>
          <a:latin typeface="+mn-lt"/>
          <a:ea typeface="+mn-ea"/>
          <a:cs typeface="+mn-cs"/>
        </a:defRPr>
      </a:lvl4pPr>
      <a:lvl5pPr marL="6388100" indent="-709613" algn="l" defTabSz="2838450" rtl="0" eaLnBrk="0" fontAlgn="base" hangingPunct="0">
        <a:spcBef>
          <a:spcPct val="20000"/>
        </a:spcBef>
        <a:spcAft>
          <a:spcPct val="0"/>
        </a:spcAft>
        <a:buFont typeface="Arial" charset="0"/>
        <a:buChar char="»"/>
        <a:defRPr sz="6200" kern="1200">
          <a:solidFill>
            <a:schemeClr val="tx1"/>
          </a:solidFill>
          <a:latin typeface="+mn-lt"/>
          <a:ea typeface="+mn-ea"/>
          <a:cs typeface="+mn-cs"/>
        </a:defRPr>
      </a:lvl5pPr>
      <a:lvl6pPr marL="7807833" indent="-709803" algn="l" defTabSz="2839212" rtl="0" eaLnBrk="1" latinLnBrk="0" hangingPunct="1">
        <a:spcBef>
          <a:spcPct val="20000"/>
        </a:spcBef>
        <a:buFont typeface="Arial" pitchFamily="34" charset="0"/>
        <a:buChar char="•"/>
        <a:defRPr sz="6200" kern="1200">
          <a:solidFill>
            <a:schemeClr val="tx1"/>
          </a:solidFill>
          <a:latin typeface="+mn-lt"/>
          <a:ea typeface="+mn-ea"/>
          <a:cs typeface="+mn-cs"/>
        </a:defRPr>
      </a:lvl6pPr>
      <a:lvl7pPr marL="9227439" indent="-709803" algn="l" defTabSz="2839212" rtl="0" eaLnBrk="1" latinLnBrk="0" hangingPunct="1">
        <a:spcBef>
          <a:spcPct val="20000"/>
        </a:spcBef>
        <a:buFont typeface="Arial" pitchFamily="34" charset="0"/>
        <a:buChar char="•"/>
        <a:defRPr sz="6200" kern="1200">
          <a:solidFill>
            <a:schemeClr val="tx1"/>
          </a:solidFill>
          <a:latin typeface="+mn-lt"/>
          <a:ea typeface="+mn-ea"/>
          <a:cs typeface="+mn-cs"/>
        </a:defRPr>
      </a:lvl7pPr>
      <a:lvl8pPr marL="10647045" indent="-709803" algn="l" defTabSz="2839212" rtl="0" eaLnBrk="1" latinLnBrk="0" hangingPunct="1">
        <a:spcBef>
          <a:spcPct val="20000"/>
        </a:spcBef>
        <a:buFont typeface="Arial" pitchFamily="34" charset="0"/>
        <a:buChar char="•"/>
        <a:defRPr sz="6200" kern="1200">
          <a:solidFill>
            <a:schemeClr val="tx1"/>
          </a:solidFill>
          <a:latin typeface="+mn-lt"/>
          <a:ea typeface="+mn-ea"/>
          <a:cs typeface="+mn-cs"/>
        </a:defRPr>
      </a:lvl8pPr>
      <a:lvl9pPr marL="12066651" indent="-709803" algn="l" defTabSz="2839212" rtl="0" eaLnBrk="1" latinLnBrk="0" hangingPunct="1">
        <a:spcBef>
          <a:spcPct val="20000"/>
        </a:spcBef>
        <a:buFont typeface="Arial" pitchFamily="34" charset="0"/>
        <a:buChar char="•"/>
        <a:defRPr sz="6200" kern="1200">
          <a:solidFill>
            <a:schemeClr val="tx1"/>
          </a:solidFill>
          <a:latin typeface="+mn-lt"/>
          <a:ea typeface="+mn-ea"/>
          <a:cs typeface="+mn-cs"/>
        </a:defRPr>
      </a:lvl9pPr>
    </p:bodyStyle>
    <p:otherStyle>
      <a:defPPr>
        <a:defRPr lang="es-ES"/>
      </a:defPPr>
      <a:lvl1pPr marL="0" algn="l" defTabSz="2839212" rtl="0" eaLnBrk="1" latinLnBrk="0" hangingPunct="1">
        <a:defRPr sz="5600" kern="1200">
          <a:solidFill>
            <a:schemeClr val="tx1"/>
          </a:solidFill>
          <a:latin typeface="+mn-lt"/>
          <a:ea typeface="+mn-ea"/>
          <a:cs typeface="+mn-cs"/>
        </a:defRPr>
      </a:lvl1pPr>
      <a:lvl2pPr marL="1419606" algn="l" defTabSz="2839212" rtl="0" eaLnBrk="1" latinLnBrk="0" hangingPunct="1">
        <a:defRPr sz="5600" kern="1200">
          <a:solidFill>
            <a:schemeClr val="tx1"/>
          </a:solidFill>
          <a:latin typeface="+mn-lt"/>
          <a:ea typeface="+mn-ea"/>
          <a:cs typeface="+mn-cs"/>
        </a:defRPr>
      </a:lvl2pPr>
      <a:lvl3pPr marL="2839212" algn="l" defTabSz="2839212" rtl="0" eaLnBrk="1" latinLnBrk="0" hangingPunct="1">
        <a:defRPr sz="5600" kern="1200">
          <a:solidFill>
            <a:schemeClr val="tx1"/>
          </a:solidFill>
          <a:latin typeface="+mn-lt"/>
          <a:ea typeface="+mn-ea"/>
          <a:cs typeface="+mn-cs"/>
        </a:defRPr>
      </a:lvl3pPr>
      <a:lvl4pPr marL="4258818" algn="l" defTabSz="2839212" rtl="0" eaLnBrk="1" latinLnBrk="0" hangingPunct="1">
        <a:defRPr sz="5600" kern="1200">
          <a:solidFill>
            <a:schemeClr val="tx1"/>
          </a:solidFill>
          <a:latin typeface="+mn-lt"/>
          <a:ea typeface="+mn-ea"/>
          <a:cs typeface="+mn-cs"/>
        </a:defRPr>
      </a:lvl4pPr>
      <a:lvl5pPr marL="5678424" algn="l" defTabSz="2839212" rtl="0" eaLnBrk="1" latinLnBrk="0" hangingPunct="1">
        <a:defRPr sz="5600" kern="1200">
          <a:solidFill>
            <a:schemeClr val="tx1"/>
          </a:solidFill>
          <a:latin typeface="+mn-lt"/>
          <a:ea typeface="+mn-ea"/>
          <a:cs typeface="+mn-cs"/>
        </a:defRPr>
      </a:lvl5pPr>
      <a:lvl6pPr marL="7098030" algn="l" defTabSz="2839212" rtl="0" eaLnBrk="1" latinLnBrk="0" hangingPunct="1">
        <a:defRPr sz="5600" kern="1200">
          <a:solidFill>
            <a:schemeClr val="tx1"/>
          </a:solidFill>
          <a:latin typeface="+mn-lt"/>
          <a:ea typeface="+mn-ea"/>
          <a:cs typeface="+mn-cs"/>
        </a:defRPr>
      </a:lvl6pPr>
      <a:lvl7pPr marL="8517636" algn="l" defTabSz="2839212" rtl="0" eaLnBrk="1" latinLnBrk="0" hangingPunct="1">
        <a:defRPr sz="5600" kern="1200">
          <a:solidFill>
            <a:schemeClr val="tx1"/>
          </a:solidFill>
          <a:latin typeface="+mn-lt"/>
          <a:ea typeface="+mn-ea"/>
          <a:cs typeface="+mn-cs"/>
        </a:defRPr>
      </a:lvl7pPr>
      <a:lvl8pPr marL="9937242" algn="l" defTabSz="2839212" rtl="0" eaLnBrk="1" latinLnBrk="0" hangingPunct="1">
        <a:defRPr sz="5600" kern="1200">
          <a:solidFill>
            <a:schemeClr val="tx1"/>
          </a:solidFill>
          <a:latin typeface="+mn-lt"/>
          <a:ea typeface="+mn-ea"/>
          <a:cs typeface="+mn-cs"/>
        </a:defRPr>
      </a:lvl8pPr>
      <a:lvl9pPr marL="11356848" algn="l" defTabSz="2839212" rtl="0" eaLnBrk="1" latinLnBrk="0" hangingPunct="1">
        <a:defRPr sz="5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436"/>
          <p:cNvPicPr>
            <a:picLocks noChangeAspect="1" noChangeArrowheads="1"/>
          </p:cNvPicPr>
          <p:nvPr/>
        </p:nvPicPr>
        <p:blipFill>
          <a:blip r:embed="rId2" cstate="print"/>
          <a:srcRect/>
          <a:stretch>
            <a:fillRect/>
          </a:stretch>
        </p:blipFill>
        <p:spPr bwMode="auto">
          <a:xfrm>
            <a:off x="27039241" y="40360"/>
            <a:ext cx="6682769" cy="3573070"/>
          </a:xfrm>
          <a:prstGeom prst="rect">
            <a:avLst/>
          </a:prstGeom>
          <a:noFill/>
          <a:ln w="9525">
            <a:noFill/>
            <a:miter lim="800000"/>
            <a:headEnd/>
            <a:tailEnd/>
          </a:ln>
          <a:effectLst/>
        </p:spPr>
      </p:pic>
      <p:sp>
        <p:nvSpPr>
          <p:cNvPr id="2056" name="TextBox 16"/>
          <p:cNvSpPr txBox="1">
            <a:spLocks noChangeArrowheads="1"/>
          </p:cNvSpPr>
          <p:nvPr/>
        </p:nvSpPr>
        <p:spPr bwMode="auto">
          <a:xfrm>
            <a:off x="923528" y="688432"/>
            <a:ext cx="32511849" cy="1446550"/>
          </a:xfrm>
          <a:prstGeom prst="rect">
            <a:avLst/>
          </a:prstGeom>
          <a:noFill/>
          <a:ln w="9525">
            <a:noFill/>
            <a:miter lim="800000"/>
            <a:headEnd/>
            <a:tailEnd/>
          </a:ln>
        </p:spPr>
        <p:txBody>
          <a:bodyPr wrap="square">
            <a:spAutoFit/>
          </a:bodyPr>
          <a:lstStyle/>
          <a:p>
            <a:r>
              <a:rPr lang="en-GB" sz="8800" b="1" dirty="0" smtClean="0">
                <a:solidFill>
                  <a:schemeClr val="tx2">
                    <a:lumMod val="60000"/>
                    <a:lumOff val="40000"/>
                  </a:schemeClr>
                </a:solidFill>
                <a:latin typeface="Arial" pitchFamily="34" charset="0"/>
                <a:cs typeface="Arial" pitchFamily="34" charset="0"/>
              </a:rPr>
              <a:t>Something for nothing? The value of informal care</a:t>
            </a:r>
            <a:endParaRPr lang="en-GB" sz="8800" b="1" dirty="0">
              <a:solidFill>
                <a:schemeClr val="tx2">
                  <a:lumMod val="60000"/>
                  <a:lumOff val="40000"/>
                </a:schemeClr>
              </a:solidFill>
              <a:latin typeface="Arial" pitchFamily="34" charset="0"/>
              <a:cs typeface="Arial" pitchFamily="34" charset="0"/>
            </a:endParaRPr>
          </a:p>
        </p:txBody>
      </p:sp>
      <p:sp>
        <p:nvSpPr>
          <p:cNvPr id="2058" name="TextBox 18"/>
          <p:cNvSpPr txBox="1">
            <a:spLocks noChangeArrowheads="1"/>
          </p:cNvSpPr>
          <p:nvPr/>
        </p:nvSpPr>
        <p:spPr bwMode="auto">
          <a:xfrm>
            <a:off x="1188369" y="2344616"/>
            <a:ext cx="31398153" cy="584775"/>
          </a:xfrm>
          <a:prstGeom prst="rect">
            <a:avLst/>
          </a:prstGeom>
          <a:noFill/>
          <a:ln w="9525">
            <a:noFill/>
            <a:miter lim="800000"/>
            <a:headEnd/>
            <a:tailEnd/>
          </a:ln>
        </p:spPr>
        <p:txBody>
          <a:bodyPr wrap="square">
            <a:spAutoFit/>
          </a:bodyPr>
          <a:lstStyle/>
          <a:p>
            <a:r>
              <a:rPr lang="en-GB" sz="3200" b="1" dirty="0" smtClean="0">
                <a:latin typeface="Arial" pitchFamily="34" charset="0"/>
                <a:cs typeface="Arial" pitchFamily="34" charset="0"/>
              </a:rPr>
              <a:t>Rita Faria, </a:t>
            </a:r>
            <a:r>
              <a:rPr lang="en-GB" sz="3200" dirty="0" smtClean="0">
                <a:latin typeface="Arial" pitchFamily="34" charset="0"/>
                <a:cs typeface="Arial" pitchFamily="34" charset="0"/>
              </a:rPr>
              <a:t>Helen Weatherly and Bernard van den Berg, </a:t>
            </a:r>
            <a:r>
              <a:rPr lang="en-GB" sz="3200" dirty="0" smtClean="0">
                <a:latin typeface="Arial" pitchFamily="34" charset="0"/>
                <a:cs typeface="Arial" pitchFamily="34" charset="0"/>
              </a:rPr>
              <a:t>Centre </a:t>
            </a:r>
            <a:r>
              <a:rPr lang="en-GB" sz="3200" dirty="0">
                <a:latin typeface="Arial" pitchFamily="34" charset="0"/>
                <a:cs typeface="Arial" pitchFamily="34" charset="0"/>
              </a:rPr>
              <a:t>for Health Economics, University of York, </a:t>
            </a:r>
            <a:r>
              <a:rPr lang="en-GB" sz="3200" dirty="0" smtClean="0">
                <a:latin typeface="Arial" pitchFamily="34" charset="0"/>
                <a:cs typeface="Arial" pitchFamily="34" charset="0"/>
              </a:rPr>
              <a:t>UK</a:t>
            </a:r>
            <a:endParaRPr lang="en-GB" sz="3200" dirty="0">
              <a:latin typeface="Arial" pitchFamily="34" charset="0"/>
              <a:cs typeface="Arial" pitchFamily="34" charset="0"/>
            </a:endParaRPr>
          </a:p>
        </p:txBody>
      </p:sp>
      <p:sp>
        <p:nvSpPr>
          <p:cNvPr id="17" name="Rectangle 16"/>
          <p:cNvSpPr/>
          <p:nvPr/>
        </p:nvSpPr>
        <p:spPr>
          <a:xfrm>
            <a:off x="900337" y="6521080"/>
            <a:ext cx="15777919" cy="48245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200"/>
              </a:spcAft>
            </a:pPr>
            <a:r>
              <a:rPr lang="en-GB" sz="4000" b="1" dirty="0" smtClean="0">
                <a:solidFill>
                  <a:schemeClr val="tx1"/>
                </a:solidFill>
                <a:latin typeface="Arial" pitchFamily="34" charset="0"/>
                <a:cs typeface="Arial" pitchFamily="34" charset="0"/>
              </a:rPr>
              <a:t>Challenges in characterising informal care:</a:t>
            </a:r>
          </a:p>
          <a:p>
            <a:pPr>
              <a:lnSpc>
                <a:spcPct val="150000"/>
              </a:lnSpc>
              <a:buFont typeface="Arial" pitchFamily="34" charset="0"/>
              <a:buChar char="•"/>
            </a:pPr>
            <a:r>
              <a:rPr lang="en-GB" sz="4000" dirty="0" smtClean="0">
                <a:solidFill>
                  <a:schemeClr val="tx1"/>
                </a:solidFill>
                <a:latin typeface="Arial" pitchFamily="34" charset="0"/>
                <a:cs typeface="Arial" pitchFamily="34" charset="0"/>
              </a:rPr>
              <a:t> Diverse tasks</a:t>
            </a:r>
          </a:p>
          <a:p>
            <a:pPr>
              <a:lnSpc>
                <a:spcPct val="150000"/>
              </a:lnSpc>
              <a:buFont typeface="Arial" pitchFamily="34" charset="0"/>
              <a:buChar char="•"/>
            </a:pPr>
            <a:r>
              <a:rPr lang="en-GB" sz="4000" dirty="0" smtClean="0">
                <a:solidFill>
                  <a:schemeClr val="tx1"/>
                </a:solidFill>
                <a:latin typeface="Arial" pitchFamily="34" charset="0"/>
                <a:cs typeface="Arial" pitchFamily="34" charset="0"/>
              </a:rPr>
              <a:t> Interpersonal dynamics between care recipients and carers;</a:t>
            </a:r>
          </a:p>
          <a:p>
            <a:pPr>
              <a:lnSpc>
                <a:spcPct val="150000"/>
              </a:lnSpc>
              <a:buFont typeface="Arial" pitchFamily="34" charset="0"/>
              <a:buChar char="•"/>
            </a:pPr>
            <a:r>
              <a:rPr lang="en-GB" sz="4000" dirty="0" smtClean="0">
                <a:solidFill>
                  <a:schemeClr val="tx1"/>
                </a:solidFill>
                <a:latin typeface="Arial" pitchFamily="34" charset="0"/>
                <a:cs typeface="Arial" pitchFamily="34" charset="0"/>
              </a:rPr>
              <a:t> Overlap between usual household </a:t>
            </a:r>
            <a:r>
              <a:rPr lang="en-GB" sz="4000" dirty="0" smtClean="0">
                <a:solidFill>
                  <a:schemeClr val="tx1"/>
                </a:solidFill>
                <a:latin typeface="Arial" pitchFamily="34" charset="0"/>
                <a:cs typeface="Arial" pitchFamily="34" charset="0"/>
              </a:rPr>
              <a:t>tasks, leisure </a:t>
            </a:r>
            <a:r>
              <a:rPr lang="en-GB" sz="4000" dirty="0" smtClean="0">
                <a:solidFill>
                  <a:schemeClr val="tx1"/>
                </a:solidFill>
                <a:latin typeface="Arial" pitchFamily="34" charset="0"/>
                <a:cs typeface="Arial" pitchFamily="34" charset="0"/>
              </a:rPr>
              <a:t>and informal care; </a:t>
            </a:r>
          </a:p>
          <a:p>
            <a:pPr>
              <a:lnSpc>
                <a:spcPct val="150000"/>
              </a:lnSpc>
              <a:buFont typeface="Arial" pitchFamily="34" charset="0"/>
              <a:buChar char="•"/>
            </a:pPr>
            <a:r>
              <a:rPr lang="en-GB" sz="4000" dirty="0" smtClean="0">
                <a:solidFill>
                  <a:schemeClr val="tx1"/>
                </a:solidFill>
                <a:latin typeface="Arial" pitchFamily="34" charset="0"/>
                <a:cs typeface="Arial" pitchFamily="34" charset="0"/>
              </a:rPr>
              <a:t> More than one carer for a particular care recipient.</a:t>
            </a:r>
            <a:endParaRPr lang="en-GB" sz="4000" dirty="0">
              <a:solidFill>
                <a:schemeClr val="tx1"/>
              </a:solidFill>
              <a:latin typeface="Arial" pitchFamily="34" charset="0"/>
              <a:cs typeface="Arial" pitchFamily="34" charset="0"/>
            </a:endParaRPr>
          </a:p>
        </p:txBody>
      </p:sp>
      <p:sp>
        <p:nvSpPr>
          <p:cNvPr id="23" name="Rectangle 22"/>
          <p:cNvSpPr/>
          <p:nvPr/>
        </p:nvSpPr>
        <p:spPr>
          <a:xfrm>
            <a:off x="900337" y="13649872"/>
            <a:ext cx="32403600" cy="1224136"/>
          </a:xfrm>
          <a:prstGeom prst="rect">
            <a:avLst/>
          </a:prstGeom>
          <a:solidFill>
            <a:srgbClr val="0589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6000" b="1" dirty="0" smtClean="0">
                <a:solidFill>
                  <a:schemeClr val="bg1"/>
                </a:solidFill>
                <a:latin typeface="Arial" pitchFamily="34" charset="0"/>
                <a:cs typeface="Arial" pitchFamily="34" charset="0"/>
              </a:rPr>
              <a:t>How to measure informal care time?</a:t>
            </a:r>
            <a:endParaRPr lang="en-GB" sz="6000" b="1" dirty="0">
              <a:solidFill>
                <a:schemeClr val="bg1"/>
              </a:solidFill>
              <a:latin typeface="Arial" pitchFamily="34" charset="0"/>
              <a:cs typeface="Arial" pitchFamily="34" charset="0"/>
            </a:endParaRPr>
          </a:p>
        </p:txBody>
      </p:sp>
      <p:sp>
        <p:nvSpPr>
          <p:cNvPr id="24" name="Rectangle 23"/>
          <p:cNvSpPr/>
          <p:nvPr/>
        </p:nvSpPr>
        <p:spPr>
          <a:xfrm>
            <a:off x="900337" y="18834448"/>
            <a:ext cx="16057784" cy="3600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200"/>
              </a:spcAft>
            </a:pPr>
            <a:r>
              <a:rPr lang="en-GB" sz="4000" b="1" dirty="0" smtClean="0">
                <a:solidFill>
                  <a:schemeClr val="tx1"/>
                </a:solidFill>
                <a:latin typeface="Arial" pitchFamily="34" charset="0"/>
                <a:cs typeface="Arial" pitchFamily="34" charset="0"/>
              </a:rPr>
              <a:t>Recall or questionnaire</a:t>
            </a:r>
          </a:p>
          <a:p>
            <a:pPr>
              <a:lnSpc>
                <a:spcPct val="150000"/>
              </a:lnSpc>
            </a:pPr>
            <a:r>
              <a:rPr lang="en-GB" sz="4000" dirty="0" smtClean="0">
                <a:solidFill>
                  <a:schemeClr val="tx1"/>
                </a:solidFill>
                <a:latin typeface="Arial" pitchFamily="34" charset="0"/>
                <a:ea typeface="Calibri"/>
                <a:cs typeface="Arial" pitchFamily="34" charset="0"/>
              </a:rPr>
              <a:t>Involves asking individuals to report the frequency and/or amount of time spent on informal care in a typical day or for a period of time in the past. </a:t>
            </a:r>
            <a:endParaRPr lang="en-GB" sz="4000" dirty="0" smtClean="0">
              <a:solidFill>
                <a:schemeClr val="tx1"/>
              </a:solidFill>
              <a:latin typeface="Arial" pitchFamily="34" charset="0"/>
              <a:cs typeface="Arial" pitchFamily="34" charset="0"/>
            </a:endParaRPr>
          </a:p>
        </p:txBody>
      </p:sp>
      <p:sp>
        <p:nvSpPr>
          <p:cNvPr id="27" name="Rectangle 26"/>
          <p:cNvSpPr/>
          <p:nvPr/>
        </p:nvSpPr>
        <p:spPr>
          <a:xfrm>
            <a:off x="940814" y="27907456"/>
            <a:ext cx="32403600" cy="1224136"/>
          </a:xfrm>
          <a:prstGeom prst="rect">
            <a:avLst/>
          </a:prstGeom>
          <a:solidFill>
            <a:srgbClr val="0589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6000" b="1" dirty="0" smtClean="0">
                <a:solidFill>
                  <a:schemeClr val="bg1"/>
                </a:solidFill>
                <a:latin typeface="Arial" pitchFamily="34" charset="0"/>
                <a:cs typeface="Arial" pitchFamily="34" charset="0"/>
              </a:rPr>
              <a:t>How to value informal care time?</a:t>
            </a:r>
            <a:endParaRPr lang="en-GB" sz="6000" b="1" dirty="0">
              <a:solidFill>
                <a:schemeClr val="bg1"/>
              </a:solidFill>
              <a:latin typeface="Arial" pitchFamily="34" charset="0"/>
              <a:cs typeface="Arial" pitchFamily="34" charset="0"/>
            </a:endParaRPr>
          </a:p>
        </p:txBody>
      </p:sp>
      <p:sp>
        <p:nvSpPr>
          <p:cNvPr id="31" name="Rectangle 30"/>
          <p:cNvSpPr/>
          <p:nvPr/>
        </p:nvSpPr>
        <p:spPr>
          <a:xfrm>
            <a:off x="900337" y="3712768"/>
            <a:ext cx="32403600" cy="1224136"/>
          </a:xfrm>
          <a:prstGeom prst="rect">
            <a:avLst/>
          </a:prstGeom>
          <a:solidFill>
            <a:srgbClr val="0589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6000" b="1" dirty="0" smtClean="0">
                <a:solidFill>
                  <a:schemeClr val="bg1"/>
                </a:solidFill>
                <a:latin typeface="Arial" pitchFamily="34" charset="0"/>
                <a:cs typeface="Arial" pitchFamily="34" charset="0"/>
              </a:rPr>
              <a:t>How to characterise informal care?</a:t>
            </a:r>
            <a:endParaRPr lang="en-GB" sz="6000" b="1" dirty="0">
              <a:solidFill>
                <a:schemeClr val="bg1"/>
              </a:solidFill>
              <a:latin typeface="Arial" pitchFamily="34" charset="0"/>
              <a:cs typeface="Arial" pitchFamily="34" charset="0"/>
            </a:endParaRPr>
          </a:p>
        </p:txBody>
      </p:sp>
      <p:graphicFrame>
        <p:nvGraphicFramePr>
          <p:cNvPr id="32" name="Chart 31"/>
          <p:cNvGraphicFramePr/>
          <p:nvPr/>
        </p:nvGraphicFramePr>
        <p:xfrm>
          <a:off x="16886113" y="5656984"/>
          <a:ext cx="16417824" cy="7992888"/>
        </p:xfrm>
        <a:graphic>
          <a:graphicData uri="http://schemas.openxmlformats.org/drawingml/2006/chart">
            <c:chart xmlns:c="http://schemas.openxmlformats.org/drawingml/2006/chart" xmlns:r="http://schemas.openxmlformats.org/officeDocument/2006/relationships" r:id="rId3"/>
          </a:graphicData>
        </a:graphic>
      </p:graphicFrame>
      <p:sp>
        <p:nvSpPr>
          <p:cNvPr id="34" name="Rectangle 33"/>
          <p:cNvSpPr/>
          <p:nvPr/>
        </p:nvSpPr>
        <p:spPr>
          <a:xfrm>
            <a:off x="17246153" y="5081282"/>
            <a:ext cx="16057784" cy="16561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b="1" dirty="0" smtClean="0">
                <a:solidFill>
                  <a:schemeClr val="tx1"/>
                </a:solidFill>
                <a:latin typeface="Arial" pitchFamily="34" charset="0"/>
                <a:cs typeface="Arial" pitchFamily="34" charset="0"/>
              </a:rPr>
              <a:t>Informal</a:t>
            </a:r>
            <a:r>
              <a:rPr lang="en-GB" sz="4000" dirty="0" smtClean="0">
                <a:solidFill>
                  <a:schemeClr val="tx1"/>
                </a:solidFill>
                <a:latin typeface="Arial" pitchFamily="34" charset="0"/>
                <a:cs typeface="Arial" pitchFamily="34" charset="0"/>
              </a:rPr>
              <a:t> </a:t>
            </a:r>
            <a:r>
              <a:rPr lang="en-GB" sz="4000" b="1" dirty="0" smtClean="0">
                <a:solidFill>
                  <a:schemeClr val="tx1"/>
                </a:solidFill>
                <a:latin typeface="Arial" pitchFamily="34" charset="0"/>
                <a:cs typeface="Arial" pitchFamily="34" charset="0"/>
              </a:rPr>
              <a:t>carers over 50 years of age</a:t>
            </a:r>
            <a:r>
              <a:rPr lang="en-GB" sz="4000" dirty="0" smtClean="0">
                <a:solidFill>
                  <a:schemeClr val="tx1"/>
                </a:solidFill>
                <a:latin typeface="Arial" pitchFamily="34" charset="0"/>
                <a:cs typeface="Arial" pitchFamily="34" charset="0"/>
              </a:rPr>
              <a:t> </a:t>
            </a:r>
            <a:r>
              <a:rPr lang="en-GB" sz="4000" b="1" dirty="0" smtClean="0">
                <a:solidFill>
                  <a:schemeClr val="tx1"/>
                </a:solidFill>
                <a:latin typeface="Arial" pitchFamily="34" charset="0"/>
                <a:cs typeface="Arial" pitchFamily="34" charset="0"/>
              </a:rPr>
              <a:t>by country  in 2007 </a:t>
            </a:r>
            <a:r>
              <a:rPr lang="en-GB" sz="4000" dirty="0" smtClean="0">
                <a:solidFill>
                  <a:schemeClr val="tx1"/>
                </a:solidFill>
                <a:latin typeface="Arial" pitchFamily="34" charset="0"/>
                <a:cs typeface="Arial" pitchFamily="34" charset="0"/>
              </a:rPr>
              <a:t>[1]</a:t>
            </a:r>
            <a:endParaRPr lang="en-GB" sz="4000" b="1" dirty="0" smtClean="0">
              <a:solidFill>
                <a:schemeClr val="tx1"/>
              </a:solidFill>
              <a:latin typeface="Arial" pitchFamily="34" charset="0"/>
              <a:cs typeface="Arial" pitchFamily="34" charset="0"/>
            </a:endParaRPr>
          </a:p>
        </p:txBody>
      </p:sp>
      <p:sp>
        <p:nvSpPr>
          <p:cNvPr id="36" name="Rectangle 35"/>
          <p:cNvSpPr/>
          <p:nvPr/>
        </p:nvSpPr>
        <p:spPr>
          <a:xfrm>
            <a:off x="900337" y="44613312"/>
            <a:ext cx="15841760" cy="5976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en-GB" sz="1800" dirty="0" smtClean="0">
                <a:solidFill>
                  <a:schemeClr val="tx1"/>
                </a:solidFill>
                <a:latin typeface="Arial" pitchFamily="34" charset="0"/>
                <a:cs typeface="Arial" pitchFamily="34" charset="0"/>
              </a:rPr>
              <a:t>[1] OECD (2011). </a:t>
            </a:r>
            <a:r>
              <a:rPr lang="en-GB" sz="1800" i="1" dirty="0" smtClean="0">
                <a:solidFill>
                  <a:schemeClr val="tx1"/>
                </a:solidFill>
                <a:latin typeface="Arial" pitchFamily="34" charset="0"/>
                <a:cs typeface="Arial" pitchFamily="34" charset="0"/>
              </a:rPr>
              <a:t>Informal carers </a:t>
            </a:r>
            <a:r>
              <a:rPr lang="en-GB" sz="1800" dirty="0" smtClean="0">
                <a:solidFill>
                  <a:schemeClr val="tx1"/>
                </a:solidFill>
                <a:latin typeface="Arial" pitchFamily="34" charset="0"/>
                <a:cs typeface="Arial" pitchFamily="34" charset="0"/>
              </a:rPr>
              <a:t>in Health at a Glance 2011: OECD Indicators, OECD Publishing</a:t>
            </a:r>
            <a:r>
              <a:rPr lang="en-GB" sz="1800" dirty="0" smtClean="0">
                <a:solidFill>
                  <a:srgbClr val="002060"/>
                </a:solidFill>
                <a:latin typeface="Arial" pitchFamily="34" charset="0"/>
                <a:cs typeface="Arial" pitchFamily="34" charset="0"/>
              </a:rPr>
              <a:t>. http://dx.doi.org/10.1787/health_glance-2011-70-en</a:t>
            </a:r>
            <a:r>
              <a:rPr lang="en-GB" sz="1800" dirty="0" smtClean="0">
                <a:solidFill>
                  <a:schemeClr val="tx1"/>
                </a:solidFill>
                <a:latin typeface="Arial" pitchFamily="34" charset="0"/>
                <a:cs typeface="Arial" pitchFamily="34" charset="0"/>
              </a:rPr>
              <a:t>.</a:t>
            </a:r>
          </a:p>
          <a:p>
            <a:pPr>
              <a:spcAft>
                <a:spcPts val="600"/>
              </a:spcAft>
            </a:pPr>
            <a:r>
              <a:rPr lang="en-GB" sz="1800" dirty="0" smtClean="0">
                <a:solidFill>
                  <a:schemeClr val="tx1"/>
                </a:solidFill>
                <a:latin typeface="Arial" pitchFamily="34" charset="0"/>
                <a:cs typeface="Arial" pitchFamily="34" charset="0"/>
              </a:rPr>
              <a:t>[2] Van den Berg, B. &amp; </a:t>
            </a:r>
            <a:r>
              <a:rPr lang="en-GB" sz="1800" dirty="0" err="1" smtClean="0">
                <a:solidFill>
                  <a:schemeClr val="tx1"/>
                </a:solidFill>
                <a:latin typeface="Arial" pitchFamily="34" charset="0"/>
                <a:cs typeface="Arial" pitchFamily="34" charset="0"/>
              </a:rPr>
              <a:t>Spauwen</a:t>
            </a:r>
            <a:r>
              <a:rPr lang="en-GB" sz="1800" dirty="0" smtClean="0">
                <a:solidFill>
                  <a:schemeClr val="tx1"/>
                </a:solidFill>
                <a:latin typeface="Arial" pitchFamily="34" charset="0"/>
                <a:cs typeface="Arial" pitchFamily="34" charset="0"/>
              </a:rPr>
              <a:t>, P. (2006) 'Measurement of informal care: an empirical study into the valid measurement of time spent on informal caregiving', </a:t>
            </a:r>
            <a:r>
              <a:rPr lang="en-GB" sz="1800" i="1" dirty="0" smtClean="0">
                <a:solidFill>
                  <a:schemeClr val="tx1"/>
                </a:solidFill>
                <a:latin typeface="Arial" pitchFamily="34" charset="0"/>
                <a:cs typeface="Arial" pitchFamily="34" charset="0"/>
              </a:rPr>
              <a:t>Health Economics,</a:t>
            </a:r>
            <a:r>
              <a:rPr lang="en-GB" sz="1800" dirty="0" smtClean="0">
                <a:solidFill>
                  <a:schemeClr val="tx1"/>
                </a:solidFill>
                <a:latin typeface="Arial" pitchFamily="34" charset="0"/>
                <a:cs typeface="Arial" pitchFamily="34" charset="0"/>
              </a:rPr>
              <a:t> 15, 5</a:t>
            </a:r>
            <a:r>
              <a:rPr lang="en-GB" sz="1800" b="1" dirty="0" smtClean="0">
                <a:solidFill>
                  <a:schemeClr val="tx1"/>
                </a:solidFill>
                <a:latin typeface="Arial" pitchFamily="34" charset="0"/>
                <a:cs typeface="Arial" pitchFamily="34" charset="0"/>
              </a:rPr>
              <a:t>,</a:t>
            </a:r>
            <a:r>
              <a:rPr lang="en-GB" sz="1800" dirty="0" smtClean="0">
                <a:solidFill>
                  <a:schemeClr val="tx1"/>
                </a:solidFill>
                <a:latin typeface="Arial" pitchFamily="34" charset="0"/>
                <a:cs typeface="Arial" pitchFamily="34" charset="0"/>
              </a:rPr>
              <a:t> 447-460.</a:t>
            </a:r>
          </a:p>
          <a:p>
            <a:pPr>
              <a:spcAft>
                <a:spcPts val="600"/>
              </a:spcAft>
            </a:pPr>
            <a:r>
              <a:rPr lang="en-GB" sz="1800" dirty="0" smtClean="0">
                <a:solidFill>
                  <a:schemeClr val="tx1"/>
                </a:solidFill>
                <a:latin typeface="Arial" pitchFamily="34" charset="0"/>
                <a:cs typeface="Arial" pitchFamily="34" charset="0"/>
              </a:rPr>
              <a:t>[3] </a:t>
            </a:r>
            <a:r>
              <a:rPr lang="nl-NL" sz="1800" dirty="0" smtClean="0">
                <a:solidFill>
                  <a:schemeClr val="tx1"/>
                </a:solidFill>
                <a:latin typeface="Arial" pitchFamily="34" charset="0"/>
                <a:cs typeface="Arial" pitchFamily="34" charset="0"/>
              </a:rPr>
              <a:t>Oostenbrink JB, Koopmans MA, Rutten FFH. Handleiding voor kostenonderzoek. Methoden en richtlijnen voor economische evaluaties in de gezondheidszorg. [Guideline for cost evaluation.] Amsterdam: College voor Zorgverzekeringen (CVZ), 2004. (In Dutch.)</a:t>
            </a:r>
            <a:endParaRPr lang="en-GB" sz="1800" dirty="0" smtClean="0">
              <a:solidFill>
                <a:schemeClr val="tx1"/>
              </a:solidFill>
              <a:latin typeface="Arial" pitchFamily="34" charset="0"/>
              <a:cs typeface="Arial" pitchFamily="34" charset="0"/>
            </a:endParaRPr>
          </a:p>
          <a:p>
            <a:pPr>
              <a:spcAft>
                <a:spcPts val="600"/>
              </a:spcAft>
            </a:pPr>
            <a:r>
              <a:rPr lang="en-GB" sz="1800" dirty="0" smtClean="0">
                <a:solidFill>
                  <a:schemeClr val="tx1"/>
                </a:solidFill>
                <a:latin typeface="Arial" pitchFamily="34" charset="0"/>
                <a:cs typeface="Arial" pitchFamily="34" charset="0"/>
              </a:rPr>
              <a:t>[4] Van Den Berg, B. &amp; </a:t>
            </a:r>
            <a:r>
              <a:rPr lang="en-GB" sz="1800" dirty="0" err="1" smtClean="0">
                <a:solidFill>
                  <a:schemeClr val="tx1"/>
                </a:solidFill>
                <a:latin typeface="Arial" pitchFamily="34" charset="0"/>
                <a:cs typeface="Arial" pitchFamily="34" charset="0"/>
              </a:rPr>
              <a:t>Ferrer-i-Carbonell</a:t>
            </a:r>
            <a:r>
              <a:rPr lang="en-GB" sz="1800" dirty="0" smtClean="0">
                <a:solidFill>
                  <a:schemeClr val="tx1"/>
                </a:solidFill>
                <a:latin typeface="Arial" pitchFamily="34" charset="0"/>
                <a:cs typeface="Arial" pitchFamily="34" charset="0"/>
              </a:rPr>
              <a:t>, A. (2007) 'Monetary valuation of informal care: the well‐being valuation method', </a:t>
            </a:r>
            <a:r>
              <a:rPr lang="en-GB" sz="1800" i="1" dirty="0" smtClean="0">
                <a:solidFill>
                  <a:schemeClr val="tx1"/>
                </a:solidFill>
                <a:latin typeface="Arial" pitchFamily="34" charset="0"/>
                <a:cs typeface="Arial" pitchFamily="34" charset="0"/>
              </a:rPr>
              <a:t>Health Economics,</a:t>
            </a:r>
            <a:r>
              <a:rPr lang="en-GB" sz="1800" dirty="0" smtClean="0">
                <a:solidFill>
                  <a:schemeClr val="tx1"/>
                </a:solidFill>
                <a:latin typeface="Arial" pitchFamily="34" charset="0"/>
                <a:cs typeface="Arial" pitchFamily="34" charset="0"/>
              </a:rPr>
              <a:t> 16, 11</a:t>
            </a:r>
            <a:r>
              <a:rPr lang="en-GB" sz="1800" b="1" dirty="0" smtClean="0">
                <a:solidFill>
                  <a:schemeClr val="tx1"/>
                </a:solidFill>
                <a:latin typeface="Arial" pitchFamily="34" charset="0"/>
                <a:cs typeface="Arial" pitchFamily="34" charset="0"/>
              </a:rPr>
              <a:t>,</a:t>
            </a:r>
            <a:r>
              <a:rPr lang="en-GB" sz="1800" dirty="0" smtClean="0">
                <a:solidFill>
                  <a:schemeClr val="tx1"/>
                </a:solidFill>
                <a:latin typeface="Arial" pitchFamily="34" charset="0"/>
                <a:cs typeface="Arial" pitchFamily="34" charset="0"/>
              </a:rPr>
              <a:t> 1227-1244.</a:t>
            </a:r>
          </a:p>
          <a:p>
            <a:pPr>
              <a:spcAft>
                <a:spcPts val="600"/>
              </a:spcAft>
            </a:pPr>
            <a:r>
              <a:rPr lang="en-GB" sz="1800" dirty="0" smtClean="0">
                <a:solidFill>
                  <a:schemeClr val="tx1"/>
                </a:solidFill>
                <a:latin typeface="Arial" pitchFamily="34" charset="0"/>
                <a:cs typeface="Arial" pitchFamily="34" charset="0"/>
              </a:rPr>
              <a:t>[5] Van Den Berg, B., </a:t>
            </a:r>
            <a:r>
              <a:rPr lang="en-GB" sz="1800" dirty="0" err="1" smtClean="0">
                <a:solidFill>
                  <a:schemeClr val="tx1"/>
                </a:solidFill>
                <a:latin typeface="Arial" pitchFamily="34" charset="0"/>
                <a:cs typeface="Arial" pitchFamily="34" charset="0"/>
              </a:rPr>
              <a:t>Bleichrodt</a:t>
            </a:r>
            <a:r>
              <a:rPr lang="en-GB" sz="1800" dirty="0" smtClean="0">
                <a:solidFill>
                  <a:schemeClr val="tx1"/>
                </a:solidFill>
                <a:latin typeface="Arial" pitchFamily="34" charset="0"/>
                <a:cs typeface="Arial" pitchFamily="34" charset="0"/>
              </a:rPr>
              <a:t>, H. &amp; </a:t>
            </a:r>
            <a:r>
              <a:rPr lang="en-GB" sz="1800" dirty="0" err="1" smtClean="0">
                <a:solidFill>
                  <a:schemeClr val="tx1"/>
                </a:solidFill>
                <a:latin typeface="Arial" pitchFamily="34" charset="0"/>
                <a:cs typeface="Arial" pitchFamily="34" charset="0"/>
              </a:rPr>
              <a:t>Eeckhoudt</a:t>
            </a:r>
            <a:r>
              <a:rPr lang="en-GB" sz="1800" dirty="0" smtClean="0">
                <a:solidFill>
                  <a:schemeClr val="tx1"/>
                </a:solidFill>
                <a:latin typeface="Arial" pitchFamily="34" charset="0"/>
                <a:cs typeface="Arial" pitchFamily="34" charset="0"/>
              </a:rPr>
              <a:t>, L. (2005) 'The economic value of informal care: a study of informal caregivers' and patients' willingness to pay and willingness to accept for informal care', </a:t>
            </a:r>
            <a:r>
              <a:rPr lang="en-GB" sz="1800" i="1" dirty="0" smtClean="0">
                <a:solidFill>
                  <a:schemeClr val="tx1"/>
                </a:solidFill>
                <a:latin typeface="Arial" pitchFamily="34" charset="0"/>
                <a:cs typeface="Arial" pitchFamily="34" charset="0"/>
              </a:rPr>
              <a:t>Health Economics,</a:t>
            </a:r>
            <a:r>
              <a:rPr lang="en-GB" sz="1800" dirty="0" smtClean="0">
                <a:solidFill>
                  <a:schemeClr val="tx1"/>
                </a:solidFill>
                <a:latin typeface="Arial" pitchFamily="34" charset="0"/>
                <a:cs typeface="Arial" pitchFamily="34" charset="0"/>
              </a:rPr>
              <a:t> 14, 4</a:t>
            </a:r>
            <a:r>
              <a:rPr lang="en-GB" sz="1800" b="1" dirty="0" smtClean="0">
                <a:solidFill>
                  <a:schemeClr val="tx1"/>
                </a:solidFill>
                <a:latin typeface="Arial" pitchFamily="34" charset="0"/>
                <a:cs typeface="Arial" pitchFamily="34" charset="0"/>
              </a:rPr>
              <a:t>,</a:t>
            </a:r>
            <a:r>
              <a:rPr lang="en-GB" sz="1800" dirty="0" smtClean="0">
                <a:solidFill>
                  <a:schemeClr val="tx1"/>
                </a:solidFill>
                <a:latin typeface="Arial" pitchFamily="34" charset="0"/>
                <a:cs typeface="Arial" pitchFamily="34" charset="0"/>
              </a:rPr>
              <a:t> 363-376.</a:t>
            </a:r>
          </a:p>
          <a:p>
            <a:pPr>
              <a:spcAft>
                <a:spcPts val="600"/>
              </a:spcAft>
            </a:pPr>
            <a:r>
              <a:rPr lang="en-GB" sz="1800" dirty="0" smtClean="0">
                <a:solidFill>
                  <a:schemeClr val="tx1"/>
                </a:solidFill>
                <a:latin typeface="Arial" pitchFamily="34" charset="0"/>
                <a:cs typeface="Arial" pitchFamily="34" charset="0"/>
              </a:rPr>
              <a:t>[6] van den Berg, B., Al, M., </a:t>
            </a:r>
            <a:r>
              <a:rPr lang="en-GB" sz="1800" dirty="0" err="1" smtClean="0">
                <a:solidFill>
                  <a:schemeClr val="tx1"/>
                </a:solidFill>
                <a:latin typeface="Arial" pitchFamily="34" charset="0"/>
                <a:cs typeface="Arial" pitchFamily="34" charset="0"/>
              </a:rPr>
              <a:t>Brouwer</a:t>
            </a:r>
            <a:r>
              <a:rPr lang="en-GB" sz="1800" dirty="0" smtClean="0">
                <a:solidFill>
                  <a:schemeClr val="tx1"/>
                </a:solidFill>
                <a:latin typeface="Arial" pitchFamily="34" charset="0"/>
                <a:cs typeface="Arial" pitchFamily="34" charset="0"/>
              </a:rPr>
              <a:t>, W., van </a:t>
            </a:r>
            <a:r>
              <a:rPr lang="en-GB" sz="1800" dirty="0" err="1" smtClean="0">
                <a:solidFill>
                  <a:schemeClr val="tx1"/>
                </a:solidFill>
                <a:latin typeface="Arial" pitchFamily="34" charset="0"/>
                <a:cs typeface="Arial" pitchFamily="34" charset="0"/>
              </a:rPr>
              <a:t>Exel</a:t>
            </a:r>
            <a:r>
              <a:rPr lang="en-GB" sz="1800" dirty="0" smtClean="0">
                <a:solidFill>
                  <a:schemeClr val="tx1"/>
                </a:solidFill>
                <a:latin typeface="Arial" pitchFamily="34" charset="0"/>
                <a:cs typeface="Arial" pitchFamily="34" charset="0"/>
              </a:rPr>
              <a:t>, J. &amp; </a:t>
            </a:r>
            <a:r>
              <a:rPr lang="en-GB" sz="1800" dirty="0" err="1" smtClean="0">
                <a:solidFill>
                  <a:schemeClr val="tx1"/>
                </a:solidFill>
                <a:latin typeface="Arial" pitchFamily="34" charset="0"/>
                <a:cs typeface="Arial" pitchFamily="34" charset="0"/>
              </a:rPr>
              <a:t>Koopmanschap</a:t>
            </a:r>
            <a:r>
              <a:rPr lang="en-GB" sz="1800" dirty="0" smtClean="0">
                <a:solidFill>
                  <a:schemeClr val="tx1"/>
                </a:solidFill>
                <a:latin typeface="Arial" pitchFamily="34" charset="0"/>
                <a:cs typeface="Arial" pitchFamily="34" charset="0"/>
              </a:rPr>
              <a:t>, M. (2005) 'Economic valuation of informal care: the conjoint measurement method applied to informal caregiving', </a:t>
            </a:r>
            <a:r>
              <a:rPr lang="en-GB" sz="1800" i="1" dirty="0" smtClean="0">
                <a:solidFill>
                  <a:schemeClr val="tx1"/>
                </a:solidFill>
                <a:latin typeface="Arial" pitchFamily="34" charset="0"/>
                <a:cs typeface="Arial" pitchFamily="34" charset="0"/>
              </a:rPr>
              <a:t>Social Science &amp; Medicine,</a:t>
            </a:r>
            <a:r>
              <a:rPr lang="en-GB" sz="1800" dirty="0" smtClean="0">
                <a:solidFill>
                  <a:schemeClr val="tx1"/>
                </a:solidFill>
                <a:latin typeface="Arial" pitchFamily="34" charset="0"/>
                <a:cs typeface="Arial" pitchFamily="34" charset="0"/>
              </a:rPr>
              <a:t> 61, 6</a:t>
            </a:r>
            <a:r>
              <a:rPr lang="en-GB" sz="1800" b="1" dirty="0" smtClean="0">
                <a:solidFill>
                  <a:schemeClr val="tx1"/>
                </a:solidFill>
                <a:latin typeface="Arial" pitchFamily="34" charset="0"/>
                <a:cs typeface="Arial" pitchFamily="34" charset="0"/>
              </a:rPr>
              <a:t>,</a:t>
            </a:r>
            <a:r>
              <a:rPr lang="en-GB" sz="1800" dirty="0" smtClean="0">
                <a:solidFill>
                  <a:schemeClr val="tx1"/>
                </a:solidFill>
                <a:latin typeface="Arial" pitchFamily="34" charset="0"/>
                <a:cs typeface="Arial" pitchFamily="34" charset="0"/>
              </a:rPr>
              <a:t> 1342-1355.</a:t>
            </a:r>
          </a:p>
          <a:p>
            <a:pPr>
              <a:spcAft>
                <a:spcPts val="600"/>
              </a:spcAft>
            </a:pPr>
            <a:r>
              <a:rPr lang="en-GB" sz="1800" dirty="0" smtClean="0">
                <a:solidFill>
                  <a:schemeClr val="tx1"/>
                </a:solidFill>
                <a:latin typeface="Arial" pitchFamily="34" charset="0"/>
                <a:cs typeface="Arial" pitchFamily="34" charset="0"/>
              </a:rPr>
              <a:t>[7] Statistics Netherlands. (2004) in Statistical Yearbook of the Netherlands 2004 (Average gross employee income per hour, Table 23, p204), </a:t>
            </a:r>
            <a:r>
              <a:rPr lang="en-GB" sz="1800" dirty="0" err="1" smtClean="0">
                <a:solidFill>
                  <a:schemeClr val="tx1"/>
                </a:solidFill>
                <a:latin typeface="Arial" pitchFamily="34" charset="0"/>
                <a:cs typeface="Arial" pitchFamily="34" charset="0"/>
              </a:rPr>
              <a:t>Voorburg</a:t>
            </a:r>
            <a:r>
              <a:rPr lang="en-GB" sz="1800" dirty="0" smtClean="0">
                <a:solidFill>
                  <a:schemeClr val="tx1"/>
                </a:solidFill>
                <a:latin typeface="Arial" pitchFamily="34" charset="0"/>
                <a:cs typeface="Arial" pitchFamily="34" charset="0"/>
              </a:rPr>
              <a:t>. http://www.cbs.nl/nr/rdonlyres/3c60b3e9-09e0-491f-87f2-99b8e54936a1/0/a32004.pdf </a:t>
            </a:r>
          </a:p>
          <a:p>
            <a:pPr>
              <a:spcAft>
                <a:spcPts val="600"/>
              </a:spcAft>
            </a:pPr>
            <a:r>
              <a:rPr lang="en-GB" sz="1800" dirty="0" smtClean="0">
                <a:solidFill>
                  <a:schemeClr val="tx1"/>
                </a:solidFill>
                <a:latin typeface="Arial" pitchFamily="34" charset="0"/>
                <a:cs typeface="Arial" pitchFamily="34" charset="0"/>
              </a:rPr>
              <a:t>[8] Minimum Wage in Europe in Google public data. http://www.google.co.uk/publicdata/explore?ds=ml9s8a132hlg_&amp;met_y=minimum_wage&amp;idim=country:nl&amp;fdim_y=currency:eur&amp;dl=en&amp;hl=en&amp;q=minimum+wage+netherlands . Assessed 11/10/2012.</a:t>
            </a:r>
          </a:p>
          <a:p>
            <a:pPr>
              <a:spcAft>
                <a:spcPts val="600"/>
              </a:spcAft>
            </a:pPr>
            <a:r>
              <a:rPr lang="en-GB" sz="1800" dirty="0" smtClean="0">
                <a:solidFill>
                  <a:schemeClr val="tx1"/>
                </a:solidFill>
                <a:latin typeface="Arial" pitchFamily="34" charset="0"/>
                <a:ea typeface="Calibri"/>
                <a:cs typeface="Arial" pitchFamily="34" charset="0"/>
              </a:rPr>
              <a:t>This work was funded under the Economic Evaluation Policy Research Unit (EEPRU) which receives funding from the Department of Health Policy Research Programme. EEPRU is a collaboration between researchers from two institutions (Centre for Health Economics, University of York and School of Health and Related Studies, University of Sheffield). The views expressed in this article are those of the authors and not necessarily those of the Department of Health.</a:t>
            </a:r>
            <a:endParaRPr lang="en-GB" sz="1800" dirty="0" smtClean="0">
              <a:solidFill>
                <a:schemeClr val="tx1"/>
              </a:solidFill>
              <a:latin typeface="Arial" pitchFamily="34" charset="0"/>
              <a:cs typeface="Arial" pitchFamily="34" charset="0"/>
            </a:endParaRPr>
          </a:p>
        </p:txBody>
      </p:sp>
      <p:sp>
        <p:nvSpPr>
          <p:cNvPr id="25" name="Rectangle 24"/>
          <p:cNvSpPr/>
          <p:nvPr/>
        </p:nvSpPr>
        <p:spPr>
          <a:xfrm>
            <a:off x="972345" y="22938904"/>
            <a:ext cx="15913768" cy="46085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spcAft>
                <a:spcPts val="1200"/>
              </a:spcAft>
            </a:pPr>
            <a:r>
              <a:rPr lang="en-GB" sz="4000" b="1" dirty="0" smtClean="0">
                <a:solidFill>
                  <a:schemeClr val="tx1"/>
                </a:solidFill>
                <a:latin typeface="Arial" pitchFamily="34" charset="0"/>
                <a:cs typeface="Arial" pitchFamily="34" charset="0"/>
              </a:rPr>
              <a:t>Other methods:</a:t>
            </a:r>
          </a:p>
          <a:p>
            <a:pPr marL="441325" indent="-441325">
              <a:lnSpc>
                <a:spcPct val="150000"/>
              </a:lnSpc>
              <a:spcAft>
                <a:spcPts val="0"/>
              </a:spcAft>
              <a:buFont typeface="Arial" pitchFamily="34" charset="0"/>
              <a:buChar char="•"/>
              <a:tabLst>
                <a:tab pos="441325" algn="l"/>
              </a:tabLst>
            </a:pPr>
            <a:r>
              <a:rPr lang="en-GB" sz="4000" dirty="0" smtClean="0">
                <a:solidFill>
                  <a:schemeClr val="tx1"/>
                </a:solidFill>
                <a:latin typeface="Arial" pitchFamily="34" charset="0"/>
                <a:cs typeface="Arial" pitchFamily="34" charset="0"/>
              </a:rPr>
              <a:t>Experience sampling or buzzer, where a device prompts the carer to record their activity at random intervals.</a:t>
            </a:r>
          </a:p>
          <a:p>
            <a:pPr marL="441325" indent="-441325">
              <a:lnSpc>
                <a:spcPct val="150000"/>
              </a:lnSpc>
              <a:spcAft>
                <a:spcPts val="0"/>
              </a:spcAft>
              <a:buFont typeface="Arial" pitchFamily="34" charset="0"/>
              <a:buChar char="•"/>
              <a:tabLst>
                <a:tab pos="441325" algn="l"/>
              </a:tabLst>
            </a:pPr>
            <a:r>
              <a:rPr lang="en-GB" sz="4000" dirty="0" smtClean="0">
                <a:solidFill>
                  <a:schemeClr val="tx1"/>
                </a:solidFill>
                <a:latin typeface="Arial" pitchFamily="34" charset="0"/>
                <a:cs typeface="Arial" pitchFamily="34" charset="0"/>
              </a:rPr>
              <a:t>Direct observation, which consists on having observers recording carers’ activities.</a:t>
            </a:r>
          </a:p>
        </p:txBody>
      </p:sp>
      <p:sp>
        <p:nvSpPr>
          <p:cNvPr id="26" name="Rectangle 25"/>
          <p:cNvSpPr/>
          <p:nvPr/>
        </p:nvSpPr>
        <p:spPr>
          <a:xfrm>
            <a:off x="924219" y="15306056"/>
            <a:ext cx="15769752" cy="26642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spcAft>
                <a:spcPts val="0"/>
              </a:spcAft>
            </a:pPr>
            <a:r>
              <a:rPr lang="en-GB" sz="4000" b="1" dirty="0" smtClean="0">
                <a:solidFill>
                  <a:schemeClr val="tx1"/>
                </a:solidFill>
                <a:latin typeface="Arial" pitchFamily="34" charset="0"/>
                <a:cs typeface="Arial" pitchFamily="34" charset="0"/>
              </a:rPr>
              <a:t>Diary</a:t>
            </a:r>
            <a:r>
              <a:rPr lang="en-GB" sz="4000" dirty="0" smtClean="0">
                <a:solidFill>
                  <a:schemeClr val="tx1"/>
                </a:solidFill>
                <a:latin typeface="Arial" pitchFamily="34" charset="0"/>
                <a:cs typeface="Arial" pitchFamily="34" charset="0"/>
              </a:rPr>
              <a:t> </a:t>
            </a:r>
          </a:p>
          <a:p>
            <a:pPr>
              <a:lnSpc>
                <a:spcPct val="150000"/>
              </a:lnSpc>
              <a:spcAft>
                <a:spcPts val="0"/>
              </a:spcAft>
            </a:pPr>
            <a:r>
              <a:rPr lang="en-GB" sz="4000" dirty="0" smtClean="0">
                <a:solidFill>
                  <a:schemeClr val="tx1"/>
                </a:solidFill>
                <a:latin typeface="Arial" pitchFamily="34" charset="0"/>
                <a:ea typeface="Calibri"/>
                <a:cs typeface="Arial" pitchFamily="34" charset="0"/>
              </a:rPr>
              <a:t>Involves asking individuals to note down the time spent on care-giving activities as the day progresses, over a set period of time. </a:t>
            </a:r>
            <a:endParaRPr lang="en-GB" sz="4000" dirty="0" smtClean="0">
              <a:solidFill>
                <a:schemeClr val="tx1"/>
              </a:solidFill>
              <a:latin typeface="Arial" pitchFamily="34" charset="0"/>
              <a:cs typeface="Arial" pitchFamily="34" charset="0"/>
            </a:endParaRPr>
          </a:p>
        </p:txBody>
      </p:sp>
      <p:grpSp>
        <p:nvGrpSpPr>
          <p:cNvPr id="71" name="Group 70"/>
          <p:cNvGrpSpPr/>
          <p:nvPr/>
        </p:nvGrpSpPr>
        <p:grpSpPr>
          <a:xfrm>
            <a:off x="948463" y="29851672"/>
            <a:ext cx="15865642" cy="7416824"/>
            <a:chOff x="948463" y="30859784"/>
            <a:chExt cx="15865642" cy="7416824"/>
          </a:xfrm>
        </p:grpSpPr>
        <p:sp>
          <p:nvSpPr>
            <p:cNvPr id="28" name="Rectangle 27"/>
            <p:cNvSpPr/>
            <p:nvPr/>
          </p:nvSpPr>
          <p:spPr>
            <a:xfrm>
              <a:off x="948463" y="33236048"/>
              <a:ext cx="3480266" cy="15121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b="1" dirty="0" smtClean="0">
                  <a:solidFill>
                    <a:srgbClr val="0589D4"/>
                  </a:solidFill>
                  <a:latin typeface="Arial" pitchFamily="34" charset="0"/>
                  <a:cs typeface="Arial" pitchFamily="34" charset="0"/>
                </a:rPr>
                <a:t>Revealed preference</a:t>
              </a:r>
            </a:p>
          </p:txBody>
        </p:sp>
        <p:sp>
          <p:nvSpPr>
            <p:cNvPr id="55" name="Rectangle 54"/>
            <p:cNvSpPr/>
            <p:nvPr/>
          </p:nvSpPr>
          <p:spPr>
            <a:xfrm>
              <a:off x="4548863" y="30859784"/>
              <a:ext cx="12241360" cy="25922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spcAft>
                  <a:spcPts val="0"/>
                </a:spcAft>
              </a:pPr>
              <a:r>
                <a:rPr lang="en-GB" sz="4000" b="1" dirty="0" smtClean="0">
                  <a:solidFill>
                    <a:schemeClr val="tx1"/>
                  </a:solidFill>
                  <a:latin typeface="Arial" pitchFamily="34" charset="0"/>
                  <a:cs typeface="Arial" pitchFamily="34" charset="0"/>
                </a:rPr>
                <a:t>Opportunity cost</a:t>
              </a:r>
            </a:p>
            <a:p>
              <a:pPr>
                <a:lnSpc>
                  <a:spcPct val="150000"/>
                </a:lnSpc>
                <a:spcAft>
                  <a:spcPts val="0"/>
                </a:spcAft>
              </a:pPr>
              <a:r>
                <a:rPr lang="en-GB" sz="4000" dirty="0" smtClean="0">
                  <a:solidFill>
                    <a:schemeClr val="tx1"/>
                  </a:solidFill>
                  <a:latin typeface="Arial" pitchFamily="34" charset="0"/>
                  <a:cs typeface="Arial" pitchFamily="34" charset="0"/>
                </a:rPr>
                <a:t>Income forgone by the carer due to  informal care.</a:t>
              </a:r>
            </a:p>
            <a:p>
              <a:pPr>
                <a:lnSpc>
                  <a:spcPct val="150000"/>
                </a:lnSpc>
                <a:spcAft>
                  <a:spcPts val="0"/>
                </a:spcAft>
              </a:pPr>
              <a:endParaRPr lang="en-GB" sz="4000" dirty="0">
                <a:solidFill>
                  <a:schemeClr val="tx1"/>
                </a:solidFill>
                <a:latin typeface="Arial" pitchFamily="34" charset="0"/>
                <a:cs typeface="Arial" pitchFamily="34" charset="0"/>
              </a:endParaRPr>
            </a:p>
          </p:txBody>
        </p:sp>
        <p:sp>
          <p:nvSpPr>
            <p:cNvPr id="58" name="Rectangle 57"/>
            <p:cNvSpPr/>
            <p:nvPr/>
          </p:nvSpPr>
          <p:spPr>
            <a:xfrm>
              <a:off x="4572745" y="32804000"/>
              <a:ext cx="12241360" cy="2520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200"/>
                </a:spcAft>
              </a:pPr>
              <a:r>
                <a:rPr lang="en-GB" sz="4000" b="1" dirty="0" smtClean="0">
                  <a:solidFill>
                    <a:schemeClr val="tx1"/>
                  </a:solidFill>
                  <a:latin typeface="Arial" pitchFamily="34" charset="0"/>
                  <a:cs typeface="Arial" pitchFamily="34" charset="0"/>
                </a:rPr>
                <a:t>Proxy good</a:t>
              </a:r>
            </a:p>
            <a:p>
              <a:pPr>
                <a:lnSpc>
                  <a:spcPct val="150000"/>
                </a:lnSpc>
              </a:pPr>
              <a:r>
                <a:rPr lang="en-GB" sz="4000" dirty="0" smtClean="0">
                  <a:solidFill>
                    <a:schemeClr val="tx1"/>
                  </a:solidFill>
                  <a:latin typeface="Arial" pitchFamily="34" charset="0"/>
                  <a:cs typeface="Arial" pitchFamily="34" charset="0"/>
                </a:rPr>
                <a:t>Market price of informal care activity.</a:t>
              </a:r>
            </a:p>
            <a:p>
              <a:endParaRPr lang="en-GB" sz="4000" dirty="0">
                <a:solidFill>
                  <a:schemeClr val="tx1"/>
                </a:solidFill>
                <a:latin typeface="Arial" pitchFamily="34" charset="0"/>
                <a:cs typeface="Arial" pitchFamily="34" charset="0"/>
              </a:endParaRPr>
            </a:p>
          </p:txBody>
        </p:sp>
        <p:sp>
          <p:nvSpPr>
            <p:cNvPr id="59" name="Rectangle 58"/>
            <p:cNvSpPr/>
            <p:nvPr/>
          </p:nvSpPr>
          <p:spPr>
            <a:xfrm>
              <a:off x="4572745" y="34820224"/>
              <a:ext cx="12173544" cy="34563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200"/>
                </a:spcAft>
              </a:pPr>
              <a:r>
                <a:rPr lang="en-GB" sz="4000" b="1" dirty="0" smtClean="0">
                  <a:solidFill>
                    <a:schemeClr val="tx1"/>
                  </a:solidFill>
                  <a:latin typeface="Arial" pitchFamily="34" charset="0"/>
                  <a:cs typeface="Arial" pitchFamily="34" charset="0"/>
                </a:rPr>
                <a:t>Well-being </a:t>
              </a:r>
            </a:p>
            <a:p>
              <a:pPr>
                <a:lnSpc>
                  <a:spcPct val="150000"/>
                </a:lnSpc>
              </a:pPr>
              <a:r>
                <a:rPr lang="en-GB" sz="4000" dirty="0" smtClean="0">
                  <a:solidFill>
                    <a:schemeClr val="tx1"/>
                  </a:solidFill>
                  <a:latin typeface="Arial" pitchFamily="34" charset="0"/>
                  <a:cs typeface="Arial" pitchFamily="34" charset="0"/>
                </a:rPr>
                <a:t>Compensation required to provide additional informal care and maintain wellbeing.</a:t>
              </a:r>
            </a:p>
            <a:p>
              <a:endParaRPr lang="en-GB" sz="4000" dirty="0">
                <a:solidFill>
                  <a:schemeClr val="tx1"/>
                </a:solidFill>
                <a:latin typeface="Arial" pitchFamily="34" charset="0"/>
                <a:cs typeface="Arial" pitchFamily="34" charset="0"/>
              </a:endParaRPr>
            </a:p>
          </p:txBody>
        </p:sp>
      </p:grpSp>
      <p:grpSp>
        <p:nvGrpSpPr>
          <p:cNvPr id="72" name="Group 71"/>
          <p:cNvGrpSpPr/>
          <p:nvPr/>
        </p:nvGrpSpPr>
        <p:grpSpPr>
          <a:xfrm>
            <a:off x="972345" y="37196488"/>
            <a:ext cx="15769752" cy="5184576"/>
            <a:chOff x="972345" y="38780664"/>
            <a:chExt cx="15769752" cy="5184576"/>
          </a:xfrm>
        </p:grpSpPr>
        <p:sp>
          <p:nvSpPr>
            <p:cNvPr id="29" name="Rectangle 28"/>
            <p:cNvSpPr/>
            <p:nvPr/>
          </p:nvSpPr>
          <p:spPr>
            <a:xfrm>
              <a:off x="972345" y="40220824"/>
              <a:ext cx="3600400" cy="15121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GB" sz="4000" b="1" dirty="0" smtClean="0">
                  <a:solidFill>
                    <a:srgbClr val="0589D4"/>
                  </a:solidFill>
                  <a:latin typeface="Arial" pitchFamily="34" charset="0"/>
                  <a:cs typeface="Arial" pitchFamily="34" charset="0"/>
                </a:rPr>
                <a:t>Stated preference</a:t>
              </a:r>
            </a:p>
          </p:txBody>
        </p:sp>
        <p:sp>
          <p:nvSpPr>
            <p:cNvPr id="60" name="Rectangle 59"/>
            <p:cNvSpPr/>
            <p:nvPr/>
          </p:nvSpPr>
          <p:spPr>
            <a:xfrm>
              <a:off x="4500737" y="38780664"/>
              <a:ext cx="12241360" cy="33123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200"/>
                </a:spcAft>
              </a:pPr>
              <a:r>
                <a:rPr lang="en-GB" sz="4000" b="1" dirty="0" smtClean="0">
                  <a:solidFill>
                    <a:schemeClr val="tx1"/>
                  </a:solidFill>
                  <a:latin typeface="Arial" pitchFamily="34" charset="0"/>
                  <a:cs typeface="Arial" pitchFamily="34" charset="0"/>
                </a:rPr>
                <a:t>Contingent valuation</a:t>
              </a:r>
            </a:p>
            <a:p>
              <a:pPr>
                <a:lnSpc>
                  <a:spcPct val="150000"/>
                </a:lnSpc>
              </a:pPr>
              <a:r>
                <a:rPr lang="en-GB" sz="4000" dirty="0" smtClean="0">
                  <a:solidFill>
                    <a:schemeClr val="tx1"/>
                  </a:solidFill>
                  <a:latin typeface="Arial" pitchFamily="34" charset="0"/>
                  <a:cs typeface="Arial" pitchFamily="34" charset="0"/>
                </a:rPr>
                <a:t>Carer’s willingness to accept (or to pay) to provide (or to relinquish)  additional care.</a:t>
              </a:r>
            </a:p>
            <a:p>
              <a:endParaRPr lang="en-GB" sz="4000" dirty="0">
                <a:solidFill>
                  <a:schemeClr val="tx1"/>
                </a:solidFill>
                <a:latin typeface="Arial" pitchFamily="34" charset="0"/>
                <a:cs typeface="Arial" pitchFamily="34" charset="0"/>
              </a:endParaRPr>
            </a:p>
          </p:txBody>
        </p:sp>
        <p:sp>
          <p:nvSpPr>
            <p:cNvPr id="61" name="Rectangle 60"/>
            <p:cNvSpPr/>
            <p:nvPr/>
          </p:nvSpPr>
          <p:spPr>
            <a:xfrm>
              <a:off x="4572745" y="41444960"/>
              <a:ext cx="12097344" cy="25202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spcAft>
                  <a:spcPts val="1200"/>
                </a:spcAft>
              </a:pPr>
              <a:r>
                <a:rPr lang="en-GB" sz="4000" b="1" dirty="0" smtClean="0">
                  <a:solidFill>
                    <a:schemeClr val="tx1"/>
                  </a:solidFill>
                  <a:latin typeface="Arial" pitchFamily="34" charset="0"/>
                  <a:cs typeface="Arial" pitchFamily="34" charset="0"/>
                </a:rPr>
                <a:t>Conjoint analysis</a:t>
              </a:r>
            </a:p>
            <a:p>
              <a:pPr>
                <a:lnSpc>
                  <a:spcPct val="150000"/>
                </a:lnSpc>
              </a:pPr>
              <a:r>
                <a:rPr lang="en-GB" sz="4000" dirty="0" smtClean="0">
                  <a:solidFill>
                    <a:schemeClr val="tx1"/>
                  </a:solidFill>
                  <a:latin typeface="Arial" pitchFamily="34" charset="0"/>
                  <a:cs typeface="Arial" pitchFamily="34" charset="0"/>
                </a:rPr>
                <a:t>Cost of informal care relative to its other attributes.</a:t>
              </a:r>
              <a:endParaRPr lang="en-GB" sz="4000" dirty="0">
                <a:solidFill>
                  <a:schemeClr val="tx1"/>
                </a:solidFill>
                <a:latin typeface="Arial" pitchFamily="34" charset="0"/>
                <a:cs typeface="Arial" pitchFamily="34" charset="0"/>
              </a:endParaRPr>
            </a:p>
          </p:txBody>
        </p:sp>
      </p:grpSp>
      <p:sp>
        <p:nvSpPr>
          <p:cNvPr id="66" name="Rectangle 65"/>
          <p:cNvSpPr/>
          <p:nvPr/>
        </p:nvSpPr>
        <p:spPr>
          <a:xfrm>
            <a:off x="17318161" y="29283992"/>
            <a:ext cx="16201800" cy="1287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b="1" dirty="0" smtClean="0">
                <a:solidFill>
                  <a:schemeClr val="tx1"/>
                </a:solidFill>
                <a:latin typeface="Arial" pitchFamily="34" charset="0"/>
                <a:cs typeface="Arial" pitchFamily="34" charset="0"/>
              </a:rPr>
              <a:t>Comparison of hourly cost of informal care by valuation method for the Netherlands, 2001 </a:t>
            </a:r>
            <a:r>
              <a:rPr lang="en-GB" sz="4000" dirty="0" smtClean="0">
                <a:solidFill>
                  <a:schemeClr val="tx1"/>
                </a:solidFill>
                <a:latin typeface="Arial" pitchFamily="34" charset="0"/>
                <a:cs typeface="Arial" pitchFamily="34" charset="0"/>
              </a:rPr>
              <a:t>[3-8]</a:t>
            </a:r>
            <a:endParaRPr lang="en-GB" sz="4000" dirty="0" smtClean="0">
              <a:solidFill>
                <a:schemeClr val="tx1"/>
              </a:solidFill>
              <a:latin typeface="Arial" pitchFamily="34" charset="0"/>
              <a:cs typeface="Arial" pitchFamily="34" charset="0"/>
            </a:endParaRPr>
          </a:p>
        </p:txBody>
      </p:sp>
      <p:sp>
        <p:nvSpPr>
          <p:cNvPr id="68" name="Rectangle 67"/>
          <p:cNvSpPr/>
          <p:nvPr/>
        </p:nvSpPr>
        <p:spPr>
          <a:xfrm>
            <a:off x="17270035" y="38996688"/>
            <a:ext cx="16273808" cy="1224136"/>
          </a:xfrm>
          <a:prstGeom prst="rect">
            <a:avLst/>
          </a:prstGeom>
          <a:solidFill>
            <a:srgbClr val="0589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6000" b="1" dirty="0" smtClean="0">
                <a:solidFill>
                  <a:schemeClr val="bg1"/>
                </a:solidFill>
                <a:latin typeface="Arial" pitchFamily="34" charset="0"/>
                <a:cs typeface="Arial" pitchFamily="34" charset="0"/>
              </a:rPr>
              <a:t>Implications</a:t>
            </a:r>
            <a:endParaRPr lang="en-GB" sz="6000" b="1" dirty="0">
              <a:solidFill>
                <a:schemeClr val="bg1"/>
              </a:solidFill>
              <a:latin typeface="Arial" pitchFamily="34" charset="0"/>
              <a:cs typeface="Arial" pitchFamily="34" charset="0"/>
            </a:endParaRPr>
          </a:p>
        </p:txBody>
      </p:sp>
      <p:graphicFrame>
        <p:nvGraphicFramePr>
          <p:cNvPr id="69" name="Chart 68"/>
          <p:cNvGraphicFramePr/>
          <p:nvPr/>
        </p:nvGraphicFramePr>
        <p:xfrm>
          <a:off x="17462177" y="14441960"/>
          <a:ext cx="15697744" cy="8928992"/>
        </p:xfrm>
        <a:graphic>
          <a:graphicData uri="http://schemas.openxmlformats.org/drawingml/2006/chart">
            <c:chart xmlns:c="http://schemas.openxmlformats.org/drawingml/2006/chart" xmlns:r="http://schemas.openxmlformats.org/officeDocument/2006/relationships" r:id="rId4"/>
          </a:graphicData>
        </a:graphic>
      </p:graphicFrame>
      <p:sp>
        <p:nvSpPr>
          <p:cNvPr id="70" name="Rectangle 69"/>
          <p:cNvSpPr/>
          <p:nvPr/>
        </p:nvSpPr>
        <p:spPr>
          <a:xfrm>
            <a:off x="16958121" y="15090032"/>
            <a:ext cx="16201800" cy="1287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b="1" dirty="0" smtClean="0">
                <a:solidFill>
                  <a:schemeClr val="tx1"/>
                </a:solidFill>
                <a:latin typeface="Arial" pitchFamily="34" charset="0"/>
                <a:cs typeface="Arial" pitchFamily="34" charset="0"/>
              </a:rPr>
              <a:t>Time spent caring: diary </a:t>
            </a:r>
            <a:r>
              <a:rPr lang="en-GB" sz="4000" b="1" dirty="0" err="1" smtClean="0">
                <a:solidFill>
                  <a:schemeClr val="tx1"/>
                </a:solidFill>
                <a:latin typeface="Arial" pitchFamily="34" charset="0"/>
                <a:cs typeface="Arial" pitchFamily="34" charset="0"/>
              </a:rPr>
              <a:t>vs</a:t>
            </a:r>
            <a:r>
              <a:rPr lang="en-GB" sz="4000" b="1" dirty="0" smtClean="0">
                <a:solidFill>
                  <a:schemeClr val="tx1"/>
                </a:solidFill>
                <a:latin typeface="Arial" pitchFamily="34" charset="0"/>
                <a:cs typeface="Arial" pitchFamily="34" charset="0"/>
              </a:rPr>
              <a:t> recall </a:t>
            </a:r>
            <a:r>
              <a:rPr lang="en-GB" sz="4000" dirty="0" smtClean="0">
                <a:solidFill>
                  <a:schemeClr val="tx1"/>
                </a:solidFill>
                <a:latin typeface="Arial" pitchFamily="34" charset="0"/>
                <a:cs typeface="Arial" pitchFamily="34" charset="0"/>
              </a:rPr>
              <a:t>[2]</a:t>
            </a:r>
          </a:p>
        </p:txBody>
      </p:sp>
      <p:sp>
        <p:nvSpPr>
          <p:cNvPr id="73" name="Rectangle 72"/>
          <p:cNvSpPr/>
          <p:nvPr/>
        </p:nvSpPr>
        <p:spPr>
          <a:xfrm>
            <a:off x="17390169" y="33164040"/>
            <a:ext cx="16201800" cy="1287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000" dirty="0" smtClean="0">
              <a:solidFill>
                <a:schemeClr val="tx1"/>
              </a:solidFill>
              <a:latin typeface="Arial" pitchFamily="34" charset="0"/>
              <a:cs typeface="Arial" pitchFamily="34" charset="0"/>
            </a:endParaRPr>
          </a:p>
        </p:txBody>
      </p:sp>
      <p:sp>
        <p:nvSpPr>
          <p:cNvPr id="76" name="TextBox 75"/>
          <p:cNvSpPr txBox="1"/>
          <p:nvPr/>
        </p:nvSpPr>
        <p:spPr>
          <a:xfrm>
            <a:off x="17318161" y="40679377"/>
            <a:ext cx="16273808" cy="10248960"/>
          </a:xfrm>
          <a:prstGeom prst="rect">
            <a:avLst/>
          </a:prstGeom>
          <a:noFill/>
        </p:spPr>
        <p:txBody>
          <a:bodyPr wrap="square" rtlCol="0">
            <a:spAutoFit/>
          </a:bodyPr>
          <a:lstStyle/>
          <a:p>
            <a:pPr>
              <a:lnSpc>
                <a:spcPct val="150000"/>
              </a:lnSpc>
              <a:spcAft>
                <a:spcPts val="0"/>
              </a:spcAft>
            </a:pPr>
            <a:r>
              <a:rPr lang="en-GB" sz="4000" dirty="0" smtClean="0"/>
              <a:t>Although informal care is heterogeneous and difficult to characterise, alternative methods can be </a:t>
            </a:r>
            <a:r>
              <a:rPr lang="en-GB" sz="4000" dirty="0" smtClean="0"/>
              <a:t>used </a:t>
            </a:r>
            <a:r>
              <a:rPr lang="en-GB" sz="4000" dirty="0" smtClean="0"/>
              <a:t>to measure and </a:t>
            </a:r>
            <a:r>
              <a:rPr lang="en-GB" sz="4000" dirty="0" smtClean="0"/>
              <a:t>value </a:t>
            </a:r>
            <a:r>
              <a:rPr lang="en-GB" sz="4000" smtClean="0"/>
              <a:t>time inputs.</a:t>
            </a:r>
            <a:endParaRPr lang="en-GB" sz="4000" dirty="0" smtClean="0"/>
          </a:p>
          <a:p>
            <a:pPr>
              <a:lnSpc>
                <a:spcPct val="150000"/>
              </a:lnSpc>
              <a:spcAft>
                <a:spcPts val="0"/>
              </a:spcAft>
            </a:pPr>
            <a:r>
              <a:rPr lang="en-GB" sz="4000" dirty="0" smtClean="0"/>
              <a:t>Different methods yield </a:t>
            </a:r>
            <a:r>
              <a:rPr lang="en-GB" sz="4000" dirty="0" smtClean="0"/>
              <a:t>different results, both in terms of time-use data and value of informal care.</a:t>
            </a:r>
          </a:p>
          <a:p>
            <a:pPr>
              <a:lnSpc>
                <a:spcPct val="150000"/>
              </a:lnSpc>
              <a:spcAft>
                <a:spcPts val="0"/>
              </a:spcAft>
            </a:pPr>
            <a:r>
              <a:rPr lang="en-GB" sz="4000" dirty="0" smtClean="0">
                <a:sym typeface="Wingdings" pitchFamily="2" charset="2"/>
              </a:rPr>
              <a:t>	</a:t>
            </a:r>
          </a:p>
          <a:p>
            <a:pPr>
              <a:lnSpc>
                <a:spcPct val="150000"/>
              </a:lnSpc>
              <a:spcAft>
                <a:spcPts val="0"/>
              </a:spcAft>
            </a:pPr>
            <a:r>
              <a:rPr lang="en-GB" sz="4000" dirty="0" smtClean="0">
                <a:sym typeface="Wingdings" pitchFamily="2" charset="2"/>
              </a:rPr>
              <a:t>	Implications for reimbursement decisions.</a:t>
            </a:r>
          </a:p>
          <a:p>
            <a:pPr>
              <a:lnSpc>
                <a:spcPct val="150000"/>
              </a:lnSpc>
              <a:spcAft>
                <a:spcPts val="0"/>
              </a:spcAft>
            </a:pPr>
            <a:r>
              <a:rPr lang="en-GB" sz="4000" dirty="0" smtClean="0">
                <a:sym typeface="Wingdings" pitchFamily="2" charset="2"/>
              </a:rPr>
              <a:t>	Risk of cost-shifting to patients and carers.</a:t>
            </a:r>
          </a:p>
          <a:p>
            <a:pPr>
              <a:lnSpc>
                <a:spcPct val="150000"/>
              </a:lnSpc>
              <a:spcAft>
                <a:spcPts val="0"/>
              </a:spcAft>
            </a:pPr>
            <a:endParaRPr lang="en-GB" sz="4000" dirty="0" smtClean="0">
              <a:sym typeface="Wingdings" pitchFamily="2" charset="2"/>
            </a:endParaRPr>
          </a:p>
          <a:p>
            <a:pPr>
              <a:lnSpc>
                <a:spcPct val="150000"/>
              </a:lnSpc>
              <a:spcAft>
                <a:spcPts val="0"/>
              </a:spcAft>
            </a:pPr>
            <a:r>
              <a:rPr lang="en-GB" sz="4000" dirty="0" smtClean="0">
                <a:sym typeface="Wingdings" pitchFamily="2" charset="2"/>
              </a:rPr>
              <a:t>Clear guidelines are required to achieve consistency </a:t>
            </a:r>
            <a:r>
              <a:rPr lang="en-GB" sz="4000" dirty="0" smtClean="0">
                <a:sym typeface="Wingdings" pitchFamily="2" charset="2"/>
              </a:rPr>
              <a:t>in methods and </a:t>
            </a:r>
            <a:r>
              <a:rPr lang="en-GB" sz="4000" dirty="0" smtClean="0">
                <a:sym typeface="Wingdings" pitchFamily="2" charset="2"/>
              </a:rPr>
              <a:t>comparability </a:t>
            </a:r>
            <a:r>
              <a:rPr lang="en-GB" sz="4000" dirty="0" smtClean="0">
                <a:sym typeface="Wingdings" pitchFamily="2" charset="2"/>
              </a:rPr>
              <a:t>of findings in </a:t>
            </a:r>
            <a:r>
              <a:rPr lang="en-GB" sz="4000" dirty="0" smtClean="0">
                <a:sym typeface="Wingdings" pitchFamily="2" charset="2"/>
              </a:rPr>
              <a:t>economic evaluations. However, guidelines should not preclude research on the topic.</a:t>
            </a:r>
          </a:p>
        </p:txBody>
      </p:sp>
      <p:sp>
        <p:nvSpPr>
          <p:cNvPr id="78" name="Rectangle 77"/>
          <p:cNvSpPr/>
          <p:nvPr/>
        </p:nvSpPr>
        <p:spPr>
          <a:xfrm>
            <a:off x="922922" y="42381064"/>
            <a:ext cx="15913768" cy="1224000"/>
          </a:xfrm>
          <a:prstGeom prst="rect">
            <a:avLst/>
          </a:prstGeom>
          <a:solidFill>
            <a:srgbClr val="0589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6000" b="1" dirty="0" smtClean="0">
                <a:solidFill>
                  <a:schemeClr val="bg1"/>
                </a:solidFill>
                <a:latin typeface="Arial" pitchFamily="34" charset="0"/>
                <a:cs typeface="Arial" pitchFamily="34" charset="0"/>
              </a:rPr>
              <a:t>References and Acknowledgements </a:t>
            </a:r>
            <a:endParaRPr lang="en-GB" sz="6000" b="1" dirty="0">
              <a:solidFill>
                <a:schemeClr val="bg1"/>
              </a:solidFill>
              <a:latin typeface="Arial" pitchFamily="34" charset="0"/>
              <a:cs typeface="Arial" pitchFamily="34" charset="0"/>
            </a:endParaRPr>
          </a:p>
        </p:txBody>
      </p:sp>
      <p:sp>
        <p:nvSpPr>
          <p:cNvPr id="79" name="Down Arrow 78"/>
          <p:cNvSpPr/>
          <p:nvPr/>
        </p:nvSpPr>
        <p:spPr>
          <a:xfrm>
            <a:off x="24734985" y="43821224"/>
            <a:ext cx="1296144" cy="1368152"/>
          </a:xfrm>
          <a:prstGeom prst="down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0" name="Curved Down Arrow 79"/>
          <p:cNvSpPr/>
          <p:nvPr/>
        </p:nvSpPr>
        <p:spPr>
          <a:xfrm>
            <a:off x="24590969" y="47277608"/>
            <a:ext cx="1728192" cy="576064"/>
          </a:xfrm>
          <a:prstGeom prst="curvedDownArrow">
            <a:avLst>
              <a:gd name="adj1" fmla="val 25000"/>
              <a:gd name="adj2" fmla="val 80770"/>
              <a:gd name="adj3" fmla="val 25000"/>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5" name="TextBox 34"/>
          <p:cNvSpPr txBox="1"/>
          <p:nvPr/>
        </p:nvSpPr>
        <p:spPr>
          <a:xfrm>
            <a:off x="18326273" y="22923217"/>
            <a:ext cx="14545616" cy="5632311"/>
          </a:xfrm>
          <a:prstGeom prst="rect">
            <a:avLst/>
          </a:prstGeom>
          <a:noFill/>
        </p:spPr>
        <p:txBody>
          <a:bodyPr wrap="square" rtlCol="0">
            <a:spAutoFit/>
          </a:bodyPr>
          <a:lstStyle/>
          <a:p>
            <a:pPr>
              <a:lnSpc>
                <a:spcPct val="150000"/>
              </a:lnSpc>
            </a:pPr>
            <a:r>
              <a:rPr lang="en-GB" sz="4000" dirty="0" smtClean="0"/>
              <a:t>199 carers completed the diary and the recall questionnaire.</a:t>
            </a:r>
          </a:p>
          <a:p>
            <a:pPr>
              <a:lnSpc>
                <a:spcPct val="150000"/>
              </a:lnSpc>
            </a:pPr>
            <a:r>
              <a:rPr lang="en-GB" sz="4000" dirty="0" smtClean="0"/>
              <a:t>The time spent in informal care differed by method.</a:t>
            </a:r>
          </a:p>
          <a:p>
            <a:pPr marL="528638" indent="-431800">
              <a:lnSpc>
                <a:spcPct val="150000"/>
              </a:lnSpc>
              <a:buFont typeface="Arial" pitchFamily="34" charset="0"/>
              <a:buChar char="•"/>
            </a:pPr>
            <a:r>
              <a:rPr lang="en-GB" sz="4000" dirty="0" smtClean="0"/>
              <a:t>Recall obtained higher estimates for housework;</a:t>
            </a:r>
          </a:p>
          <a:p>
            <a:pPr marL="528638" indent="-431800">
              <a:lnSpc>
                <a:spcPct val="150000"/>
              </a:lnSpc>
              <a:buFont typeface="Arial" pitchFamily="34" charset="0"/>
              <a:buChar char="•"/>
            </a:pPr>
            <a:r>
              <a:rPr lang="en-GB" sz="4000" dirty="0" smtClean="0"/>
              <a:t>Diary obtained higher estimates for activities of daily living and instrumental activities of daily living.</a:t>
            </a:r>
          </a:p>
          <a:p>
            <a:pPr>
              <a:lnSpc>
                <a:spcPct val="150000"/>
              </a:lnSpc>
            </a:pPr>
            <a:endParaRPr lang="en-GB" sz="4000" dirty="0" smtClean="0"/>
          </a:p>
        </p:txBody>
      </p:sp>
      <p:sp>
        <p:nvSpPr>
          <p:cNvPr id="37" name="TextBox 36"/>
          <p:cNvSpPr txBox="1"/>
          <p:nvPr/>
        </p:nvSpPr>
        <p:spPr>
          <a:xfrm>
            <a:off x="17822217" y="37844560"/>
            <a:ext cx="14545616" cy="901593"/>
          </a:xfrm>
          <a:prstGeom prst="rect">
            <a:avLst/>
          </a:prstGeom>
          <a:noFill/>
        </p:spPr>
        <p:txBody>
          <a:bodyPr wrap="square" rtlCol="0">
            <a:spAutoFit/>
          </a:bodyPr>
          <a:lstStyle/>
          <a:p>
            <a:pPr>
              <a:lnSpc>
                <a:spcPct val="150000"/>
              </a:lnSpc>
            </a:pPr>
            <a:r>
              <a:rPr lang="en-GB" sz="4000" dirty="0" smtClean="0"/>
              <a:t>Different valuation methods yield different hourly costs.</a:t>
            </a:r>
          </a:p>
        </p:txBody>
      </p:sp>
      <p:graphicFrame>
        <p:nvGraphicFramePr>
          <p:cNvPr id="40" name="Chart 39"/>
          <p:cNvGraphicFramePr/>
          <p:nvPr/>
        </p:nvGraphicFramePr>
        <p:xfrm>
          <a:off x="17174145" y="30643760"/>
          <a:ext cx="15913768" cy="7200800"/>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Diapositiva 1&quot;/&gt;&lt;property id=&quot;20307&quot; value=&quot;256&quot;/&gt;&lt;/object&gt;&lt;/object&gt;&lt;/object&gt;&lt;/database&gt;"/>
  <p:tag name="SECTOMILLISECCONVERTED" val="1"/>
</p:tagLst>
</file>

<file path=ppt/theme/theme1.xml><?xml version="1.0" encoding="utf-8"?>
<a:theme xmlns:a="http://schemas.openxmlformats.org/drawingml/2006/main" name="Presentación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Presentación1</Template>
  <TotalTime>9658</TotalTime>
  <Words>810</Words>
  <Application>Microsoft Office PowerPoint</Application>
  <PresentationFormat>Custom</PresentationFormat>
  <Paragraphs>72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Presentación1</vt:lpstr>
      <vt:lpstr>Slide 1</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Luis</dc:creator>
  <cp:lastModifiedBy>rndf500</cp:lastModifiedBy>
  <cp:revision>316</cp:revision>
  <dcterms:created xsi:type="dcterms:W3CDTF">2011-03-11T07:31:53Z</dcterms:created>
  <dcterms:modified xsi:type="dcterms:W3CDTF">2012-10-15T16:00:39Z</dcterms:modified>
</cp:coreProperties>
</file>