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60" r:id="rId3"/>
    <p:sldId id="263" r:id="rId4"/>
    <p:sldId id="261" r:id="rId5"/>
    <p:sldId id="262" r:id="rId6"/>
    <p:sldId id="259" r:id="rId7"/>
    <p:sldId id="272" r:id="rId8"/>
    <p:sldId id="273" r:id="rId9"/>
    <p:sldId id="264" r:id="rId10"/>
    <p:sldId id="265" r:id="rId11"/>
    <p:sldId id="266" r:id="rId12"/>
    <p:sldId id="267" r:id="rId13"/>
    <p:sldId id="268" r:id="rId14"/>
    <p:sldId id="269" r:id="rId15"/>
    <p:sldId id="271" r:id="rId16"/>
    <p:sldId id="274" r:id="rId17"/>
    <p:sldId id="270" r:id="rId18"/>
    <p:sldId id="275"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18"/>
    <p:restoredTop sz="94570"/>
  </p:normalViewPr>
  <p:slideViewPr>
    <p:cSldViewPr snapToGrid="0" snapToObjects="1">
      <p:cViewPr varScale="1">
        <p:scale>
          <a:sx n="78" d="100"/>
          <a:sy n="78" d="100"/>
        </p:scale>
        <p:origin x="62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5C1B7-9BAF-864D-8B8A-AD95E6630A6C}" type="datetimeFigureOut">
              <a:rPr kumimoji="1" lang="zh-CN" altLang="en-US" smtClean="0"/>
              <a:t>2026/5/4</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1FA8A-6DCD-3D46-8FC0-AD8FBFFEA807}" type="slidenum">
              <a:rPr kumimoji="1" lang="zh-CN" altLang="en-US" smtClean="0"/>
              <a:t>‹#›</a:t>
            </a:fld>
            <a:endParaRPr kumimoji="1" lang="zh-CN" altLang="en-US"/>
          </a:p>
        </p:txBody>
      </p:sp>
    </p:spTree>
    <p:extLst>
      <p:ext uri="{BB962C8B-B14F-4D97-AF65-F5344CB8AC3E}">
        <p14:creationId xmlns:p14="http://schemas.microsoft.com/office/powerpoint/2010/main" val="181397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73113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484025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34889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30209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692735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30187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2044166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858728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561858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47026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CFCBF9BB-6BCF-E44B-9E7C-7AF72CD7EADA}" type="datetimeFigureOut">
              <a:rPr kumimoji="1" lang="zh-CN" altLang="en-US" smtClean="0"/>
              <a:t>2026/5/4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846862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CBF9BB-6BCF-E44B-9E7C-7AF72CD7EADA}" type="datetimeFigureOut">
              <a:rPr kumimoji="1" lang="zh-CN" altLang="en-US" smtClean="0"/>
              <a:t>2026/5/4</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911832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0410" y="1370104"/>
            <a:ext cx="10515600" cy="2852737"/>
          </a:xfrm>
        </p:spPr>
        <p:txBody>
          <a:bodyPr>
            <a:normAutofit fontScale="90000"/>
          </a:bodyPr>
          <a:lstStyle/>
          <a:p>
            <a:pPr algn="ctr"/>
            <a:r>
              <a:rPr lang="en-US" b="1" dirty="0">
                <a:latin typeface="Arial" panose="020B0604020202020204" pitchFamily="34" charset="0"/>
                <a:cs typeface="Arial" panose="020B0604020202020204" pitchFamily="34" charset="0"/>
              </a:rPr>
              <a:t>Disrupting the Fashion Archive: The Serendipity of Manufacturing Mistakes</a:t>
            </a:r>
            <a:br>
              <a:rPr lang="en-GB" dirty="0"/>
            </a:br>
            <a:endParaRPr lang="en-GB" dirty="0"/>
          </a:p>
        </p:txBody>
      </p:sp>
      <p:sp>
        <p:nvSpPr>
          <p:cNvPr id="3" name="Text Placeholder 2"/>
          <p:cNvSpPr>
            <a:spLocks noGrp="1"/>
          </p:cNvSpPr>
          <p:nvPr>
            <p:ph type="body" idx="1"/>
          </p:nvPr>
        </p:nvSpPr>
        <p:spPr/>
        <p:txBody>
          <a:bodyPr/>
          <a:lstStyle/>
          <a:p>
            <a:pPr algn="ctr"/>
            <a:r>
              <a:rPr lang="en-GB" dirty="0">
                <a:solidFill>
                  <a:schemeClr val="tx1"/>
                </a:solidFill>
                <a:latin typeface="Arial" panose="020B0604020202020204" pitchFamily="34" charset="0"/>
                <a:cs typeface="Arial" panose="020B0604020202020204" pitchFamily="34" charset="0"/>
              </a:rPr>
              <a:t>Teaching into Research: Research into Teaching</a:t>
            </a:r>
          </a:p>
        </p:txBody>
      </p:sp>
    </p:spTree>
    <p:extLst>
      <p:ext uri="{BB962C8B-B14F-4D97-AF65-F5344CB8AC3E}">
        <p14:creationId xmlns:p14="http://schemas.microsoft.com/office/powerpoint/2010/main" val="670955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508" y="5519375"/>
            <a:ext cx="10515600" cy="1325563"/>
          </a:xfrm>
        </p:spPr>
        <p:txBody>
          <a:bodyPr>
            <a:normAutofit fontScale="90000"/>
          </a:bodyPr>
          <a:lstStyle/>
          <a:p>
            <a:pPr algn="ctr"/>
            <a:br>
              <a:rPr lang="en-GB" dirty="0"/>
            </a:br>
            <a:br>
              <a:rPr lang="en-GB" dirty="0"/>
            </a:br>
            <a:br>
              <a:rPr lang="en-GB" dirty="0"/>
            </a:br>
            <a:r>
              <a:rPr lang="en-GB" sz="2000" dirty="0">
                <a:latin typeface="Arial" panose="020B0604020202020204" pitchFamily="34" charset="0"/>
                <a:cs typeface="Arial" panose="020B0604020202020204" pitchFamily="34" charset="0"/>
              </a:rPr>
              <a:t>Holland Esq jacket c. 2000, Wool fringe dress c. 1945. Photograph Kevin Almond.</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t>
            </a:r>
            <a:br>
              <a:rPr lang="en-GB" sz="2000" dirty="0">
                <a:latin typeface="Arial" panose="020B0604020202020204" pitchFamily="34" charset="0"/>
                <a:cs typeface="Arial" panose="020B0604020202020204" pitchFamily="34" charset="0"/>
              </a:rPr>
            </a:br>
            <a:r>
              <a:rPr lang="en-GB" dirty="0"/>
              <a:t> </a:t>
            </a:r>
            <a:br>
              <a:rPr lang="en-GB" dirty="0"/>
            </a:br>
            <a:endParaRPr lang="en-GB" dirty="0"/>
          </a:p>
        </p:txBody>
      </p:sp>
      <p:pic>
        <p:nvPicPr>
          <p:cNvPr id="3" name="Picture 2"/>
          <p:cNvPicPr/>
          <p:nvPr/>
        </p:nvPicPr>
        <p:blipFill>
          <a:blip r:embed="rId2" cstate="email">
            <a:extLst>
              <a:ext uri="{28A0092B-C50C-407E-A947-70E740481C1C}">
                <a14:useLocalDpi xmlns:a14="http://schemas.microsoft.com/office/drawing/2010/main"/>
              </a:ext>
            </a:extLst>
          </a:blip>
          <a:stretch>
            <a:fillRect/>
          </a:stretch>
        </p:blipFill>
        <p:spPr>
          <a:xfrm>
            <a:off x="1907177" y="679267"/>
            <a:ext cx="5081451" cy="4990012"/>
          </a:xfrm>
          <a:prstGeom prst="rect">
            <a:avLst/>
          </a:prstGeom>
        </p:spPr>
      </p:pic>
      <p:pic>
        <p:nvPicPr>
          <p:cNvPr id="4" name="Picture 3"/>
          <p:cNvPicPr/>
          <p:nvPr/>
        </p:nvPicPr>
        <p:blipFill>
          <a:blip r:embed="rId3" cstate="email">
            <a:extLst>
              <a:ext uri="{28A0092B-C50C-407E-A947-70E740481C1C}">
                <a14:useLocalDpi xmlns:a14="http://schemas.microsoft.com/office/drawing/2010/main"/>
              </a:ext>
            </a:extLst>
          </a:blip>
          <a:stretch>
            <a:fillRect/>
          </a:stretch>
        </p:blipFill>
        <p:spPr>
          <a:xfrm>
            <a:off x="7278369" y="679268"/>
            <a:ext cx="2753905" cy="4990011"/>
          </a:xfrm>
          <a:prstGeom prst="rect">
            <a:avLst/>
          </a:prstGeom>
        </p:spPr>
      </p:pic>
    </p:spTree>
    <p:extLst>
      <p:ext uri="{BB962C8B-B14F-4D97-AF65-F5344CB8AC3E}">
        <p14:creationId xmlns:p14="http://schemas.microsoft.com/office/powerpoint/2010/main" val="340542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20005"/>
            <a:ext cx="10515600" cy="1325563"/>
          </a:xfrm>
        </p:spPr>
        <p:txBody>
          <a:bodyPr>
            <a:normAutofit fontScale="90000"/>
          </a:bodyPr>
          <a:lstStyle/>
          <a:p>
            <a:pPr algn="ctr"/>
            <a:br>
              <a:rPr lang="en-GB" dirty="0"/>
            </a:br>
            <a:r>
              <a:rPr lang="en-GB" sz="2000" dirty="0">
                <a:latin typeface="Arial" panose="020B0604020202020204" pitchFamily="34" charset="0"/>
                <a:cs typeface="Arial" panose="020B0604020202020204" pitchFamily="34" charset="0"/>
              </a:rPr>
              <a:t>Wool fringe dress c. 1945, photographed inside out. Photograph Kevin Almond.</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3" name="Picture 2" descr="/Users/kevinalmond/Pictures/Photos Library.photoslibrary/resources/proxies/derivatives/10/00/10d0/UNADJUSTEDNONRAW_thumb_10d0.jpg"/>
          <p:cNvPicPr/>
          <p:nvPr/>
        </p:nvPicPr>
        <p:blipFill>
          <a:blip r:embed="rId2" cstate="email">
            <a:extLst>
              <a:ext uri="{28A0092B-C50C-407E-A947-70E740481C1C}">
                <a14:useLocalDpi xmlns:a14="http://schemas.microsoft.com/office/drawing/2010/main"/>
              </a:ext>
            </a:extLst>
          </a:blip>
          <a:srcRect/>
          <a:stretch>
            <a:fillRect/>
          </a:stretch>
        </p:blipFill>
        <p:spPr bwMode="auto">
          <a:xfrm rot="10800000">
            <a:off x="2455816" y="352697"/>
            <a:ext cx="6513875" cy="4949916"/>
          </a:xfrm>
          <a:prstGeom prst="rect">
            <a:avLst/>
          </a:prstGeom>
          <a:noFill/>
          <a:ln>
            <a:noFill/>
          </a:ln>
        </p:spPr>
      </p:pic>
    </p:spTree>
    <p:extLst>
      <p:ext uri="{BB962C8B-B14F-4D97-AF65-F5344CB8AC3E}">
        <p14:creationId xmlns:p14="http://schemas.microsoft.com/office/powerpoint/2010/main" val="471477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766" y="5054691"/>
            <a:ext cx="10515600" cy="1325563"/>
          </a:xfrm>
        </p:spPr>
        <p:txBody>
          <a:bodyPr>
            <a:normAutofit/>
          </a:bodyPr>
          <a:lstStyle/>
          <a:p>
            <a:pPr algn="ct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r>
              <a:rPr lang="en-GB" sz="1800" dirty="0">
                <a:latin typeface="Arial" panose="020B0604020202020204" pitchFamily="34" charset="0"/>
                <a:cs typeface="Arial" panose="020B0604020202020204" pitchFamily="34" charset="0"/>
              </a:rPr>
              <a:t>Garments were manipulated on the stand. Photograph Kevin Almond. </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p:txBody>
      </p:sp>
      <p:pic>
        <p:nvPicPr>
          <p:cNvPr id="3" name="Picture 2"/>
          <p:cNvPicPr/>
          <p:nvPr/>
        </p:nvPicPr>
        <p:blipFill>
          <a:blip r:embed="rId2" cstate="email">
            <a:extLst>
              <a:ext uri="{28A0092B-C50C-407E-A947-70E740481C1C}">
                <a14:useLocalDpi xmlns:a14="http://schemas.microsoft.com/office/drawing/2010/main"/>
              </a:ext>
            </a:extLst>
          </a:blip>
          <a:stretch>
            <a:fillRect/>
          </a:stretch>
        </p:blipFill>
        <p:spPr>
          <a:xfrm>
            <a:off x="3051265" y="339635"/>
            <a:ext cx="5909854" cy="5046345"/>
          </a:xfrm>
          <a:prstGeom prst="rect">
            <a:avLst/>
          </a:prstGeom>
        </p:spPr>
      </p:pic>
    </p:spTree>
    <p:extLst>
      <p:ext uri="{BB962C8B-B14F-4D97-AF65-F5344CB8AC3E}">
        <p14:creationId xmlns:p14="http://schemas.microsoft.com/office/powerpoint/2010/main" val="4034952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3068"/>
            <a:ext cx="10515600" cy="1325563"/>
          </a:xfrm>
        </p:spPr>
        <p:txBody>
          <a:bodyPr>
            <a:normAutofit/>
          </a:bodyPr>
          <a:lstStyle/>
          <a:p>
            <a:pPr algn="ct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r>
              <a:rPr lang="en-GB" sz="1800" dirty="0">
                <a:latin typeface="Arial" panose="020B0604020202020204" pitchFamily="34" charset="0"/>
                <a:cs typeface="Arial" panose="020B0604020202020204" pitchFamily="34" charset="0"/>
              </a:rPr>
              <a:t>Ideas sketched from stand experiments. Photograph Kevin Almond.</a:t>
            </a:r>
            <a:br>
              <a:rPr lang="en-GB"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p:txBody>
      </p:sp>
      <p:pic>
        <p:nvPicPr>
          <p:cNvPr id="3" name="Picture 2" descr="../Pictures/Photos%20Library.photoslibrary/resources/proxies/derivatives/11/00/1133/UNADJUSTEDNONRAW_thumb_1133.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3389879" y="339635"/>
            <a:ext cx="5412242" cy="5106670"/>
          </a:xfrm>
          <a:prstGeom prst="rect">
            <a:avLst/>
          </a:prstGeom>
          <a:noFill/>
          <a:ln>
            <a:noFill/>
          </a:ln>
        </p:spPr>
      </p:pic>
    </p:spTree>
    <p:extLst>
      <p:ext uri="{BB962C8B-B14F-4D97-AF65-F5344CB8AC3E}">
        <p14:creationId xmlns:p14="http://schemas.microsoft.com/office/powerpoint/2010/main" val="3120695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67308"/>
            <a:ext cx="10515600" cy="1325563"/>
          </a:xfrm>
        </p:spPr>
        <p:txBody>
          <a:bodyPr>
            <a:normAutofit fontScale="90000"/>
          </a:bodyPr>
          <a:lstStyle/>
          <a:p>
            <a:pPr algn="ct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br>
              <a:rPr lang="en-GB" sz="1800" dirty="0">
                <a:latin typeface="Arial" panose="020B0604020202020204" pitchFamily="34" charset="0"/>
                <a:cs typeface="Arial" panose="020B0604020202020204" pitchFamily="34" charset="0"/>
              </a:rPr>
            </a:br>
            <a:r>
              <a:rPr lang="en-GB" sz="1800" dirty="0">
                <a:latin typeface="Arial" panose="020B0604020202020204" pitchFamily="34" charset="0"/>
                <a:cs typeface="Arial" panose="020B0604020202020204" pitchFamily="34" charset="0"/>
              </a:rPr>
              <a:t>Mistake, womenswear collection for COS by Annabel Williams. Photograph Kevin Almond.</a:t>
            </a:r>
            <a:br>
              <a:rPr lang="en-GB" sz="1800" dirty="0">
                <a:latin typeface="Arial" panose="020B0604020202020204" pitchFamily="34" charset="0"/>
                <a:cs typeface="Arial" panose="020B0604020202020204" pitchFamily="34" charset="0"/>
              </a:rPr>
            </a:br>
            <a:r>
              <a:rPr lang="en-GB" sz="1800" b="1" dirty="0">
                <a:latin typeface="Arial" panose="020B0604020202020204" pitchFamily="34" charset="0"/>
                <a:cs typeface="Arial" panose="020B0604020202020204" pitchFamily="34" charset="0"/>
              </a:rPr>
              <a:t> </a:t>
            </a:r>
            <a:br>
              <a:rPr lang="en-GB" sz="1800" b="1" dirty="0">
                <a:latin typeface="Arial" panose="020B0604020202020204" pitchFamily="34" charset="0"/>
                <a:cs typeface="Arial" panose="020B0604020202020204" pitchFamily="34" charset="0"/>
              </a:rPr>
            </a:br>
            <a:endParaRPr lang="en-GB" sz="1800" b="1" dirty="0">
              <a:latin typeface="Arial" panose="020B0604020202020204" pitchFamily="34" charset="0"/>
              <a:cs typeface="Arial" panose="020B0604020202020204" pitchFamily="34" charset="0"/>
            </a:endParaRPr>
          </a:p>
        </p:txBody>
      </p:sp>
      <p:pic>
        <p:nvPicPr>
          <p:cNvPr id="3" name="Picture 2" descr="/Users/kevinalmond/Pictures/Photos Library.photoslibrary/resources/proxies/derivatives/10/00/10ef/UNADJUSTEDNONRAW_thumb_10ef.jpg"/>
          <p:cNvPicPr/>
          <p:nvPr/>
        </p:nvPicPr>
        <p:blipFill>
          <a:blip r:embed="rId2" cstate="email">
            <a:extLst>
              <a:ext uri="{28A0092B-C50C-407E-A947-70E740481C1C}">
                <a14:useLocalDpi xmlns:a14="http://schemas.microsoft.com/office/drawing/2010/main"/>
              </a:ext>
            </a:extLst>
          </a:blip>
          <a:srcRect/>
          <a:stretch>
            <a:fillRect/>
          </a:stretch>
        </p:blipFill>
        <p:spPr bwMode="auto">
          <a:xfrm rot="16200000">
            <a:off x="3594735" y="-138611"/>
            <a:ext cx="5002530" cy="5906770"/>
          </a:xfrm>
          <a:prstGeom prst="rect">
            <a:avLst/>
          </a:prstGeom>
          <a:noFill/>
          <a:ln>
            <a:noFill/>
          </a:ln>
        </p:spPr>
      </p:pic>
    </p:spTree>
    <p:extLst>
      <p:ext uri="{BB962C8B-B14F-4D97-AF65-F5344CB8AC3E}">
        <p14:creationId xmlns:p14="http://schemas.microsoft.com/office/powerpoint/2010/main" val="365101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804"/>
            <a:ext cx="10515600" cy="1325563"/>
          </a:xfrm>
        </p:spPr>
        <p:txBody>
          <a:bodyPr/>
          <a:lstStyle/>
          <a:p>
            <a:pPr algn="ctr"/>
            <a:r>
              <a:rPr lang="en-GB" dirty="0">
                <a:latin typeface="Arial" panose="020B0604020202020204" pitchFamily="34" charset="0"/>
                <a:cs typeface="Arial" panose="020B0604020202020204" pitchFamily="34" charset="0"/>
              </a:rPr>
              <a:t>Student Questionnaire</a:t>
            </a:r>
          </a:p>
        </p:txBody>
      </p:sp>
      <p:sp>
        <p:nvSpPr>
          <p:cNvPr id="3" name="Content Placeholder 2"/>
          <p:cNvSpPr>
            <a:spLocks noGrp="1"/>
          </p:cNvSpPr>
          <p:nvPr>
            <p:ph idx="1"/>
          </p:nvPr>
        </p:nvSpPr>
        <p:spPr>
          <a:xfrm>
            <a:off x="838200" y="1041854"/>
            <a:ext cx="10515600" cy="4351338"/>
          </a:xfrm>
        </p:spPr>
        <p:txBody>
          <a:bodyPr>
            <a:noAutofit/>
          </a:bodyPr>
          <a:lstStyle/>
          <a:p>
            <a:pPr marL="0" indent="0">
              <a:buNone/>
            </a:pPr>
            <a:r>
              <a:rPr lang="en-GB" sz="1600" b="1" i="1" dirty="0">
                <a:latin typeface="Arial" panose="020B0604020202020204" pitchFamily="34" charset="0"/>
                <a:cs typeface="Arial" panose="020B0604020202020204" pitchFamily="34" charset="0"/>
              </a:rPr>
              <a:t>1. Making mistakes teach us valuable lessons.</a:t>
            </a:r>
            <a:endParaRPr lang="en-GB" sz="1600" b="1" dirty="0">
              <a:latin typeface="Arial" panose="020B0604020202020204" pitchFamily="34" charset="0"/>
              <a:cs typeface="Arial" panose="020B0604020202020204" pitchFamily="34" charset="0"/>
            </a:endParaRPr>
          </a:p>
          <a:p>
            <a:pPr marL="0" indent="0">
              <a:buNone/>
            </a:pPr>
            <a:r>
              <a:rPr lang="en-GB" sz="1600" dirty="0">
                <a:latin typeface="Arial" panose="020B0604020202020204" pitchFamily="34" charset="0"/>
                <a:cs typeface="Arial" panose="020B0604020202020204" pitchFamily="34" charset="0"/>
              </a:rPr>
              <a:t>“Even the knowledge of my own fallibility cannot keep me from making mistakes. Only when I fall do I get up again” - Vincent Van Gogh (Blackie and Son, 2008,  117). Question – </a:t>
            </a:r>
            <a:r>
              <a:rPr lang="en-GB" sz="1600" i="1" dirty="0">
                <a:latin typeface="Arial" panose="020B0604020202020204" pitchFamily="34" charset="0"/>
                <a:cs typeface="Arial" panose="020B0604020202020204" pitchFamily="34" charset="0"/>
              </a:rPr>
              <a:t>What lessons have you learnt from the approach in this project?</a:t>
            </a:r>
            <a:endParaRPr lang="en-GB" sz="1600" dirty="0">
              <a:latin typeface="Arial" panose="020B0604020202020204" pitchFamily="34" charset="0"/>
              <a:cs typeface="Arial" panose="020B0604020202020204" pitchFamily="34" charset="0"/>
            </a:endParaRPr>
          </a:p>
          <a:p>
            <a:pPr marL="0" indent="0">
              <a:buNone/>
            </a:pPr>
            <a:r>
              <a:rPr lang="en-GB" sz="1600" dirty="0">
                <a:latin typeface="Arial" panose="020B0604020202020204" pitchFamily="34" charset="0"/>
                <a:cs typeface="Arial" panose="020B0604020202020204" pitchFamily="34" charset="0"/>
              </a:rPr>
              <a:t> </a:t>
            </a:r>
          </a:p>
          <a:p>
            <a:pPr marL="0" indent="0">
              <a:buNone/>
            </a:pPr>
            <a:r>
              <a:rPr lang="en-GB" sz="1600" b="1" i="1" dirty="0">
                <a:latin typeface="Arial" panose="020B0604020202020204" pitchFamily="34" charset="0"/>
                <a:cs typeface="Arial" panose="020B0604020202020204" pitchFamily="34" charset="0"/>
              </a:rPr>
              <a:t>2. Mistakes help us let go of our fears.</a:t>
            </a:r>
            <a:endParaRPr lang="en-GB" sz="1600" b="1" dirty="0">
              <a:latin typeface="Arial" panose="020B0604020202020204" pitchFamily="34" charset="0"/>
              <a:cs typeface="Arial" panose="020B0604020202020204" pitchFamily="34" charset="0"/>
            </a:endParaRPr>
          </a:p>
          <a:p>
            <a:pPr marL="0" indent="0">
              <a:buNone/>
            </a:pPr>
            <a:r>
              <a:rPr lang="en-GB" sz="1600" dirty="0">
                <a:latin typeface="Arial" panose="020B0604020202020204" pitchFamily="34" charset="0"/>
                <a:cs typeface="Arial" panose="020B0604020202020204" pitchFamily="34" charset="0"/>
              </a:rPr>
              <a:t>“You can only go forward by making mistakes” - Alexander McQueen (Fulla, 2017, 202). Question – </a:t>
            </a:r>
            <a:r>
              <a:rPr lang="en-GB" sz="1600" i="1" dirty="0">
                <a:latin typeface="Arial" panose="020B0604020202020204" pitchFamily="34" charset="0"/>
                <a:cs typeface="Arial" panose="020B0604020202020204" pitchFamily="34" charset="0"/>
              </a:rPr>
              <a:t>How could what you have learnt in the mistake project be best communicated to foster an environment of risk taking in fashion education and the fashion industry?</a:t>
            </a:r>
            <a:endParaRPr lang="en-GB" sz="1600" dirty="0">
              <a:latin typeface="Arial" panose="020B0604020202020204" pitchFamily="34" charset="0"/>
              <a:cs typeface="Arial" panose="020B0604020202020204" pitchFamily="34" charset="0"/>
            </a:endParaRPr>
          </a:p>
          <a:p>
            <a:pPr marL="0" indent="0">
              <a:buNone/>
            </a:pPr>
            <a:r>
              <a:rPr lang="en-GB" sz="1600" b="1" i="1"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a:p>
            <a:pPr marL="0" indent="0">
              <a:buNone/>
            </a:pPr>
            <a:r>
              <a:rPr lang="en-GB" sz="1600" b="1" i="1" dirty="0">
                <a:latin typeface="Arial" panose="020B0604020202020204" pitchFamily="34" charset="0"/>
                <a:cs typeface="Arial" panose="020B0604020202020204" pitchFamily="34" charset="0"/>
              </a:rPr>
              <a:t>3. Mistakes inspire us.</a:t>
            </a:r>
            <a:endParaRPr lang="en-GB" sz="1600" b="1" dirty="0">
              <a:latin typeface="Arial" panose="020B0604020202020204" pitchFamily="34" charset="0"/>
              <a:cs typeface="Arial" panose="020B0604020202020204" pitchFamily="34" charset="0"/>
            </a:endParaRPr>
          </a:p>
          <a:p>
            <a:pPr marL="0" indent="0">
              <a:buNone/>
            </a:pPr>
            <a:r>
              <a:rPr lang="en-GB" sz="1600" dirty="0">
                <a:latin typeface="Arial" panose="020B0604020202020204" pitchFamily="34" charset="0"/>
                <a:cs typeface="Arial" panose="020B0604020202020204" pitchFamily="34" charset="0"/>
              </a:rPr>
              <a:t>“Nobody made a greater mistake than he who did nothing because he could do only a little” - Edmund Burke (Gleditsch, 1996, 432). Question - </a:t>
            </a:r>
            <a:r>
              <a:rPr lang="en-GB" sz="1600" i="1" dirty="0">
                <a:latin typeface="Arial" panose="020B0604020202020204" pitchFamily="34" charset="0"/>
                <a:cs typeface="Arial" panose="020B0604020202020204" pitchFamily="34" charset="0"/>
              </a:rPr>
              <a:t>What benefits can you identify for the fashion industry from exploring mistakes in the construction of historical dress and what new knowledge do you think can arise from this?</a:t>
            </a:r>
            <a:endParaRPr lang="en-GB" sz="1600" dirty="0">
              <a:latin typeface="Arial" panose="020B0604020202020204" pitchFamily="34" charset="0"/>
              <a:cs typeface="Arial" panose="020B0604020202020204" pitchFamily="34" charset="0"/>
            </a:endParaRPr>
          </a:p>
          <a:p>
            <a:pPr marL="0" indent="0">
              <a:buNone/>
            </a:pPr>
            <a:r>
              <a:rPr lang="en-GB" sz="1600" b="1" i="1"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a:p>
            <a:pPr marL="0" indent="0">
              <a:buNone/>
            </a:pPr>
            <a:r>
              <a:rPr lang="en-GB" sz="1600" b="1" i="1" dirty="0">
                <a:latin typeface="Arial" panose="020B0604020202020204" pitchFamily="34" charset="0"/>
                <a:cs typeface="Arial" panose="020B0604020202020204" pitchFamily="34" charset="0"/>
              </a:rPr>
              <a:t>4. Mistakes serve as a warning. </a:t>
            </a:r>
            <a:endParaRPr lang="en-GB" sz="1600" b="1" dirty="0">
              <a:latin typeface="Arial" panose="020B0604020202020204" pitchFamily="34" charset="0"/>
              <a:cs typeface="Arial" panose="020B0604020202020204" pitchFamily="34" charset="0"/>
            </a:endParaRPr>
          </a:p>
          <a:p>
            <a:pPr marL="0" indent="0">
              <a:buNone/>
            </a:pPr>
            <a:r>
              <a:rPr lang="en-GB" sz="1600" dirty="0">
                <a:latin typeface="Arial" panose="020B0604020202020204" pitchFamily="34" charset="0"/>
                <a:cs typeface="Arial" panose="020B0604020202020204" pitchFamily="34" charset="0"/>
              </a:rPr>
              <a:t>Never interrupt your enemy when he is making a mistake anonymously.” – Napoleon Bonaparte (Brainy Quote, 2018,1) – Question – </a:t>
            </a:r>
            <a:r>
              <a:rPr lang="en-GB" sz="1600" i="1" dirty="0">
                <a:latin typeface="Arial" panose="020B0604020202020204" pitchFamily="34" charset="0"/>
                <a:cs typeface="Arial" panose="020B0604020202020204" pitchFamily="34" charset="0"/>
              </a:rPr>
              <a:t>Mistakes can serve as a warning - from your experiences, describe any ways that error and mistake inhibited your development with the project and how did you overcome this?</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7856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245104"/>
            <a:ext cx="6096000" cy="3970318"/>
          </a:xfrm>
          <a:prstGeom prst="rect">
            <a:avLst/>
          </a:prstGeom>
        </p:spPr>
        <p:txBody>
          <a:bodyPr>
            <a:spAutoFit/>
          </a:bodyPr>
          <a:lstStyle/>
          <a:p>
            <a:pPr algn="ctr">
              <a:spcAft>
                <a:spcPts val="0"/>
              </a:spcAft>
            </a:pPr>
            <a:r>
              <a:rPr lang="en-GB" sz="3600" b="1" dirty="0">
                <a:solidFill>
                  <a:srgbClr val="000000"/>
                </a:solidFill>
                <a:latin typeface="Arial" panose="020B0604020202020204" pitchFamily="34" charset="0"/>
                <a:ea typeface="Calibri" panose="020F0502020204030204" pitchFamily="34" charset="0"/>
              </a:rPr>
              <a:t>This results of this research </a:t>
            </a:r>
            <a:r>
              <a:rPr lang="en-GB" sz="3600" b="1" dirty="0">
                <a:latin typeface="Arial" panose="020B0604020202020204" pitchFamily="34" charset="0"/>
                <a:ea typeface="Calibri" panose="020F0502020204030204" pitchFamily="34" charset="0"/>
              </a:rPr>
              <a:t>present a direction for encouraging much greater creativity in the classroom, as well as for practicing designers within the fashion industry.</a:t>
            </a:r>
            <a:endParaRPr lang="en-GB" sz="3600" b="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15335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24062"/>
            <a:ext cx="10515600" cy="1325563"/>
          </a:xfrm>
        </p:spPr>
        <p:txBody>
          <a:bodyPr>
            <a:normAutofit fontScale="90000"/>
          </a:bodyPr>
          <a:lstStyle/>
          <a:p>
            <a:pPr algn="ctr"/>
            <a:br>
              <a:rPr lang="en-GB" dirty="0"/>
            </a:br>
            <a:br>
              <a:rPr lang="en-GB" dirty="0"/>
            </a:br>
            <a:br>
              <a:rPr lang="en-GB" dirty="0"/>
            </a:br>
            <a:br>
              <a:rPr lang="en-GB" dirty="0"/>
            </a:br>
            <a:br>
              <a:rPr lang="en-GB" dirty="0"/>
            </a:br>
            <a:r>
              <a:rPr lang="en-GB" sz="1800" dirty="0">
                <a:latin typeface="Arial" panose="020B0604020202020204" pitchFamily="34" charset="0"/>
                <a:cs typeface="Arial" panose="020B0604020202020204" pitchFamily="34" charset="0"/>
              </a:rPr>
              <a:t>Finished garments from the White Vintage Collection 2018. Photograph Kevin Almond.</a:t>
            </a:r>
            <a:br>
              <a:rPr lang="en-GB" sz="1800" dirty="0">
                <a:latin typeface="Arial" panose="020B0604020202020204" pitchFamily="34" charset="0"/>
                <a:cs typeface="Arial" panose="020B0604020202020204" pitchFamily="34" charset="0"/>
              </a:rPr>
            </a:br>
            <a:r>
              <a:rPr lang="en-GB" dirty="0"/>
              <a:t> </a:t>
            </a:r>
            <a:br>
              <a:rPr lang="en-GB" dirty="0"/>
            </a:br>
            <a:endParaRPr lang="en-GB" dirty="0"/>
          </a:p>
        </p:txBody>
      </p:sp>
      <p:pic>
        <p:nvPicPr>
          <p:cNvPr id="3" name="Picture 2"/>
          <p:cNvPicPr/>
          <p:nvPr/>
        </p:nvPicPr>
        <p:blipFill>
          <a:blip r:embed="rId2" cstate="email">
            <a:extLst>
              <a:ext uri="{28A0092B-C50C-407E-A947-70E740481C1C}">
                <a14:useLocalDpi xmlns:a14="http://schemas.microsoft.com/office/drawing/2010/main"/>
              </a:ext>
            </a:extLst>
          </a:blip>
          <a:stretch>
            <a:fillRect/>
          </a:stretch>
        </p:blipFill>
        <p:spPr>
          <a:xfrm>
            <a:off x="3349590" y="235132"/>
            <a:ext cx="5257687" cy="5734594"/>
          </a:xfrm>
          <a:prstGeom prst="rect">
            <a:avLst/>
          </a:prstGeom>
        </p:spPr>
      </p:pic>
    </p:spTree>
    <p:extLst>
      <p:ext uri="{BB962C8B-B14F-4D97-AF65-F5344CB8AC3E}">
        <p14:creationId xmlns:p14="http://schemas.microsoft.com/office/powerpoint/2010/main" val="2537137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66076"/>
            <a:ext cx="6096000" cy="3970318"/>
          </a:xfrm>
          <a:prstGeom prst="rect">
            <a:avLst/>
          </a:prstGeom>
        </p:spPr>
        <p:txBody>
          <a:bodyPr>
            <a:spAutoFit/>
          </a:bodyPr>
          <a:lstStyle/>
          <a:p>
            <a:pPr algn="ctr">
              <a:spcAft>
                <a:spcPts val="0"/>
              </a:spcAft>
            </a:pPr>
            <a:r>
              <a:rPr lang="en-GB" b="1" dirty="0">
                <a:solidFill>
                  <a:srgbClr val="000000"/>
                </a:solidFill>
                <a:latin typeface="Arial" panose="020B0604020202020204" pitchFamily="34" charset="0"/>
                <a:ea typeface="Calibri" panose="020F0502020204030204" pitchFamily="34" charset="0"/>
                <a:cs typeface="Times New Roman" panose="02020603050405020304" pitchFamily="18" charset="0"/>
              </a:rPr>
              <a:t>Acknowledgments:</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We would like to acknowledge help of the following people:</a:t>
            </a: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Kevin Almond</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David Backhouse</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Jeffrey Thorpe</a:t>
            </a: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Elaine Evans</a:t>
            </a: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Catherine Malkin</a:t>
            </a: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Deborah Fowler</a:t>
            </a: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Faye Hindle</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Annabel Williams</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dirty="0">
                <a:solidFill>
                  <a:srgbClr val="000000"/>
                </a:solidFill>
                <a:latin typeface="Arial" panose="020B0604020202020204" pitchFamily="34" charset="0"/>
                <a:ea typeface="Calibri" panose="020F0502020204030204" pitchFamily="34" charset="0"/>
                <a:cs typeface="Times New Roman" panose="02020603050405020304" pitchFamily="18" charset="0"/>
              </a:rPr>
              <a:t>Isabella Pearson</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spcAft>
                <a:spcPts val="0"/>
              </a:spcAft>
            </a:pPr>
            <a:r>
              <a:rPr lang="en-GB" b="1"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endParaRPr lang="en-GB" dirty="0">
              <a:solidFill>
                <a:srgbClr val="0066C0"/>
              </a:solidFill>
              <a:latin typeface="Helvetica"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rgbClr val="000000"/>
                </a:solidFill>
                <a:latin typeface="Arial" panose="020B0604020202020204" pitchFamily="34" charset="0"/>
                <a:ea typeface="Calibri" panose="020F0502020204030204" pitchFamily="34" charset="0"/>
              </a:rPr>
              <a:t>       </a:t>
            </a:r>
            <a:endParaRPr lang="en-GB"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11689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68516"/>
            <a:ext cx="6096000" cy="6309420"/>
          </a:xfrm>
          <a:prstGeom prst="rect">
            <a:avLst/>
          </a:prstGeom>
        </p:spPr>
        <p:txBody>
          <a:bodyPr>
            <a:spAutoFit/>
          </a:bodyPr>
          <a:lstStyle/>
          <a:p>
            <a:pPr algn="ctr"/>
            <a:r>
              <a:rPr lang="en-US" sz="3600" b="1" dirty="0">
                <a:solidFill>
                  <a:srgbClr val="000000"/>
                </a:solidFill>
                <a:latin typeface="Arial" panose="020B0604020202020204" pitchFamily="34" charset="0"/>
                <a:ea typeface="Calibri" panose="020F0502020204030204" pitchFamily="34" charset="0"/>
              </a:rPr>
              <a:t>The research describes a case study that asked design students to identify mistakes in manufacture, in selected garments from the Yorkshire Fashion Archive held at University of Leeds.</a:t>
            </a:r>
          </a:p>
          <a:p>
            <a:pPr algn="ctr"/>
            <a:endParaRPr lang="en-US" sz="3600" b="1" dirty="0">
              <a:solidFill>
                <a:srgbClr val="000000"/>
              </a:solidFill>
              <a:latin typeface="Arial" panose="020B0604020202020204" pitchFamily="34" charset="0"/>
            </a:endParaRPr>
          </a:p>
          <a:p>
            <a:pPr algn="ctr"/>
            <a:r>
              <a:rPr lang="en-GB" sz="2000" b="1" dirty="0"/>
              <a:t>Publication: Almond, K (2020) Disrupting the Fashion Archive: The Serendipity of Manufacturing Mistakes. Fashion Practice: The Journal of Design, Creative Process and the Fashion Industry</a:t>
            </a:r>
          </a:p>
        </p:txBody>
      </p:sp>
    </p:spTree>
    <p:extLst>
      <p:ext uri="{BB962C8B-B14F-4D97-AF65-F5344CB8AC3E}">
        <p14:creationId xmlns:p14="http://schemas.microsoft.com/office/powerpoint/2010/main" val="247555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640" y="462596"/>
            <a:ext cx="10515600" cy="1325563"/>
          </a:xfrm>
        </p:spPr>
        <p:txBody>
          <a:bodyPr>
            <a:noAutofit/>
          </a:bodyPr>
          <a:lstStyle/>
          <a:p>
            <a:pPr algn="ctr"/>
            <a:r>
              <a:rPr lang="en-GB" sz="2800" b="1" dirty="0">
                <a:latin typeface="Arial" panose="020B0604020202020204" pitchFamily="34" charset="0"/>
                <a:cs typeface="Arial" panose="020B0604020202020204" pitchFamily="34" charset="0"/>
              </a:rPr>
              <a:t>Vintage garments photographed in the Yorkshire Fashion Archive. Photograph Kevin Almond.</a:t>
            </a:r>
            <a:br>
              <a:rPr lang="en-GB" sz="2800" b="1" dirty="0">
                <a:latin typeface="Arial" panose="020B0604020202020204" pitchFamily="34" charset="0"/>
                <a:cs typeface="Arial" panose="020B0604020202020204" pitchFamily="34" charset="0"/>
              </a:rPr>
            </a:br>
            <a:r>
              <a:rPr lang="en-GB" sz="2800" b="1" dirty="0">
                <a:latin typeface="Arial" panose="020B0604020202020204" pitchFamily="34" charset="0"/>
                <a:cs typeface="Arial" panose="020B0604020202020204" pitchFamily="34" charset="0"/>
              </a:rPr>
              <a:t> </a:t>
            </a:r>
            <a:br>
              <a:rPr lang="en-GB" sz="2800" b="1" dirty="0">
                <a:latin typeface="Arial" panose="020B0604020202020204" pitchFamily="34" charset="0"/>
                <a:cs typeface="Arial" panose="020B0604020202020204" pitchFamily="34" charset="0"/>
              </a:rPr>
            </a:br>
            <a:endParaRPr lang="en-GB" sz="2800" b="1" dirty="0">
              <a:latin typeface="Arial" panose="020B0604020202020204" pitchFamily="34" charset="0"/>
              <a:cs typeface="Arial" panose="020B0604020202020204" pitchFamily="34" charset="0"/>
            </a:endParaRPr>
          </a:p>
        </p:txBody>
      </p:sp>
      <p:pic>
        <p:nvPicPr>
          <p:cNvPr id="3" name="Picture 2" descr="C:\Users\texka\Desktop\kevin 3.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3845060" y="1358537"/>
            <a:ext cx="4554357" cy="5148217"/>
          </a:xfrm>
          <a:prstGeom prst="rect">
            <a:avLst/>
          </a:prstGeom>
          <a:noFill/>
          <a:ln>
            <a:noFill/>
          </a:ln>
        </p:spPr>
      </p:pic>
    </p:spTree>
    <p:extLst>
      <p:ext uri="{BB962C8B-B14F-4D97-AF65-F5344CB8AC3E}">
        <p14:creationId xmlns:p14="http://schemas.microsoft.com/office/powerpoint/2010/main" val="3898680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7634" y="336343"/>
            <a:ext cx="6096000" cy="6001643"/>
          </a:xfrm>
          <a:prstGeom prst="rect">
            <a:avLst/>
          </a:prstGeom>
        </p:spPr>
        <p:txBody>
          <a:bodyPr>
            <a:spAutoFit/>
          </a:bodyPr>
          <a:lstStyle/>
          <a:p>
            <a:pPr algn="ctr"/>
            <a:r>
              <a:rPr lang="en-GB" sz="3200" b="1" dirty="0">
                <a:solidFill>
                  <a:srgbClr val="000000"/>
                </a:solidFill>
                <a:latin typeface="Arial" panose="020B0604020202020204" pitchFamily="34" charset="0"/>
                <a:ea typeface="Calibri" panose="020F0502020204030204" pitchFamily="34" charset="0"/>
              </a:rPr>
              <a:t>The documentation of this process provides an important reference point for garment creators to disrupt conventional approaches to fashion design and technology and supports the development of innovative skills. These can be utilised to create new and novel clothing designs with which to enrich the global fashion industry. </a:t>
            </a:r>
            <a:endParaRPr lang="en-GB" sz="3200" b="1" dirty="0"/>
          </a:p>
        </p:txBody>
      </p:sp>
    </p:spTree>
    <p:extLst>
      <p:ext uri="{BB962C8B-B14F-4D97-AF65-F5344CB8AC3E}">
        <p14:creationId xmlns:p14="http://schemas.microsoft.com/office/powerpoint/2010/main" val="124965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5565" y="0"/>
            <a:ext cx="6096000" cy="6971845"/>
          </a:xfrm>
          <a:prstGeom prst="rect">
            <a:avLst/>
          </a:prstGeom>
        </p:spPr>
        <p:txBody>
          <a:bodyPr>
            <a:spAutoFit/>
          </a:bodyPr>
          <a:lstStyle/>
          <a:p>
            <a:pPr algn="ctr">
              <a:lnSpc>
                <a:spcPct val="115000"/>
              </a:lnSpc>
              <a:spcBef>
                <a:spcPts val="600"/>
              </a:spcBef>
              <a:spcAft>
                <a:spcPts val="0"/>
              </a:spcAft>
            </a:pPr>
            <a:r>
              <a:rPr lang="en-GB" sz="2000" b="1" dirty="0">
                <a:solidFill>
                  <a:srgbClr val="000000"/>
                </a:solidFill>
                <a:latin typeface="Arial" panose="020B0604020202020204" pitchFamily="34" charset="0"/>
                <a:ea typeface="Calibri" panose="020F0502020204030204" pitchFamily="34" charset="0"/>
                <a:cs typeface="Arial" panose="020B0604020202020204" pitchFamily="34" charset="0"/>
              </a:rPr>
              <a:t>Aim</a:t>
            </a: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lgn="ctr">
              <a:lnSpc>
                <a:spcPct val="115000"/>
              </a:lnSpc>
              <a:spcBef>
                <a:spcPts val="600"/>
              </a:spcBef>
              <a:spcAft>
                <a:spcPts val="0"/>
              </a:spcAft>
              <a:buFont typeface="Symbol" panose="05050102010706020507" pitchFamily="18" charset="2"/>
              <a:buChar char=""/>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To discover the extent to which the practices of garment creation can be the subject of the serendipity of mistake.</a:t>
            </a:r>
          </a:p>
          <a:p>
            <a:pPr lvl="0" algn="ctr">
              <a:lnSpc>
                <a:spcPct val="115000"/>
              </a:lnSpc>
              <a:spcBef>
                <a:spcPts val="600"/>
              </a:spcBef>
              <a:spcAft>
                <a:spcPts val="0"/>
              </a:spcAft>
            </a:pPr>
            <a:r>
              <a:rPr lang="en-GB" sz="2000" b="1" dirty="0">
                <a:solidFill>
                  <a:srgbClr val="000000"/>
                </a:solidFill>
                <a:latin typeface="Arial" panose="020B0604020202020204" pitchFamily="34" charset="0"/>
                <a:ea typeface="Calibri" panose="020F0502020204030204" pitchFamily="34" charset="0"/>
                <a:cs typeface="Arial" panose="020B0604020202020204" pitchFamily="34" charset="0"/>
              </a:rPr>
              <a:t>Objectives</a:t>
            </a:r>
            <a:endParaRPr lang="en-GB" sz="2000" b="1" dirty="0">
              <a:latin typeface="Arial" panose="020B0604020202020204" pitchFamily="34" charset="0"/>
              <a:ea typeface="Calibri" panose="020F0502020204030204" pitchFamily="34" charset="0"/>
              <a:cs typeface="Arial" panose="020B0604020202020204" pitchFamily="34" charset="0"/>
            </a:endParaRPr>
          </a:p>
          <a:p>
            <a:pPr marL="342900" lvl="0" indent="-342900" algn="ctr">
              <a:lnSpc>
                <a:spcPct val="115000"/>
              </a:lnSpc>
              <a:spcBef>
                <a:spcPts val="600"/>
              </a:spcBef>
              <a:spcAft>
                <a:spcPts val="0"/>
              </a:spcAft>
              <a:buFont typeface="Symbol" panose="05050102010706020507" pitchFamily="18" charset="2"/>
              <a:buChar char=""/>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To explore if new conceptual and technical skills for garment creation can be developed from identifying mistakes in the construction of historical dress. </a:t>
            </a: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lgn="ctr">
              <a:lnSpc>
                <a:spcPct val="115000"/>
              </a:lnSpc>
              <a:spcBef>
                <a:spcPts val="600"/>
              </a:spcBef>
              <a:spcAft>
                <a:spcPts val="0"/>
              </a:spcAft>
              <a:buFont typeface="Symbol" panose="05050102010706020507" pitchFamily="18" charset="2"/>
              <a:buChar char=""/>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To investigate how this knowledge can be promulgated in both fashion education and the industry to sustain an environment of risk taking that promotes creativity.</a:t>
            </a: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lgn="ctr">
              <a:lnSpc>
                <a:spcPct val="115000"/>
              </a:lnSpc>
              <a:spcBef>
                <a:spcPts val="600"/>
              </a:spcBef>
              <a:spcAft>
                <a:spcPts val="0"/>
              </a:spcAft>
              <a:buFont typeface="Symbol" panose="05050102010706020507" pitchFamily="18" charset="2"/>
              <a:buChar char=""/>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 To situate the practice of risk taking through garment creation within the  </a:t>
            </a:r>
            <a:endParaRPr lang="en-GB" sz="2000" dirty="0">
              <a:latin typeface="Arial" panose="020B0604020202020204" pitchFamily="34" charset="0"/>
              <a:ea typeface="Calibri" panose="020F0502020204030204" pitchFamily="34" charset="0"/>
              <a:cs typeface="Arial" panose="020B0604020202020204" pitchFamily="34" charset="0"/>
            </a:endParaRPr>
          </a:p>
          <a:p>
            <a:pPr marL="180340" algn="ctr">
              <a:lnSpc>
                <a:spcPct val="115000"/>
              </a:lnSpc>
              <a:spcBef>
                <a:spcPts val="600"/>
              </a:spcBef>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 parameters of the fashion archive, fashion education and the global fashion </a:t>
            </a:r>
            <a:endParaRPr lang="en-GB" sz="2000" dirty="0">
              <a:latin typeface="Arial" panose="020B0604020202020204" pitchFamily="34" charset="0"/>
              <a:ea typeface="Calibri" panose="020F0502020204030204" pitchFamily="34" charset="0"/>
              <a:cs typeface="Arial" panose="020B0604020202020204" pitchFamily="34" charset="0"/>
            </a:endParaRPr>
          </a:p>
          <a:p>
            <a:pPr marL="180340" algn="ctr">
              <a:lnSpc>
                <a:spcPct val="115000"/>
              </a:lnSpc>
              <a:spcBef>
                <a:spcPts val="600"/>
              </a:spcBef>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 industry.</a:t>
            </a:r>
            <a:endParaRPr lang="en-GB"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0973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Text Placeholder 2"/>
          <p:cNvSpPr>
            <a:spLocks noGrp="1"/>
          </p:cNvSpPr>
          <p:nvPr>
            <p:ph type="body" idx="1"/>
          </p:nvPr>
        </p:nvSpPr>
        <p:spPr>
          <a:xfrm>
            <a:off x="831850" y="4990010"/>
            <a:ext cx="10515600" cy="1500187"/>
          </a:xfrm>
        </p:spPr>
        <p:txBody>
          <a:bodyPr>
            <a:normAutofit fontScale="25000" lnSpcReduction="20000"/>
          </a:bodyPr>
          <a:lstStyle/>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sz="7200" dirty="0">
              <a:solidFill>
                <a:schemeClr val="tx1"/>
              </a:solidFill>
              <a:latin typeface="Arial" panose="020B0604020202020204" pitchFamily="34" charset="0"/>
              <a:cs typeface="Arial" panose="020B0604020202020204" pitchFamily="34" charset="0"/>
            </a:endParaRPr>
          </a:p>
          <a:p>
            <a:pPr algn="ctr">
              <a:lnSpc>
                <a:spcPct val="120000"/>
              </a:lnSpc>
            </a:pPr>
            <a:r>
              <a:rPr lang="en-GB" sz="7200" dirty="0">
                <a:solidFill>
                  <a:schemeClr val="tx1"/>
                </a:solidFill>
                <a:latin typeface="Arial" panose="020B0604020202020204" pitchFamily="34" charset="0"/>
                <a:cs typeface="Arial" panose="020B0604020202020204" pitchFamily="34" charset="0"/>
              </a:rPr>
              <a:t>Risky Design Practice - MakeUse zero waste dress by Holly McQuillan. </a:t>
            </a:r>
            <a:r>
              <a:rPr lang="en-GB" sz="7200" i="1" dirty="0">
                <a:solidFill>
                  <a:schemeClr val="tx1"/>
                </a:solidFill>
                <a:latin typeface="Arial" panose="020B0604020202020204" pitchFamily="34" charset="0"/>
                <a:cs typeface="Arial" panose="020B0604020202020204" pitchFamily="34" charset="0"/>
              </a:rPr>
              <a:t>Photograph courtesy of Holly McQuillan.</a:t>
            </a:r>
          </a:p>
          <a:p>
            <a:pPr algn="ctr"/>
            <a:r>
              <a:rPr lang="en-GB" sz="7200" dirty="0">
                <a:solidFill>
                  <a:schemeClr val="tx1"/>
                </a:solidFill>
                <a:latin typeface="Arial" panose="020B0604020202020204" pitchFamily="34" charset="0"/>
                <a:cs typeface="Arial" panose="020B0604020202020204" pitchFamily="34" charset="0"/>
              </a:rPr>
              <a:t> </a:t>
            </a:r>
          </a:p>
          <a:p>
            <a:endParaRPr lang="en-GB" sz="5500" dirty="0"/>
          </a:p>
        </p:txBody>
      </p:sp>
      <p:pic>
        <p:nvPicPr>
          <p:cNvPr id="4" name="Picture 3"/>
          <p:cNvPicPr/>
          <p:nvPr/>
        </p:nvPicPr>
        <p:blipFill>
          <a:blip r:embed="rId2" cstate="email">
            <a:extLst>
              <a:ext uri="{28A0092B-C50C-407E-A947-70E740481C1C}">
                <a14:useLocalDpi xmlns:a14="http://schemas.microsoft.com/office/drawing/2010/main"/>
              </a:ext>
            </a:extLst>
          </a:blip>
          <a:stretch>
            <a:fillRect/>
          </a:stretch>
        </p:blipFill>
        <p:spPr>
          <a:xfrm>
            <a:off x="4100011" y="144325"/>
            <a:ext cx="3907519" cy="5672184"/>
          </a:xfrm>
          <a:prstGeom prst="rect">
            <a:avLst/>
          </a:prstGeom>
        </p:spPr>
      </p:pic>
    </p:spTree>
    <p:extLst>
      <p:ext uri="{BB962C8B-B14F-4D97-AF65-F5344CB8AC3E}">
        <p14:creationId xmlns:p14="http://schemas.microsoft.com/office/powerpoint/2010/main" val="2666299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41628"/>
            <a:ext cx="10515600" cy="1325563"/>
          </a:xfrm>
        </p:spPr>
        <p:txBody>
          <a:bodyPr>
            <a:normAutofit fontScale="90000"/>
          </a:bodyPr>
          <a:lstStyle/>
          <a:p>
            <a:pPr algn="ct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Dress by designer Nabil Nayal inspired by Elizabethan costume from the Elizabethan Sportswear IV (A/W17) collection. Photograph courtesy of Luca Trevisani.</a:t>
            </a:r>
            <a:br>
              <a:rPr lang="en-GB" dirty="0"/>
            </a:br>
            <a:endParaRPr lang="en-GB" dirty="0"/>
          </a:p>
        </p:txBody>
      </p:sp>
      <p:pic>
        <p:nvPicPr>
          <p:cNvPr id="3" name="Picture 2" descr="C:\Users\texka\Desktop\kevin 2.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4024698" y="240869"/>
            <a:ext cx="4142604" cy="5463540"/>
          </a:xfrm>
          <a:prstGeom prst="rect">
            <a:avLst/>
          </a:prstGeom>
          <a:noFill/>
          <a:ln>
            <a:noFill/>
          </a:ln>
        </p:spPr>
      </p:pic>
    </p:spTree>
    <p:extLst>
      <p:ext uri="{BB962C8B-B14F-4D97-AF65-F5344CB8AC3E}">
        <p14:creationId xmlns:p14="http://schemas.microsoft.com/office/powerpoint/2010/main" val="1182881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2440"/>
            <a:ext cx="10515600" cy="1325563"/>
          </a:xfrm>
        </p:spPr>
        <p:txBody>
          <a:bodyPr>
            <a:normAutofit fontScale="90000"/>
          </a:bodyPr>
          <a:lstStyle/>
          <a:p>
            <a:pPr algn="ct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Pattern and dress using the accidental cutting method pioneered by Eva Iszora,</a:t>
            </a:r>
            <a:r>
              <a:rPr lang="en-GB" sz="2000" baseline="-2500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Fall/Winter 2011-2012. Pattern photograph courtesy of Eva Iszoro. Dress photograph courtesy of Valencia Fashion Week.</a:t>
            </a:r>
            <a:br>
              <a:rPr lang="en-GB" sz="2000" dirty="0">
                <a:latin typeface="Arial" panose="020B0604020202020204" pitchFamily="34" charset="0"/>
                <a:cs typeface="Arial" panose="020B0604020202020204" pitchFamily="34" charset="0"/>
              </a:rPr>
            </a:br>
            <a:r>
              <a:rPr lang="en-GB" dirty="0"/>
              <a:t> </a:t>
            </a:r>
            <a:br>
              <a:rPr lang="en-GB" dirty="0"/>
            </a:br>
            <a:endParaRPr lang="en-GB" dirty="0"/>
          </a:p>
        </p:txBody>
      </p:sp>
      <p:pic>
        <p:nvPicPr>
          <p:cNvPr id="4" name="Content Placeholder 3" descr="C:\Users\texka\AppData\Local\Microsoft\Windows\Temporary Internet Files\Content.IE5\H68P4PMI\montaje accidental cutting.jpg"/>
          <p:cNvPicPr>
            <a:picLocks noGrp="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784021" y="326573"/>
            <a:ext cx="6623957" cy="5225142"/>
          </a:xfrm>
          <a:prstGeom prst="rect">
            <a:avLst/>
          </a:prstGeom>
          <a:noFill/>
          <a:ln>
            <a:noFill/>
          </a:ln>
        </p:spPr>
      </p:pic>
    </p:spTree>
    <p:extLst>
      <p:ext uri="{BB962C8B-B14F-4D97-AF65-F5344CB8AC3E}">
        <p14:creationId xmlns:p14="http://schemas.microsoft.com/office/powerpoint/2010/main" val="1749844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955" y="5266372"/>
            <a:ext cx="10515600" cy="1325563"/>
          </a:xfrm>
        </p:spPr>
        <p:txBody>
          <a:bodyPr>
            <a:normAutofit fontScale="90000"/>
          </a:bodyPr>
          <a:lstStyle/>
          <a:p>
            <a:br>
              <a:rPr lang="en-GB" dirty="0"/>
            </a:br>
            <a:br>
              <a:rPr lang="en-GB" dirty="0"/>
            </a:br>
            <a:br>
              <a:rPr lang="en-GB" dirty="0"/>
            </a:br>
            <a:r>
              <a:rPr lang="en-GB" sz="2000" dirty="0">
                <a:latin typeface="Arial" panose="020B0604020202020204" pitchFamily="34" charset="0"/>
                <a:cs typeface="Arial" panose="020B0604020202020204" pitchFamily="34" charset="0"/>
              </a:rPr>
              <a:t>Pattern Cutting Workshop by Julien Roberts. </a:t>
            </a:r>
            <a:r>
              <a:rPr lang="en-GB" sz="2000" i="1" dirty="0">
                <a:latin typeface="Arial" panose="020B0604020202020204" pitchFamily="34" charset="0"/>
                <a:cs typeface="Arial" panose="020B0604020202020204" pitchFamily="34" charset="0"/>
              </a:rPr>
              <a:t>Photograph courtesy of The British Fashion Council.</a:t>
            </a:r>
            <a:br>
              <a:rPr lang="en-GB" sz="2000" dirty="0">
                <a:latin typeface="Arial" panose="020B0604020202020204" pitchFamily="34" charset="0"/>
                <a:cs typeface="Arial" panose="020B0604020202020204" pitchFamily="34" charset="0"/>
              </a:rPr>
            </a:br>
            <a:r>
              <a:rPr lang="en-GB" i="1" dirty="0"/>
              <a:t> </a:t>
            </a:r>
            <a:br>
              <a:rPr lang="en-GB" dirty="0"/>
            </a:br>
            <a:endParaRPr lang="en-GB" dirty="0"/>
          </a:p>
        </p:txBody>
      </p:sp>
      <p:pic>
        <p:nvPicPr>
          <p:cNvPr id="3" name="Picture 2" descr="\\ds.leeds.ac.uk\staff\staff7\texka\mistake images\Julian Roberts - BFC Creative Pattern Cutting Seminar (Shaun James Cox, British Fashion Council).jpg"/>
          <p:cNvPicPr/>
          <p:nvPr/>
        </p:nvPicPr>
        <p:blipFill>
          <a:blip r:embed="rId2" cstate="email">
            <a:extLst>
              <a:ext uri="{28A0092B-C50C-407E-A947-70E740481C1C}">
                <a14:useLocalDpi xmlns:a14="http://schemas.microsoft.com/office/drawing/2010/main"/>
              </a:ext>
            </a:extLst>
          </a:blip>
          <a:srcRect/>
          <a:stretch>
            <a:fillRect/>
          </a:stretch>
        </p:blipFill>
        <p:spPr bwMode="auto">
          <a:xfrm>
            <a:off x="4021046" y="143691"/>
            <a:ext cx="4025674" cy="5603966"/>
          </a:xfrm>
          <a:prstGeom prst="rect">
            <a:avLst/>
          </a:prstGeom>
          <a:noFill/>
          <a:ln>
            <a:noFill/>
          </a:ln>
        </p:spPr>
      </p:pic>
    </p:spTree>
    <p:extLst>
      <p:ext uri="{BB962C8B-B14F-4D97-AF65-F5344CB8AC3E}">
        <p14:creationId xmlns:p14="http://schemas.microsoft.com/office/powerpoint/2010/main" val="40185145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801</Words>
  <Application>Microsoft Office PowerPoint</Application>
  <PresentationFormat>Widescreen</PresentationFormat>
  <Paragraphs>57</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DengXian</vt:lpstr>
      <vt:lpstr>DengXian Light</vt:lpstr>
      <vt:lpstr>Arial</vt:lpstr>
      <vt:lpstr>Helvetica</vt:lpstr>
      <vt:lpstr>Symbol</vt:lpstr>
      <vt:lpstr>Times New Roman</vt:lpstr>
      <vt:lpstr>Office 主题</vt:lpstr>
      <vt:lpstr>Disrupting the Fashion Archive: The Serendipity of Manufacturing Mistakes </vt:lpstr>
      <vt:lpstr>PowerPoint Presentation</vt:lpstr>
      <vt:lpstr>Vintage garments photographed in the Yorkshire Fashion Archive. Photograph Kevin Almond.   </vt:lpstr>
      <vt:lpstr>PowerPoint Presentation</vt:lpstr>
      <vt:lpstr>PowerPoint Presentation</vt:lpstr>
      <vt:lpstr>PowerPoint Presentation</vt:lpstr>
      <vt:lpstr>      Dress by designer Nabil Nayal inspired by Elizabethan costume from the Elizabethan Sportswear IV (A/W17) collection. Photograph courtesy of Luca Trevisani. </vt:lpstr>
      <vt:lpstr>        Pattern and dress using the accidental cutting method pioneered by Eva Iszora, Fall/Winter 2011-2012. Pattern photograph courtesy of Eva Iszoro. Dress photograph courtesy of Valencia Fashion Week.   </vt:lpstr>
      <vt:lpstr>   Pattern Cutting Workshop by Julien Roberts. Photograph courtesy of The British Fashion Council.   </vt:lpstr>
      <vt:lpstr>   Holland Esq jacket c. 2000, Wool fringe dress c. 1945. Photograph Kevin Almond.     </vt:lpstr>
      <vt:lpstr> Wool fringe dress c. 1945, photographed inside out. Photograph Kevin Almond.   </vt:lpstr>
      <vt:lpstr>  Garments were manipulated on the stand. Photograph Kevin Almond.  </vt:lpstr>
      <vt:lpstr>  Ideas sketched from stand experiments. Photograph Kevin Almond. </vt:lpstr>
      <vt:lpstr>      Mistake, womenswear collection for COS by Annabel Williams. Photograph Kevin Almond.   </vt:lpstr>
      <vt:lpstr>Student Questionnaire</vt:lpstr>
      <vt:lpstr>PowerPoint Presentation</vt:lpstr>
      <vt:lpstr>     Finished garments from the White Vintage Collection 2018. Photograph Kevin Almond.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308140772@qq.com</dc:creator>
  <cp:lastModifiedBy>Kevin Almond</cp:lastModifiedBy>
  <cp:revision>21</cp:revision>
  <dcterms:created xsi:type="dcterms:W3CDTF">2018-09-11T14:36:37Z</dcterms:created>
  <dcterms:modified xsi:type="dcterms:W3CDTF">2026-05-04T14:00:06Z</dcterms:modified>
</cp:coreProperties>
</file>