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381" r:id="rId2"/>
    <p:sldId id="380" r:id="rId3"/>
    <p:sldId id="267" r:id="rId4"/>
    <p:sldId id="348" r:id="rId5"/>
    <p:sldId id="346" r:id="rId6"/>
    <p:sldId id="344" r:id="rId7"/>
    <p:sldId id="379" r:id="rId8"/>
    <p:sldId id="349" r:id="rId9"/>
    <p:sldId id="350" r:id="rId10"/>
    <p:sldId id="360" r:id="rId11"/>
    <p:sldId id="375" r:id="rId12"/>
    <p:sldId id="353" r:id="rId13"/>
    <p:sldId id="354" r:id="rId14"/>
    <p:sldId id="355" r:id="rId15"/>
    <p:sldId id="357" r:id="rId16"/>
    <p:sldId id="378" r:id="rId17"/>
    <p:sldId id="300" r:id="rId18"/>
    <p:sldId id="301" r:id="rId19"/>
    <p:sldId id="362" r:id="rId20"/>
    <p:sldId id="364" r:id="rId21"/>
    <p:sldId id="366" r:id="rId22"/>
    <p:sldId id="368" r:id="rId23"/>
    <p:sldId id="372" r:id="rId24"/>
    <p:sldId id="377" r:id="rId2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18"/>
    <p:restoredTop sz="94663"/>
  </p:normalViewPr>
  <p:slideViewPr>
    <p:cSldViewPr snapToGrid="0" snapToObjects="1">
      <p:cViewPr varScale="1">
        <p:scale>
          <a:sx n="111" d="100"/>
          <a:sy n="111" d="100"/>
        </p:scale>
        <p:origin x="2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D5C1B7-9BAF-864D-8B8A-AD95E6630A6C}" type="datetimeFigureOut">
              <a:rPr kumimoji="1" lang="zh-CN" altLang="en-US" smtClean="0"/>
              <a:t>2026/4/8</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B1FA8A-6DCD-3D46-8FC0-AD8FBFFEA807}" type="slidenum">
              <a:rPr kumimoji="1" lang="zh-CN" altLang="en-US" smtClean="0"/>
              <a:t>‹#›</a:t>
            </a:fld>
            <a:endParaRPr kumimoji="1" lang="zh-CN" altLang="en-US"/>
          </a:p>
        </p:txBody>
      </p:sp>
    </p:spTree>
    <p:extLst>
      <p:ext uri="{BB962C8B-B14F-4D97-AF65-F5344CB8AC3E}">
        <p14:creationId xmlns:p14="http://schemas.microsoft.com/office/powerpoint/2010/main" val="181397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DB1FA8A-6DCD-3D46-8FC0-AD8FBFFEA807}" type="slidenum">
              <a:rPr kumimoji="1" lang="zh-CN" altLang="en-US" smtClean="0"/>
              <a:t>5</a:t>
            </a:fld>
            <a:endParaRPr kumimoji="1" lang="zh-CN" altLang="en-US"/>
          </a:p>
        </p:txBody>
      </p:sp>
    </p:spTree>
    <p:extLst>
      <p:ext uri="{BB962C8B-B14F-4D97-AF65-F5344CB8AC3E}">
        <p14:creationId xmlns:p14="http://schemas.microsoft.com/office/powerpoint/2010/main" val="1378991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Aft>
                <a:spcPts val="600"/>
              </a:spcAft>
            </a:pPr>
            <a:r>
              <a:rPr lang="en-US" sz="1200" dirty="0">
                <a:solidFill>
                  <a:schemeClr val="tx1">
                    <a:alpha val="80000"/>
                  </a:schemeClr>
                </a:solidFill>
              </a:rPr>
              <a:t>In our object analysis session, we identified 3 reasons for keeping clothes:</a:t>
            </a:r>
          </a:p>
          <a:p>
            <a:pPr marL="285750" indent="-228600">
              <a:lnSpc>
                <a:spcPct val="90000"/>
              </a:lnSpc>
              <a:spcAft>
                <a:spcPts val="600"/>
              </a:spcAft>
              <a:buFont typeface="Arial" panose="020B0604020202020204" pitchFamily="34" charset="0"/>
              <a:buChar char="•"/>
            </a:pPr>
            <a:r>
              <a:rPr lang="en-US" dirty="0">
                <a:solidFill>
                  <a:schemeClr val="tx1">
                    <a:alpha val="80000"/>
                  </a:schemeClr>
                </a:solidFill>
              </a:rPr>
              <a:t>Ideal objects</a:t>
            </a:r>
            <a:r>
              <a:rPr lang="en-US" sz="1200" dirty="0">
                <a:solidFill>
                  <a:schemeClr val="tx1">
                    <a:alpha val="80000"/>
                  </a:schemeClr>
                </a:solidFill>
              </a:rPr>
              <a:t> – some objects were just claimed by their previous owners to be ideal.  One example was a man’s jumper that had been worn for over 30 years, because it did exactly what was expected of it – it kept its owner warm, looked relatively tidy, and had proved extremely durable.  Another was a blue dressing gown that had travelled round the world with its owner.  She thought it was beautiful and had received many compliments on it.  She even suggested that it should be part of an exhibition of the most beautiful garments that M&amp;S ever made.  This demonstrates that ideas of beauty are intensely personal because I think it’s hideous!</a:t>
            </a:r>
          </a:p>
          <a:p>
            <a:pPr marL="285750" indent="-228600">
              <a:lnSpc>
                <a:spcPct val="90000"/>
              </a:lnSpc>
              <a:spcAft>
                <a:spcPts val="600"/>
              </a:spcAft>
              <a:buFont typeface="Arial" panose="020B0604020202020204" pitchFamily="34" charset="0"/>
              <a:buChar char="•"/>
            </a:pPr>
            <a:r>
              <a:rPr lang="en-US" sz="1200" dirty="0">
                <a:solidFill>
                  <a:schemeClr val="tx1">
                    <a:alpha val="80000"/>
                  </a:schemeClr>
                </a:solidFill>
              </a:rPr>
              <a:t>Emotion – some objects were kept because of the memories associated with them.  The men’s swimming trunks shown here were purchased by a man who intended to learn to swim for his holiday.  He never learnt to swim, but the trunks were taken on every family holiday for over 20 years and became a running joke in the family.  When he died, they were cherished as memory object.</a:t>
            </a:r>
          </a:p>
          <a:p>
            <a:pPr marL="285750" indent="-228600">
              <a:lnSpc>
                <a:spcPct val="90000"/>
              </a:lnSpc>
              <a:spcAft>
                <a:spcPts val="600"/>
              </a:spcAft>
              <a:buFont typeface="Arial" panose="020B0604020202020204" pitchFamily="34" charset="0"/>
              <a:buChar char="•"/>
            </a:pPr>
            <a:r>
              <a:rPr lang="en-US" sz="1200" dirty="0">
                <a:solidFill>
                  <a:schemeClr val="tx1">
                    <a:alpha val="80000"/>
                  </a:schemeClr>
                </a:solidFill>
              </a:rPr>
              <a:t>Thrift – finally some garments had kept so that they could be used by other family members, presumably in order to save money.  This was particularly the case with children’s clothes.</a:t>
            </a:r>
          </a:p>
          <a:p>
            <a:pPr marL="285750" indent="-228600">
              <a:lnSpc>
                <a:spcPct val="90000"/>
              </a:lnSpc>
              <a:spcAft>
                <a:spcPts val="600"/>
              </a:spcAft>
              <a:buFont typeface="Arial" panose="020B0604020202020204" pitchFamily="34" charset="0"/>
              <a:buChar char="•"/>
            </a:pPr>
            <a:endParaRPr lang="en-US" sz="1200" dirty="0">
              <a:solidFill>
                <a:schemeClr val="tx1">
                  <a:alpha val="80000"/>
                </a:schemeClr>
              </a:solidFill>
            </a:endParaRPr>
          </a:p>
          <a:p>
            <a:pPr>
              <a:lnSpc>
                <a:spcPct val="90000"/>
              </a:lnSpc>
              <a:spcAft>
                <a:spcPts val="600"/>
              </a:spcAft>
            </a:pPr>
            <a:r>
              <a:rPr lang="en-US" sz="1200" dirty="0">
                <a:solidFill>
                  <a:schemeClr val="tx1">
                    <a:alpha val="80000"/>
                  </a:schemeClr>
                </a:solidFill>
              </a:rPr>
              <a:t>There were also 3 strategies for keeping clothes in circulation</a:t>
            </a:r>
          </a:p>
          <a:p>
            <a:pPr indent="-228600">
              <a:lnSpc>
                <a:spcPct val="90000"/>
              </a:lnSpc>
              <a:spcAft>
                <a:spcPts val="600"/>
              </a:spcAft>
              <a:buFont typeface="Arial" panose="020B0604020202020204" pitchFamily="34" charset="0"/>
              <a:buChar char="•"/>
            </a:pPr>
            <a:r>
              <a:rPr lang="en-US" sz="1200" dirty="0">
                <a:solidFill>
                  <a:schemeClr val="tx1">
                    <a:alpha val="80000"/>
                  </a:schemeClr>
                </a:solidFill>
              </a:rPr>
              <a:t>Retention – this tended to involve keeping them rather than actively using them.  The swimming trunks were retained, and so too were the flannel </a:t>
            </a:r>
            <a:r>
              <a:rPr lang="en-US" sz="1200" dirty="0" err="1">
                <a:solidFill>
                  <a:schemeClr val="tx1">
                    <a:alpha val="80000"/>
                  </a:schemeClr>
                </a:solidFill>
              </a:rPr>
              <a:t>pyjamas</a:t>
            </a:r>
            <a:r>
              <a:rPr lang="en-US" sz="1200" dirty="0">
                <a:solidFill>
                  <a:schemeClr val="tx1">
                    <a:alpha val="80000"/>
                  </a:schemeClr>
                </a:solidFill>
              </a:rPr>
              <a:t>.  They were bought for the owner when she was 12 because she was going to boarding school and the school was cold and draughty.  She kept them until she was in her 60s because she always thought that she might have a need for really warm </a:t>
            </a:r>
            <a:r>
              <a:rPr lang="en-US" sz="1200" dirty="0" err="1">
                <a:solidFill>
                  <a:schemeClr val="tx1">
                    <a:alpha val="80000"/>
                  </a:schemeClr>
                </a:solidFill>
              </a:rPr>
              <a:t>pyjamas</a:t>
            </a:r>
            <a:r>
              <a:rPr lang="en-US" sz="1200" dirty="0">
                <a:solidFill>
                  <a:schemeClr val="tx1">
                    <a:alpha val="80000"/>
                  </a:schemeClr>
                </a:solidFill>
              </a:rPr>
              <a:t> in the future, but it turned out she never did.</a:t>
            </a:r>
          </a:p>
          <a:p>
            <a:pPr indent="-228600">
              <a:lnSpc>
                <a:spcPct val="90000"/>
              </a:lnSpc>
              <a:spcAft>
                <a:spcPts val="600"/>
              </a:spcAft>
              <a:buFont typeface="Arial" panose="020B0604020202020204" pitchFamily="34" charset="0"/>
              <a:buChar char="•"/>
            </a:pPr>
            <a:r>
              <a:rPr lang="en-US" sz="1200" dirty="0">
                <a:solidFill>
                  <a:schemeClr val="tx1">
                    <a:alpha val="80000"/>
                  </a:schemeClr>
                </a:solidFill>
              </a:rPr>
              <a:t>Repair – many of the clothes had been repaired or altered – again this was particularly true of children’s clothing.  They had been patched and darned, hems had been taken up and lowered, and minor alterations had been made to change the fit.</a:t>
            </a:r>
          </a:p>
          <a:p>
            <a:pPr indent="-228600">
              <a:lnSpc>
                <a:spcPct val="90000"/>
              </a:lnSpc>
              <a:spcAft>
                <a:spcPts val="600"/>
              </a:spcAft>
              <a:buFont typeface="Arial" panose="020B0604020202020204" pitchFamily="34" charset="0"/>
              <a:buChar char="•"/>
            </a:pPr>
            <a:r>
              <a:rPr lang="en-US" sz="1200" dirty="0">
                <a:solidFill>
                  <a:schemeClr val="tx1">
                    <a:alpha val="80000"/>
                  </a:schemeClr>
                </a:solidFill>
              </a:rPr>
              <a:t>Re-use – some of the clothes had had many owners.  The little blue coat had been worn by five different children across two different families.  In most cases re-use was through hand me downs.  Occasionally as with the blue coat, what was happening might have been a little more like a series of loans, because the item returned to the original owner at the end.  Although we recognized that the two strategies for re-use were quite different, we couldn’t distinguish between them in the data we were looking at.</a:t>
            </a:r>
          </a:p>
          <a:p>
            <a:pPr>
              <a:lnSpc>
                <a:spcPct val="90000"/>
              </a:lnSpc>
              <a:spcAft>
                <a:spcPts val="600"/>
              </a:spcAft>
            </a:pPr>
            <a:endParaRPr lang="en-US" sz="1200" dirty="0">
              <a:solidFill>
                <a:schemeClr val="tx1">
                  <a:alpha val="80000"/>
                </a:schemeClr>
              </a:solidFill>
            </a:endParaRPr>
          </a:p>
          <a:p>
            <a:pPr>
              <a:lnSpc>
                <a:spcPct val="90000"/>
              </a:lnSpc>
              <a:spcAft>
                <a:spcPts val="600"/>
              </a:spcAft>
            </a:pPr>
            <a:r>
              <a:rPr lang="en-US" sz="1200" dirty="0">
                <a:solidFill>
                  <a:schemeClr val="tx1">
                    <a:alpha val="80000"/>
                  </a:schemeClr>
                </a:solidFill>
              </a:rPr>
              <a:t>Having studied the objects, we thought that these </a:t>
            </a:r>
            <a:r>
              <a:rPr lang="en-US" sz="1200" i="1" dirty="0">
                <a:solidFill>
                  <a:schemeClr val="tx1">
                    <a:alpha val="80000"/>
                  </a:schemeClr>
                </a:solidFill>
              </a:rPr>
              <a:t>might</a:t>
            </a:r>
            <a:r>
              <a:rPr lang="en-US" sz="1200" dirty="0">
                <a:solidFill>
                  <a:schemeClr val="tx1">
                    <a:alpha val="80000"/>
                  </a:schemeClr>
                </a:solidFill>
              </a:rPr>
              <a:t> be important themes.  So, we explored them through a focus group.  This provide us with a second data set on which to perform thematic analysis.</a:t>
            </a:r>
          </a:p>
          <a:p>
            <a:endParaRPr lang="en-GB" dirty="0"/>
          </a:p>
        </p:txBody>
      </p:sp>
      <p:sp>
        <p:nvSpPr>
          <p:cNvPr id="4" name="Slide Number Placeholder 3"/>
          <p:cNvSpPr>
            <a:spLocks noGrp="1"/>
          </p:cNvSpPr>
          <p:nvPr>
            <p:ph type="sldNum" sz="quarter" idx="5"/>
          </p:nvPr>
        </p:nvSpPr>
        <p:spPr/>
        <p:txBody>
          <a:bodyPr/>
          <a:lstStyle/>
          <a:p>
            <a:fld id="{030F9406-13F6-4367-92EE-701FEAEB7DFF}" type="slidenum">
              <a:rPr lang="en-GB" smtClean="0"/>
              <a:t>10</a:t>
            </a:fld>
            <a:endParaRPr lang="en-GB"/>
          </a:p>
        </p:txBody>
      </p:sp>
    </p:spTree>
    <p:extLst>
      <p:ext uri="{BB962C8B-B14F-4D97-AF65-F5344CB8AC3E}">
        <p14:creationId xmlns:p14="http://schemas.microsoft.com/office/powerpoint/2010/main" val="1865571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Aft>
                <a:spcPts val="600"/>
              </a:spcAft>
              <a:buFont typeface="Arial" panose="020B0604020202020204" pitchFamily="34" charset="0"/>
              <a:buNone/>
            </a:pPr>
            <a:r>
              <a:rPr lang="en-US" sz="1200" dirty="0"/>
              <a:t>Transcripts from the focus group were first coded in word, using the highlight and comment function.</a:t>
            </a:r>
          </a:p>
          <a:p>
            <a:pPr indent="-228600">
              <a:lnSpc>
                <a:spcPct val="90000"/>
              </a:lnSpc>
              <a:spcAft>
                <a:spcPts val="600"/>
              </a:spcAft>
              <a:buFont typeface="Arial" panose="020B0604020202020204" pitchFamily="34" charset="0"/>
              <a:buChar char="•"/>
            </a:pPr>
            <a:endParaRPr lang="en-US" sz="1200" dirty="0"/>
          </a:p>
          <a:p>
            <a:pPr>
              <a:lnSpc>
                <a:spcPct val="90000"/>
              </a:lnSpc>
              <a:spcAft>
                <a:spcPts val="600"/>
              </a:spcAft>
            </a:pPr>
            <a:r>
              <a:rPr lang="en-US" sz="1200" dirty="0"/>
              <a:t>Remember, in looking for codes, we were looking for repeated ideas that really seem to </a:t>
            </a:r>
            <a:r>
              <a:rPr lang="en-US" sz="1200" dirty="0" err="1"/>
              <a:t>crystallise</a:t>
            </a:r>
            <a:r>
              <a:rPr lang="en-US" sz="1200" dirty="0"/>
              <a:t> the experience of participants.  The section of transcript that you can see on screen shows the focus group participants discussing what made a garment ideal.  Some participants mentioned garment quality,  for which we used the code “quality”, or the fact that they knew the </a:t>
            </a:r>
            <a:r>
              <a:rPr lang="en-US" sz="1200" dirty="0" err="1"/>
              <a:t>colours</a:t>
            </a:r>
            <a:r>
              <a:rPr lang="en-US" sz="1200" dirty="0"/>
              <a:t> suited them.  In this case the code “ideal self” was used, to capture the fact that they liked the garment and thought it helped them to look their best.  There was also an interesting discussion about clothes that might be ideal because they were connected with fantasy worlds or a fantasy self.  One participant had purchased a real life version of a coat she had seen in an online game, another had bought a coat after seeing something similar worn by the heroine in a </a:t>
            </a:r>
            <a:r>
              <a:rPr lang="en-US" dirty="0"/>
              <a:t>tv series</a:t>
            </a:r>
            <a:r>
              <a:rPr lang="en-US" sz="1200" dirty="0"/>
              <a:t>.  This was a completely unexpected finding and we coded it as “fantasy self”</a:t>
            </a:r>
          </a:p>
        </p:txBody>
      </p:sp>
      <p:sp>
        <p:nvSpPr>
          <p:cNvPr id="4" name="Slide Number Placeholder 3"/>
          <p:cNvSpPr>
            <a:spLocks noGrp="1"/>
          </p:cNvSpPr>
          <p:nvPr>
            <p:ph type="sldNum" sz="quarter" idx="5"/>
          </p:nvPr>
        </p:nvSpPr>
        <p:spPr/>
        <p:txBody>
          <a:bodyPr/>
          <a:lstStyle/>
          <a:p>
            <a:fld id="{030F9406-13F6-4367-92EE-701FEAEB7DFF}" type="slidenum">
              <a:rPr lang="en-GB" smtClean="0"/>
              <a:t>17</a:t>
            </a:fld>
            <a:endParaRPr lang="en-GB"/>
          </a:p>
        </p:txBody>
      </p:sp>
    </p:spTree>
    <p:extLst>
      <p:ext uri="{BB962C8B-B14F-4D97-AF65-F5344CB8AC3E}">
        <p14:creationId xmlns:p14="http://schemas.microsoft.com/office/powerpoint/2010/main" val="420975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90000"/>
              </a:lnSpc>
              <a:spcAft>
                <a:spcPts val="600"/>
              </a:spcAft>
              <a:buFont typeface="Arial" panose="020B0604020202020204" pitchFamily="34" charset="0"/>
              <a:buNone/>
            </a:pPr>
            <a:r>
              <a:rPr lang="en-US" sz="1200" dirty="0"/>
              <a:t>As codes emerged, they were first “bundled” into groups of similar items, which were named as themes.  Ultimately, we were able to arrange our themes and codes in a spreadsheet.  </a:t>
            </a:r>
          </a:p>
          <a:p>
            <a:pPr marL="0" indent="0">
              <a:lnSpc>
                <a:spcPct val="90000"/>
              </a:lnSpc>
              <a:spcAft>
                <a:spcPts val="600"/>
              </a:spcAft>
              <a:buFont typeface="Arial" panose="020B0604020202020204" pitchFamily="34" charset="0"/>
              <a:buNone/>
            </a:pPr>
            <a:endParaRPr lang="en-US" sz="1200" dirty="0"/>
          </a:p>
          <a:p>
            <a:pPr marL="0" indent="0">
              <a:lnSpc>
                <a:spcPct val="90000"/>
              </a:lnSpc>
              <a:spcAft>
                <a:spcPts val="600"/>
              </a:spcAft>
              <a:buFont typeface="Arial" panose="020B0604020202020204" pitchFamily="34" charset="0"/>
              <a:buNone/>
            </a:pPr>
            <a:r>
              <a:rPr lang="en-US" sz="1200" dirty="0"/>
              <a:t>This is a little bit like Naeem et </a:t>
            </a:r>
            <a:r>
              <a:rPr lang="en-US" sz="1200" dirty="0" err="1"/>
              <a:t>al’s</a:t>
            </a:r>
            <a:r>
              <a:rPr lang="en-US" sz="1200" dirty="0"/>
              <a:t> big diagram, but instead of representing a process where you start with quotations, and from there draw out keywords, codes and themes, this is our attempt to break down big questions like why people keep things into a set of motivations.  The quotations are there as evidence that the theme is valid.  One important step when you are checking the value of your themes is to check that you have got plenty of quotations that you could use to prove that the theme existed.</a:t>
            </a:r>
          </a:p>
          <a:p>
            <a:pPr marL="0" indent="0">
              <a:lnSpc>
                <a:spcPct val="90000"/>
              </a:lnSpc>
              <a:spcAft>
                <a:spcPts val="600"/>
              </a:spcAft>
              <a:buFont typeface="Arial" panose="020B0604020202020204" pitchFamily="34" charset="0"/>
              <a:buNone/>
            </a:pPr>
            <a:endParaRPr lang="en-US" sz="1200" dirty="0"/>
          </a:p>
          <a:p>
            <a:pPr marL="0" indent="0">
              <a:lnSpc>
                <a:spcPct val="90000"/>
              </a:lnSpc>
              <a:spcAft>
                <a:spcPts val="600"/>
              </a:spcAft>
              <a:buFont typeface="Arial" panose="020B0604020202020204" pitchFamily="34" charset="0"/>
              <a:buNone/>
            </a:pPr>
            <a:r>
              <a:rPr lang="en-US" sz="1200" dirty="0"/>
              <a:t>By the time we had got this far, we were getting a bit excited about a theme that we called “self congruence”.  Self congruence means that an item fits with somebody’s sense of their own style and identity and often that it is linked to their ideas about their fantasy self, to the best self they could ever be.  People often reported that when they wore an item that was “my </a:t>
            </a:r>
            <a:r>
              <a:rPr lang="en-US" sz="1200" dirty="0" err="1"/>
              <a:t>colour</a:t>
            </a:r>
            <a:r>
              <a:rPr lang="en-US" sz="1200" dirty="0"/>
              <a:t>” or “just me” then they felt good and received lots of compliments.  Some participants felt that their sense of who they were and what they liked meant that they could choose “self congruent” garments that would be “investment pieces”  because they would wear them with price for many years.  Potentially self- congruent garments are sustainable garments, but it is a bit more complicated than that, because sometimes you don’t really know whether a garment is self-congruent or not until you have worn it and lived with it for a bit.</a:t>
            </a:r>
          </a:p>
        </p:txBody>
      </p:sp>
      <p:sp>
        <p:nvSpPr>
          <p:cNvPr id="4" name="Slide Number Placeholder 3"/>
          <p:cNvSpPr>
            <a:spLocks noGrp="1"/>
          </p:cNvSpPr>
          <p:nvPr>
            <p:ph type="sldNum" sz="quarter" idx="5"/>
          </p:nvPr>
        </p:nvSpPr>
        <p:spPr/>
        <p:txBody>
          <a:bodyPr/>
          <a:lstStyle/>
          <a:p>
            <a:fld id="{030F9406-13F6-4367-92EE-701FEAEB7DFF}" type="slidenum">
              <a:rPr lang="en-GB" smtClean="0"/>
              <a:t>18</a:t>
            </a:fld>
            <a:endParaRPr lang="en-GB"/>
          </a:p>
        </p:txBody>
      </p:sp>
    </p:spTree>
    <p:extLst>
      <p:ext uri="{BB962C8B-B14F-4D97-AF65-F5344CB8AC3E}">
        <p14:creationId xmlns:p14="http://schemas.microsoft.com/office/powerpoint/2010/main" val="3562166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lnSpc>
                <a:spcPct val="90000"/>
              </a:lnSpc>
              <a:spcAft>
                <a:spcPts val="600"/>
              </a:spcAft>
              <a:buFont typeface="Arial" panose="020B0604020202020204" pitchFamily="34" charset="0"/>
              <a:buChar char="•"/>
            </a:pPr>
            <a:r>
              <a:rPr lang="en-US" sz="1200" dirty="0" err="1"/>
              <a:t>Conceptualisation</a:t>
            </a:r>
            <a:r>
              <a:rPr lang="en-US" sz="1200" dirty="0"/>
              <a:t> involves:</a:t>
            </a:r>
          </a:p>
          <a:p>
            <a:pPr marL="380990" indent="-228600">
              <a:lnSpc>
                <a:spcPct val="90000"/>
              </a:lnSpc>
              <a:spcAft>
                <a:spcPts val="600"/>
              </a:spcAft>
              <a:buFont typeface="Arial" panose="020B0604020202020204" pitchFamily="34" charset="0"/>
              <a:buChar char="•"/>
            </a:pPr>
            <a:r>
              <a:rPr lang="en-US" sz="1200" dirty="0"/>
              <a:t>Refining themes</a:t>
            </a:r>
          </a:p>
          <a:p>
            <a:pPr marL="380990" indent="-228600">
              <a:lnSpc>
                <a:spcPct val="90000"/>
              </a:lnSpc>
              <a:spcAft>
                <a:spcPts val="600"/>
              </a:spcAft>
              <a:buFont typeface="Arial" panose="020B0604020202020204" pitchFamily="34" charset="0"/>
              <a:buChar char="•"/>
            </a:pPr>
            <a:r>
              <a:rPr lang="en-US" sz="1200" dirty="0"/>
              <a:t>Deciding which are most important</a:t>
            </a:r>
          </a:p>
          <a:p>
            <a:pPr marL="380990" indent="-228600">
              <a:lnSpc>
                <a:spcPct val="90000"/>
              </a:lnSpc>
              <a:spcAft>
                <a:spcPts val="600"/>
              </a:spcAft>
              <a:buFont typeface="Arial" panose="020B0604020202020204" pitchFamily="34" charset="0"/>
              <a:buChar char="•"/>
            </a:pPr>
            <a:r>
              <a:rPr lang="en-US" sz="1200" dirty="0"/>
              <a:t>Comparing them with the literature</a:t>
            </a:r>
          </a:p>
          <a:p>
            <a:pPr marL="380990" indent="-228600">
              <a:lnSpc>
                <a:spcPct val="90000"/>
              </a:lnSpc>
              <a:spcAft>
                <a:spcPts val="600"/>
              </a:spcAft>
              <a:buFont typeface="Arial" panose="020B0604020202020204" pitchFamily="34" charset="0"/>
              <a:buChar char="•"/>
            </a:pPr>
            <a:r>
              <a:rPr lang="en-US" sz="1200" dirty="0"/>
              <a:t>Working out how themes are connected to each other</a:t>
            </a:r>
          </a:p>
          <a:p>
            <a:pPr marL="380990" indent="-228600">
              <a:lnSpc>
                <a:spcPct val="90000"/>
              </a:lnSpc>
              <a:spcAft>
                <a:spcPts val="600"/>
              </a:spcAft>
              <a:buFont typeface="Arial" panose="020B0604020202020204" pitchFamily="34" charset="0"/>
              <a:buChar char="•"/>
            </a:pPr>
            <a:endParaRPr lang="en-US" sz="1200" dirty="0"/>
          </a:p>
          <a:p>
            <a:pPr indent="-228600">
              <a:lnSpc>
                <a:spcPct val="90000"/>
              </a:lnSpc>
              <a:spcAft>
                <a:spcPts val="600"/>
              </a:spcAft>
              <a:buFont typeface="Arial" panose="020B0604020202020204" pitchFamily="34" charset="0"/>
              <a:buChar char="•"/>
            </a:pPr>
            <a:r>
              <a:rPr lang="en-US" sz="1200" dirty="0" err="1"/>
              <a:t>Conceptualisation</a:t>
            </a:r>
            <a:r>
              <a:rPr lang="en-US" sz="1200" dirty="0"/>
              <a:t> creates</a:t>
            </a:r>
          </a:p>
          <a:p>
            <a:pPr marL="380990" indent="-228600">
              <a:lnSpc>
                <a:spcPct val="90000"/>
              </a:lnSpc>
              <a:spcAft>
                <a:spcPts val="600"/>
              </a:spcAft>
              <a:buFont typeface="Arial" panose="020B0604020202020204" pitchFamily="34" charset="0"/>
              <a:buChar char="•"/>
            </a:pPr>
            <a:r>
              <a:rPr lang="en-US" sz="1200" dirty="0"/>
              <a:t>Definitions</a:t>
            </a:r>
          </a:p>
          <a:p>
            <a:pPr marL="380990" indent="-228600">
              <a:lnSpc>
                <a:spcPct val="90000"/>
              </a:lnSpc>
              <a:spcAft>
                <a:spcPts val="600"/>
              </a:spcAft>
              <a:buFont typeface="Arial" panose="020B0604020202020204" pitchFamily="34" charset="0"/>
              <a:buChar char="•"/>
            </a:pPr>
            <a:r>
              <a:rPr lang="en-US" sz="1200" dirty="0"/>
              <a:t>Tentative models</a:t>
            </a:r>
          </a:p>
          <a:p>
            <a:pPr marL="380990" indent="-228600">
              <a:lnSpc>
                <a:spcPct val="90000"/>
              </a:lnSpc>
              <a:spcAft>
                <a:spcPts val="600"/>
              </a:spcAft>
              <a:buFont typeface="Arial" panose="020B0604020202020204" pitchFamily="34" charset="0"/>
              <a:buChar char="•"/>
            </a:pPr>
            <a:r>
              <a:rPr lang="en-US" sz="1200" dirty="0"/>
              <a:t>Draft hypotheses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most important themes will be those mentioned  most frequently </a:t>
            </a:r>
            <a:r>
              <a:rPr lang="en-GB" b="1" dirty="0"/>
              <a:t>and/or </a:t>
            </a:r>
            <a:r>
              <a:rPr lang="en-GB" dirty="0"/>
              <a:t>those mentioned with passion, </a:t>
            </a:r>
            <a:r>
              <a:rPr lang="en-GB" b="1" dirty="0"/>
              <a:t>and</a:t>
            </a:r>
            <a:r>
              <a:rPr lang="en-GB" dirty="0"/>
              <a:t> which are relevant to your research question.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 our project this meant that we had to discard one of the strongest themes because it just didn’t help us answer our research question.  There had been some very passionate discussions about garments being kept and treasured because they had belonged to someone else.  Often someone who had died.  One participant brought in his father’s tie.  He had salvaged this when the rest of his father’s clothes went to a charity shop and he had paid quite a lot of money to have it professionally mended and cleaned.  For him the tie really summed up the kind of person his father was and evoked a lot of happy memories.  He said that he wore the tie occasionally and it made him feel special.  However, the common theme with this kind of garment retention is that it doesn’t really have a sustainability impact.  Cherishing the clothes of someone who has died does not seem to reduce the purchase of new clothes at all.</a:t>
            </a:r>
          </a:p>
          <a:p>
            <a:endParaRPr lang="en-GB" dirty="0"/>
          </a:p>
        </p:txBody>
      </p:sp>
      <p:sp>
        <p:nvSpPr>
          <p:cNvPr id="4" name="Slide Number Placeholder 3"/>
          <p:cNvSpPr>
            <a:spLocks noGrp="1"/>
          </p:cNvSpPr>
          <p:nvPr>
            <p:ph type="sldNum" sz="quarter" idx="5"/>
          </p:nvPr>
        </p:nvSpPr>
        <p:spPr/>
        <p:txBody>
          <a:bodyPr/>
          <a:lstStyle/>
          <a:p>
            <a:fld id="{030F9406-13F6-4367-92EE-701FEAEB7DFF}" type="slidenum">
              <a:rPr lang="en-GB" smtClean="0"/>
              <a:t>19</a:t>
            </a:fld>
            <a:endParaRPr lang="en-GB"/>
          </a:p>
        </p:txBody>
      </p:sp>
    </p:spTree>
    <p:extLst>
      <p:ext uri="{BB962C8B-B14F-4D97-AF65-F5344CB8AC3E}">
        <p14:creationId xmlns:p14="http://schemas.microsoft.com/office/powerpoint/2010/main" val="1658120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the end of our conceptualisation phase we had three little diagrams.  One explained why people keep things, one summarised retention strategies, and one looked at the things that Marks and </a:t>
            </a:r>
            <a:r>
              <a:rPr lang="en-GB" dirty="0" err="1"/>
              <a:t>Spencers</a:t>
            </a:r>
            <a:r>
              <a:rPr lang="en-GB" dirty="0"/>
              <a:t> might do to promote sustainability and reduce over consumption.</a:t>
            </a:r>
          </a:p>
          <a:p>
            <a:endParaRPr lang="en-GB" dirty="0"/>
          </a:p>
          <a:p>
            <a:r>
              <a:rPr lang="en-GB" dirty="0"/>
              <a:t>We concluded that people keep garments because they are self congruent (a good fit with their own ideas about who they are), because they are high quality or because they carry emotional value.  Now emotional value does not seem to be relevant to our research question, but the other elements are.  If an object is both self congruent and good quality, its owner tends to perceive it as beautiful.  Beautiful items can become the ideal object that is kept for years like the jumper here, or they can be the investment purchase which is purchased with the intention to wear it for years.  Ideal objects and investment purchases may limit the amount of garments that are bought.</a:t>
            </a:r>
          </a:p>
        </p:txBody>
      </p:sp>
      <p:sp>
        <p:nvSpPr>
          <p:cNvPr id="4" name="Slide Number Placeholder 3"/>
          <p:cNvSpPr>
            <a:spLocks noGrp="1"/>
          </p:cNvSpPr>
          <p:nvPr>
            <p:ph type="sldNum" sz="quarter" idx="5"/>
          </p:nvPr>
        </p:nvSpPr>
        <p:spPr/>
        <p:txBody>
          <a:bodyPr/>
          <a:lstStyle/>
          <a:p>
            <a:fld id="{030F9406-13F6-4367-92EE-701FEAEB7DFF}" type="slidenum">
              <a:rPr lang="en-GB" smtClean="0"/>
              <a:t>20</a:t>
            </a:fld>
            <a:endParaRPr lang="en-GB"/>
          </a:p>
        </p:txBody>
      </p:sp>
    </p:spTree>
    <p:extLst>
      <p:ext uri="{BB962C8B-B14F-4D97-AF65-F5344CB8AC3E}">
        <p14:creationId xmlns:p14="http://schemas.microsoft.com/office/powerpoint/2010/main" val="3335594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focus group suggested that there were four key strategies for extending the life of garments: storing without using, which has no sustainability impact.  Repair, handing down items within the family, and the use of second-hand markets.  They also talked us through the advantages of each strategy and the barriers that might be encountered.</a:t>
            </a:r>
          </a:p>
          <a:p>
            <a:endParaRPr lang="en-GB" dirty="0"/>
          </a:p>
          <a:p>
            <a:r>
              <a:rPr lang="en-GB" dirty="0"/>
              <a:t>The focus group noted that repair was infrequently used because it required skill, was quite expensive and also the result might not be self-congruent.  There was a really interesting conversation about the decorative mending offered by some luxury brands like Toast: it might be absolutely beautiful, but if it didn’t fit with an identity that favoured casual or conservative clothing then it just wouldn’t be wearable.</a:t>
            </a:r>
          </a:p>
          <a:p>
            <a:endParaRPr lang="en-GB" dirty="0"/>
          </a:p>
          <a:p>
            <a:r>
              <a:rPr lang="en-GB" dirty="0"/>
              <a:t>Several of the focus group participants had experienced the hand me down phenomenon – whether this was through giving their own garments to others, or by being given garments by others.  Although some of the experiences were positive (people understood that being given a garment by its previous owner was often an expression of affection or care and could strengthen emotional ties) the handing down of garments was also associated with shame in some contexts.  A Chinese participant explained that in her culture offering someone a garment that you had finished with was likely to cause offence.  Similarly an older British participant described a situation where she had seen another girl in the school playground wearing a dress that used to be hers. She remembered thinking “oh, you poor thing!”  Equally, the things that were passed down might not be suitable, or might not meet the actual needs of the recipient. One member of the focus group explained that she was often given school uniform items for her daughter – but her daughter would only wear them if they were cotton, and most of them weren’t.</a:t>
            </a:r>
          </a:p>
          <a:p>
            <a:endParaRPr lang="en-GB" dirty="0"/>
          </a:p>
          <a:p>
            <a:r>
              <a:rPr lang="en-GB" dirty="0"/>
              <a:t>One interesting idea that emerged from the discussion of hand me downs was the idea of “use value”.  Garments are often passed on with statements of “you will get more use out of it than I will” almost as if once a garment is purchased there is an obligation to get a certain number of “wears” out of it.  We were particularly interested in this theme because it had appeared in other conversations too, particularly when people discussed shopping for “investment pieces”: they were willing to pay a high price because they saw a garment as offering them a great many “wears” in the future.</a:t>
            </a:r>
          </a:p>
          <a:p>
            <a:endParaRPr lang="en-GB" dirty="0"/>
          </a:p>
          <a:p>
            <a:r>
              <a:rPr lang="en-GB" dirty="0"/>
              <a:t>The discussion of second hand markets indicated that second hand shopping was becoming more acceptable in the UK.  Many participants discussed how they enjoyed it.  Some loved charity shops, because you could find surprising or historical items and it offered the pleasures of both a treasure hunt and a historical investigation.  Others preferred using online platforms like </a:t>
            </a:r>
            <a:r>
              <a:rPr lang="en-GB" dirty="0" err="1"/>
              <a:t>Ebay</a:t>
            </a:r>
            <a:r>
              <a:rPr lang="en-GB" dirty="0"/>
              <a:t> and Vinted.  Indeed shopping on Vinted was described as both a hobby and an addiction.  People enjoyed finding luxury items or items that fulfilled their exact needs at a reasonable price.  However, there were still some objections to second hand shopping.  You couldn’t always find exactly what you wanted.  It was frustrating to find something beautiful in the wrong size, and second hand clothing can smell funny and not be entirely hygienic.  There were also concerns about the way in which second hand clothing might connect you to the previous owner in an undesirable way.  Whether it was bringing your skin into connection with the traces of their body, or the idea that you might meet the previous owner and they would recognise their clothes.  If </a:t>
            </a:r>
            <a:r>
              <a:rPr lang="en-GB" dirty="0" err="1"/>
              <a:t>secondhand</a:t>
            </a:r>
            <a:r>
              <a:rPr lang="en-GB" dirty="0"/>
              <a:t> clothes were cleaned and were sold far from the area of donation, that would presumably make them more attractive.</a:t>
            </a:r>
          </a:p>
          <a:p>
            <a:endParaRPr lang="en-GB" dirty="0"/>
          </a:p>
        </p:txBody>
      </p:sp>
      <p:sp>
        <p:nvSpPr>
          <p:cNvPr id="4" name="Slide Number Placeholder 3"/>
          <p:cNvSpPr>
            <a:spLocks noGrp="1"/>
          </p:cNvSpPr>
          <p:nvPr>
            <p:ph type="sldNum" sz="quarter" idx="5"/>
          </p:nvPr>
        </p:nvSpPr>
        <p:spPr/>
        <p:txBody>
          <a:bodyPr/>
          <a:lstStyle/>
          <a:p>
            <a:fld id="{030F9406-13F6-4367-92EE-701FEAEB7DFF}" type="slidenum">
              <a:rPr lang="en-GB" smtClean="0"/>
              <a:t>21</a:t>
            </a:fld>
            <a:endParaRPr lang="en-GB"/>
          </a:p>
        </p:txBody>
      </p:sp>
    </p:spTree>
    <p:extLst>
      <p:ext uri="{BB962C8B-B14F-4D97-AF65-F5344CB8AC3E}">
        <p14:creationId xmlns:p14="http://schemas.microsoft.com/office/powerpoint/2010/main" val="3092198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we discussed what opportunities Marks and </a:t>
            </a:r>
            <a:r>
              <a:rPr lang="en-GB" dirty="0" err="1"/>
              <a:t>Spencers</a:t>
            </a:r>
            <a:r>
              <a:rPr lang="en-GB" dirty="0"/>
              <a:t> had to promote sustainability and reduce over consumption we naturally discussed the conflict between sustainability goals and capitalism.  Marks and </a:t>
            </a:r>
            <a:r>
              <a:rPr lang="en-GB" dirty="0" err="1"/>
              <a:t>Spencers</a:t>
            </a:r>
            <a:r>
              <a:rPr lang="en-GB" dirty="0"/>
              <a:t> has to produce and sell garments to survive, and garment production is highly unsustainable!</a:t>
            </a:r>
            <a:br>
              <a:rPr lang="en-GB" dirty="0"/>
            </a:br>
            <a:br>
              <a:rPr lang="en-GB" dirty="0"/>
            </a:br>
            <a:r>
              <a:rPr lang="en-GB" dirty="0"/>
              <a:t>However, the focus group felt that if Marks and </a:t>
            </a:r>
            <a:r>
              <a:rPr lang="en-GB" dirty="0" err="1"/>
              <a:t>Spencers</a:t>
            </a:r>
            <a:r>
              <a:rPr lang="en-GB" dirty="0"/>
              <a:t> were to resell their own garments (those donated through Shwopping schemes) there would be significant interest in both retro pieces and children’s wear. One focus group member got quite passionate about children’s party clothes.  “Imagine you buy a party dress for a 5 year old girl: how many parties is she going to go to before she grows out of it?  2?”  This type of clothing was felt to have “surplus use value” that ought to be used up, and the resale  of children’s wear could have a genuine impact on the amount of new clothing produced. </a:t>
            </a:r>
          </a:p>
          <a:p>
            <a:endParaRPr lang="en-GB" dirty="0"/>
          </a:p>
          <a:p>
            <a:r>
              <a:rPr lang="en-GB" dirty="0"/>
              <a:t>More generally, the focus group argued that Marks and </a:t>
            </a:r>
            <a:r>
              <a:rPr lang="en-GB" dirty="0" err="1"/>
              <a:t>Spencers</a:t>
            </a:r>
            <a:r>
              <a:rPr lang="en-GB" dirty="0"/>
              <a:t> should resist and oppose fast fashion.  They could do this by avoiding short trend cycles, by focussing on the kind of clothes likely to be investment pieces and by ensuring the durability of items.  It is also possible that if M&amp;S might be able to change purchasing behaviours by promoting the idea of “exhausting the use value” and helping customers to identify “self congruent items” perhaps through in store stylists or online styling advice.</a:t>
            </a:r>
          </a:p>
          <a:p>
            <a:endParaRPr lang="en-GB" dirty="0"/>
          </a:p>
          <a:p>
            <a:r>
              <a:rPr lang="en-GB" dirty="0"/>
              <a:t> </a:t>
            </a:r>
          </a:p>
        </p:txBody>
      </p:sp>
      <p:sp>
        <p:nvSpPr>
          <p:cNvPr id="4" name="Slide Number Placeholder 3"/>
          <p:cNvSpPr>
            <a:spLocks noGrp="1"/>
          </p:cNvSpPr>
          <p:nvPr>
            <p:ph type="sldNum" sz="quarter" idx="5"/>
          </p:nvPr>
        </p:nvSpPr>
        <p:spPr/>
        <p:txBody>
          <a:bodyPr/>
          <a:lstStyle/>
          <a:p>
            <a:fld id="{030F9406-13F6-4367-92EE-701FEAEB7DFF}" type="slidenum">
              <a:rPr lang="en-GB" smtClean="0"/>
              <a:t>22</a:t>
            </a:fld>
            <a:endParaRPr lang="en-GB"/>
          </a:p>
        </p:txBody>
      </p:sp>
    </p:spTree>
    <p:extLst>
      <p:ext uri="{BB962C8B-B14F-4D97-AF65-F5344CB8AC3E}">
        <p14:creationId xmlns:p14="http://schemas.microsoft.com/office/powerpoint/2010/main" val="3150439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30F9406-13F6-4367-92EE-701FEAEB7DFF}" type="slidenum">
              <a:rPr lang="en-GB" smtClean="0"/>
              <a:t>23</a:t>
            </a:fld>
            <a:endParaRPr lang="en-GB"/>
          </a:p>
        </p:txBody>
      </p:sp>
    </p:spTree>
    <p:extLst>
      <p:ext uri="{BB962C8B-B14F-4D97-AF65-F5344CB8AC3E}">
        <p14:creationId xmlns:p14="http://schemas.microsoft.com/office/powerpoint/2010/main" val="104892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CFCBF9BB-6BCF-E44B-9E7C-7AF72CD7EADA}" type="datetimeFigureOut">
              <a:rPr kumimoji="1" lang="zh-CN" altLang="en-US" smtClean="0"/>
              <a:t>2026/4/8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731136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CFCBF9BB-6BCF-E44B-9E7C-7AF72CD7EADA}" type="datetimeFigureOut">
              <a:rPr kumimoji="1" lang="zh-CN" altLang="en-US" smtClean="0"/>
              <a:t>2026/4/8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484025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CFCBF9BB-6BCF-E44B-9E7C-7AF72CD7EADA}" type="datetimeFigureOut">
              <a:rPr kumimoji="1" lang="zh-CN" altLang="en-US" smtClean="0"/>
              <a:t>2026/4/8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348893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idx="1"/>
          </p:nvPr>
        </p:nvSpPr>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CFCBF9BB-6BCF-E44B-9E7C-7AF72CD7EADA}" type="datetimeFigureOut">
              <a:rPr kumimoji="1" lang="zh-CN" altLang="en-US" smtClean="0"/>
              <a:t>2026/4/8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302096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p:cNvSpPr>
            <a:spLocks noGrp="1"/>
          </p:cNvSpPr>
          <p:nvPr>
            <p:ph type="dt" sz="half" idx="10"/>
          </p:nvPr>
        </p:nvSpPr>
        <p:spPr/>
        <p:txBody>
          <a:bodyPr/>
          <a:lstStyle/>
          <a:p>
            <a:fld id="{CFCBF9BB-6BCF-E44B-9E7C-7AF72CD7EADA}" type="datetimeFigureOut">
              <a:rPr kumimoji="1" lang="zh-CN" altLang="en-US" smtClean="0"/>
              <a:t>2026/4/8</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692735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p:cNvSpPr>
            <a:spLocks noGrp="1"/>
          </p:cNvSpPr>
          <p:nvPr>
            <p:ph type="dt" sz="half" idx="10"/>
          </p:nvPr>
        </p:nvSpPr>
        <p:spPr/>
        <p:txBody>
          <a:bodyPr/>
          <a:lstStyle/>
          <a:p>
            <a:fld id="{CFCBF9BB-6BCF-E44B-9E7C-7AF72CD7EADA}" type="datetimeFigureOut">
              <a:rPr kumimoji="1" lang="zh-CN" altLang="en-US" smtClean="0"/>
              <a:t>2026/4/8</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1301874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p:cNvSpPr>
            <a:spLocks noGrp="1"/>
          </p:cNvSpPr>
          <p:nvPr>
            <p:ph type="dt" sz="half" idx="10"/>
          </p:nvPr>
        </p:nvSpPr>
        <p:spPr/>
        <p:txBody>
          <a:bodyPr/>
          <a:lstStyle/>
          <a:p>
            <a:fld id="{CFCBF9BB-6BCF-E44B-9E7C-7AF72CD7EADA}" type="datetimeFigureOut">
              <a:rPr kumimoji="1" lang="zh-CN" altLang="en-US" smtClean="0"/>
              <a:t>2026/4/8</a:t>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幻灯片编号占位符 8"/>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2044166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fld id="{CFCBF9BB-6BCF-E44B-9E7C-7AF72CD7EADA}" type="datetimeFigureOut">
              <a:rPr kumimoji="1" lang="zh-CN" altLang="en-US" smtClean="0"/>
              <a:t>2026/4/8</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幻灯片编号占位符 4"/>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858728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FCBF9BB-6BCF-E44B-9E7C-7AF72CD7EADA}" type="datetimeFigureOut">
              <a:rPr kumimoji="1" lang="zh-CN" altLang="en-US" smtClean="0"/>
              <a:t>2026/4/8</a:t>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幻灯片编号占位符 3"/>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1561858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CFCBF9BB-6BCF-E44B-9E7C-7AF72CD7EADA}" type="datetimeFigureOut">
              <a:rPr kumimoji="1" lang="zh-CN" altLang="en-US" smtClean="0"/>
              <a:t>2026/4/8</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1470267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CFCBF9BB-6BCF-E44B-9E7C-7AF72CD7EADA}" type="datetimeFigureOut">
              <a:rPr kumimoji="1" lang="zh-CN" altLang="en-US" smtClean="0"/>
              <a:t>2026/4/8</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1846862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CBF9BB-6BCF-E44B-9E7C-7AF72CD7EADA}" type="datetimeFigureOut">
              <a:rPr kumimoji="1" lang="zh-CN" altLang="en-US" smtClean="0"/>
              <a:t>2026/4/8</a:t>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幻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8F5D39-5EA2-414A-A4CC-9BD46BA4EEB8}" type="slidenum">
              <a:rPr kumimoji="1" lang="zh-CN" altLang="en-US" smtClean="0"/>
              <a:t>‹#›</a:t>
            </a:fld>
            <a:endParaRPr kumimoji="1" lang="zh-CN" altLang="en-US"/>
          </a:p>
        </p:txBody>
      </p:sp>
    </p:spTree>
    <p:extLst>
      <p:ext uri="{BB962C8B-B14F-4D97-AF65-F5344CB8AC3E}">
        <p14:creationId xmlns:p14="http://schemas.microsoft.com/office/powerpoint/2010/main" val="9118328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CBC00-E103-CF4A-4461-CCAFA7BBFFD8}"/>
              </a:ext>
            </a:extLst>
          </p:cNvPr>
          <p:cNvSpPr>
            <a:spLocks noGrp="1"/>
          </p:cNvSpPr>
          <p:nvPr>
            <p:ph type="title"/>
          </p:nvPr>
        </p:nvSpPr>
        <p:spPr>
          <a:xfrm>
            <a:off x="838200" y="1948851"/>
            <a:ext cx="10515600" cy="1325563"/>
          </a:xfrm>
        </p:spPr>
        <p:txBody>
          <a:bodyPr>
            <a:normAutofit fontScale="90000"/>
          </a:bodyPr>
          <a:lstStyle/>
          <a:p>
            <a:pPr algn="ctr"/>
            <a:r>
              <a:rPr lang="en-US" sz="4000" b="1" dirty="0">
                <a:latin typeface="Arial" panose="020B0604020202020204" pitchFamily="34" charset="0"/>
                <a:cs typeface="Arial" panose="020B0604020202020204" pitchFamily="34" charset="0"/>
              </a:rPr>
              <a:t>Durability, Desirability, and Garment Maintenance: An Empirical Analysis of Clothing Donated to the Marks &amp; Spencer Archive</a:t>
            </a:r>
            <a:br>
              <a:rPr lang="en-GB" b="1" dirty="0"/>
            </a:br>
            <a:endParaRPr lang="en-GB" dirty="0"/>
          </a:p>
        </p:txBody>
      </p:sp>
      <p:sp>
        <p:nvSpPr>
          <p:cNvPr id="3" name="Content Placeholder 2">
            <a:extLst>
              <a:ext uri="{FF2B5EF4-FFF2-40B4-BE49-F238E27FC236}">
                <a16:creationId xmlns:a16="http://schemas.microsoft.com/office/drawing/2014/main" id="{74AA0EB8-981B-C62E-A1DF-77F496E7FE49}"/>
              </a:ext>
            </a:extLst>
          </p:cNvPr>
          <p:cNvSpPr>
            <a:spLocks noGrp="1"/>
          </p:cNvSpPr>
          <p:nvPr>
            <p:ph idx="1"/>
          </p:nvPr>
        </p:nvSpPr>
        <p:spPr>
          <a:xfrm>
            <a:off x="838200" y="4093190"/>
            <a:ext cx="10515600" cy="4351338"/>
          </a:xfrm>
        </p:spPr>
        <p:txBody>
          <a:bodyPr>
            <a:normAutofit/>
          </a:bodyPr>
          <a:lstStyle/>
          <a:p>
            <a:pPr marL="0" indent="0" algn="ctr">
              <a:buNone/>
            </a:pPr>
            <a:r>
              <a:rPr lang="en-GB" sz="3600" b="1" dirty="0">
                <a:latin typeface="Arial" panose="020B0604020202020204" pitchFamily="34" charset="0"/>
                <a:cs typeface="Arial" panose="020B0604020202020204" pitchFamily="34" charset="0"/>
              </a:rPr>
              <a:t>Dr Kevin Almond</a:t>
            </a:r>
          </a:p>
          <a:p>
            <a:pPr marL="0" indent="0" algn="ctr">
              <a:buNone/>
            </a:pPr>
            <a:r>
              <a:rPr lang="en-GB" sz="3600" b="1" dirty="0">
                <a:latin typeface="Arial" panose="020B0604020202020204" pitchFamily="34" charset="0"/>
                <a:cs typeface="Arial" panose="020B0604020202020204" pitchFamily="34" charset="0"/>
              </a:rPr>
              <a:t>Dr Judith Simpson</a:t>
            </a:r>
          </a:p>
        </p:txBody>
      </p:sp>
    </p:spTree>
    <p:extLst>
      <p:ext uri="{BB962C8B-B14F-4D97-AF65-F5344CB8AC3E}">
        <p14:creationId xmlns:p14="http://schemas.microsoft.com/office/powerpoint/2010/main" val="2006340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different colored coats&#10;&#10;AI-generated content may be incorrect.">
            <a:extLst>
              <a:ext uri="{FF2B5EF4-FFF2-40B4-BE49-F238E27FC236}">
                <a16:creationId xmlns:a16="http://schemas.microsoft.com/office/drawing/2014/main" id="{BB86CF86-DBC3-07BE-FC5B-B3DCF67593F2}"/>
              </a:ext>
            </a:extLst>
          </p:cNvPr>
          <p:cNvPicPr>
            <a:picLocks noChangeAspect="1"/>
          </p:cNvPicPr>
          <p:nvPr/>
        </p:nvPicPr>
        <p:blipFill>
          <a:blip r:embed="rId3"/>
          <a:stretch>
            <a:fillRect/>
          </a:stretch>
        </p:blipFill>
        <p:spPr>
          <a:xfrm>
            <a:off x="4122470" y="1125339"/>
            <a:ext cx="7795900" cy="44124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CF1B5345-7494-2875-BECE-1CD3E393AEF4}"/>
              </a:ext>
            </a:extLst>
          </p:cNvPr>
          <p:cNvSpPr txBox="1"/>
          <p:nvPr/>
        </p:nvSpPr>
        <p:spPr>
          <a:xfrm>
            <a:off x="467591" y="218209"/>
            <a:ext cx="4769427" cy="646331"/>
          </a:xfrm>
          <a:prstGeom prst="rect">
            <a:avLst/>
          </a:prstGeom>
          <a:noFill/>
        </p:spPr>
        <p:txBody>
          <a:bodyPr wrap="square" rtlCol="0">
            <a:spAutoFit/>
          </a:bodyPr>
          <a:lstStyle/>
          <a:p>
            <a:r>
              <a:rPr lang="en-GB" sz="3600" b="1" dirty="0">
                <a:latin typeface="Arial" panose="020B0604020202020204" pitchFamily="34" charset="0"/>
                <a:cs typeface="Arial" panose="020B0604020202020204" pitchFamily="34" charset="0"/>
              </a:rPr>
              <a:t>Step 1 Outcome</a:t>
            </a:r>
          </a:p>
        </p:txBody>
      </p:sp>
      <p:sp>
        <p:nvSpPr>
          <p:cNvPr id="6" name="TextBox 5">
            <a:extLst>
              <a:ext uri="{FF2B5EF4-FFF2-40B4-BE49-F238E27FC236}">
                <a16:creationId xmlns:a16="http://schemas.microsoft.com/office/drawing/2014/main" id="{B46181CD-BF88-450D-4E5D-373F217902D8}"/>
              </a:ext>
            </a:extLst>
          </p:cNvPr>
          <p:cNvSpPr txBox="1"/>
          <p:nvPr/>
        </p:nvSpPr>
        <p:spPr>
          <a:xfrm>
            <a:off x="266700" y="1125339"/>
            <a:ext cx="3855770" cy="5343001"/>
          </a:xfrm>
          <a:prstGeom prst="rect">
            <a:avLst/>
          </a:prstGeom>
          <a:noFill/>
        </p:spPr>
        <p:txBody>
          <a:bodyPr wrap="square" lIns="91440" tIns="45720" rIns="91440" bIns="45720" anchor="t">
            <a:spAutoFit/>
          </a:bodyPr>
          <a:lstStyle/>
          <a:p>
            <a:pPr>
              <a:lnSpc>
                <a:spcPct val="90000"/>
              </a:lnSpc>
              <a:spcAft>
                <a:spcPts val="600"/>
              </a:spcAft>
            </a:pPr>
            <a:r>
              <a:rPr lang="en-US" sz="1800" dirty="0">
                <a:solidFill>
                  <a:schemeClr val="tx1">
                    <a:alpha val="80000"/>
                  </a:schemeClr>
                </a:solidFill>
                <a:latin typeface="Arial" panose="020B0604020202020204" pitchFamily="34" charset="0"/>
                <a:cs typeface="Arial" panose="020B0604020202020204" pitchFamily="34" charset="0"/>
              </a:rPr>
              <a:t>In our object analysis session, we identified 3 reasons for keeping clothes:</a:t>
            </a:r>
          </a:p>
          <a:p>
            <a:pPr marL="285750" indent="-228600">
              <a:lnSpc>
                <a:spcPct val="90000"/>
              </a:lnSpc>
              <a:spcAft>
                <a:spcPts val="600"/>
              </a:spcAft>
              <a:buFont typeface="Arial" panose="020B0604020202020204" pitchFamily="34" charset="0"/>
              <a:buChar char="•"/>
            </a:pPr>
            <a:r>
              <a:rPr lang="en-US" dirty="0">
                <a:solidFill>
                  <a:schemeClr val="tx1">
                    <a:alpha val="80000"/>
                  </a:schemeClr>
                </a:solidFill>
                <a:latin typeface="Arial" panose="020B0604020202020204" pitchFamily="34" charset="0"/>
                <a:cs typeface="Arial" panose="020B0604020202020204" pitchFamily="34" charset="0"/>
              </a:rPr>
              <a:t>Idealness</a:t>
            </a:r>
            <a:endParaRPr lang="en-US" sz="1800" dirty="0">
              <a:solidFill>
                <a:schemeClr val="tx1">
                  <a:alpha val="80000"/>
                </a:schemeClr>
              </a:solidFill>
              <a:latin typeface="Arial" panose="020B0604020202020204" pitchFamily="34" charset="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dirty="0">
                <a:solidFill>
                  <a:schemeClr val="tx1">
                    <a:alpha val="80000"/>
                  </a:schemeClr>
                </a:solidFill>
                <a:latin typeface="Arial" panose="020B0604020202020204" pitchFamily="34" charset="0"/>
                <a:cs typeface="Arial" panose="020B0604020202020204" pitchFamily="34" charset="0"/>
              </a:rPr>
              <a:t>Nostalgia</a:t>
            </a:r>
            <a:endParaRPr lang="en-US" sz="1800" dirty="0">
              <a:solidFill>
                <a:schemeClr val="tx1">
                  <a:alpha val="80000"/>
                </a:schemeClr>
              </a:solidFill>
              <a:latin typeface="Arial" panose="020B0604020202020204" pitchFamily="34" charset="0"/>
              <a:cs typeface="Arial" panose="020B0604020202020204" pitchFamily="34" charset="0"/>
            </a:endParaRPr>
          </a:p>
          <a:p>
            <a:pPr marL="285750" indent="-228600">
              <a:lnSpc>
                <a:spcPct val="90000"/>
              </a:lnSpc>
              <a:spcAft>
                <a:spcPts val="600"/>
              </a:spcAft>
              <a:buFont typeface="Arial" panose="020B0604020202020204" pitchFamily="34" charset="0"/>
              <a:buChar char="•"/>
            </a:pPr>
            <a:r>
              <a:rPr lang="en-US" sz="1800" dirty="0">
                <a:solidFill>
                  <a:schemeClr val="tx1">
                    <a:alpha val="80000"/>
                  </a:schemeClr>
                </a:solidFill>
                <a:latin typeface="Arial" panose="020B0604020202020204" pitchFamily="34" charset="0"/>
                <a:cs typeface="Arial" panose="020B0604020202020204" pitchFamily="34" charset="0"/>
              </a:rPr>
              <a:t>Thrift</a:t>
            </a:r>
          </a:p>
          <a:p>
            <a:pPr marL="285750" indent="-228600">
              <a:lnSpc>
                <a:spcPct val="90000"/>
              </a:lnSpc>
              <a:spcAft>
                <a:spcPts val="600"/>
              </a:spcAft>
              <a:buFont typeface="Arial" panose="020B0604020202020204" pitchFamily="34" charset="0"/>
              <a:buChar char="•"/>
            </a:pPr>
            <a:endParaRPr lang="en-US" sz="1800" dirty="0">
              <a:solidFill>
                <a:schemeClr val="tx1">
                  <a:alpha val="80000"/>
                </a:schemeClr>
              </a:solidFill>
              <a:latin typeface="Arial" panose="020B0604020202020204" pitchFamily="34" charset="0"/>
              <a:cs typeface="Arial" panose="020B0604020202020204" pitchFamily="34" charset="0"/>
            </a:endParaRPr>
          </a:p>
          <a:p>
            <a:pPr>
              <a:lnSpc>
                <a:spcPct val="90000"/>
              </a:lnSpc>
              <a:spcAft>
                <a:spcPts val="600"/>
              </a:spcAft>
            </a:pPr>
            <a:r>
              <a:rPr lang="en-US" sz="1800" dirty="0">
                <a:solidFill>
                  <a:schemeClr val="tx1">
                    <a:alpha val="80000"/>
                  </a:schemeClr>
                </a:solidFill>
                <a:latin typeface="Arial" panose="020B0604020202020204" pitchFamily="34" charset="0"/>
                <a:cs typeface="Arial" panose="020B0604020202020204" pitchFamily="34" charset="0"/>
              </a:rPr>
              <a:t>And 3 strategies for </a:t>
            </a:r>
            <a:r>
              <a:rPr lang="en-US" dirty="0">
                <a:solidFill>
                  <a:schemeClr val="tx1">
                    <a:alpha val="80000"/>
                  </a:schemeClr>
                </a:solidFill>
                <a:latin typeface="Arial" panose="020B0604020202020204" pitchFamily="34" charset="0"/>
                <a:cs typeface="Arial" panose="020B0604020202020204" pitchFamily="34" charset="0"/>
              </a:rPr>
              <a:t>preserving</a:t>
            </a:r>
            <a:r>
              <a:rPr lang="en-US" sz="1800" dirty="0">
                <a:solidFill>
                  <a:schemeClr val="tx1">
                    <a:alpha val="80000"/>
                  </a:schemeClr>
                </a:solidFill>
                <a:latin typeface="Arial" panose="020B0604020202020204" pitchFamily="34" charset="0"/>
                <a:cs typeface="Arial" panose="020B0604020202020204" pitchFamily="34" charset="0"/>
              </a:rPr>
              <a:t> them </a:t>
            </a:r>
          </a:p>
          <a:p>
            <a:pPr indent="-228600">
              <a:lnSpc>
                <a:spcPct val="90000"/>
              </a:lnSpc>
              <a:spcAft>
                <a:spcPts val="600"/>
              </a:spcAft>
              <a:buFont typeface="Arial" panose="020B0604020202020204" pitchFamily="34" charset="0"/>
              <a:buChar char="•"/>
            </a:pPr>
            <a:r>
              <a:rPr lang="en-US" sz="1800" dirty="0">
                <a:solidFill>
                  <a:schemeClr val="tx1">
                    <a:alpha val="80000"/>
                  </a:schemeClr>
                </a:solidFill>
                <a:latin typeface="Arial" panose="020B0604020202020204" pitchFamily="34" charset="0"/>
                <a:cs typeface="Arial" panose="020B0604020202020204" pitchFamily="34" charset="0"/>
              </a:rPr>
              <a:t>Retention</a:t>
            </a:r>
          </a:p>
          <a:p>
            <a:pPr indent="-228600">
              <a:lnSpc>
                <a:spcPct val="90000"/>
              </a:lnSpc>
              <a:spcAft>
                <a:spcPts val="600"/>
              </a:spcAft>
              <a:buFont typeface="Arial" panose="020B0604020202020204" pitchFamily="34" charset="0"/>
              <a:buChar char="•"/>
            </a:pPr>
            <a:r>
              <a:rPr lang="en-US" sz="1800" dirty="0">
                <a:solidFill>
                  <a:schemeClr val="tx1">
                    <a:alpha val="80000"/>
                  </a:schemeClr>
                </a:solidFill>
                <a:latin typeface="Arial" panose="020B0604020202020204" pitchFamily="34" charset="0"/>
                <a:cs typeface="Arial" panose="020B0604020202020204" pitchFamily="34" charset="0"/>
              </a:rPr>
              <a:t>Repair</a:t>
            </a:r>
          </a:p>
          <a:p>
            <a:pPr indent="-228600">
              <a:lnSpc>
                <a:spcPct val="90000"/>
              </a:lnSpc>
              <a:spcAft>
                <a:spcPts val="600"/>
              </a:spcAft>
              <a:buFont typeface="Arial" panose="020B0604020202020204" pitchFamily="34" charset="0"/>
              <a:buChar char="•"/>
            </a:pPr>
            <a:r>
              <a:rPr lang="en-US" sz="1800" dirty="0">
                <a:solidFill>
                  <a:schemeClr val="tx1">
                    <a:alpha val="80000"/>
                  </a:schemeClr>
                </a:solidFill>
                <a:latin typeface="Arial" panose="020B0604020202020204" pitchFamily="34" charset="0"/>
                <a:cs typeface="Arial" panose="020B0604020202020204" pitchFamily="34" charset="0"/>
              </a:rPr>
              <a:t>Re-use</a:t>
            </a:r>
          </a:p>
          <a:p>
            <a:pPr>
              <a:lnSpc>
                <a:spcPct val="90000"/>
              </a:lnSpc>
              <a:spcAft>
                <a:spcPts val="600"/>
              </a:spcAft>
            </a:pPr>
            <a:endParaRPr lang="en-US" sz="1800" dirty="0">
              <a:solidFill>
                <a:schemeClr val="tx1">
                  <a:alpha val="80000"/>
                </a:schemeClr>
              </a:solidFill>
              <a:latin typeface="Arial" panose="020B0604020202020204" pitchFamily="34" charset="0"/>
              <a:cs typeface="Arial" panose="020B0604020202020204" pitchFamily="34" charset="0"/>
            </a:endParaRPr>
          </a:p>
          <a:p>
            <a:pPr>
              <a:lnSpc>
                <a:spcPct val="90000"/>
              </a:lnSpc>
              <a:spcAft>
                <a:spcPts val="600"/>
              </a:spcAft>
            </a:pPr>
            <a:r>
              <a:rPr lang="en-US" sz="1800" dirty="0">
                <a:solidFill>
                  <a:schemeClr val="tx1">
                    <a:alpha val="80000"/>
                  </a:schemeClr>
                </a:solidFill>
                <a:latin typeface="Arial" panose="020B0604020202020204" pitchFamily="34" charset="0"/>
                <a:cs typeface="Arial" panose="020B0604020202020204" pitchFamily="34" charset="0"/>
              </a:rPr>
              <a:t>We considered these </a:t>
            </a:r>
            <a:r>
              <a:rPr lang="en-US" sz="1800" i="1" dirty="0">
                <a:solidFill>
                  <a:schemeClr val="tx1">
                    <a:alpha val="80000"/>
                  </a:schemeClr>
                </a:solidFill>
                <a:latin typeface="Arial" panose="020B0604020202020204" pitchFamily="34" charset="0"/>
                <a:cs typeface="Arial" panose="020B0604020202020204" pitchFamily="34" charset="0"/>
              </a:rPr>
              <a:t>might</a:t>
            </a:r>
            <a:r>
              <a:rPr lang="en-US" sz="1800" dirty="0">
                <a:solidFill>
                  <a:schemeClr val="tx1">
                    <a:alpha val="80000"/>
                  </a:schemeClr>
                </a:solidFill>
                <a:latin typeface="Arial" panose="020B0604020202020204" pitchFamily="34" charset="0"/>
                <a:cs typeface="Arial" panose="020B0604020202020204" pitchFamily="34" charset="0"/>
              </a:rPr>
              <a:t> be important themes.  So, we explored them through further rounds of research.</a:t>
            </a:r>
          </a:p>
          <a:p>
            <a:pPr>
              <a:lnSpc>
                <a:spcPct val="90000"/>
              </a:lnSpc>
              <a:spcAft>
                <a:spcPts val="600"/>
              </a:spcAft>
            </a:pPr>
            <a:r>
              <a:rPr lang="en-US" sz="800" dirty="0">
                <a:solidFill>
                  <a:schemeClr val="tx1">
                    <a:alpha val="80000"/>
                  </a:schemeClr>
                </a:solidFill>
                <a:latin typeface="Arial" panose="020B0604020202020204" pitchFamily="34" charset="0"/>
                <a:cs typeface="Arial" panose="020B0604020202020204" pitchFamily="34" charset="0"/>
              </a:rPr>
              <a:t>Images courtesy of the M&amp;D Archive</a:t>
            </a:r>
          </a:p>
        </p:txBody>
      </p:sp>
    </p:spTree>
    <p:extLst>
      <p:ext uri="{BB962C8B-B14F-4D97-AF65-F5344CB8AC3E}">
        <p14:creationId xmlns:p14="http://schemas.microsoft.com/office/powerpoint/2010/main" val="3069690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E6832-D3AB-3667-C77F-9A529AA99314}"/>
              </a:ext>
            </a:extLst>
          </p:cNvPr>
          <p:cNvSpPr>
            <a:spLocks noGrp="1"/>
          </p:cNvSpPr>
          <p:nvPr>
            <p:ph type="title"/>
          </p:nvPr>
        </p:nvSpPr>
        <p:spPr>
          <a:xfrm>
            <a:off x="762001" y="-148713"/>
            <a:ext cx="10515600" cy="1325563"/>
          </a:xfrm>
        </p:spPr>
        <p:txBody>
          <a:bodyPr/>
          <a:lstStyle/>
          <a:p>
            <a:pPr algn="ctr"/>
            <a:r>
              <a:rPr lang="en-GB" b="1" dirty="0">
                <a:latin typeface="Arial" panose="020B0604020202020204" pitchFamily="34" charset="0"/>
                <a:cs typeface="Arial" panose="020B0604020202020204" pitchFamily="34" charset="0"/>
              </a:rPr>
              <a:t>IDEAL ITEMS</a:t>
            </a:r>
          </a:p>
        </p:txBody>
      </p:sp>
      <p:sp>
        <p:nvSpPr>
          <p:cNvPr id="3" name="Text Placeholder 2">
            <a:extLst>
              <a:ext uri="{FF2B5EF4-FFF2-40B4-BE49-F238E27FC236}">
                <a16:creationId xmlns:a16="http://schemas.microsoft.com/office/drawing/2014/main" id="{A01BABCB-0033-10B8-D7F3-7AC30F6CE101}"/>
              </a:ext>
            </a:extLst>
          </p:cNvPr>
          <p:cNvSpPr>
            <a:spLocks noGrp="1"/>
          </p:cNvSpPr>
          <p:nvPr>
            <p:ph type="body" idx="1"/>
          </p:nvPr>
        </p:nvSpPr>
        <p:spPr>
          <a:xfrm>
            <a:off x="762001" y="1281359"/>
            <a:ext cx="5157787" cy="823912"/>
          </a:xfrm>
        </p:spPr>
        <p:txBody>
          <a:bodyPr>
            <a:noAutofit/>
          </a:bodyPr>
          <a:lstStyle/>
          <a:p>
            <a:pPr algn="ctr">
              <a:spcBef>
                <a:spcPts val="0"/>
              </a:spcBef>
            </a:pPr>
            <a:r>
              <a:rPr lang="en-GB" sz="1200" b="0" dirty="0">
                <a:latin typeface="Arial" panose="020B0604020202020204" pitchFamily="34" charset="0"/>
                <a:cs typeface="Arial" panose="020B0604020202020204" pitchFamily="34" charset="0"/>
              </a:rPr>
              <a:t>A man’s green wool jumper purchased from the Rhyl store in 1950 (Figure 2). The donor acquired it during his time in the RAF for an impromptu fishing trip—a practical choice at the time, yet a garment that became a constant companion for decades. Remarkably, he continued to wear the jumper for over sixty years, only parting with it when donating it to the archive in 2016</a:t>
            </a:r>
          </a:p>
          <a:p>
            <a:pPr algn="ctr">
              <a:spcBef>
                <a:spcPts val="0"/>
              </a:spcBef>
            </a:pPr>
            <a:r>
              <a:rPr lang="en-GB" sz="800" b="0" dirty="0">
                <a:latin typeface="Arial" panose="020B0604020202020204" pitchFamily="34" charset="0"/>
                <a:cs typeface="Arial" panose="020B0604020202020204" pitchFamily="34" charset="0"/>
              </a:rPr>
              <a:t>Image courtesy of The M&amp;S Archive</a:t>
            </a:r>
          </a:p>
        </p:txBody>
      </p:sp>
      <p:sp>
        <p:nvSpPr>
          <p:cNvPr id="5" name="Text Placeholder 4">
            <a:extLst>
              <a:ext uri="{FF2B5EF4-FFF2-40B4-BE49-F238E27FC236}">
                <a16:creationId xmlns:a16="http://schemas.microsoft.com/office/drawing/2014/main" id="{51FE9559-0469-AF77-2C36-A3D9F7A1B024}"/>
              </a:ext>
            </a:extLst>
          </p:cNvPr>
          <p:cNvSpPr>
            <a:spLocks noGrp="1"/>
          </p:cNvSpPr>
          <p:nvPr>
            <p:ph type="body" sz="quarter" idx="3"/>
          </p:nvPr>
        </p:nvSpPr>
        <p:spPr>
          <a:xfrm>
            <a:off x="6172050" y="1696845"/>
            <a:ext cx="5183188" cy="823912"/>
          </a:xfrm>
        </p:spPr>
        <p:txBody>
          <a:bodyPr>
            <a:normAutofit fontScale="25000" lnSpcReduction="20000"/>
          </a:bodyPr>
          <a:lstStyle/>
          <a:p>
            <a:pPr algn="ctr">
              <a:spcBef>
                <a:spcPts val="0"/>
              </a:spcBef>
            </a:pPr>
            <a:r>
              <a:rPr lang="en-GB" sz="4800" b="0" dirty="0">
                <a:latin typeface="Arial" panose="020B0604020202020204" pitchFamily="34" charset="0"/>
                <a:cs typeface="Arial" panose="020B0604020202020204" pitchFamily="34" charset="0"/>
              </a:rPr>
              <a:t>A dressing gown made from a manmade fibre which was purchased in 1969.  The donation had been accompanied by a letter saying it had been washed and dried, ‘in the open air and the afternoon sun in Athens, Greece’ (anonymous donor, Catalogue Entry T38/41, 2025). After a long period of continuous use, the dressing gown hung in the donor’s wardrobe for 20 years where she looked at it every day because it was ‘the most beautiful garment I have ever bought in M&amp;S’.</a:t>
            </a:r>
          </a:p>
          <a:p>
            <a:pPr algn="ctr">
              <a:spcBef>
                <a:spcPts val="0"/>
              </a:spcBef>
            </a:pPr>
            <a:r>
              <a:rPr lang="en-GB" sz="3200" b="0" dirty="0">
                <a:latin typeface="Arial" panose="020B0604020202020204" pitchFamily="34" charset="0"/>
                <a:cs typeface="Arial" panose="020B0604020202020204" pitchFamily="34" charset="0"/>
              </a:rPr>
              <a:t>Image courtesy of The M&amp;S Archive</a:t>
            </a:r>
          </a:p>
          <a:p>
            <a:pPr algn="ctr"/>
            <a:endParaRPr lang="en-GB" sz="4800" dirty="0">
              <a:latin typeface="Arial" panose="020B0604020202020204" pitchFamily="34" charset="0"/>
              <a:cs typeface="Arial" panose="020B0604020202020204" pitchFamily="34" charset="0"/>
            </a:endParaRPr>
          </a:p>
          <a:p>
            <a:endParaRPr lang="en-GB" dirty="0"/>
          </a:p>
        </p:txBody>
      </p:sp>
      <p:pic>
        <p:nvPicPr>
          <p:cNvPr id="8" name="Content Placeholder 7" descr="A light blue dress on a mannequin&#10;&#10;AI-generated content may be incorrect.">
            <a:extLst>
              <a:ext uri="{FF2B5EF4-FFF2-40B4-BE49-F238E27FC236}">
                <a16:creationId xmlns:a16="http://schemas.microsoft.com/office/drawing/2014/main" id="{35CE5ECD-0EE3-63F5-5087-D74B8CEAB529}"/>
              </a:ext>
            </a:extLst>
          </p:cNvPr>
          <p:cNvPicPr>
            <a:picLocks noGrp="1" noChangeAspect="1"/>
          </p:cNvPicPr>
          <p:nvPr>
            <p:ph sz="quarter" idx="4"/>
          </p:nvPr>
        </p:nvPicPr>
        <p:blipFill>
          <a:blip r:embed="rId2"/>
          <a:stretch>
            <a:fillRect/>
          </a:stretch>
        </p:blipFill>
        <p:spPr>
          <a:xfrm>
            <a:off x="7099180" y="2083627"/>
            <a:ext cx="3328928" cy="4991165"/>
          </a:xfrm>
        </p:spPr>
      </p:pic>
      <p:pic>
        <p:nvPicPr>
          <p:cNvPr id="7" name="Content Placeholder 9" descr="A green sweater on a white background&#10;&#10;AI-generated content may be incorrect.">
            <a:extLst>
              <a:ext uri="{FF2B5EF4-FFF2-40B4-BE49-F238E27FC236}">
                <a16:creationId xmlns:a16="http://schemas.microsoft.com/office/drawing/2014/main" id="{30F4DCAB-A3FB-774B-FE11-0AB20014E4C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147314" y="2209780"/>
            <a:ext cx="4026132" cy="4290230"/>
          </a:xfrm>
          <a:prstGeom prst="rect">
            <a:avLst/>
          </a:prstGeom>
          <a:noFill/>
          <a:ln>
            <a:noFill/>
          </a:ln>
        </p:spPr>
      </p:pic>
    </p:spTree>
    <p:extLst>
      <p:ext uri="{BB962C8B-B14F-4D97-AF65-F5344CB8AC3E}">
        <p14:creationId xmlns:p14="http://schemas.microsoft.com/office/powerpoint/2010/main" val="158793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000D4-2725-AB4E-876D-4DAA7ACD1C2F}"/>
              </a:ext>
            </a:extLst>
          </p:cNvPr>
          <p:cNvSpPr>
            <a:spLocks noGrp="1"/>
          </p:cNvSpPr>
          <p:nvPr>
            <p:ph type="title"/>
          </p:nvPr>
        </p:nvSpPr>
        <p:spPr>
          <a:xfrm>
            <a:off x="736599" y="-160147"/>
            <a:ext cx="10515600" cy="1325563"/>
          </a:xfrm>
        </p:spPr>
        <p:txBody>
          <a:bodyPr>
            <a:normAutofit/>
          </a:bodyPr>
          <a:lstStyle/>
          <a:p>
            <a:pPr algn="ctr"/>
            <a:r>
              <a:rPr lang="en-GB" b="1" dirty="0">
                <a:latin typeface="Arial" panose="020B0604020202020204" pitchFamily="34" charset="0"/>
                <a:cs typeface="Arial" panose="020B0604020202020204" pitchFamily="34" charset="0"/>
              </a:rPr>
              <a:t>NOSTALGIA</a:t>
            </a:r>
          </a:p>
        </p:txBody>
      </p:sp>
      <p:sp>
        <p:nvSpPr>
          <p:cNvPr id="3" name="Text Placeholder 2">
            <a:extLst>
              <a:ext uri="{FF2B5EF4-FFF2-40B4-BE49-F238E27FC236}">
                <a16:creationId xmlns:a16="http://schemas.microsoft.com/office/drawing/2014/main" id="{59404757-9EF9-56F2-1AF9-786034B3B7EB}"/>
              </a:ext>
            </a:extLst>
          </p:cNvPr>
          <p:cNvSpPr>
            <a:spLocks noGrp="1"/>
          </p:cNvSpPr>
          <p:nvPr>
            <p:ph type="body" idx="1"/>
          </p:nvPr>
        </p:nvSpPr>
        <p:spPr>
          <a:xfrm>
            <a:off x="641708" y="1614726"/>
            <a:ext cx="5157787" cy="823912"/>
          </a:xfrm>
        </p:spPr>
        <p:txBody>
          <a:bodyPr>
            <a:noAutofit/>
          </a:bodyPr>
          <a:lstStyle/>
          <a:p>
            <a:pPr algn="ctr">
              <a:spcBef>
                <a:spcPts val="0"/>
              </a:spcBef>
            </a:pPr>
            <a:r>
              <a:rPr lang="en-GB" sz="1200" b="0" dirty="0">
                <a:latin typeface="Arial" panose="020B0604020202020204" pitchFamily="34" charset="0"/>
                <a:cs typeface="Arial" panose="020B0604020202020204" pitchFamily="34" charset="0"/>
              </a:rPr>
              <a:t>A red and white dress purchased in 1947 and donated in 2012 was retained for decades because of its association with positive memories.  The dress was purchased using clothing coupons, from the Dudley store, by a donor who had worn it on her first date with her future husband. The timeless elegance of the dress meant that she was able to wear it again on many later occasions, suggesting that in this case too, the themes of nostalgia and ideal object overlap.</a:t>
            </a:r>
          </a:p>
          <a:p>
            <a:pPr algn="ctr">
              <a:spcBef>
                <a:spcPts val="0"/>
              </a:spcBef>
            </a:pPr>
            <a:r>
              <a:rPr lang="en-GB" sz="800" b="0" dirty="0">
                <a:latin typeface="Arial" panose="020B0604020202020204" pitchFamily="34" charset="0"/>
                <a:cs typeface="Arial" panose="020B0604020202020204" pitchFamily="34" charset="0"/>
              </a:rPr>
              <a:t>Image courtesy of The M&amp;S Archive</a:t>
            </a:r>
          </a:p>
          <a:p>
            <a:pPr algn="ctr"/>
            <a:endParaRPr lang="en-GB" sz="1200" b="0" dirty="0">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757865BA-4730-B8D3-1058-9A1739D669FD}"/>
              </a:ext>
            </a:extLst>
          </p:cNvPr>
          <p:cNvSpPr>
            <a:spLocks noGrp="1"/>
          </p:cNvSpPr>
          <p:nvPr>
            <p:ph type="body" sz="quarter" idx="3"/>
          </p:nvPr>
        </p:nvSpPr>
        <p:spPr>
          <a:xfrm>
            <a:off x="6275717" y="1500326"/>
            <a:ext cx="5183188" cy="823912"/>
          </a:xfrm>
        </p:spPr>
        <p:txBody>
          <a:bodyPr>
            <a:noAutofit/>
          </a:bodyPr>
          <a:lstStyle/>
          <a:p>
            <a:pPr algn="ctr">
              <a:spcBef>
                <a:spcPts val="0"/>
              </a:spcBef>
            </a:pPr>
            <a:r>
              <a:rPr lang="en-GB" sz="1200" b="0" dirty="0">
                <a:latin typeface="Arial" panose="020B0604020202020204" pitchFamily="34" charset="0"/>
                <a:cs typeface="Arial" panose="020B0604020202020204" pitchFamily="34" charset="0"/>
              </a:rPr>
              <a:t>A pair of men’s swimming trunks had been purchased by a donor when he decided to learn to swim.  Even though he never did learn, the trunks were packed for every family holiday but came home unworn – indeed the labels were never removed! This gave rise to a family joke and the trunks themselves became the vessel for affectionate family stories about this man’s character and eccentricities.</a:t>
            </a:r>
          </a:p>
          <a:p>
            <a:pPr algn="ctr">
              <a:spcBef>
                <a:spcPts val="0"/>
              </a:spcBef>
            </a:pPr>
            <a:r>
              <a:rPr lang="en-GB" sz="800" b="0" dirty="0">
                <a:latin typeface="Arial" panose="020B0604020202020204" pitchFamily="34" charset="0"/>
                <a:cs typeface="Arial" panose="020B0604020202020204" pitchFamily="34" charset="0"/>
              </a:rPr>
              <a:t>Image courtesy of The M&amp;S Archive</a:t>
            </a:r>
          </a:p>
          <a:p>
            <a:pPr algn="ctr"/>
            <a:endParaRPr lang="en-GB" sz="1200" b="0" dirty="0">
              <a:latin typeface="Arial" panose="020B0604020202020204" pitchFamily="34" charset="0"/>
              <a:cs typeface="Arial" panose="020B0604020202020204" pitchFamily="34" charset="0"/>
            </a:endParaRPr>
          </a:p>
        </p:txBody>
      </p:sp>
      <p:pic>
        <p:nvPicPr>
          <p:cNvPr id="7" name="Content Placeholder 6" descr="A blue short with a tag&#10;&#10;AI-generated content may be incorrect.">
            <a:extLst>
              <a:ext uri="{FF2B5EF4-FFF2-40B4-BE49-F238E27FC236}">
                <a16:creationId xmlns:a16="http://schemas.microsoft.com/office/drawing/2014/main" id="{01A0265B-F605-64F2-1AA7-3056057C07BB}"/>
              </a:ext>
            </a:extLst>
          </p:cNvPr>
          <p:cNvPicPr>
            <a:picLocks noGrp="1" noChangeAspect="1"/>
          </p:cNvPicPr>
          <p:nvPr>
            <p:ph sz="quarter" idx="4"/>
          </p:nvPr>
        </p:nvPicPr>
        <p:blipFill>
          <a:blip r:embed="rId2"/>
          <a:stretch>
            <a:fillRect/>
          </a:stretch>
        </p:blipFill>
        <p:spPr>
          <a:xfrm>
            <a:off x="5732804" y="2438861"/>
            <a:ext cx="6061980" cy="4043124"/>
          </a:xfrm>
        </p:spPr>
      </p:pic>
      <p:pic>
        <p:nvPicPr>
          <p:cNvPr id="8" name="Content Placeholder 7" descr="A red and white dress&#10;&#10;AI-generated content may be incorrect.">
            <a:extLst>
              <a:ext uri="{FF2B5EF4-FFF2-40B4-BE49-F238E27FC236}">
                <a16:creationId xmlns:a16="http://schemas.microsoft.com/office/drawing/2014/main" id="{F64F7ABC-D49B-03C3-EC4C-F7727252C72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flipH="1">
            <a:off x="1470899" y="2203915"/>
            <a:ext cx="3041596" cy="4566853"/>
          </a:xfrm>
          <a:prstGeom prst="rect">
            <a:avLst/>
          </a:prstGeom>
          <a:noFill/>
          <a:ln>
            <a:noFill/>
          </a:ln>
        </p:spPr>
      </p:pic>
    </p:spTree>
    <p:extLst>
      <p:ext uri="{BB962C8B-B14F-4D97-AF65-F5344CB8AC3E}">
        <p14:creationId xmlns:p14="http://schemas.microsoft.com/office/powerpoint/2010/main" val="1411750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61B0-BBCE-EB4C-FE98-51376E820E4D}"/>
              </a:ext>
            </a:extLst>
          </p:cNvPr>
          <p:cNvSpPr>
            <a:spLocks noGrp="1"/>
          </p:cNvSpPr>
          <p:nvPr>
            <p:ph type="title"/>
          </p:nvPr>
        </p:nvSpPr>
        <p:spPr>
          <a:xfrm>
            <a:off x="838200" y="246770"/>
            <a:ext cx="10515600" cy="1325563"/>
          </a:xfrm>
        </p:spPr>
        <p:txBody>
          <a:bodyPr>
            <a:normAutofit fontScale="90000"/>
          </a:bodyPr>
          <a:lstStyle/>
          <a:p>
            <a:pPr algn="ctr"/>
            <a:br>
              <a:rPr lang="en-GB" sz="4900" dirty="0">
                <a:latin typeface="Arial" panose="020B0604020202020204" pitchFamily="34" charset="0"/>
                <a:cs typeface="Arial" panose="020B0604020202020204" pitchFamily="34" charset="0"/>
              </a:rPr>
            </a:br>
            <a:r>
              <a:rPr lang="en-GB" sz="4900" b="1" dirty="0">
                <a:latin typeface="Arial" panose="020B0604020202020204" pitchFamily="34" charset="0"/>
                <a:cs typeface="Arial" panose="020B0604020202020204" pitchFamily="34" charset="0"/>
              </a:rPr>
              <a:t>THRIFT</a:t>
            </a:r>
            <a:br>
              <a:rPr lang="en-GB" sz="22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Some of the items in the archive had been kept to avoid having to purchase a replacement.  Examples include woollen baby vests, presumably stored in the anticipation of future babies, and floral winceyette pyjamas which were purchased by the donor’s mother in the 1950s to keep her warm at boarding school.  The donor then stored them in case she ever needed warm pyjamas again.</a:t>
            </a:r>
            <a:br>
              <a:rPr lang="en-GB" sz="1600" dirty="0">
                <a:latin typeface="Arial" panose="020B0604020202020204" pitchFamily="34" charset="0"/>
                <a:cs typeface="Arial" panose="020B0604020202020204" pitchFamily="34" charset="0"/>
              </a:rPr>
            </a:br>
            <a:r>
              <a:rPr lang="en-GB" sz="900" dirty="0">
                <a:latin typeface="Arial" panose="020B0604020202020204" pitchFamily="34" charset="0"/>
                <a:cs typeface="Arial" panose="020B0604020202020204" pitchFamily="34" charset="0"/>
              </a:rPr>
              <a:t>Images courtesy of The M&amp;S Archive</a:t>
            </a:r>
            <a:br>
              <a:rPr lang="en-GB" sz="1600" dirty="0">
                <a:latin typeface="Arial" panose="020B0604020202020204" pitchFamily="34" charset="0"/>
                <a:cs typeface="Arial" panose="020B0604020202020204" pitchFamily="34" charset="0"/>
              </a:rPr>
            </a:br>
            <a:r>
              <a:rPr lang="en-GB" sz="1600" dirty="0">
                <a:latin typeface="Arial" panose="020B0604020202020204" pitchFamily="34" charset="0"/>
                <a:cs typeface="Arial" panose="020B0604020202020204" pitchFamily="34" charset="0"/>
              </a:rPr>
              <a:t> </a:t>
            </a:r>
          </a:p>
        </p:txBody>
      </p:sp>
      <p:pic>
        <p:nvPicPr>
          <p:cNvPr id="8" name="Content Placeholder 7" descr="Several white shirts on a white background&#10;&#10;AI-generated content may be incorrect.">
            <a:extLst>
              <a:ext uri="{FF2B5EF4-FFF2-40B4-BE49-F238E27FC236}">
                <a16:creationId xmlns:a16="http://schemas.microsoft.com/office/drawing/2014/main" id="{9D6E7D3E-D343-D5E9-5D22-DE10810B0083}"/>
              </a:ext>
            </a:extLst>
          </p:cNvPr>
          <p:cNvPicPr>
            <a:picLocks noGrp="1" noChangeAspect="1"/>
          </p:cNvPicPr>
          <p:nvPr>
            <p:ph sz="half" idx="1"/>
          </p:nvPr>
        </p:nvPicPr>
        <p:blipFill>
          <a:blip r:embed="rId2"/>
          <a:stretch>
            <a:fillRect/>
          </a:stretch>
        </p:blipFill>
        <p:spPr>
          <a:xfrm>
            <a:off x="609911" y="2172202"/>
            <a:ext cx="6319290" cy="4214741"/>
          </a:xfrm>
        </p:spPr>
      </p:pic>
      <p:pic>
        <p:nvPicPr>
          <p:cNvPr id="6" name="Content Placeholder 5" descr="A white pajamas with a floral pattern&#10;&#10;AI-generated content may be incorrect.">
            <a:extLst>
              <a:ext uri="{FF2B5EF4-FFF2-40B4-BE49-F238E27FC236}">
                <a16:creationId xmlns:a16="http://schemas.microsoft.com/office/drawing/2014/main" id="{8E298140-29A8-026F-16DE-8A7EFB967586}"/>
              </a:ext>
            </a:extLst>
          </p:cNvPr>
          <p:cNvPicPr>
            <a:picLocks noGrp="1" noChangeAspect="1"/>
          </p:cNvPicPr>
          <p:nvPr>
            <p:ph sz="half" idx="2"/>
          </p:nvPr>
        </p:nvPicPr>
        <p:blipFill>
          <a:blip r:embed="rId3"/>
          <a:stretch>
            <a:fillRect/>
          </a:stretch>
        </p:blipFill>
        <p:spPr>
          <a:xfrm>
            <a:off x="7493023" y="2299856"/>
            <a:ext cx="2925048" cy="4385615"/>
          </a:xfrm>
        </p:spPr>
      </p:pic>
    </p:spTree>
    <p:extLst>
      <p:ext uri="{BB962C8B-B14F-4D97-AF65-F5344CB8AC3E}">
        <p14:creationId xmlns:p14="http://schemas.microsoft.com/office/powerpoint/2010/main" val="1649015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FBC4D7-0E6F-9C38-B415-9683C8AC1B5F}"/>
              </a:ext>
            </a:extLst>
          </p:cNvPr>
          <p:cNvSpPr>
            <a:spLocks noGrp="1"/>
          </p:cNvSpPr>
          <p:nvPr>
            <p:ph type="title"/>
          </p:nvPr>
        </p:nvSpPr>
        <p:spPr/>
        <p:txBody>
          <a:bodyPr>
            <a:normAutofit/>
          </a:bodyPr>
          <a:lstStyle/>
          <a:p>
            <a:pPr algn="ctr"/>
            <a:r>
              <a:rPr lang="en-GB" b="1" dirty="0">
                <a:latin typeface="Arial" panose="020B0604020202020204" pitchFamily="34" charset="0"/>
                <a:cs typeface="Arial" panose="020B0604020202020204" pitchFamily="34" charset="0"/>
              </a:rPr>
              <a:t>RETENTION</a:t>
            </a:r>
            <a:endParaRPr lang="en-GB" sz="22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E6DD7FBB-5077-D8BD-5689-99E29BBF1B45}"/>
              </a:ext>
            </a:extLst>
          </p:cNvPr>
          <p:cNvSpPr>
            <a:spLocks noGrp="1"/>
          </p:cNvSpPr>
          <p:nvPr>
            <p:ph type="body" idx="1"/>
          </p:nvPr>
        </p:nvSpPr>
        <p:spPr>
          <a:xfrm>
            <a:off x="839788" y="1690688"/>
            <a:ext cx="5157787" cy="823912"/>
          </a:xfrm>
        </p:spPr>
        <p:txBody>
          <a:bodyPr>
            <a:noAutofit/>
          </a:bodyPr>
          <a:lstStyle/>
          <a:p>
            <a:pPr algn="ctr">
              <a:spcBef>
                <a:spcPts val="0"/>
              </a:spcBef>
            </a:pPr>
            <a:r>
              <a:rPr lang="en-GB" sz="1200" b="0" dirty="0">
                <a:latin typeface="Arial" panose="020B0604020202020204" pitchFamily="34" charset="0"/>
                <a:cs typeface="Arial" panose="020B0604020202020204" pitchFamily="34" charset="0"/>
              </a:rPr>
              <a:t>A collection of M&amp;S lingerie from the Ceriso, Salon Rose and Autograph collections. The owner had bought it, loved it, but was unable to wear it after she put on weight.  However, unwilling to part with any of it, she kept it bagged up in the loft ‘just in case’ (anonymous donor, 2025).</a:t>
            </a:r>
          </a:p>
          <a:p>
            <a:pPr algn="ctr">
              <a:spcBef>
                <a:spcPts val="0"/>
              </a:spcBef>
            </a:pPr>
            <a:r>
              <a:rPr lang="en-GB" sz="800" b="0" dirty="0">
                <a:latin typeface="Arial" panose="020B0604020202020204" pitchFamily="34" charset="0"/>
                <a:cs typeface="Arial" panose="020B0604020202020204" pitchFamily="34" charset="0"/>
              </a:rPr>
              <a:t>Image courtesy of The M&amp;S Archive</a:t>
            </a:r>
          </a:p>
          <a:p>
            <a:pPr algn="ctr"/>
            <a:endParaRPr lang="en-GB" sz="1200" b="0" dirty="0">
              <a:latin typeface="Arial" panose="020B0604020202020204" pitchFamily="34" charset="0"/>
              <a:cs typeface="Arial" panose="020B0604020202020204" pitchFamily="34" charset="0"/>
            </a:endParaRPr>
          </a:p>
        </p:txBody>
      </p:sp>
      <p:pic>
        <p:nvPicPr>
          <p:cNvPr id="10" name="Content Placeholder 9" descr="A pink garment on a white surface&#10;&#10;AI-generated content may be incorrect.">
            <a:extLst>
              <a:ext uri="{FF2B5EF4-FFF2-40B4-BE49-F238E27FC236}">
                <a16:creationId xmlns:a16="http://schemas.microsoft.com/office/drawing/2014/main" id="{AECFD567-118D-C2A5-4C1C-78F4BC1D6196}"/>
              </a:ext>
            </a:extLst>
          </p:cNvPr>
          <p:cNvPicPr>
            <a:picLocks noGrp="1" noChangeAspect="1"/>
          </p:cNvPicPr>
          <p:nvPr>
            <p:ph sz="half" idx="2"/>
          </p:nvPr>
        </p:nvPicPr>
        <p:blipFill>
          <a:blip r:embed="rId2"/>
          <a:stretch>
            <a:fillRect/>
          </a:stretch>
        </p:blipFill>
        <p:spPr>
          <a:xfrm>
            <a:off x="726980" y="3191383"/>
            <a:ext cx="5912210" cy="2753468"/>
          </a:xfrm>
        </p:spPr>
      </p:pic>
      <p:sp>
        <p:nvSpPr>
          <p:cNvPr id="5" name="Text Placeholder 4">
            <a:extLst>
              <a:ext uri="{FF2B5EF4-FFF2-40B4-BE49-F238E27FC236}">
                <a16:creationId xmlns:a16="http://schemas.microsoft.com/office/drawing/2014/main" id="{825EEF8D-D835-414F-1CE4-3D82C88A6F45}"/>
              </a:ext>
            </a:extLst>
          </p:cNvPr>
          <p:cNvSpPr>
            <a:spLocks noGrp="1"/>
          </p:cNvSpPr>
          <p:nvPr>
            <p:ph type="body" sz="quarter" idx="3"/>
          </p:nvPr>
        </p:nvSpPr>
        <p:spPr>
          <a:xfrm>
            <a:off x="6436443" y="2029079"/>
            <a:ext cx="5183188" cy="823912"/>
          </a:xfrm>
        </p:spPr>
        <p:txBody>
          <a:bodyPr>
            <a:noAutofit/>
          </a:bodyPr>
          <a:lstStyle/>
          <a:p>
            <a:pPr algn="ctr">
              <a:spcBef>
                <a:spcPts val="0"/>
              </a:spcBef>
            </a:pPr>
            <a:r>
              <a:rPr lang="en-GB" sz="1200" b="0" dirty="0">
                <a:latin typeface="Arial" panose="020B0604020202020204" pitchFamily="34" charset="0"/>
                <a:cs typeface="Arial" panose="020B0604020202020204" pitchFamily="34" charset="0"/>
              </a:rPr>
              <a:t>A man’s crimplene shirt from the 1970s.  This was stored by the purchaser for nearly 30 years before she gave it to her nephew for Christmas in 2001.  (It was not to his taste, and he planned to return it to his local M&amp;S before he realised, he would not receive a refund on a shirt that was over 30 years old!)  Arguably this is a case of “anticipated future use”, but it is a very unusual story.</a:t>
            </a:r>
          </a:p>
          <a:p>
            <a:pPr algn="ctr">
              <a:spcBef>
                <a:spcPts val="0"/>
              </a:spcBef>
            </a:pPr>
            <a:r>
              <a:rPr lang="en-GB" sz="800" b="0" dirty="0">
                <a:latin typeface="Arial" panose="020B0604020202020204" pitchFamily="34" charset="0"/>
                <a:cs typeface="Arial" panose="020B0604020202020204" pitchFamily="34" charset="0"/>
              </a:rPr>
              <a:t>Image courtesy of The M&amp;S Archive</a:t>
            </a:r>
          </a:p>
          <a:p>
            <a:pPr algn="ctr"/>
            <a:endParaRPr lang="en-GB" sz="1200" b="0" dirty="0">
              <a:latin typeface="Arial" panose="020B0604020202020204" pitchFamily="34" charset="0"/>
              <a:cs typeface="Arial" panose="020B0604020202020204" pitchFamily="34" charset="0"/>
            </a:endParaRPr>
          </a:p>
        </p:txBody>
      </p:sp>
      <p:pic>
        <p:nvPicPr>
          <p:cNvPr id="8" name="Content Placeholder 7" descr="A yellow shirt on a mannequin&#10;&#10;AI-generated content may be incorrect.">
            <a:extLst>
              <a:ext uri="{FF2B5EF4-FFF2-40B4-BE49-F238E27FC236}">
                <a16:creationId xmlns:a16="http://schemas.microsoft.com/office/drawing/2014/main" id="{5F8F4319-C0D6-9E43-352D-98B7AD666901}"/>
              </a:ext>
            </a:extLst>
          </p:cNvPr>
          <p:cNvPicPr>
            <a:picLocks noGrp="1" noChangeAspect="1"/>
          </p:cNvPicPr>
          <p:nvPr>
            <p:ph sz="quarter" idx="4"/>
          </p:nvPr>
        </p:nvPicPr>
        <p:blipFill>
          <a:blip r:embed="rId3"/>
          <a:stretch>
            <a:fillRect/>
          </a:stretch>
        </p:blipFill>
        <p:spPr>
          <a:xfrm>
            <a:off x="7643004" y="2636734"/>
            <a:ext cx="2928668" cy="4391043"/>
          </a:xfrm>
        </p:spPr>
      </p:pic>
    </p:spTree>
    <p:extLst>
      <p:ext uri="{BB962C8B-B14F-4D97-AF65-F5344CB8AC3E}">
        <p14:creationId xmlns:p14="http://schemas.microsoft.com/office/powerpoint/2010/main" val="4286534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B78C4-3C8C-0579-5FBB-715BFD32AC8F}"/>
              </a:ext>
            </a:extLst>
          </p:cNvPr>
          <p:cNvSpPr>
            <a:spLocks noGrp="1"/>
          </p:cNvSpPr>
          <p:nvPr>
            <p:ph type="title"/>
          </p:nvPr>
        </p:nvSpPr>
        <p:spPr>
          <a:xfrm>
            <a:off x="914400" y="106108"/>
            <a:ext cx="10515600" cy="1325563"/>
          </a:xfrm>
        </p:spPr>
        <p:txBody>
          <a:bodyPr/>
          <a:lstStyle/>
          <a:p>
            <a:pPr algn="ctr"/>
            <a:r>
              <a:rPr lang="en-GB" b="1" dirty="0">
                <a:latin typeface="Arial" panose="020B0604020202020204" pitchFamily="34" charset="0"/>
                <a:cs typeface="Arial" panose="020B0604020202020204" pitchFamily="34" charset="0"/>
              </a:rPr>
              <a:t>REPAIR</a:t>
            </a:r>
          </a:p>
        </p:txBody>
      </p:sp>
      <p:sp>
        <p:nvSpPr>
          <p:cNvPr id="3" name="Text Placeholder 2">
            <a:extLst>
              <a:ext uri="{FF2B5EF4-FFF2-40B4-BE49-F238E27FC236}">
                <a16:creationId xmlns:a16="http://schemas.microsoft.com/office/drawing/2014/main" id="{61758C55-A3E0-1674-A968-0218A0958D73}"/>
              </a:ext>
            </a:extLst>
          </p:cNvPr>
          <p:cNvSpPr>
            <a:spLocks noGrp="1"/>
          </p:cNvSpPr>
          <p:nvPr>
            <p:ph type="body" idx="1"/>
          </p:nvPr>
        </p:nvSpPr>
        <p:spPr>
          <a:xfrm>
            <a:off x="662326" y="1144461"/>
            <a:ext cx="5157787" cy="823912"/>
          </a:xfrm>
        </p:spPr>
        <p:txBody>
          <a:bodyPr>
            <a:noAutofit/>
          </a:bodyPr>
          <a:lstStyle/>
          <a:p>
            <a:pPr algn="ctr">
              <a:spcBef>
                <a:spcPts val="0"/>
              </a:spcBef>
            </a:pPr>
            <a:r>
              <a:rPr lang="en-GB" sz="1400" b="0" dirty="0">
                <a:latin typeface="Arial" panose="020B0604020202020204" pitchFamily="34" charset="0"/>
                <a:cs typeface="Arial" panose="020B0604020202020204" pitchFamily="34" charset="0"/>
              </a:rPr>
              <a:t>The belted tweed coat had been very expertly patched on the shoulder using material from inside one pocket.</a:t>
            </a:r>
          </a:p>
          <a:p>
            <a:pPr algn="ctr">
              <a:spcBef>
                <a:spcPts val="0"/>
              </a:spcBef>
            </a:pPr>
            <a:r>
              <a:rPr lang="en-GB" sz="800" b="0" dirty="0">
                <a:latin typeface="Arial" panose="020B0604020202020204" pitchFamily="34" charset="0"/>
                <a:cs typeface="Arial" panose="020B0604020202020204" pitchFamily="34" charset="0"/>
              </a:rPr>
              <a:t>Image courtesy of The M&amp;S Archive</a:t>
            </a:r>
          </a:p>
          <a:p>
            <a:pPr algn="ctr"/>
            <a:endParaRPr lang="en-GB" sz="1400" b="0" dirty="0">
              <a:latin typeface="Arial" panose="020B0604020202020204" pitchFamily="34" charset="0"/>
              <a:cs typeface="Arial" panose="020B0604020202020204" pitchFamily="34" charset="0"/>
            </a:endParaRPr>
          </a:p>
        </p:txBody>
      </p:sp>
      <p:pic>
        <p:nvPicPr>
          <p:cNvPr id="8" name="Content Placeholder 7" descr="A long brown coat on a swinger&#10;&#10;AI-generated content may be incorrect.">
            <a:extLst>
              <a:ext uri="{FF2B5EF4-FFF2-40B4-BE49-F238E27FC236}">
                <a16:creationId xmlns:a16="http://schemas.microsoft.com/office/drawing/2014/main" id="{074C8E48-F5A3-00C4-CE4C-CB59E0A506AD}"/>
              </a:ext>
            </a:extLst>
          </p:cNvPr>
          <p:cNvPicPr>
            <a:picLocks noGrp="1" noChangeAspect="1"/>
          </p:cNvPicPr>
          <p:nvPr>
            <p:ph sz="half" idx="2"/>
          </p:nvPr>
        </p:nvPicPr>
        <p:blipFill>
          <a:blip r:embed="rId2"/>
          <a:stretch>
            <a:fillRect/>
          </a:stretch>
        </p:blipFill>
        <p:spPr>
          <a:xfrm>
            <a:off x="1681842" y="1877971"/>
            <a:ext cx="3118757" cy="4676049"/>
          </a:xfrm>
        </p:spPr>
      </p:pic>
      <p:sp>
        <p:nvSpPr>
          <p:cNvPr id="5" name="Text Placeholder 4">
            <a:extLst>
              <a:ext uri="{FF2B5EF4-FFF2-40B4-BE49-F238E27FC236}">
                <a16:creationId xmlns:a16="http://schemas.microsoft.com/office/drawing/2014/main" id="{90CF3896-44AC-B32A-527B-A4A8B5834FC7}"/>
              </a:ext>
            </a:extLst>
          </p:cNvPr>
          <p:cNvSpPr>
            <a:spLocks noGrp="1"/>
          </p:cNvSpPr>
          <p:nvPr>
            <p:ph type="body" sz="quarter" idx="3"/>
          </p:nvPr>
        </p:nvSpPr>
        <p:spPr>
          <a:xfrm>
            <a:off x="6172200" y="1862317"/>
            <a:ext cx="5183188" cy="823912"/>
          </a:xfrm>
        </p:spPr>
        <p:txBody>
          <a:bodyPr>
            <a:normAutofit fontScale="25000" lnSpcReduction="20000"/>
          </a:bodyPr>
          <a:lstStyle/>
          <a:p>
            <a:pPr algn="ctr">
              <a:spcBef>
                <a:spcPts val="0"/>
              </a:spcBef>
            </a:pPr>
            <a:r>
              <a:rPr lang="en-GB" sz="5600" b="0" dirty="0">
                <a:latin typeface="Arial" panose="020B0604020202020204" pitchFamily="34" charset="0"/>
                <a:cs typeface="Arial" panose="020B0604020202020204" pitchFamily="34" charset="0"/>
              </a:rPr>
              <a:t>A pair of children’s denim flared trousers with Donald Duck motif on the pocket were noted to have been worn and loved by two brothers in the 1970s. Their durability had been enhanced by a visible patch on one knee with external stitching, and the hem had clearly been adjusted or restitched on more than one occasion. </a:t>
            </a:r>
          </a:p>
          <a:p>
            <a:pPr algn="ctr">
              <a:spcBef>
                <a:spcPts val="0"/>
              </a:spcBef>
            </a:pPr>
            <a:r>
              <a:rPr lang="en-GB" sz="3200" b="0" dirty="0">
                <a:latin typeface="Arial" panose="020B0604020202020204" pitchFamily="34" charset="0"/>
                <a:cs typeface="Arial" panose="020B0604020202020204" pitchFamily="34" charset="0"/>
              </a:rPr>
              <a:t>Image courtesy of The M&amp;S Archive</a:t>
            </a:r>
          </a:p>
          <a:p>
            <a:pPr algn="ctr"/>
            <a:endParaRPr lang="en-GB" sz="5600" b="0" dirty="0">
              <a:latin typeface="Arial" panose="020B0604020202020204" pitchFamily="34" charset="0"/>
              <a:cs typeface="Arial" panose="020B0604020202020204" pitchFamily="34" charset="0"/>
            </a:endParaRPr>
          </a:p>
          <a:p>
            <a:endParaRPr lang="en-GB" dirty="0"/>
          </a:p>
        </p:txBody>
      </p:sp>
      <p:pic>
        <p:nvPicPr>
          <p:cNvPr id="12" name="Content Placeholder 11" descr="A pair of blue jeans with a cartoon character on the pocket&#10;&#10;AI-generated content may be incorrect.">
            <a:extLst>
              <a:ext uri="{FF2B5EF4-FFF2-40B4-BE49-F238E27FC236}">
                <a16:creationId xmlns:a16="http://schemas.microsoft.com/office/drawing/2014/main" id="{2CD613B1-AF4A-A4FB-AC53-7C470346E3CF}"/>
              </a:ext>
            </a:extLst>
          </p:cNvPr>
          <p:cNvPicPr>
            <a:picLocks noGrp="1" noChangeAspect="1"/>
          </p:cNvPicPr>
          <p:nvPr>
            <p:ph sz="quarter" idx="4"/>
          </p:nvPr>
        </p:nvPicPr>
        <p:blipFill>
          <a:blip r:embed="rId3"/>
          <a:stretch>
            <a:fillRect/>
          </a:stretch>
        </p:blipFill>
        <p:spPr>
          <a:xfrm>
            <a:off x="7052406" y="2379528"/>
            <a:ext cx="3322795" cy="3946795"/>
          </a:xfrm>
        </p:spPr>
      </p:pic>
    </p:spTree>
    <p:extLst>
      <p:ext uri="{BB962C8B-B14F-4D97-AF65-F5344CB8AC3E}">
        <p14:creationId xmlns:p14="http://schemas.microsoft.com/office/powerpoint/2010/main" val="3786775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55414-1F6F-A09A-D4A0-481D0CB11D41}"/>
              </a:ext>
            </a:extLst>
          </p:cNvPr>
          <p:cNvSpPr>
            <a:spLocks noGrp="1"/>
          </p:cNvSpPr>
          <p:nvPr>
            <p:ph type="title"/>
          </p:nvPr>
        </p:nvSpPr>
        <p:spPr/>
        <p:txBody>
          <a:bodyPr>
            <a:normAutofit fontScale="90000"/>
          </a:bodyPr>
          <a:lstStyle/>
          <a:p>
            <a:pPr algn="ctr"/>
            <a:r>
              <a:rPr lang="en-GB" b="1" dirty="0">
                <a:latin typeface="Arial" panose="020B0604020202020204" pitchFamily="34" charset="0"/>
                <a:cs typeface="Arial" panose="020B0604020202020204" pitchFamily="34" charset="0"/>
              </a:rPr>
              <a:t>REUSE</a:t>
            </a:r>
            <a:br>
              <a:rPr lang="en-GB" b="1" dirty="0">
                <a:latin typeface="Arial" panose="020B0604020202020204" pitchFamily="34" charset="0"/>
                <a:cs typeface="Arial" panose="020B0604020202020204" pitchFamily="34" charset="0"/>
              </a:rPr>
            </a:br>
            <a:r>
              <a:rPr lang="en-US" sz="1300" dirty="0">
                <a:latin typeface="Arial" panose="020B0604020202020204" pitchFamily="34" charset="0"/>
                <a:cs typeface="Arial" panose="020B0604020202020204" pitchFamily="34" charset="0"/>
              </a:rPr>
              <a:t>In most cases re-use was through hand me downs. The little blue coat had been worn by five different children across two different families. Occasionally as with the blue coat, what was happening might have been a little more like a series of loans, because the item returned to the original owner at the end. The blue dress had been worn by various sisters, and the hem had been adjusted several times.</a:t>
            </a:r>
            <a:br>
              <a:rPr lang="en-US" sz="1300" dirty="0">
                <a:latin typeface="Arial" panose="020B0604020202020204" pitchFamily="34" charset="0"/>
                <a:cs typeface="Arial" panose="020B0604020202020204" pitchFamily="34" charset="0"/>
              </a:rPr>
            </a:br>
            <a:r>
              <a:rPr lang="en-GB" sz="900" dirty="0">
                <a:latin typeface="Arial" panose="020B0604020202020204" pitchFamily="34" charset="0"/>
                <a:cs typeface="Arial" panose="020B0604020202020204" pitchFamily="34" charset="0"/>
              </a:rPr>
              <a:t>Images courtesy of The M&amp;S Archive</a:t>
            </a:r>
            <a:br>
              <a:rPr lang="en-GB" sz="1400" dirty="0">
                <a:latin typeface="Arial" panose="020B0604020202020204" pitchFamily="34" charset="0"/>
                <a:cs typeface="Arial" panose="020B0604020202020204" pitchFamily="34" charset="0"/>
              </a:rPr>
            </a:br>
            <a:endParaRPr lang="en-GB" sz="1300" b="1" dirty="0">
              <a:latin typeface="Arial" panose="020B0604020202020204" pitchFamily="34" charset="0"/>
              <a:cs typeface="Arial" panose="020B0604020202020204" pitchFamily="34" charset="0"/>
            </a:endParaRPr>
          </a:p>
        </p:txBody>
      </p:sp>
      <p:pic>
        <p:nvPicPr>
          <p:cNvPr id="4" name="Content Placeholder 7" descr="A light blue coat with buttons&#10;&#10;AI-generated content may be incorrect.">
            <a:extLst>
              <a:ext uri="{FF2B5EF4-FFF2-40B4-BE49-F238E27FC236}">
                <a16:creationId xmlns:a16="http://schemas.microsoft.com/office/drawing/2014/main" id="{803CF525-0FFE-6758-0A80-F026ADCFC579}"/>
              </a:ext>
            </a:extLst>
          </p:cNvPr>
          <p:cNvPicPr>
            <a:picLocks noGrp="1" noChangeAspect="1"/>
          </p:cNvPicPr>
          <p:nvPr>
            <p:ph idx="1"/>
          </p:nvPr>
        </p:nvPicPr>
        <p:blipFill>
          <a:blip r:embed="rId2"/>
          <a:stretch>
            <a:fillRect/>
          </a:stretch>
        </p:blipFill>
        <p:spPr>
          <a:xfrm>
            <a:off x="1935553" y="1972124"/>
            <a:ext cx="4160447" cy="4885876"/>
          </a:xfrm>
        </p:spPr>
      </p:pic>
      <p:pic>
        <p:nvPicPr>
          <p:cNvPr id="5" name="Content Placeholder 11" descr="A dress on a mannequin&#10;&#10;AI-generated content may be incorrect.">
            <a:extLst>
              <a:ext uri="{FF2B5EF4-FFF2-40B4-BE49-F238E27FC236}">
                <a16:creationId xmlns:a16="http://schemas.microsoft.com/office/drawing/2014/main" id="{65DD044A-226A-61D0-09B3-81B5B5E8ED93}"/>
              </a:ext>
            </a:extLst>
          </p:cNvPr>
          <p:cNvPicPr>
            <a:picLocks noChangeAspect="1"/>
          </p:cNvPicPr>
          <p:nvPr/>
        </p:nvPicPr>
        <p:blipFill>
          <a:blip r:embed="rId3"/>
          <a:stretch>
            <a:fillRect/>
          </a:stretch>
        </p:blipFill>
        <p:spPr>
          <a:xfrm>
            <a:off x="7152641" y="1972124"/>
            <a:ext cx="3239922" cy="4651102"/>
          </a:xfrm>
          <a:prstGeom prst="rect">
            <a:avLst/>
          </a:prstGeom>
        </p:spPr>
      </p:pic>
    </p:spTree>
    <p:extLst>
      <p:ext uri="{BB962C8B-B14F-4D97-AF65-F5344CB8AC3E}">
        <p14:creationId xmlns:p14="http://schemas.microsoft.com/office/powerpoint/2010/main" val="2211972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13C22-19B2-368C-BC67-75E9DAF628D1}"/>
            </a:ext>
          </a:extLst>
        </p:cNvPr>
        <p:cNvGrpSpPr/>
        <p:nvPr/>
      </p:nvGrpSpPr>
      <p:grpSpPr>
        <a:xfrm>
          <a:off x="0" y="0"/>
          <a:ext cx="0" cy="0"/>
          <a:chOff x="0" y="0"/>
          <a:chExt cx="0" cy="0"/>
        </a:xfrm>
      </p:grpSpPr>
      <p:pic>
        <p:nvPicPr>
          <p:cNvPr id="9" name="Picture 8" descr="A group of people sitting at a table&#10;&#10;AI-generated content may be incorrect.">
            <a:extLst>
              <a:ext uri="{FF2B5EF4-FFF2-40B4-BE49-F238E27FC236}">
                <a16:creationId xmlns:a16="http://schemas.microsoft.com/office/drawing/2014/main" id="{14F734EA-B1B0-C01F-B77D-9EAEF0DACE6B}"/>
              </a:ext>
            </a:extLst>
          </p:cNvPr>
          <p:cNvPicPr>
            <a:picLocks noChangeAspect="1"/>
          </p:cNvPicPr>
          <p:nvPr/>
        </p:nvPicPr>
        <p:blipFill>
          <a:blip r:embed="rId3" cstate="print">
            <a:extLst>
              <a:ext uri="{28A0092B-C50C-407E-A947-70E740481C1C}">
                <a14:useLocalDpi xmlns:a14="http://schemas.microsoft.com/office/drawing/2010/main" val="0"/>
              </a:ext>
            </a:extLst>
          </a:blip>
          <a:srcRect t="18161" r="-2" b="12865"/>
          <a:stretch>
            <a:fillRect/>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4" name="Picture 3" descr="A screenshot of a chat&#10;&#10;AI-generated content may be incorrect.">
            <a:extLst>
              <a:ext uri="{FF2B5EF4-FFF2-40B4-BE49-F238E27FC236}">
                <a16:creationId xmlns:a16="http://schemas.microsoft.com/office/drawing/2014/main" id="{C8BF850A-E78A-EDEB-DB4C-349F9438D4B1}"/>
              </a:ext>
            </a:extLst>
          </p:cNvPr>
          <p:cNvPicPr>
            <a:picLocks noChangeAspect="1"/>
          </p:cNvPicPr>
          <p:nvPr/>
        </p:nvPicPr>
        <p:blipFill>
          <a:blip r:embed="rId4"/>
          <a:srcRect t="14674" r="-2" b="66"/>
          <a:stretch>
            <a:fillRect/>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p:nvSpPr>
          <p:cNvPr id="2" name="Title 1">
            <a:extLst>
              <a:ext uri="{FF2B5EF4-FFF2-40B4-BE49-F238E27FC236}">
                <a16:creationId xmlns:a16="http://schemas.microsoft.com/office/drawing/2014/main" id="{8F992523-90A2-B8F2-35AE-D4D2DE828DAE}"/>
              </a:ext>
            </a:extLst>
          </p:cNvPr>
          <p:cNvSpPr>
            <a:spLocks noGrp="1"/>
          </p:cNvSpPr>
          <p:nvPr>
            <p:ph type="title"/>
          </p:nvPr>
        </p:nvSpPr>
        <p:spPr>
          <a:xfrm>
            <a:off x="448056" y="859536"/>
            <a:ext cx="4832802" cy="1243584"/>
          </a:xfrm>
        </p:spPr>
        <p:txBody>
          <a:bodyPr vert="horz" lIns="91440" tIns="45720" rIns="91440" bIns="45720" rtlCol="0" anchor="ctr">
            <a:normAutofit/>
          </a:bodyPr>
          <a:lstStyle/>
          <a:p>
            <a:r>
              <a:rPr lang="en-US" sz="3400" b="1" kern="1200" dirty="0">
                <a:solidFill>
                  <a:schemeClr val="tx1"/>
                </a:solidFill>
                <a:latin typeface="Arial" panose="020B0604020202020204" pitchFamily="34" charset="0"/>
                <a:cs typeface="Arial" panose="020B0604020202020204" pitchFamily="34" charset="0"/>
              </a:rPr>
              <a:t>Step 2.  Coding</a:t>
            </a:r>
          </a:p>
        </p:txBody>
      </p:sp>
      <p:sp>
        <p:nvSpPr>
          <p:cNvPr id="7" name="TextBox 6">
            <a:extLst>
              <a:ext uri="{FF2B5EF4-FFF2-40B4-BE49-F238E27FC236}">
                <a16:creationId xmlns:a16="http://schemas.microsoft.com/office/drawing/2014/main" id="{BEBAA77B-FE35-629D-D9C1-DC0105CBDF5A}"/>
              </a:ext>
            </a:extLst>
          </p:cNvPr>
          <p:cNvSpPr txBox="1"/>
          <p:nvPr/>
        </p:nvSpPr>
        <p:spPr>
          <a:xfrm>
            <a:off x="448056" y="2512611"/>
            <a:ext cx="4832803" cy="3664351"/>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a:t>Transcripts from the focus group were first coded in word, using the highlight and comment function.</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r>
              <a:rPr lang="en-US" sz="2000" dirty="0"/>
              <a:t>Remember, codes represent repeated ideas that really seem to </a:t>
            </a:r>
            <a:r>
              <a:rPr lang="en-US" sz="2000" dirty="0" err="1"/>
              <a:t>crystallise</a:t>
            </a:r>
            <a:r>
              <a:rPr lang="en-US" sz="2000" dirty="0"/>
              <a:t> the experience of participants.</a:t>
            </a:r>
          </a:p>
        </p:txBody>
      </p:sp>
    </p:spTree>
    <p:extLst>
      <p:ext uri="{BB962C8B-B14F-4D97-AF65-F5344CB8AC3E}">
        <p14:creationId xmlns:p14="http://schemas.microsoft.com/office/powerpoint/2010/main" val="1882958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A915B-D1FC-6B50-4C16-2B2796ADA6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352BE9-2E49-698A-4FCD-08DCB15C8F5B}"/>
              </a:ext>
            </a:extLst>
          </p:cNvPr>
          <p:cNvSpPr>
            <a:spLocks noGrp="1"/>
          </p:cNvSpPr>
          <p:nvPr>
            <p:ph type="title"/>
          </p:nvPr>
        </p:nvSpPr>
        <p:spPr>
          <a:xfrm>
            <a:off x="630936" y="639520"/>
            <a:ext cx="3168904" cy="1572768"/>
          </a:xfrm>
        </p:spPr>
        <p:txBody>
          <a:bodyPr vert="horz" lIns="91440" tIns="45720" rIns="91440" bIns="45720" rtlCol="0" anchor="b">
            <a:normAutofit fontScale="90000"/>
          </a:bodyPr>
          <a:lstStyle/>
          <a:p>
            <a:r>
              <a:rPr lang="en-US" sz="2600" b="1" kern="1200" dirty="0">
                <a:solidFill>
                  <a:schemeClr val="tx1"/>
                </a:solidFill>
                <a:latin typeface="Arial" panose="020B0604020202020204" pitchFamily="34" charset="0"/>
                <a:cs typeface="Arial" panose="020B0604020202020204" pitchFamily="34" charset="0"/>
              </a:rPr>
              <a:t>Step 3.  Generating Themes</a:t>
            </a:r>
            <a:br>
              <a:rPr lang="en-US" sz="2600" b="1" kern="1200" dirty="0">
                <a:solidFill>
                  <a:schemeClr val="tx1"/>
                </a:solidFill>
                <a:latin typeface="Arial" panose="020B0604020202020204" pitchFamily="34" charset="0"/>
                <a:cs typeface="Arial" panose="020B0604020202020204" pitchFamily="34" charset="0"/>
              </a:rPr>
            </a:br>
            <a:r>
              <a:rPr lang="en-US" sz="2600" b="1" kern="1200" dirty="0">
                <a:solidFill>
                  <a:schemeClr val="tx1"/>
                </a:solidFill>
                <a:latin typeface="Arial" panose="020B0604020202020204" pitchFamily="34" charset="0"/>
                <a:cs typeface="Arial" panose="020B0604020202020204" pitchFamily="34" charset="0"/>
              </a:rPr>
              <a:t>Step 4. Refining Themes</a:t>
            </a:r>
          </a:p>
        </p:txBody>
      </p:sp>
      <p:sp>
        <p:nvSpPr>
          <p:cNvPr id="7" name="TextBox 6">
            <a:extLst>
              <a:ext uri="{FF2B5EF4-FFF2-40B4-BE49-F238E27FC236}">
                <a16:creationId xmlns:a16="http://schemas.microsoft.com/office/drawing/2014/main" id="{4A32086B-B3DC-12BF-40F9-607196B8FD16}"/>
              </a:ext>
            </a:extLst>
          </p:cNvPr>
          <p:cNvSpPr txBox="1"/>
          <p:nvPr/>
        </p:nvSpPr>
        <p:spPr>
          <a:xfrm>
            <a:off x="630936" y="2807208"/>
            <a:ext cx="3057144" cy="3283256"/>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As codes emerged, they were first “bundled” into groups of similar items, which were named as themes.  </a:t>
            </a:r>
          </a:p>
          <a:p>
            <a:pPr indent="-228600">
              <a:lnSpc>
                <a:spcPct val="90000"/>
              </a:lnSpc>
              <a:spcAft>
                <a:spcPts val="600"/>
              </a:spcAft>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As the patterns began to emerge from the data, codes and themes were </a:t>
            </a:r>
            <a:r>
              <a:rPr lang="en-US" sz="2000" dirty="0" err="1">
                <a:latin typeface="Arial" panose="020B0604020202020204" pitchFamily="34" charset="0"/>
                <a:cs typeface="Arial" panose="020B0604020202020204" pitchFamily="34" charset="0"/>
              </a:rPr>
              <a:t>organised</a:t>
            </a:r>
            <a:r>
              <a:rPr lang="en-US" sz="2000" dirty="0">
                <a:latin typeface="Arial" panose="020B0604020202020204" pitchFamily="34" charset="0"/>
                <a:cs typeface="Arial" panose="020B0604020202020204" pitchFamily="34" charset="0"/>
              </a:rPr>
              <a:t> in a spreadsheet.</a:t>
            </a:r>
          </a:p>
        </p:txBody>
      </p:sp>
      <p:pic>
        <p:nvPicPr>
          <p:cNvPr id="4" name="Picture 3" descr="A screenshot of a computer&#10;&#10;AI-generated content may be incorrect.">
            <a:extLst>
              <a:ext uri="{FF2B5EF4-FFF2-40B4-BE49-F238E27FC236}">
                <a16:creationId xmlns:a16="http://schemas.microsoft.com/office/drawing/2014/main" id="{5307F237-B753-B3FD-4DB3-4C563D4D7B70}"/>
              </a:ext>
            </a:extLst>
          </p:cNvPr>
          <p:cNvPicPr>
            <a:picLocks noChangeAspect="1"/>
          </p:cNvPicPr>
          <p:nvPr/>
        </p:nvPicPr>
        <p:blipFill>
          <a:blip r:embed="rId3"/>
          <a:srcRect l="1147" b="27704"/>
          <a:stretch>
            <a:fillRect/>
          </a:stretch>
        </p:blipFill>
        <p:spPr>
          <a:xfrm>
            <a:off x="4211264" y="1676092"/>
            <a:ext cx="7681072" cy="37777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40683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60EC3-8F38-EE35-FB2B-55327BB6B6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602355-F158-9781-A704-2D72EB5E11B9}"/>
              </a:ext>
            </a:extLst>
          </p:cNvPr>
          <p:cNvSpPr>
            <a:spLocks noGrp="1"/>
          </p:cNvSpPr>
          <p:nvPr>
            <p:ph type="title"/>
          </p:nvPr>
        </p:nvSpPr>
        <p:spPr>
          <a:xfrm>
            <a:off x="338155" y="6192"/>
            <a:ext cx="4368602" cy="1956841"/>
          </a:xfrm>
        </p:spPr>
        <p:txBody>
          <a:bodyPr vert="horz" lIns="91440" tIns="45720" rIns="91440" bIns="45720" rtlCol="0" anchor="b">
            <a:normAutofit/>
          </a:bodyPr>
          <a:lstStyle/>
          <a:p>
            <a:r>
              <a:rPr lang="en-US" sz="3600" b="1" dirty="0">
                <a:latin typeface="Arial" panose="020B0604020202020204" pitchFamily="34" charset="0"/>
                <a:cs typeface="Arial" panose="020B0604020202020204" pitchFamily="34" charset="0"/>
              </a:rPr>
              <a:t>Step 5 .  </a:t>
            </a:r>
            <a:r>
              <a:rPr lang="en-US" sz="3600" b="1" dirty="0" err="1">
                <a:latin typeface="Arial" panose="020B0604020202020204" pitchFamily="34" charset="0"/>
                <a:cs typeface="Arial" panose="020B0604020202020204" pitchFamily="34" charset="0"/>
              </a:rPr>
              <a:t>Conceptualisation</a:t>
            </a:r>
            <a:endParaRPr lang="en-US" sz="36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3D66C97-A61C-15D4-851F-C0F4D99566B7}"/>
              </a:ext>
            </a:extLst>
          </p:cNvPr>
          <p:cNvSpPr txBox="1"/>
          <p:nvPr/>
        </p:nvSpPr>
        <p:spPr>
          <a:xfrm>
            <a:off x="146204" y="2427042"/>
            <a:ext cx="5223510" cy="3812291"/>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err="1">
                <a:latin typeface="Arial" panose="020B0604020202020204" pitchFamily="34" charset="0"/>
                <a:cs typeface="Arial" panose="020B0604020202020204" pitchFamily="34" charset="0"/>
              </a:rPr>
              <a:t>Conceptualisation</a:t>
            </a:r>
            <a:r>
              <a:rPr lang="en-US" sz="2000" dirty="0">
                <a:latin typeface="Arial" panose="020B0604020202020204" pitchFamily="34" charset="0"/>
                <a:cs typeface="Arial" panose="020B0604020202020204" pitchFamily="34" charset="0"/>
              </a:rPr>
              <a:t> involves:</a:t>
            </a:r>
          </a:p>
          <a:p>
            <a:pPr marL="380990"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Refining themes</a:t>
            </a:r>
          </a:p>
          <a:p>
            <a:pPr marL="380990"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Deciding which are most important</a:t>
            </a:r>
          </a:p>
          <a:p>
            <a:pPr marL="380990"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Comparing them with the literature</a:t>
            </a:r>
          </a:p>
          <a:p>
            <a:pPr marL="380990"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Working out how themes are connected to each other</a:t>
            </a:r>
          </a:p>
          <a:p>
            <a:pPr marL="380990" indent="-228600">
              <a:lnSpc>
                <a:spcPct val="90000"/>
              </a:lnSpc>
              <a:spcAft>
                <a:spcPts val="600"/>
              </a:spcAft>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indent="-228600">
              <a:lnSpc>
                <a:spcPct val="90000"/>
              </a:lnSpc>
              <a:spcAft>
                <a:spcPts val="600"/>
              </a:spcAft>
              <a:buFont typeface="Arial" panose="020B0604020202020204" pitchFamily="34" charset="0"/>
              <a:buChar char="•"/>
            </a:pPr>
            <a:r>
              <a:rPr lang="en-US" sz="2000" dirty="0" err="1">
                <a:latin typeface="Arial" panose="020B0604020202020204" pitchFamily="34" charset="0"/>
                <a:cs typeface="Arial" panose="020B0604020202020204" pitchFamily="34" charset="0"/>
              </a:rPr>
              <a:t>Conceptualisation</a:t>
            </a:r>
            <a:r>
              <a:rPr lang="en-US" sz="2000" dirty="0">
                <a:latin typeface="Arial" panose="020B0604020202020204" pitchFamily="34" charset="0"/>
                <a:cs typeface="Arial" panose="020B0604020202020204" pitchFamily="34" charset="0"/>
              </a:rPr>
              <a:t> creates</a:t>
            </a:r>
          </a:p>
          <a:p>
            <a:pPr marL="380990"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Definitions</a:t>
            </a:r>
          </a:p>
          <a:p>
            <a:pPr marL="380990"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Tentative models</a:t>
            </a:r>
          </a:p>
          <a:p>
            <a:pPr marL="380990" indent="-228600">
              <a:lnSpc>
                <a:spcPct val="90000"/>
              </a:lnSpc>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Draft hypotheses</a:t>
            </a:r>
          </a:p>
        </p:txBody>
      </p:sp>
      <p:pic>
        <p:nvPicPr>
          <p:cNvPr id="5" name="Picture 4">
            <a:extLst>
              <a:ext uri="{FF2B5EF4-FFF2-40B4-BE49-F238E27FC236}">
                <a16:creationId xmlns:a16="http://schemas.microsoft.com/office/drawing/2014/main" id="{3EE58243-1482-44BA-D19E-4482951D5293}"/>
              </a:ext>
            </a:extLst>
          </p:cNvPr>
          <p:cNvPicPr>
            <a:picLocks noChangeAspect="1"/>
          </p:cNvPicPr>
          <p:nvPr/>
        </p:nvPicPr>
        <p:blipFill>
          <a:blip r:embed="rId3"/>
          <a:srcRect t="21466" r="-1" b="11985"/>
          <a:stretch>
            <a:fillRect/>
          </a:stretch>
        </p:blipFill>
        <p:spPr>
          <a:xfrm>
            <a:off x="5369714" y="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554328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88FE8-07B6-40CA-BA34-1FA7166BB151}"/>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Abstract</a:t>
            </a:r>
          </a:p>
        </p:txBody>
      </p:sp>
      <p:sp>
        <p:nvSpPr>
          <p:cNvPr id="3" name="Content Placeholder 2">
            <a:extLst>
              <a:ext uri="{FF2B5EF4-FFF2-40B4-BE49-F238E27FC236}">
                <a16:creationId xmlns:a16="http://schemas.microsoft.com/office/drawing/2014/main" id="{EB764E75-0A1F-0917-5591-C6FA4853F021}"/>
              </a:ext>
            </a:extLst>
          </p:cNvPr>
          <p:cNvSpPr>
            <a:spLocks noGrp="1"/>
          </p:cNvSpPr>
          <p:nvPr>
            <p:ph idx="1"/>
          </p:nvPr>
        </p:nvSpPr>
        <p:spPr/>
        <p:txBody>
          <a:bodyPr>
            <a:normAutofit fontScale="77500" lnSpcReduction="20000"/>
          </a:bodyPr>
          <a:lstStyle/>
          <a:p>
            <a:pPr marL="0" indent="0" algn="ctr">
              <a:buNone/>
            </a:pPr>
            <a:r>
              <a:rPr lang="en-GB" dirty="0">
                <a:latin typeface="Arial" panose="020B0604020202020204" pitchFamily="34" charset="0"/>
                <a:cs typeface="Arial" panose="020B0604020202020204" pitchFamily="34" charset="0"/>
              </a:rPr>
              <a:t>This research examines garment maintenance and repair practices within UK fashion consumption through a case study of clothing donated to the Marks &amp; Spencer Archive at the University of Leeds. The archive comprises menswear, womenswear, and childrenswear dating from the 1940s to the early 2000s. Donor narratives accompanying each garment document provenance, perceived value, and instances of maintenance or repair, offering insight into historical attitudes towards durability, desirability, and adaptation over time. These archival perspectives are contextualised within contemporary debates through a focus group exploring current consumer attitudes to clothing longevity and domestic repair. Discussion was prompted by Marks &amp; Spencer’s sustainability statement, “M&amp;S clothing is made to be loved. Not just for a single season or outing, but year after year” (M&amp;S, 2024), enabling examination of how such claims are interpreted in everyday practice. The analysis draws on literature examining the relationship between durability and desirability and considers the practical skills required for garment maintenance and repair by consumers today. It situates these as a meaningful factor in value, use, and sustainability within contemporary fashion systems and consumption cultures.</a:t>
            </a:r>
          </a:p>
          <a:p>
            <a:endParaRPr lang="en-GB" dirty="0"/>
          </a:p>
        </p:txBody>
      </p:sp>
    </p:spTree>
    <p:extLst>
      <p:ext uri="{BB962C8B-B14F-4D97-AF65-F5344CB8AC3E}">
        <p14:creationId xmlns:p14="http://schemas.microsoft.com/office/powerpoint/2010/main" val="481791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5DD3C-4BD9-B409-FC49-4E0A9CAEF49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E3D7AA3-E255-1B85-EFA6-B826A8EB8F0E}"/>
              </a:ext>
            </a:extLst>
          </p:cNvPr>
          <p:cNvSpPr txBox="1"/>
          <p:nvPr/>
        </p:nvSpPr>
        <p:spPr>
          <a:xfrm>
            <a:off x="467591" y="218209"/>
            <a:ext cx="4769427" cy="1754326"/>
          </a:xfrm>
          <a:prstGeom prst="rect">
            <a:avLst/>
          </a:prstGeom>
          <a:noFill/>
        </p:spPr>
        <p:txBody>
          <a:bodyPr wrap="square" rtlCol="0">
            <a:spAutoFit/>
          </a:bodyPr>
          <a:lstStyle/>
          <a:p>
            <a:r>
              <a:rPr lang="en-GB" sz="3600" b="1" dirty="0">
                <a:latin typeface="Arial" panose="020B0604020202020204" pitchFamily="34" charset="0"/>
                <a:cs typeface="Arial" panose="020B0604020202020204" pitchFamily="34" charset="0"/>
              </a:rPr>
              <a:t>Step 5 Outcome (1)</a:t>
            </a:r>
          </a:p>
          <a:p>
            <a:r>
              <a:rPr lang="en-GB" sz="3600" b="1" dirty="0" err="1">
                <a:latin typeface="Arial" panose="020B0604020202020204" pitchFamily="34" charset="0"/>
                <a:cs typeface="Arial" panose="020B0604020202020204" pitchFamily="34" charset="0"/>
              </a:rPr>
              <a:t>Im</a:t>
            </a:r>
            <a:endParaRPr lang="en-GB" sz="3600" b="1" dirty="0">
              <a:latin typeface="Arial" panose="020B0604020202020204" pitchFamily="34" charset="0"/>
              <a:cs typeface="Arial" panose="020B0604020202020204" pitchFamily="34" charset="0"/>
            </a:endParaRPr>
          </a:p>
          <a:p>
            <a:endParaRPr lang="en-GB" sz="3600" b="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BFF7B691-8085-7943-4433-9BA13CAB10F0}"/>
              </a:ext>
            </a:extLst>
          </p:cNvPr>
          <p:cNvPicPr>
            <a:picLocks noChangeAspect="1"/>
          </p:cNvPicPr>
          <p:nvPr/>
        </p:nvPicPr>
        <p:blipFill>
          <a:blip r:embed="rId3"/>
          <a:stretch>
            <a:fillRect/>
          </a:stretch>
        </p:blipFill>
        <p:spPr>
          <a:xfrm>
            <a:off x="160020" y="864540"/>
            <a:ext cx="9487371" cy="4585691"/>
          </a:xfrm>
          <a:prstGeom prst="rect">
            <a:avLst/>
          </a:prstGeom>
        </p:spPr>
      </p:pic>
      <p:pic>
        <p:nvPicPr>
          <p:cNvPr id="3" name="Picture 2">
            <a:extLst>
              <a:ext uri="{FF2B5EF4-FFF2-40B4-BE49-F238E27FC236}">
                <a16:creationId xmlns:a16="http://schemas.microsoft.com/office/drawing/2014/main" id="{BD2B315B-04EB-321B-BA70-A30306FD2AE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046720" y="2930802"/>
            <a:ext cx="4429851" cy="4139796"/>
          </a:xfrm>
          <a:prstGeom prst="rect">
            <a:avLst/>
          </a:prstGeom>
        </p:spPr>
      </p:pic>
      <p:sp>
        <p:nvSpPr>
          <p:cNvPr id="5" name="TextBox 4">
            <a:extLst>
              <a:ext uri="{FF2B5EF4-FFF2-40B4-BE49-F238E27FC236}">
                <a16:creationId xmlns:a16="http://schemas.microsoft.com/office/drawing/2014/main" id="{28B0FFF8-BEA7-A3F2-B58C-7ABE1AB0E364}"/>
              </a:ext>
            </a:extLst>
          </p:cNvPr>
          <p:cNvSpPr txBox="1"/>
          <p:nvPr/>
        </p:nvSpPr>
        <p:spPr>
          <a:xfrm>
            <a:off x="-1400033" y="6207507"/>
            <a:ext cx="6236898" cy="215444"/>
          </a:xfrm>
          <a:prstGeom prst="rect">
            <a:avLst/>
          </a:prstGeom>
          <a:noFill/>
        </p:spPr>
        <p:txBody>
          <a:bodyPr wrap="square">
            <a:spAutoFit/>
          </a:bodyPr>
          <a:lstStyle/>
          <a:p>
            <a:pPr algn="ctr">
              <a:spcBef>
                <a:spcPts val="0"/>
              </a:spcBef>
            </a:pPr>
            <a:r>
              <a:rPr lang="en-GB" sz="800" b="0" dirty="0">
                <a:latin typeface="Arial" panose="020B0604020202020204" pitchFamily="34" charset="0"/>
                <a:cs typeface="Arial" panose="020B0604020202020204" pitchFamily="34" charset="0"/>
              </a:rPr>
              <a:t>Images courtesy of The M&amp;S Archive</a:t>
            </a:r>
          </a:p>
        </p:txBody>
      </p:sp>
    </p:spTree>
    <p:extLst>
      <p:ext uri="{BB962C8B-B14F-4D97-AF65-F5344CB8AC3E}">
        <p14:creationId xmlns:p14="http://schemas.microsoft.com/office/powerpoint/2010/main" val="3920950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69C04-13B4-2C6E-830F-697A696BB74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BF4D986-428F-D6E9-A877-6C15CEA56D0D}"/>
              </a:ext>
            </a:extLst>
          </p:cNvPr>
          <p:cNvPicPr>
            <a:picLocks noChangeAspect="1"/>
          </p:cNvPicPr>
          <p:nvPr/>
        </p:nvPicPr>
        <p:blipFill>
          <a:blip r:embed="rId3"/>
          <a:stretch>
            <a:fillRect/>
          </a:stretch>
        </p:blipFill>
        <p:spPr>
          <a:xfrm>
            <a:off x="7298260" y="1696162"/>
            <a:ext cx="4682181" cy="4593381"/>
          </a:xfrm>
          <a:prstGeom prst="rect">
            <a:avLst/>
          </a:prstGeom>
        </p:spPr>
      </p:pic>
      <p:sp>
        <p:nvSpPr>
          <p:cNvPr id="4" name="TextBox 3">
            <a:extLst>
              <a:ext uri="{FF2B5EF4-FFF2-40B4-BE49-F238E27FC236}">
                <a16:creationId xmlns:a16="http://schemas.microsoft.com/office/drawing/2014/main" id="{34B25BF6-77CF-DA07-319C-B99101FA3697}"/>
              </a:ext>
            </a:extLst>
          </p:cNvPr>
          <p:cNvSpPr txBox="1"/>
          <p:nvPr/>
        </p:nvSpPr>
        <p:spPr>
          <a:xfrm>
            <a:off x="467591" y="218209"/>
            <a:ext cx="4769427" cy="646331"/>
          </a:xfrm>
          <a:prstGeom prst="rect">
            <a:avLst/>
          </a:prstGeom>
          <a:noFill/>
        </p:spPr>
        <p:txBody>
          <a:bodyPr wrap="square" rtlCol="0">
            <a:spAutoFit/>
          </a:bodyPr>
          <a:lstStyle/>
          <a:p>
            <a:r>
              <a:rPr lang="en-GB" sz="3600" b="1" dirty="0">
                <a:latin typeface="Arial" panose="020B0604020202020204" pitchFamily="34" charset="0"/>
                <a:cs typeface="Arial" panose="020B0604020202020204" pitchFamily="34" charset="0"/>
              </a:rPr>
              <a:t>Step 5 Outcome (2)</a:t>
            </a:r>
          </a:p>
        </p:txBody>
      </p:sp>
      <p:pic>
        <p:nvPicPr>
          <p:cNvPr id="6" name="Picture 5">
            <a:extLst>
              <a:ext uri="{FF2B5EF4-FFF2-40B4-BE49-F238E27FC236}">
                <a16:creationId xmlns:a16="http://schemas.microsoft.com/office/drawing/2014/main" id="{2DA95849-8AAA-B3F1-E8FD-752708F64FF5}"/>
              </a:ext>
            </a:extLst>
          </p:cNvPr>
          <p:cNvPicPr>
            <a:picLocks noChangeAspect="1"/>
          </p:cNvPicPr>
          <p:nvPr/>
        </p:nvPicPr>
        <p:blipFill>
          <a:blip r:embed="rId4"/>
          <a:srcRect l="18508" t="31500" r="37551" b="14167"/>
          <a:stretch/>
        </p:blipFill>
        <p:spPr>
          <a:xfrm>
            <a:off x="467591" y="1171290"/>
            <a:ext cx="7076209" cy="5468501"/>
          </a:xfrm>
          <a:prstGeom prst="rect">
            <a:avLst/>
          </a:prstGeom>
        </p:spPr>
      </p:pic>
      <p:sp>
        <p:nvSpPr>
          <p:cNvPr id="5" name="TextBox 4">
            <a:extLst>
              <a:ext uri="{FF2B5EF4-FFF2-40B4-BE49-F238E27FC236}">
                <a16:creationId xmlns:a16="http://schemas.microsoft.com/office/drawing/2014/main" id="{847D1328-B065-FA0C-7C1C-F1625681EBDA}"/>
              </a:ext>
            </a:extLst>
          </p:cNvPr>
          <p:cNvSpPr txBox="1"/>
          <p:nvPr/>
        </p:nvSpPr>
        <p:spPr>
          <a:xfrm>
            <a:off x="-1343565" y="6424347"/>
            <a:ext cx="6094562" cy="215444"/>
          </a:xfrm>
          <a:prstGeom prst="rect">
            <a:avLst/>
          </a:prstGeom>
          <a:noFill/>
        </p:spPr>
        <p:txBody>
          <a:bodyPr wrap="square">
            <a:spAutoFit/>
          </a:bodyPr>
          <a:lstStyle/>
          <a:p>
            <a:pPr algn="ctr">
              <a:spcBef>
                <a:spcPts val="0"/>
              </a:spcBef>
            </a:pPr>
            <a:r>
              <a:rPr lang="en-GB" sz="800" b="0" dirty="0">
                <a:latin typeface="Arial" panose="020B0604020202020204" pitchFamily="34" charset="0"/>
                <a:cs typeface="Arial" panose="020B0604020202020204" pitchFamily="34" charset="0"/>
              </a:rPr>
              <a:t>Images courtesy of The M&amp;S Archive</a:t>
            </a:r>
          </a:p>
        </p:txBody>
      </p:sp>
    </p:spTree>
    <p:extLst>
      <p:ext uri="{BB962C8B-B14F-4D97-AF65-F5344CB8AC3E}">
        <p14:creationId xmlns:p14="http://schemas.microsoft.com/office/powerpoint/2010/main" val="2315874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6C68F-3538-ACCB-CAC0-D81D77F7400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E654E915-60CC-0307-0477-BC4FEEBFE12F}"/>
              </a:ext>
            </a:extLst>
          </p:cNvPr>
          <p:cNvSpPr txBox="1"/>
          <p:nvPr/>
        </p:nvSpPr>
        <p:spPr>
          <a:xfrm>
            <a:off x="467591" y="403267"/>
            <a:ext cx="4769427" cy="646331"/>
          </a:xfrm>
          <a:prstGeom prst="rect">
            <a:avLst/>
          </a:prstGeom>
          <a:noFill/>
        </p:spPr>
        <p:txBody>
          <a:bodyPr wrap="square" rtlCol="0">
            <a:spAutoFit/>
          </a:bodyPr>
          <a:lstStyle/>
          <a:p>
            <a:r>
              <a:rPr lang="en-GB" sz="3600" b="1" dirty="0">
                <a:latin typeface="Arial" panose="020B0604020202020204" pitchFamily="34" charset="0"/>
                <a:cs typeface="Arial" panose="020B0604020202020204" pitchFamily="34" charset="0"/>
              </a:rPr>
              <a:t>Step 5 Outcome (3)</a:t>
            </a:r>
          </a:p>
        </p:txBody>
      </p:sp>
      <p:pic>
        <p:nvPicPr>
          <p:cNvPr id="3" name="Picture 2">
            <a:extLst>
              <a:ext uri="{FF2B5EF4-FFF2-40B4-BE49-F238E27FC236}">
                <a16:creationId xmlns:a16="http://schemas.microsoft.com/office/drawing/2014/main" id="{78E7F3A3-18AF-720A-E416-0E8A5231268C}"/>
              </a:ext>
            </a:extLst>
          </p:cNvPr>
          <p:cNvPicPr>
            <a:picLocks noChangeAspect="1"/>
          </p:cNvPicPr>
          <p:nvPr/>
        </p:nvPicPr>
        <p:blipFill>
          <a:blip r:embed="rId3"/>
          <a:stretch>
            <a:fillRect/>
          </a:stretch>
        </p:blipFill>
        <p:spPr>
          <a:xfrm>
            <a:off x="0" y="1324017"/>
            <a:ext cx="6887714" cy="5480125"/>
          </a:xfrm>
          <a:prstGeom prst="rect">
            <a:avLst/>
          </a:prstGeom>
        </p:spPr>
      </p:pic>
      <p:pic>
        <p:nvPicPr>
          <p:cNvPr id="6" name="Picture 5">
            <a:extLst>
              <a:ext uri="{FF2B5EF4-FFF2-40B4-BE49-F238E27FC236}">
                <a16:creationId xmlns:a16="http://schemas.microsoft.com/office/drawing/2014/main" id="{C8FA7B5D-592D-D8CE-7A97-C86F86D488D8}"/>
              </a:ext>
            </a:extLst>
          </p:cNvPr>
          <p:cNvPicPr>
            <a:picLocks noChangeAspect="1"/>
          </p:cNvPicPr>
          <p:nvPr/>
        </p:nvPicPr>
        <p:blipFill>
          <a:blip r:embed="rId4" cstate="print">
            <a:extLst>
              <a:ext uri="{28A0092B-C50C-407E-A947-70E740481C1C}">
                <a14:useLocalDpi xmlns:a14="http://schemas.microsoft.com/office/drawing/2010/main" val="0"/>
              </a:ext>
            </a:extLst>
          </a:blip>
          <a:srcRect l="1954" r="9195"/>
          <a:stretch>
            <a:fillRect/>
          </a:stretch>
        </p:blipFill>
        <p:spPr>
          <a:xfrm rot="5400000" flipH="1">
            <a:off x="6744296" y="1580442"/>
            <a:ext cx="5587840" cy="4192641"/>
          </a:xfrm>
          <a:prstGeom prst="rect">
            <a:avLst/>
          </a:prstGeom>
        </p:spPr>
      </p:pic>
    </p:spTree>
    <p:extLst>
      <p:ext uri="{BB962C8B-B14F-4D97-AF65-F5344CB8AC3E}">
        <p14:creationId xmlns:p14="http://schemas.microsoft.com/office/powerpoint/2010/main" val="16139709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DF5D5-2B0A-FFFD-7233-475223236B8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AFE6562-CA67-926F-6A28-E80A38E8B7B8}"/>
              </a:ext>
            </a:extLst>
          </p:cNvPr>
          <p:cNvSpPr txBox="1"/>
          <p:nvPr/>
        </p:nvSpPr>
        <p:spPr>
          <a:xfrm>
            <a:off x="369620" y="294081"/>
            <a:ext cx="4769427" cy="646331"/>
          </a:xfrm>
          <a:prstGeom prst="rect">
            <a:avLst/>
          </a:prstGeom>
          <a:noFill/>
        </p:spPr>
        <p:txBody>
          <a:bodyPr wrap="square" rtlCol="0">
            <a:spAutoFit/>
          </a:bodyPr>
          <a:lstStyle/>
          <a:p>
            <a:r>
              <a:rPr lang="en-GB" sz="3600" b="1" dirty="0">
                <a:latin typeface="Arial" panose="020B0604020202020204" pitchFamily="34" charset="0"/>
                <a:cs typeface="Arial" panose="020B0604020202020204" pitchFamily="34" charset="0"/>
              </a:rPr>
              <a:t>Project Findings</a:t>
            </a:r>
          </a:p>
        </p:txBody>
      </p:sp>
      <p:sp>
        <p:nvSpPr>
          <p:cNvPr id="6" name="TextBox 5">
            <a:extLst>
              <a:ext uri="{FF2B5EF4-FFF2-40B4-BE49-F238E27FC236}">
                <a16:creationId xmlns:a16="http://schemas.microsoft.com/office/drawing/2014/main" id="{B4EDE38F-6183-F51A-3106-C341FDAB29AA}"/>
              </a:ext>
            </a:extLst>
          </p:cNvPr>
          <p:cNvSpPr txBox="1"/>
          <p:nvPr/>
        </p:nvSpPr>
        <p:spPr>
          <a:xfrm>
            <a:off x="246102" y="940412"/>
            <a:ext cx="6383297" cy="5598456"/>
          </a:xfrm>
          <a:prstGeom prst="rect">
            <a:avLst/>
          </a:prstGeom>
          <a:noFill/>
        </p:spPr>
        <p:txBody>
          <a:bodyPr wrap="square">
            <a:spAutoFit/>
          </a:bodyPr>
          <a:lstStyle/>
          <a:p>
            <a:pPr>
              <a:lnSpc>
                <a:spcPct val="90000"/>
              </a:lnSpc>
              <a:spcAft>
                <a:spcPts val="600"/>
              </a:spcAft>
            </a:pPr>
            <a:r>
              <a:rPr lang="en-US" sz="1800" dirty="0">
                <a:solidFill>
                  <a:schemeClr val="tx1">
                    <a:alpha val="80000"/>
                  </a:schemeClr>
                </a:solidFill>
                <a:latin typeface="Arial" panose="020B0604020202020204" pitchFamily="34" charset="0"/>
                <a:cs typeface="Arial" panose="020B0604020202020204" pitchFamily="34" charset="0"/>
              </a:rPr>
              <a:t>We started with the assumption that clothing sustainability is </a:t>
            </a:r>
            <a:r>
              <a:rPr lang="en-US" sz="1800" dirty="0" err="1">
                <a:solidFill>
                  <a:schemeClr val="tx1">
                    <a:alpha val="80000"/>
                  </a:schemeClr>
                </a:solidFill>
                <a:latin typeface="Arial" panose="020B0604020202020204" pitchFamily="34" charset="0"/>
                <a:cs typeface="Arial" panose="020B0604020202020204" pitchFamily="34" charset="0"/>
              </a:rPr>
              <a:t>maximi</a:t>
            </a:r>
            <a:r>
              <a:rPr lang="en-US" dirty="0" err="1">
                <a:solidFill>
                  <a:schemeClr val="tx1">
                    <a:alpha val="80000"/>
                  </a:schemeClr>
                </a:solidFill>
                <a:latin typeface="Arial" panose="020B0604020202020204" pitchFamily="34" charset="0"/>
                <a:cs typeface="Arial" panose="020B0604020202020204" pitchFamily="34" charset="0"/>
              </a:rPr>
              <a:t>s</a:t>
            </a:r>
            <a:r>
              <a:rPr lang="en-US" sz="1800" dirty="0" err="1">
                <a:solidFill>
                  <a:schemeClr val="tx1">
                    <a:alpha val="80000"/>
                  </a:schemeClr>
                </a:solidFill>
                <a:latin typeface="Arial" panose="020B0604020202020204" pitchFamily="34" charset="0"/>
                <a:cs typeface="Arial" panose="020B0604020202020204" pitchFamily="34" charset="0"/>
              </a:rPr>
              <a:t>ed</a:t>
            </a:r>
            <a:r>
              <a:rPr lang="en-US" sz="1800" dirty="0">
                <a:solidFill>
                  <a:schemeClr val="tx1">
                    <a:alpha val="80000"/>
                  </a:schemeClr>
                </a:solidFill>
                <a:latin typeface="Arial" panose="020B0604020202020204" pitchFamily="34" charset="0"/>
                <a:cs typeface="Arial" panose="020B0604020202020204" pitchFamily="34" charset="0"/>
              </a:rPr>
              <a:t> if garments stay in use for a long period of time</a:t>
            </a:r>
          </a:p>
          <a:p>
            <a:pPr>
              <a:lnSpc>
                <a:spcPct val="90000"/>
              </a:lnSpc>
              <a:spcAft>
                <a:spcPts val="600"/>
              </a:spcAft>
            </a:pPr>
            <a:r>
              <a:rPr lang="en-US" sz="1800" dirty="0">
                <a:solidFill>
                  <a:schemeClr val="tx1">
                    <a:alpha val="80000"/>
                  </a:schemeClr>
                </a:solidFill>
                <a:latin typeface="Arial" panose="020B0604020202020204" pitchFamily="34" charset="0"/>
                <a:cs typeface="Arial" panose="020B0604020202020204" pitchFamily="34" charset="0"/>
              </a:rPr>
              <a:t>Our research suggested that </a:t>
            </a:r>
          </a:p>
          <a:p>
            <a:pPr marL="285750" indent="-285750">
              <a:lnSpc>
                <a:spcPct val="90000"/>
              </a:lnSpc>
              <a:spcAft>
                <a:spcPts val="600"/>
              </a:spcAft>
              <a:buFont typeface="Arial" panose="020B0604020202020204" pitchFamily="34" charset="0"/>
              <a:buChar char="•"/>
            </a:pPr>
            <a:r>
              <a:rPr lang="en-US" sz="1800" dirty="0">
                <a:solidFill>
                  <a:schemeClr val="tx1">
                    <a:alpha val="80000"/>
                  </a:schemeClr>
                </a:solidFill>
                <a:latin typeface="Arial" panose="020B0604020202020204" pitchFamily="34" charset="0"/>
                <a:cs typeface="Arial" panose="020B0604020202020204" pitchFamily="34" charset="0"/>
              </a:rPr>
              <a:t>People treasure and continue to use items because they are “self congruent and high quality”</a:t>
            </a:r>
          </a:p>
          <a:p>
            <a:pPr marL="285750" indent="-285750">
              <a:lnSpc>
                <a:spcPct val="90000"/>
              </a:lnSpc>
              <a:spcAft>
                <a:spcPts val="600"/>
              </a:spcAft>
              <a:buFont typeface="Arial" panose="020B0604020202020204" pitchFamily="34" charset="0"/>
              <a:buChar char="•"/>
            </a:pPr>
            <a:r>
              <a:rPr lang="en-US" dirty="0">
                <a:solidFill>
                  <a:schemeClr val="tx1">
                    <a:alpha val="80000"/>
                  </a:schemeClr>
                </a:solidFill>
                <a:latin typeface="Arial" panose="020B0604020202020204" pitchFamily="34" charset="0"/>
                <a:cs typeface="Arial" panose="020B0604020202020204" pitchFamily="34" charset="0"/>
              </a:rPr>
              <a:t>Garment life can be extended through either repair or reuse. </a:t>
            </a:r>
          </a:p>
          <a:p>
            <a:pPr marL="285750" indent="-285750">
              <a:lnSpc>
                <a:spcPct val="90000"/>
              </a:lnSpc>
              <a:spcAft>
                <a:spcPts val="600"/>
              </a:spcAft>
              <a:buFont typeface="Arial" panose="020B0604020202020204" pitchFamily="34" charset="0"/>
              <a:buChar char="•"/>
            </a:pPr>
            <a:r>
              <a:rPr lang="en-US" dirty="0">
                <a:solidFill>
                  <a:schemeClr val="tx1">
                    <a:alpha val="80000"/>
                  </a:schemeClr>
                </a:solidFill>
                <a:latin typeface="Arial" panose="020B0604020202020204" pitchFamily="34" charset="0"/>
                <a:cs typeface="Arial" panose="020B0604020202020204" pitchFamily="34" charset="0"/>
              </a:rPr>
              <a:t>There are significant barriers to repair: it’s expensive, people may not have the skills, and the resulting repair may not be self congruent. </a:t>
            </a:r>
          </a:p>
          <a:p>
            <a:pPr marL="285750" indent="-285750">
              <a:lnSpc>
                <a:spcPct val="90000"/>
              </a:lnSpc>
              <a:spcAft>
                <a:spcPts val="600"/>
              </a:spcAft>
              <a:buFont typeface="Arial" panose="020B0604020202020204" pitchFamily="34" charset="0"/>
              <a:buChar char="•"/>
            </a:pPr>
            <a:r>
              <a:rPr lang="en-US" sz="1800" dirty="0">
                <a:solidFill>
                  <a:schemeClr val="tx1">
                    <a:alpha val="80000"/>
                  </a:schemeClr>
                </a:solidFill>
                <a:latin typeface="Arial" panose="020B0604020202020204" pitchFamily="34" charset="0"/>
                <a:cs typeface="Arial" panose="020B0604020202020204" pitchFamily="34" charset="0"/>
              </a:rPr>
              <a:t>Re-use </a:t>
            </a:r>
            <a:r>
              <a:rPr lang="en-US" dirty="0">
                <a:solidFill>
                  <a:schemeClr val="tx1">
                    <a:alpha val="80000"/>
                  </a:schemeClr>
                </a:solidFill>
                <a:latin typeface="Arial" panose="020B0604020202020204" pitchFamily="34" charset="0"/>
                <a:cs typeface="Arial" panose="020B0604020202020204" pitchFamily="34" charset="0"/>
              </a:rPr>
              <a:t>within a family or peer group is complex and associated with both shame and obligations, however, re-sale is becoming increasingly acceptable.</a:t>
            </a:r>
          </a:p>
          <a:p>
            <a:pPr marL="285750" indent="-285750">
              <a:lnSpc>
                <a:spcPct val="90000"/>
              </a:lnSpc>
              <a:spcAft>
                <a:spcPts val="600"/>
              </a:spcAft>
              <a:buFont typeface="Arial" panose="020B0604020202020204" pitchFamily="34" charset="0"/>
              <a:buChar char="•"/>
            </a:pPr>
            <a:r>
              <a:rPr lang="en-US" dirty="0">
                <a:solidFill>
                  <a:schemeClr val="tx1">
                    <a:alpha val="80000"/>
                  </a:schemeClr>
                </a:solidFill>
                <a:latin typeface="Arial" panose="020B0604020202020204" pitchFamily="34" charset="0"/>
                <a:cs typeface="Arial" panose="020B0604020202020204" pitchFamily="34" charset="0"/>
              </a:rPr>
              <a:t>Suggestions for Marks &amp; Spencer Ltd include </a:t>
            </a:r>
          </a:p>
          <a:p>
            <a:pPr marL="742950" lvl="1" indent="-285750">
              <a:lnSpc>
                <a:spcPct val="90000"/>
              </a:lnSpc>
              <a:spcAft>
                <a:spcPts val="600"/>
              </a:spcAft>
              <a:buFont typeface="Arial" panose="020B0604020202020204" pitchFamily="34" charset="0"/>
              <a:buChar char="•"/>
            </a:pPr>
            <a:r>
              <a:rPr lang="en-US" dirty="0">
                <a:solidFill>
                  <a:schemeClr val="tx1">
                    <a:alpha val="80000"/>
                  </a:schemeClr>
                </a:solidFill>
                <a:latin typeface="Arial" panose="020B0604020202020204" pitchFamily="34" charset="0"/>
                <a:cs typeface="Arial" panose="020B0604020202020204" pitchFamily="34" charset="0"/>
              </a:rPr>
              <a:t>online resale of their own brands (they’re doing it!)</a:t>
            </a:r>
          </a:p>
          <a:p>
            <a:pPr marL="742950" lvl="1" indent="-285750">
              <a:lnSpc>
                <a:spcPct val="90000"/>
              </a:lnSpc>
              <a:spcAft>
                <a:spcPts val="600"/>
              </a:spcAft>
              <a:buFont typeface="Arial" panose="020B0604020202020204" pitchFamily="34" charset="0"/>
              <a:buChar char="•"/>
            </a:pPr>
            <a:r>
              <a:rPr lang="en-US" dirty="0">
                <a:solidFill>
                  <a:schemeClr val="tx1">
                    <a:alpha val="80000"/>
                  </a:schemeClr>
                </a:solidFill>
                <a:latin typeface="Arial" panose="020B0604020202020204" pitchFamily="34" charset="0"/>
                <a:cs typeface="Arial" panose="020B0604020202020204" pitchFamily="34" charset="0"/>
              </a:rPr>
              <a:t>resisting fast fashion (they are doing this too!)</a:t>
            </a:r>
          </a:p>
          <a:p>
            <a:pPr marL="742950" lvl="1" indent="-285750">
              <a:lnSpc>
                <a:spcPct val="90000"/>
              </a:lnSpc>
              <a:spcAft>
                <a:spcPts val="600"/>
              </a:spcAft>
              <a:buFont typeface="Arial" panose="020B0604020202020204" pitchFamily="34" charset="0"/>
              <a:buChar char="•"/>
            </a:pPr>
            <a:r>
              <a:rPr lang="en-US" dirty="0">
                <a:solidFill>
                  <a:schemeClr val="tx1">
                    <a:alpha val="80000"/>
                  </a:schemeClr>
                </a:solidFill>
                <a:latin typeface="Arial" panose="020B0604020202020204" pitchFamily="34" charset="0"/>
                <a:cs typeface="Arial" panose="020B0604020202020204" pitchFamily="34" charset="0"/>
              </a:rPr>
              <a:t>Helping shoppers identify self-congruence</a:t>
            </a:r>
          </a:p>
          <a:p>
            <a:pPr marL="742950" lvl="1" indent="-285750">
              <a:lnSpc>
                <a:spcPct val="90000"/>
              </a:lnSpc>
              <a:spcAft>
                <a:spcPts val="600"/>
              </a:spcAft>
              <a:buFont typeface="Arial" panose="020B0604020202020204" pitchFamily="34" charset="0"/>
              <a:buChar char="•"/>
            </a:pPr>
            <a:r>
              <a:rPr lang="en-US" dirty="0" err="1">
                <a:solidFill>
                  <a:schemeClr val="tx1">
                    <a:alpha val="80000"/>
                  </a:schemeClr>
                </a:solidFill>
                <a:latin typeface="Arial" panose="020B0604020202020204" pitchFamily="34" charset="0"/>
                <a:cs typeface="Arial" panose="020B0604020202020204" pitchFamily="34" charset="0"/>
              </a:rPr>
              <a:t>Popularising</a:t>
            </a:r>
            <a:r>
              <a:rPr lang="en-US" dirty="0">
                <a:solidFill>
                  <a:schemeClr val="tx1">
                    <a:alpha val="80000"/>
                  </a:schemeClr>
                </a:solidFill>
                <a:latin typeface="Arial" panose="020B0604020202020204" pitchFamily="34" charset="0"/>
                <a:cs typeface="Arial" panose="020B0604020202020204" pitchFamily="34" charset="0"/>
              </a:rPr>
              <a:t> the idea of “getting the use value” out of an item.</a:t>
            </a:r>
          </a:p>
        </p:txBody>
      </p:sp>
      <p:pic>
        <p:nvPicPr>
          <p:cNvPr id="5" name="Picture 4" descr="A person in a blue suit&#10;&#10;AI-generated content may be incorrect.">
            <a:extLst>
              <a:ext uri="{FF2B5EF4-FFF2-40B4-BE49-F238E27FC236}">
                <a16:creationId xmlns:a16="http://schemas.microsoft.com/office/drawing/2014/main" id="{0C5A457A-2F6D-7876-2641-A4B6C1BC79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6230218" y="1192357"/>
            <a:ext cx="7154139" cy="4769426"/>
          </a:xfrm>
          <a:prstGeom prst="rect">
            <a:avLst/>
          </a:prstGeom>
        </p:spPr>
      </p:pic>
    </p:spTree>
    <p:extLst>
      <p:ext uri="{BB962C8B-B14F-4D97-AF65-F5344CB8AC3E}">
        <p14:creationId xmlns:p14="http://schemas.microsoft.com/office/powerpoint/2010/main" val="29950184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969EB-9E9C-64D9-FDFC-D2F4D80DA0CC}"/>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Where to Next</a:t>
            </a:r>
          </a:p>
        </p:txBody>
      </p:sp>
      <p:sp>
        <p:nvSpPr>
          <p:cNvPr id="3" name="Content Placeholder 2">
            <a:extLst>
              <a:ext uri="{FF2B5EF4-FFF2-40B4-BE49-F238E27FC236}">
                <a16:creationId xmlns:a16="http://schemas.microsoft.com/office/drawing/2014/main" id="{79814672-FF49-C702-E224-BA4F6C2C8885}"/>
              </a:ext>
            </a:extLst>
          </p:cNvPr>
          <p:cNvSpPr>
            <a:spLocks noGrp="1"/>
          </p:cNvSpPr>
          <p:nvPr>
            <p:ph idx="1"/>
          </p:nvPr>
        </p:nvSpPr>
        <p:spPr/>
        <p:txBody>
          <a:bodyPr>
            <a:normAutofit fontScale="92500" lnSpcReduction="20000"/>
          </a:bodyPr>
          <a:lstStyle/>
          <a:p>
            <a:pPr marL="0" indent="0">
              <a:buNone/>
            </a:pPr>
            <a:r>
              <a:rPr lang="en-GB" dirty="0">
                <a:latin typeface="Arial" panose="020B0604020202020204" pitchFamily="34" charset="0"/>
                <a:cs typeface="Arial" panose="020B0604020202020204" pitchFamily="34" charset="0"/>
              </a:rPr>
              <a:t>The presentation of the paper represents the first of a three-stage research process that aims to investigate how UK fashion consumers engage in the domestic maintenance and repair of clothing. It seeks to understand the cultural, technical, and behavioural factors influencing clothing repair practices and their role in promoting sustainable fashion consumption.</a:t>
            </a:r>
          </a:p>
          <a:p>
            <a:r>
              <a:rPr lang="en-GB" dirty="0">
                <a:latin typeface="Arial" panose="020B0604020202020204" pitchFamily="34" charset="0"/>
                <a:cs typeface="Arial" panose="020B0604020202020204" pitchFamily="34" charset="0"/>
              </a:rPr>
              <a:t>Publish finding as a journal paper.</a:t>
            </a:r>
          </a:p>
          <a:p>
            <a:r>
              <a:rPr lang="en-GB" dirty="0">
                <a:latin typeface="Arial" panose="020B0604020202020204" pitchFamily="34" charset="0"/>
                <a:cs typeface="Arial" panose="020B0604020202020204" pitchFamily="34" charset="0"/>
              </a:rPr>
              <a:t>The second stage of the research will involve the Marks and Spencer Archive, who will part fund a one-year </a:t>
            </a:r>
            <a:r>
              <a:rPr lang="en-GB" dirty="0" err="1">
                <a:latin typeface="Arial" panose="020B0604020202020204" pitchFamily="34" charset="0"/>
                <a:cs typeface="Arial" panose="020B0604020202020204" pitchFamily="34" charset="0"/>
              </a:rPr>
              <a:t>MRes</a:t>
            </a:r>
            <a:r>
              <a:rPr lang="en-GB" dirty="0">
                <a:latin typeface="Arial" panose="020B0604020202020204" pitchFamily="34" charset="0"/>
                <a:cs typeface="Arial" panose="020B0604020202020204" pitchFamily="34" charset="0"/>
              </a:rPr>
              <a:t> student, supervised by the team.</a:t>
            </a:r>
          </a:p>
          <a:p>
            <a:r>
              <a:rPr lang="en-GB" dirty="0">
                <a:latin typeface="Arial" panose="020B0604020202020204" pitchFamily="34" charset="0"/>
                <a:cs typeface="Arial" panose="020B0604020202020204" pitchFamily="34" charset="0"/>
              </a:rPr>
              <a:t>The third stage would be to </a:t>
            </a:r>
            <a:r>
              <a:rPr lang="en-GB" dirty="0" err="1">
                <a:latin typeface="Arial" panose="020B0604020202020204" pitchFamily="34" charset="0"/>
                <a:cs typeface="Arial" panose="020B0604020202020204" pitchFamily="34" charset="0"/>
              </a:rPr>
              <a:t>utilse</a:t>
            </a:r>
            <a:r>
              <a:rPr lang="en-GB" dirty="0">
                <a:latin typeface="Arial" panose="020B0604020202020204" pitchFamily="34" charset="0"/>
                <a:cs typeface="Arial" panose="020B0604020202020204" pitchFamily="34" charset="0"/>
              </a:rPr>
              <a:t> the findings from the first and second stage of the research to write a larger funding application for AHRC. </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4150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6ECE0-9C76-41DE-B02B-B5D80D08B2FD}"/>
              </a:ext>
            </a:extLst>
          </p:cNvPr>
          <p:cNvSpPr>
            <a:spLocks noGrp="1"/>
          </p:cNvSpPr>
          <p:nvPr>
            <p:ph type="title"/>
          </p:nvPr>
        </p:nvSpPr>
        <p:spPr>
          <a:xfrm>
            <a:off x="1158240" y="5175853"/>
            <a:ext cx="10515600" cy="1325563"/>
          </a:xfrm>
        </p:spPr>
        <p:txBody>
          <a:bodyPr>
            <a:normAutofit/>
          </a:bodyPr>
          <a:lstStyle/>
          <a:p>
            <a:pPr algn="ctr"/>
            <a:r>
              <a:rPr lang="en-US" sz="2000" dirty="0">
                <a:latin typeface="Arial" panose="020B0604020202020204" pitchFamily="34" charset="0"/>
                <a:cs typeface="Arial" panose="020B0604020202020204" pitchFamily="34" charset="0"/>
              </a:rPr>
              <a:t>Dr Kevin Almond examining garments in the Marks and Spencer Reading Room</a:t>
            </a:r>
            <a:endParaRPr lang="en-GB" sz="20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FF4BC70-EB06-4DD9-8380-FA0F8A00D170}"/>
              </a:ext>
            </a:extLst>
          </p:cNvPr>
          <p:cNvSpPr>
            <a:spLocks noGrp="1"/>
          </p:cNvSpPr>
          <p:nvPr>
            <p:ph idx="1"/>
          </p:nvPr>
        </p:nvSpPr>
        <p:spPr/>
        <p:txBody>
          <a:bodyPr>
            <a:normAutofit/>
          </a:bodyPr>
          <a:lstStyle/>
          <a:p>
            <a:pPr marL="0" indent="0">
              <a:buNone/>
            </a:pPr>
            <a:endParaRPr lang="en-GB" dirty="0"/>
          </a:p>
          <a:p>
            <a:pPr marL="0" indent="0">
              <a:buNone/>
            </a:pPr>
            <a:endParaRPr lang="en-GB" dirty="0"/>
          </a:p>
        </p:txBody>
      </p:sp>
      <p:pic>
        <p:nvPicPr>
          <p:cNvPr id="4" name="Picture 3" descr="A person sitting at a table writing on a piece of paper&#10;&#10;AI-generated content may be incorrect.">
            <a:extLst>
              <a:ext uri="{FF2B5EF4-FFF2-40B4-BE49-F238E27FC236}">
                <a16:creationId xmlns:a16="http://schemas.microsoft.com/office/drawing/2014/main" id="{ED0EAB54-F876-C215-41A5-5215007189E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21404" y="697738"/>
            <a:ext cx="8277208" cy="4185475"/>
          </a:xfrm>
          <a:prstGeom prst="rect">
            <a:avLst/>
          </a:prstGeom>
          <a:noFill/>
          <a:ln>
            <a:noFill/>
          </a:ln>
        </p:spPr>
      </p:pic>
    </p:spTree>
    <p:extLst>
      <p:ext uri="{BB962C8B-B14F-4D97-AF65-F5344CB8AC3E}">
        <p14:creationId xmlns:p14="http://schemas.microsoft.com/office/powerpoint/2010/main" val="2033392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78C8F-173B-CB6C-1198-7F6207E893FF}"/>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Aim and Objectives</a:t>
            </a:r>
          </a:p>
        </p:txBody>
      </p:sp>
      <p:sp>
        <p:nvSpPr>
          <p:cNvPr id="3" name="Content Placeholder 2">
            <a:extLst>
              <a:ext uri="{FF2B5EF4-FFF2-40B4-BE49-F238E27FC236}">
                <a16:creationId xmlns:a16="http://schemas.microsoft.com/office/drawing/2014/main" id="{36FC5D9B-4D84-C1BC-E050-35B194440B6B}"/>
              </a:ext>
            </a:extLst>
          </p:cNvPr>
          <p:cNvSpPr>
            <a:spLocks noGrp="1"/>
          </p:cNvSpPr>
          <p:nvPr>
            <p:ph idx="1"/>
          </p:nvPr>
        </p:nvSpPr>
        <p:spPr/>
        <p:txBody>
          <a:bodyPr>
            <a:normAutofit fontScale="25000" lnSpcReduction="20000"/>
          </a:bodyPr>
          <a:lstStyle/>
          <a:p>
            <a:pPr marL="0" indent="0" algn="ctr">
              <a:buNone/>
            </a:pPr>
            <a:r>
              <a:rPr lang="en-GB" sz="7200" b="1" dirty="0">
                <a:latin typeface="Arial" panose="020B0604020202020204" pitchFamily="34" charset="0"/>
                <a:cs typeface="Arial" panose="020B0604020202020204" pitchFamily="34" charset="0"/>
              </a:rPr>
              <a:t>Aim</a:t>
            </a:r>
          </a:p>
          <a:p>
            <a:pPr algn="ctr"/>
            <a:r>
              <a:rPr lang="en-GB" sz="7200" dirty="0">
                <a:latin typeface="Arial" panose="020B0604020202020204" pitchFamily="34" charset="0"/>
                <a:cs typeface="Arial" panose="020B0604020202020204" pitchFamily="34" charset="0"/>
              </a:rPr>
              <a:t>To investigate the historical and contemporary factors that encourage the retention, maintenance, and re‑use of clothing, using the Marks &amp; Spencer Archive and consumer perspectives to identify strategies that could help reduce overconsumption in the UK fashion industry.</a:t>
            </a:r>
          </a:p>
          <a:p>
            <a:pPr marL="0" lvl="0" indent="0" algn="ctr">
              <a:buNone/>
            </a:pPr>
            <a:r>
              <a:rPr lang="en-GB" sz="7200" b="1" dirty="0">
                <a:latin typeface="Arial" panose="020B0604020202020204" pitchFamily="34" charset="0"/>
                <a:cs typeface="Arial" panose="020B0604020202020204" pitchFamily="34" charset="0"/>
              </a:rPr>
              <a:t>Object-Based Inquiry</a:t>
            </a:r>
          </a:p>
          <a:p>
            <a:pPr algn="ctr"/>
            <a:r>
              <a:rPr lang="en-GB" sz="7200" dirty="0">
                <a:latin typeface="Arial" panose="020B0604020202020204" pitchFamily="34" charset="0"/>
                <a:cs typeface="Arial" panose="020B0604020202020204" pitchFamily="34" charset="0"/>
              </a:rPr>
              <a:t>To analyse garments within the Marks &amp; Spencer </a:t>
            </a:r>
            <a:r>
              <a:rPr lang="en-GB" sz="7200">
                <a:latin typeface="Arial" panose="020B0604020202020204" pitchFamily="34" charset="0"/>
                <a:cs typeface="Arial" panose="020B0604020202020204" pitchFamily="34" charset="0"/>
              </a:rPr>
              <a:t>Archive to </a:t>
            </a:r>
            <a:r>
              <a:rPr lang="en-GB" sz="7200" dirty="0">
                <a:latin typeface="Arial" panose="020B0604020202020204" pitchFamily="34" charset="0"/>
                <a:cs typeface="Arial" panose="020B0604020202020204" pitchFamily="34" charset="0"/>
              </a:rPr>
              <a:t>identify material, behavioural, and emotional factors that contributed to their long-term retention, maintenance, and value.</a:t>
            </a:r>
          </a:p>
          <a:p>
            <a:pPr marL="0" lvl="0" indent="0" algn="ctr">
              <a:buNone/>
            </a:pPr>
            <a:r>
              <a:rPr lang="en-GB" sz="7200" b="1" dirty="0">
                <a:latin typeface="Arial" panose="020B0604020202020204" pitchFamily="34" charset="0"/>
                <a:cs typeface="Arial" panose="020B0604020202020204" pitchFamily="34" charset="0"/>
              </a:rPr>
              <a:t>Consumer Perspectives</a:t>
            </a:r>
          </a:p>
          <a:p>
            <a:pPr algn="ctr"/>
            <a:r>
              <a:rPr lang="en-GB" sz="7200" dirty="0">
                <a:latin typeface="Arial" panose="020B0604020202020204" pitchFamily="34" charset="0"/>
                <a:cs typeface="Arial" panose="020B0604020202020204" pitchFamily="34" charset="0"/>
              </a:rPr>
              <a:t>To explore contemporary consumer attitudes toward garment maintenance, value, longevity, and re‑use through a focus group informed by themes emerging from the archive study.</a:t>
            </a:r>
          </a:p>
          <a:p>
            <a:pPr marL="0" lvl="0" indent="0" algn="ctr">
              <a:buNone/>
            </a:pPr>
            <a:r>
              <a:rPr lang="en-GB" sz="7200" b="1" dirty="0">
                <a:latin typeface="Arial" panose="020B0604020202020204" pitchFamily="34" charset="0"/>
                <a:cs typeface="Arial" panose="020B0604020202020204" pitchFamily="34" charset="0"/>
              </a:rPr>
              <a:t>Sustainability Evaluation</a:t>
            </a:r>
          </a:p>
          <a:p>
            <a:pPr algn="ctr"/>
            <a:r>
              <a:rPr lang="en-GB" sz="7200" dirty="0">
                <a:latin typeface="Arial" panose="020B0604020202020204" pitchFamily="34" charset="0"/>
                <a:cs typeface="Arial" panose="020B0604020202020204" pitchFamily="34" charset="0"/>
              </a:rPr>
              <a:t>To evaluate how insights from past and present practices of maintaining and valuing clothing can inform strategies—both consumer-facing and industry-led—that aim to extend garment lifecycles and reduce overconsumption in the fashion sector.</a:t>
            </a:r>
          </a:p>
          <a:p>
            <a:endParaRPr lang="en-GB" dirty="0"/>
          </a:p>
        </p:txBody>
      </p:sp>
    </p:spTree>
    <p:extLst>
      <p:ext uri="{BB962C8B-B14F-4D97-AF65-F5344CB8AC3E}">
        <p14:creationId xmlns:p14="http://schemas.microsoft.com/office/powerpoint/2010/main" val="2470995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1AB99-E554-6369-1766-57E774DE7318}"/>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Marks and Spencer Archive</a:t>
            </a:r>
          </a:p>
        </p:txBody>
      </p:sp>
      <p:sp>
        <p:nvSpPr>
          <p:cNvPr id="3" name="Text Placeholder 2">
            <a:extLst>
              <a:ext uri="{FF2B5EF4-FFF2-40B4-BE49-F238E27FC236}">
                <a16:creationId xmlns:a16="http://schemas.microsoft.com/office/drawing/2014/main" id="{8BF43E06-EEFF-B667-6AC4-3B2845B1C649}"/>
              </a:ext>
            </a:extLst>
          </p:cNvPr>
          <p:cNvSpPr>
            <a:spLocks noGrp="1"/>
          </p:cNvSpPr>
          <p:nvPr>
            <p:ph type="body" idx="1"/>
          </p:nvPr>
        </p:nvSpPr>
        <p:spPr>
          <a:xfrm>
            <a:off x="742858" y="5353497"/>
            <a:ext cx="5157787" cy="823912"/>
          </a:xfrm>
        </p:spPr>
        <p:txBody>
          <a:bodyPr>
            <a:normAutofit fontScale="25000" lnSpcReduction="20000"/>
          </a:bodyPr>
          <a:lstStyle/>
          <a:p>
            <a:pPr algn="ctr"/>
            <a:r>
              <a:rPr lang="en-GB" dirty="0"/>
              <a:t>https://www.google.com/search?sca_esv=4ae20d8bd47daad1&amp;rlz=1C1GCEJ_enGB972GB972&amp;sxsrf=ANbL-n7H2tGJBxelItWqmtL6JXf8V7ZZiw:1773758875133&amp;q=marks+and+spencer+archive+image&amp;udm=2&amp;source=univ&amp;fir=voDMYaXHrIp6rM%252CyB6leYEgG-j2rM%252C_%253BilJySL-6g73FHM%252CX0eBZMjNvHWrmM%252C_%253BraqUI8d3WvKlDM%252CyB6leYEgG-j2rM%252C_%253BTvVUchsNAYsBAM%252CDI3sTFtE8p5IGM%252C_%253Bbdm5bTfsmJB6yM%252CyB6leYEgG-j2rM%252C_%253BPElLOTOZ7hur8M%252Cv1yPPsgTZASddM%252C_%253BzmMclHUrpG4CsM%252Cv1yPPsgTZASddM%252C_%253Br6BR-7F2K6BljM%252Co0Xqjw1dErtXLM%252C_%253B79OLgF7dIOAbbM%252CSZBJ_TtpEQsrDM%252C_%253BYNXPzJiVcSBHrM%252CDI3sTFtE8p5IGM%252C_%253BqZmOyv7ExJwcCM%252Cnd-DG-6uGLrp0M%252C_%253B8s3dS6CCKKmmrM%252C4fEu1D4E5bUVlM%252C_&amp;usg=AI4_-kSkoI7u0_WUGzCIbzZnwiGGXdaWMQ&amp;sa=X&amp;ved=2ahUKEwjolq3dlqeTAxWgXEEAHXuuAbEQ7Al6BAhbEAU&amp;biw=1920&amp;bih=945#sv=CAMSVhoyKhBlLWlsSnlTTC02ZzczRkhNMg5pbEp5U0wtNmc3M0ZITToOWDBlQlpNak52SFdybU0gBCocCgZtb3NhaWMSEGUtaWxKeVNMLTZnNzNGSE0YADABGAcgmMis_gEwAkoIEAIYAiACKAI</a:t>
            </a:r>
          </a:p>
        </p:txBody>
      </p:sp>
      <p:sp>
        <p:nvSpPr>
          <p:cNvPr id="5" name="Text Placeholder 4">
            <a:extLst>
              <a:ext uri="{FF2B5EF4-FFF2-40B4-BE49-F238E27FC236}">
                <a16:creationId xmlns:a16="http://schemas.microsoft.com/office/drawing/2014/main" id="{DDC25D8E-CBBF-0A73-2711-99B6778CBDFD}"/>
              </a:ext>
            </a:extLst>
          </p:cNvPr>
          <p:cNvSpPr>
            <a:spLocks noGrp="1"/>
          </p:cNvSpPr>
          <p:nvPr>
            <p:ph type="body" sz="quarter" idx="3"/>
          </p:nvPr>
        </p:nvSpPr>
        <p:spPr>
          <a:xfrm>
            <a:off x="6336792" y="5350387"/>
            <a:ext cx="5183188" cy="823912"/>
          </a:xfrm>
        </p:spPr>
        <p:txBody>
          <a:bodyPr>
            <a:normAutofit fontScale="25000" lnSpcReduction="20000"/>
          </a:bodyPr>
          <a:lstStyle/>
          <a:p>
            <a:pPr algn="ctr"/>
            <a:r>
              <a:rPr lang="en-GB" dirty="0"/>
              <a:t>https://www.google.com/search?sca_esv=4ae20d8bd47daad1&amp;rlz=1C1GCEJ_enGB972GB972&amp;sxsrf=ANbL-n7H2tGJBxelItWqmtL6JXf8V7ZZiw:1773758875133&amp;q=marks+and+spencer+archive+image&amp;udm=2&amp;source=univ&amp;fir=voDMYaXHrIp6rM%252CyB6leYEgG-j2rM%252C_%253BilJySL-6g73FHM%252CX0eBZMjNvHWrmM%252C_%253BraqUI8d3WvKlDM%252CyB6leYEgG-j2rM%252C_%253BTvVUchsNAYsBAM%252CDI3sTFtE8p5IGM%252C_%253Bbdm5bTfsmJB6yM%252CyB6leYEgG-j2rM%252C_%253BPElLOTOZ7hur8M%252Cv1yPPsgTZASddM%252C_%253BzmMclHUrpG4CsM%252Cv1yPPsgTZASddM%252C_%253Br6BR-7F2K6BljM%252Co0Xqjw1dErtXLM%252C_%253B79OLgF7dIOAbbM%252CSZBJ_TtpEQsrDM%252C_%253BYNXPzJiVcSBHrM%252CDI3sTFtE8p5IGM%252C_%253BqZmOyv7ExJwcCM%252Cnd-DG-6uGLrp0M%252C_%253B8s3dS6CCKKmmrM%252C4fEu1D4E5bUVlM%252C_&amp;usg=AI4_-kSkoI7u0_WUGzCIbzZnwiGGXdaWMQ&amp;sa=X&amp;ved=2ahUKEwjolq3dlqeTAxWgXEEAHXuuAbEQ7Al6BAhbEAU&amp;biw=1920&amp;bih=945#sv=CAMSVhoyKhBlLXJhcVVJOGQzV3ZLbERNMg5yYXFVSThkM1d2S2xETToOeUI2bGVZRWdHLWoyck0gBCocCgZtb3NhaWMSEGUtcmFxVUk4ZDNXdktsRE0YADABGAcg14f-_wMwAkoIEAIYAiACKAI</a:t>
            </a:r>
          </a:p>
        </p:txBody>
      </p:sp>
      <p:pic>
        <p:nvPicPr>
          <p:cNvPr id="2050" name="Picture 2" descr="Visit - M&amp;S Archive">
            <a:extLst>
              <a:ext uri="{FF2B5EF4-FFF2-40B4-BE49-F238E27FC236}">
                <a16:creationId xmlns:a16="http://schemas.microsoft.com/office/drawing/2014/main" id="{2FA03ECC-13B8-F98E-568C-ABE1DB836A0C}"/>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39788" y="1899666"/>
            <a:ext cx="4963928" cy="330326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lan Your Visit to the M&amp;S Archive">
            <a:extLst>
              <a:ext uri="{FF2B5EF4-FFF2-40B4-BE49-F238E27FC236}">
                <a16:creationId xmlns:a16="http://schemas.microsoft.com/office/drawing/2014/main" id="{6159C494-A2E6-1F4A-1643-4577B74444D9}"/>
              </a:ext>
            </a:extLst>
          </p:cNvPr>
          <p:cNvPicPr>
            <a:picLocks noGrp="1" noChangeAspect="1" noChangeArrowheads="1"/>
          </p:cNvPicPr>
          <p:nvPr>
            <p:ph sz="quarter" idx="4"/>
          </p:nvPr>
        </p:nvPicPr>
        <p:blipFill>
          <a:blip r:embed="rId4">
            <a:extLst>
              <a:ext uri="{28A0092B-C50C-407E-A947-70E740481C1C}">
                <a14:useLocalDpi xmlns:a14="http://schemas.microsoft.com/office/drawing/2010/main" val="0"/>
              </a:ext>
            </a:extLst>
          </a:blip>
          <a:srcRect/>
          <a:stretch>
            <a:fillRect/>
          </a:stretch>
        </p:blipFill>
        <p:spPr bwMode="auto">
          <a:xfrm>
            <a:off x="6388283" y="1899669"/>
            <a:ext cx="4963929" cy="3303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533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ECDA7FA-C528-58D4-B0CD-8DE1EA201964}"/>
              </a:ext>
            </a:extLst>
          </p:cNvPr>
          <p:cNvSpPr txBox="1"/>
          <p:nvPr/>
        </p:nvSpPr>
        <p:spPr>
          <a:xfrm>
            <a:off x="3048762" y="879128"/>
            <a:ext cx="6094476" cy="5078313"/>
          </a:xfrm>
          <a:prstGeom prst="rect">
            <a:avLst/>
          </a:prstGeom>
          <a:noFill/>
        </p:spPr>
        <p:txBody>
          <a:bodyPr wrap="square">
            <a:spAutoFit/>
          </a:bodyPr>
          <a:lstStyle/>
          <a:p>
            <a:pPr marL="285750" indent="-285750" algn="ctr">
              <a:buFont typeface="Arial" panose="020B0604020202020204" pitchFamily="34" charset="0"/>
              <a:buChar char="•"/>
            </a:pPr>
            <a:r>
              <a:rPr lang="en-US" sz="1800" dirty="0">
                <a:solidFill>
                  <a:srgbClr val="000000"/>
                </a:solidFill>
                <a:effectLst/>
                <a:latin typeface="Arial" panose="020B0604020202020204" pitchFamily="34" charset="0"/>
                <a:ea typeface="MS Mincho" panose="02020609040205080304" pitchFamily="49" charset="-128"/>
              </a:rPr>
              <a:t>The Marks and Spencer Archive was established in 1984, which coincided with the 100</a:t>
            </a:r>
            <a:r>
              <a:rPr lang="en-US" sz="1800" baseline="30000" dirty="0">
                <a:solidFill>
                  <a:srgbClr val="000000"/>
                </a:solidFill>
                <a:effectLst/>
                <a:latin typeface="Arial" panose="020B0604020202020204" pitchFamily="34" charset="0"/>
                <a:ea typeface="MS Mincho" panose="02020609040205080304" pitchFamily="49" charset="-128"/>
              </a:rPr>
              <a:t>th</a:t>
            </a:r>
            <a:r>
              <a:rPr lang="en-US" sz="1800" dirty="0">
                <a:solidFill>
                  <a:srgbClr val="000000"/>
                </a:solidFill>
                <a:effectLst/>
                <a:latin typeface="Arial" panose="020B0604020202020204" pitchFamily="34" charset="0"/>
                <a:ea typeface="MS Mincho" panose="02020609040205080304" pitchFamily="49" charset="-128"/>
              </a:rPr>
              <a:t> anniversary of the business (M&amp;S Archive, 2025; Protheroe, 2005; Scott, 2008). </a:t>
            </a:r>
          </a:p>
          <a:p>
            <a:pPr marL="285750" indent="-285750" algn="ctr">
              <a:buFont typeface="Arial" panose="020B0604020202020204" pitchFamily="34" charset="0"/>
              <a:buChar char="•"/>
            </a:pPr>
            <a:r>
              <a:rPr lang="en-US" sz="1800" dirty="0">
                <a:solidFill>
                  <a:srgbClr val="000000"/>
                </a:solidFill>
                <a:effectLst/>
                <a:latin typeface="Arial" panose="020B0604020202020204" pitchFamily="34" charset="0"/>
                <a:ea typeface="MS Mincho" panose="02020609040205080304" pitchFamily="49" charset="-128"/>
              </a:rPr>
              <a:t>It is currently housed at the University of Leeds since 2012 (M&amp;S Archive, 2025). </a:t>
            </a:r>
          </a:p>
          <a:p>
            <a:pPr marL="285750" indent="-285750" algn="ctr">
              <a:buFont typeface="Arial" panose="020B0604020202020204" pitchFamily="34" charset="0"/>
              <a:buChar char="•"/>
            </a:pPr>
            <a:r>
              <a:rPr lang="en-US" sz="1800" dirty="0">
                <a:solidFill>
                  <a:srgbClr val="000000"/>
                </a:solidFill>
                <a:effectLst/>
                <a:latin typeface="Arial" panose="020B0604020202020204" pitchFamily="34" charset="0"/>
                <a:ea typeface="MS Mincho" panose="02020609040205080304" pitchFamily="49" charset="-128"/>
              </a:rPr>
              <a:t>The collection includes over 72,000 items including clothing. This includes physical items as well as photographic, written and digital records that document the company’s history and key aspects of their development (M&amp;S Archive Collection Guide, 2024). </a:t>
            </a:r>
          </a:p>
          <a:p>
            <a:pPr marL="285750" indent="-285750" algn="ctr">
              <a:buFont typeface="Arial" panose="020B0604020202020204" pitchFamily="34" charset="0"/>
              <a:buChar char="•"/>
            </a:pPr>
            <a:r>
              <a:rPr lang="en-US" sz="1800" dirty="0">
                <a:effectLst/>
                <a:latin typeface="Arial" panose="020B0604020202020204" pitchFamily="34" charset="0"/>
                <a:ea typeface="MS Mincho" panose="02020609040205080304" pitchFamily="49" charset="-128"/>
              </a:rPr>
              <a:t>‘The Marks &amp; Spencer Company Archive represents one of Britain’s most important corporate archival collections – owing to the key position of Marks &amp; Spencer in British high street retailing; the scope and extensiveness of the holdings; and the exceptional quality of analysis provided in many of the documents’ (</a:t>
            </a:r>
            <a:r>
              <a:rPr lang="en-US" sz="1800" dirty="0">
                <a:solidFill>
                  <a:srgbClr val="000000"/>
                </a:solidFill>
                <a:effectLst/>
                <a:latin typeface="Arial" panose="020B0604020202020204" pitchFamily="34" charset="0"/>
                <a:ea typeface="MS Mincho" panose="02020609040205080304" pitchFamily="49" charset="-128"/>
              </a:rPr>
              <a:t>M&amp;S Archive Collection Guide, 2024, p. ii).</a:t>
            </a:r>
            <a:endParaRPr lang="en-GB" sz="1800" dirty="0">
              <a:effectLst/>
              <a:latin typeface="Times New Roman" panose="02020603050405020304" pitchFamily="18" charset="0"/>
              <a:ea typeface="MS Mincho" panose="02020609040205080304" pitchFamily="49" charset="-128"/>
            </a:endParaRPr>
          </a:p>
        </p:txBody>
      </p:sp>
    </p:spTree>
    <p:extLst>
      <p:ext uri="{BB962C8B-B14F-4D97-AF65-F5344CB8AC3E}">
        <p14:creationId xmlns:p14="http://schemas.microsoft.com/office/powerpoint/2010/main" val="3427684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4FE00-B9AB-1CD2-741F-D8F1568C806E}"/>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Methodology</a:t>
            </a:r>
          </a:p>
        </p:txBody>
      </p:sp>
      <p:sp>
        <p:nvSpPr>
          <p:cNvPr id="6" name="Content Placeholder 5">
            <a:extLst>
              <a:ext uri="{FF2B5EF4-FFF2-40B4-BE49-F238E27FC236}">
                <a16:creationId xmlns:a16="http://schemas.microsoft.com/office/drawing/2014/main" id="{10AE85CD-A7B8-DAA2-0AD6-8280AB98F0A0}"/>
              </a:ext>
            </a:extLst>
          </p:cNvPr>
          <p:cNvSpPr>
            <a:spLocks noGrp="1"/>
          </p:cNvSpPr>
          <p:nvPr>
            <p:ph idx="1"/>
          </p:nvPr>
        </p:nvSpPr>
        <p:spPr/>
        <p:txBody>
          <a:bodyPr/>
          <a:lstStyle/>
          <a:p>
            <a:pPr marL="0" indent="0" algn="ctr">
              <a:buNone/>
            </a:pPr>
            <a:r>
              <a:rPr lang="en-GB" dirty="0">
                <a:latin typeface="Arial" panose="020B0604020202020204" pitchFamily="34" charset="0"/>
                <a:cs typeface="Arial" panose="020B0604020202020204" pitchFamily="34" charset="0"/>
              </a:rPr>
              <a:t>A qualitative approach—archival research, object-based analysis, and focus groups—enabled triangulation and detailed insight. This allowed close examination of beliefs, attitudes, and contextual background. Qualitative methods support in‑depth analysis of objects and artifacts to understand how ideas and opinions form. This approach suited the study’s examination of garments from the Marks and Spencer Archive and subsequent discussion of these findings with a focus group.</a:t>
            </a:r>
          </a:p>
          <a:p>
            <a:endParaRPr lang="en-GB" dirty="0"/>
          </a:p>
        </p:txBody>
      </p:sp>
    </p:spTree>
    <p:extLst>
      <p:ext uri="{BB962C8B-B14F-4D97-AF65-F5344CB8AC3E}">
        <p14:creationId xmlns:p14="http://schemas.microsoft.com/office/powerpoint/2010/main" val="908352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0F232-F1CC-EA4A-FF51-34967D2F45EE}"/>
              </a:ext>
            </a:extLst>
          </p:cNvPr>
          <p:cNvSpPr>
            <a:spLocks noGrp="1"/>
          </p:cNvSpPr>
          <p:nvPr>
            <p:ph type="title"/>
          </p:nvPr>
        </p:nvSpPr>
        <p:spPr/>
        <p:txBody>
          <a:bodyPr/>
          <a:lstStyle/>
          <a:p>
            <a:pPr algn="ctr"/>
            <a:r>
              <a:rPr lang="en-US" b="1" dirty="0">
                <a:latin typeface="Arial" panose="020B0604020202020204" pitchFamily="34" charset="0"/>
                <a:cs typeface="Arial" panose="020B0604020202020204" pitchFamily="34" charset="0"/>
              </a:rPr>
              <a:t>Examining the Garments</a:t>
            </a:r>
            <a:br>
              <a:rPr lang="en-GB" dirty="0"/>
            </a:br>
            <a:endParaRPr lang="en-GB" dirty="0"/>
          </a:p>
        </p:txBody>
      </p:sp>
      <p:sp>
        <p:nvSpPr>
          <p:cNvPr id="3" name="Content Placeholder 2">
            <a:extLst>
              <a:ext uri="{FF2B5EF4-FFF2-40B4-BE49-F238E27FC236}">
                <a16:creationId xmlns:a16="http://schemas.microsoft.com/office/drawing/2014/main" id="{FDEDE03A-7267-C3C6-6C4C-4A082AD3ADE6}"/>
              </a:ext>
            </a:extLst>
          </p:cNvPr>
          <p:cNvSpPr>
            <a:spLocks noGrp="1"/>
          </p:cNvSpPr>
          <p:nvPr>
            <p:ph idx="1"/>
          </p:nvPr>
        </p:nvSpPr>
        <p:spPr/>
        <p:txBody>
          <a:bodyPr>
            <a:normAutofit fontScale="92500" lnSpcReduction="10000"/>
          </a:bodyPr>
          <a:lstStyle/>
          <a:p>
            <a:pPr algn="ctr"/>
            <a:r>
              <a:rPr lang="en-US" dirty="0">
                <a:latin typeface="Arial" panose="020B0604020202020204" pitchFamily="34" charset="0"/>
                <a:cs typeface="Arial" panose="020B0604020202020204" pitchFamily="34" charset="0"/>
              </a:rPr>
              <a:t>The object-based analysis was conducted in the Reading Room of the Marks and Spencer Archive.</a:t>
            </a:r>
          </a:p>
          <a:p>
            <a:pPr algn="ctr"/>
            <a:r>
              <a:rPr lang="en-US" dirty="0">
                <a:latin typeface="Arial" panose="020B0604020202020204" pitchFamily="34" charset="0"/>
                <a:cs typeface="Arial" panose="020B0604020202020204" pitchFamily="34" charset="0"/>
              </a:rPr>
              <a:t>Each garment was displayed alongside an accompanying information sheet that detailed its provenance, production context, and any notable repairs or alterations. The researchers were encouraged to handle the garments, allowing for tactile examination of fabric, construction techniques, and signs of wear and repair, while also photographing them for further study.</a:t>
            </a:r>
          </a:p>
          <a:p>
            <a:pPr algn="ctr"/>
            <a:r>
              <a:rPr lang="en-US" dirty="0">
                <a:latin typeface="Arial" panose="020B0604020202020204" pitchFamily="34" charset="0"/>
                <a:cs typeface="Arial" panose="020B0604020202020204" pitchFamily="34" charset="0"/>
              </a:rPr>
              <a:t> Significant themes related to their durability, desirability, maintenance and repair began to emerge. The garments, together with their documented histories, are subsequently described and interpreted in relation to these emergent themes.</a:t>
            </a:r>
            <a:endParaRPr lang="en-GB"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883572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1A135-0D39-B173-6E10-A59D9C639B7C}"/>
              </a:ext>
            </a:extLst>
          </p:cNvPr>
          <p:cNvSpPr>
            <a:spLocks noGrp="1"/>
          </p:cNvSpPr>
          <p:nvPr>
            <p:ph type="title"/>
          </p:nvPr>
        </p:nvSpPr>
        <p:spPr>
          <a:xfrm>
            <a:off x="902208" y="5532437"/>
            <a:ext cx="10515600" cy="1325563"/>
          </a:xfrm>
        </p:spPr>
        <p:txBody>
          <a:bodyPr>
            <a:normAutofit/>
          </a:bodyPr>
          <a:lstStyle/>
          <a:p>
            <a:pPr algn="ctr"/>
            <a:r>
              <a:rPr lang="en-US" sz="2400" dirty="0">
                <a:latin typeface="Arial" panose="020B0604020202020204" pitchFamily="34" charset="0"/>
                <a:cs typeface="Arial" panose="020B0604020202020204" pitchFamily="34" charset="0"/>
              </a:rPr>
              <a:t>The object-based analysis was conducted in the Reading Room of the Marks and Spencer Archive.</a:t>
            </a:r>
            <a:br>
              <a:rPr lang="en-US" sz="2800" dirty="0">
                <a:latin typeface="Arial" panose="020B0604020202020204" pitchFamily="34" charset="0"/>
                <a:cs typeface="Arial" panose="020B0604020202020204" pitchFamily="34" charset="0"/>
              </a:rPr>
            </a:br>
            <a:endParaRPr lang="en-GB" sz="2800" dirty="0"/>
          </a:p>
        </p:txBody>
      </p:sp>
      <p:pic>
        <p:nvPicPr>
          <p:cNvPr id="5" name="Content Placeholder 4" descr="A table with clothes on it&#10;&#10;AI-generated content may be incorrect.">
            <a:extLst>
              <a:ext uri="{FF2B5EF4-FFF2-40B4-BE49-F238E27FC236}">
                <a16:creationId xmlns:a16="http://schemas.microsoft.com/office/drawing/2014/main" id="{D3352595-AF87-8D71-8ED8-523C6A0F6D68}"/>
              </a:ext>
            </a:extLst>
          </p:cNvPr>
          <p:cNvPicPr>
            <a:picLocks noGrp="1" noChangeAspect="1"/>
          </p:cNvPicPr>
          <p:nvPr>
            <p:ph idx="1"/>
          </p:nvPr>
        </p:nvPicPr>
        <p:blipFill>
          <a:blip r:embed="rId2"/>
          <a:stretch>
            <a:fillRect/>
          </a:stretch>
        </p:blipFill>
        <p:spPr>
          <a:xfrm>
            <a:off x="1240698" y="624584"/>
            <a:ext cx="9428403" cy="4703191"/>
          </a:xfrm>
        </p:spPr>
      </p:pic>
    </p:spTree>
    <p:extLst>
      <p:ext uri="{BB962C8B-B14F-4D97-AF65-F5344CB8AC3E}">
        <p14:creationId xmlns:p14="http://schemas.microsoft.com/office/powerpoint/2010/main" val="294428973"/>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1489</TotalTime>
  <Words>4774</Words>
  <Application>Microsoft Office PowerPoint</Application>
  <PresentationFormat>Widescreen</PresentationFormat>
  <Paragraphs>165</Paragraphs>
  <Slides>24</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DengXian</vt:lpstr>
      <vt:lpstr>DengXian Light</vt:lpstr>
      <vt:lpstr>Arial</vt:lpstr>
      <vt:lpstr>Times New Roman</vt:lpstr>
      <vt:lpstr>Office 主题</vt:lpstr>
      <vt:lpstr>Durability, Desirability, and Garment Maintenance: An Empirical Analysis of Clothing Donated to the Marks &amp; Spencer Archive </vt:lpstr>
      <vt:lpstr>Abstract</vt:lpstr>
      <vt:lpstr>Dr Kevin Almond examining garments in the Marks and Spencer Reading Room</vt:lpstr>
      <vt:lpstr>Aim and Objectives</vt:lpstr>
      <vt:lpstr>Marks and Spencer Archive</vt:lpstr>
      <vt:lpstr>PowerPoint Presentation</vt:lpstr>
      <vt:lpstr>Methodology</vt:lpstr>
      <vt:lpstr>Examining the Garments </vt:lpstr>
      <vt:lpstr>The object-based analysis was conducted in the Reading Room of the Marks and Spencer Archive. </vt:lpstr>
      <vt:lpstr>PowerPoint Presentation</vt:lpstr>
      <vt:lpstr>IDEAL ITEMS</vt:lpstr>
      <vt:lpstr>NOSTALGIA</vt:lpstr>
      <vt:lpstr> THRIFT Some of the items in the archive had been kept to avoid having to purchase a replacement.  Examples include woollen baby vests, presumably stored in the anticipation of future babies, and floral winceyette pyjamas which were purchased by the donor’s mother in the 1950s to keep her warm at boarding school.  The donor then stored them in case she ever needed warm pyjamas again. Images courtesy of The M&amp;S Archive  </vt:lpstr>
      <vt:lpstr>RETENTION</vt:lpstr>
      <vt:lpstr>REPAIR</vt:lpstr>
      <vt:lpstr>REUSE In most cases re-use was through hand me downs. The little blue coat had been worn by five different children across two different families. Occasionally as with the blue coat, what was happening might have been a little more like a series of loans, because the item returned to the original owner at the end. The blue dress had been worn by various sisters, and the hem had been adjusted several times. Images courtesy of The M&amp;S Archive </vt:lpstr>
      <vt:lpstr>Step 2.  Coding</vt:lpstr>
      <vt:lpstr>Step 3.  Generating Themes Step 4. Refining Themes</vt:lpstr>
      <vt:lpstr>Step 5 .  Conceptualisation</vt:lpstr>
      <vt:lpstr>PowerPoint Presentation</vt:lpstr>
      <vt:lpstr>PowerPoint Presentation</vt:lpstr>
      <vt:lpstr>PowerPoint Presentation</vt:lpstr>
      <vt:lpstr>PowerPoint Presentation</vt:lpstr>
      <vt:lpstr>Where to Next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308140772@qq.com</dc:creator>
  <cp:lastModifiedBy>Kevin Almond</cp:lastModifiedBy>
  <cp:revision>70</cp:revision>
  <dcterms:created xsi:type="dcterms:W3CDTF">2018-09-11T14:36:37Z</dcterms:created>
  <dcterms:modified xsi:type="dcterms:W3CDTF">2026-04-08T14:05:48Z</dcterms:modified>
</cp:coreProperties>
</file>