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90" r:id="rId3"/>
    <p:sldId id="258" r:id="rId4"/>
    <p:sldId id="261" r:id="rId5"/>
    <p:sldId id="291" r:id="rId6"/>
    <p:sldId id="306" r:id="rId7"/>
    <p:sldId id="307" r:id="rId8"/>
    <p:sldId id="293" r:id="rId9"/>
    <p:sldId id="315" r:id="rId10"/>
    <p:sldId id="257" r:id="rId11"/>
    <p:sldId id="313" r:id="rId12"/>
    <p:sldId id="317" r:id="rId13"/>
    <p:sldId id="318" r:id="rId14"/>
    <p:sldId id="308" r:id="rId15"/>
    <p:sldId id="296" r:id="rId16"/>
  </p:sldIdLst>
  <p:sldSz cx="18288000" cy="10287000"/>
  <p:notesSz cx="6858000" cy="9144000"/>
  <p:embeddedFontLst>
    <p:embeddedFont>
      <p:font typeface="Agrandir Bold" pitchFamily="2" charset="77"/>
      <p:regular r:id="rId18"/>
      <p:bold r:id="rId19"/>
      <p:italic r:id="rId20"/>
      <p:boldItalic r:id="rId21"/>
    </p:embeddedFont>
    <p:embeddedFont>
      <p:font typeface="Aileron" pitchFamily="2" charset="77"/>
      <p:regular r:id="rId22"/>
    </p:embeddedFont>
    <p:embeddedFont>
      <p:font typeface="Aileron Bold" pitchFamily="2" charset="77"/>
      <p:regular r:id="rId23"/>
      <p:bold r:id="rId24"/>
    </p:embeddedFont>
    <p:embeddedFont>
      <p:font typeface="Bricolage Grotesque Bold" panose="020B0605040402000204" pitchFamily="34" charset="0"/>
      <p:regular r:id="rId25"/>
      <p:bold r:id="rId26"/>
    </p:embeddedFont>
    <p:embeddedFont>
      <p:font typeface="Canva Sans" panose="020B0503030501040103" pitchFamily="34" charset="0"/>
      <p:regular r:id="rId27"/>
    </p:embeddedFont>
    <p:embeddedFont>
      <p:font typeface="Inter Bold" panose="020B0802030000000004" pitchFamily="34" charset="0"/>
      <p:regular r:id="rId28"/>
      <p:bold r:id="rId29"/>
    </p:embeddedFont>
    <p:embeddedFont>
      <p:font typeface="Poppins Bold" pitchFamily="2" charset="77"/>
      <p:regular r:id="rId30"/>
      <p:bold r:id="rId31"/>
    </p:embeddedFont>
    <p:embeddedFont>
      <p:font typeface="Poppins Bold Italics" pitchFamily="2" charset="77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Bold" panose="02000000000000000000" pitchFamily="2" charset="0"/>
      <p:regular r:id="rId40"/>
      <p:bold r:id="rId41"/>
      <p:italic r:id="rId42"/>
      <p:boldItalic r:id="rId43"/>
    </p:embeddedFont>
    <p:embeddedFont>
      <p:font typeface="Source Sans Pro Bold" panose="020B0703030403020204" pitchFamily="34" charset="0"/>
      <p:regular r:id="rId44"/>
      <p:bold r:id="rId45"/>
    </p:embeddedFont>
    <p:embeddedFont>
      <p:font typeface="TT Norms Bold Italics" panose="02000803020000090004" pitchFamily="2" charset="0"/>
      <p:regular r:id="rId46"/>
      <p:bold r:id="rId47"/>
      <p:italic r:id="rId48"/>
      <p:boldItalic r:id="rId49"/>
    </p:embeddedFont>
    <p:embeddedFont>
      <p:font typeface="TT Norms Ultra-Bold" panose="02000503040000020004" pitchFamily="2" charset="0"/>
      <p:regular r:id="rId50"/>
      <p:bold r:id="rId51"/>
    </p:embeddedFont>
    <p:embeddedFont>
      <p:font typeface="TT Norms Ultra-Bold Italics" panose="02000503020000090004" pitchFamily="2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8" autoAdjust="0"/>
    <p:restoredTop sz="96782" autoAdjust="0"/>
  </p:normalViewPr>
  <p:slideViewPr>
    <p:cSldViewPr>
      <p:cViewPr varScale="1">
        <p:scale>
          <a:sx n="84" d="100"/>
          <a:sy n="84" d="100"/>
        </p:scale>
        <p:origin x="20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font" Target="fonts/font33.fntdata"/><Relationship Id="rId55" Type="http://schemas.openxmlformats.org/officeDocument/2006/relationships/font" Target="fonts/font3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font" Target="fonts/font3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59" Type="http://schemas.openxmlformats.org/officeDocument/2006/relationships/tableStyles" Target="tableStyles.xml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54" Type="http://schemas.openxmlformats.org/officeDocument/2006/relationships/font" Target="fonts/font3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font" Target="fonts/font3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font" Target="fonts/font3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32766-9068-B745-95EF-AAC9731C4662}" type="datetimeFigureOut">
              <a:rPr lang="en-US" smtClean="0"/>
              <a:t>10/25/25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19F6-F248-C240-9018-46D15D61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71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technology, humanity and environment, e.g., how we use technology to empower humans, enhance creativity, promote 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19F6-F248-C240-9018-46D15D61E1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07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 → Human-Centricity → Sustainability → Resilience → Value-Driven Innovation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19F6-F248-C240-9018-46D15D61E1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03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Resilience in Industry 5.0 moves beyond redundancy and risk management — it becomes a 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 capability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embedded within interconnected systems.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19F6-F248-C240-9018-46D15D61E1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5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19F6-F248-C240-9018-46D15D61E1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7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4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65.png"/><Relationship Id="rId21" Type="http://schemas.openxmlformats.org/officeDocument/2006/relationships/image" Target="../media/image81.sv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71.svg"/><Relationship Id="rId5" Type="http://schemas.openxmlformats.org/officeDocument/2006/relationships/image" Target="../media/image43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66.sv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92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svg"/><Relationship Id="rId10" Type="http://schemas.openxmlformats.org/officeDocument/2006/relationships/image" Target="../media/image90.sv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7600" y="53737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223484" y="321871"/>
            <a:ext cx="12667623" cy="8366682"/>
            <a:chOff x="0" y="0"/>
            <a:chExt cx="3336329" cy="2203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6329" cy="2203571"/>
            </a:xfrm>
            <a:custGeom>
              <a:avLst/>
              <a:gdLst/>
              <a:ahLst/>
              <a:cxnLst/>
              <a:rect l="l" t="t" r="r" b="b"/>
              <a:pathLst>
                <a:path w="3336329" h="2203571">
                  <a:moveTo>
                    <a:pt x="0" y="0"/>
                  </a:moveTo>
                  <a:lnTo>
                    <a:pt x="3336329" y="0"/>
                  </a:lnTo>
                  <a:lnTo>
                    <a:pt x="3336329" y="2203571"/>
                  </a:lnTo>
                  <a:lnTo>
                    <a:pt x="0" y="2203571"/>
                  </a:lnTo>
                  <a:close/>
                </a:path>
              </a:pathLst>
            </a:custGeom>
            <a:gradFill rotWithShape="1">
              <a:gsLst>
                <a:gs pos="0">
                  <a:srgbClr val="292826">
                    <a:alpha val="100000"/>
                  </a:srgbClr>
                </a:gs>
                <a:gs pos="50000">
                  <a:srgbClr val="292826">
                    <a:alpha val="85000"/>
                  </a:srgbClr>
                </a:gs>
                <a:gs pos="100000">
                  <a:srgbClr val="292826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36329" cy="2241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43378" y="8278597"/>
            <a:ext cx="8625383" cy="834550"/>
            <a:chOff x="0" y="0"/>
            <a:chExt cx="2271706" cy="2197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1706" cy="219799"/>
            </a:xfrm>
            <a:custGeom>
              <a:avLst/>
              <a:gdLst/>
              <a:ahLst/>
              <a:cxnLst/>
              <a:rect l="l" t="t" r="r" b="b"/>
              <a:pathLst>
                <a:path w="2271706" h="219799">
                  <a:moveTo>
                    <a:pt x="203200" y="0"/>
                  </a:moveTo>
                  <a:lnTo>
                    <a:pt x="2271706" y="0"/>
                  </a:lnTo>
                  <a:lnTo>
                    <a:pt x="2068506" y="219799"/>
                  </a:lnTo>
                  <a:lnTo>
                    <a:pt x="0" y="2197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3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2068506" cy="25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745857" y="8280967"/>
            <a:ext cx="1543050" cy="834550"/>
            <a:chOff x="0" y="0"/>
            <a:chExt cx="406400" cy="2197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6400" cy="219799"/>
            </a:xfrm>
            <a:custGeom>
              <a:avLst/>
              <a:gdLst/>
              <a:ahLst/>
              <a:cxnLst/>
              <a:rect l="l" t="t" r="r" b="b"/>
              <a:pathLst>
                <a:path w="406400" h="219799">
                  <a:moveTo>
                    <a:pt x="203200" y="0"/>
                  </a:moveTo>
                  <a:lnTo>
                    <a:pt x="406400" y="0"/>
                  </a:lnTo>
                  <a:lnTo>
                    <a:pt x="203200" y="219799"/>
                  </a:lnTo>
                  <a:lnTo>
                    <a:pt x="0" y="2197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3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38100"/>
              <a:ext cx="203200" cy="25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20060" y="-4"/>
            <a:ext cx="6369197" cy="349859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383192" y="0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806810" y="6788414"/>
            <a:ext cx="6802184" cy="3553382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8" y="0"/>
                </a:lnTo>
                <a:lnTo>
                  <a:pt x="677586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 flipV="1">
            <a:off x="16080" y="6226996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8" y="0"/>
                </a:lnTo>
                <a:lnTo>
                  <a:pt x="677586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28700" y="7995022"/>
            <a:ext cx="847698" cy="850791"/>
          </a:xfrm>
          <a:custGeom>
            <a:avLst/>
            <a:gdLst/>
            <a:ahLst/>
            <a:cxnLst/>
            <a:rect l="l" t="t" r="r" b="b"/>
            <a:pathLst>
              <a:path w="847698" h="850791">
                <a:moveTo>
                  <a:pt x="0" y="0"/>
                </a:moveTo>
                <a:lnTo>
                  <a:pt x="847698" y="0"/>
                </a:lnTo>
                <a:lnTo>
                  <a:pt x="847698" y="850792"/>
                </a:lnTo>
                <a:lnTo>
                  <a:pt x="0" y="85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310514" y="3263243"/>
            <a:ext cx="13711251" cy="3679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i="1" dirty="0">
                <a:solidFill>
                  <a:srgbClr val="F9D342"/>
                </a:solidFill>
                <a:latin typeface="TT Norms Ultra-Bold Italics"/>
                <a:ea typeface="TT Norms Ultra-Bold Italics"/>
                <a:cs typeface="TT Norms Ultra-Bold Italics"/>
                <a:sym typeface="TT Norms Ultra-Bold Italics"/>
              </a:rPr>
              <a:t>Industry 5.0 and the Future of Sustainable Manufacturing:</a:t>
            </a:r>
          </a:p>
          <a:p>
            <a:r>
              <a:rPr lang="en-US" sz="4000" b="1" i="1" dirty="0">
                <a:solidFill>
                  <a:srgbClr val="F9D342"/>
                </a:solidFill>
                <a:latin typeface="TT Norms Ultra-Bold Italics"/>
                <a:ea typeface="TT Norms Ultra-Bold Italics"/>
                <a:cs typeface="TT Norms Ultra-Bold Italics"/>
                <a:sym typeface="TT Norms Ultra-Bold Italics"/>
              </a:rPr>
              <a:t>Human-centric Innovation, Circularity and Resilience</a:t>
            </a:r>
          </a:p>
          <a:p>
            <a:pPr algn="l">
              <a:lnSpc>
                <a:spcPts val="4300"/>
              </a:lnSpc>
            </a:pPr>
            <a:endParaRPr lang="en-US" sz="44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algn="l">
              <a:lnSpc>
                <a:spcPts val="9000"/>
              </a:lnSpc>
            </a:pPr>
            <a:endParaRPr lang="en-US" sz="44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49627" y="6060717"/>
            <a:ext cx="9051426" cy="194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3"/>
              </a:lnSpc>
            </a:pPr>
            <a:r>
              <a:rPr lang="en-US" sz="1735" b="1" i="1" dirty="0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DR. JACQUELINE YOU</a:t>
            </a:r>
          </a:p>
          <a:p>
            <a:pPr algn="ctr">
              <a:lnSpc>
                <a:spcPts val="3923"/>
              </a:lnSpc>
            </a:pPr>
            <a:r>
              <a:rPr lang="en-US" sz="1735" b="1" i="1" dirty="0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SCHOOL FOR BUSINESS AND SOCIETY</a:t>
            </a:r>
          </a:p>
          <a:p>
            <a:pPr algn="ctr">
              <a:lnSpc>
                <a:spcPts val="3923"/>
              </a:lnSpc>
            </a:pPr>
            <a:r>
              <a:rPr lang="en-US" sz="1735" b="1" i="1" dirty="0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UNIVERSITY OF YORK, UK</a:t>
            </a:r>
          </a:p>
          <a:p>
            <a:pPr algn="ctr">
              <a:lnSpc>
                <a:spcPts val="3923"/>
              </a:lnSpc>
            </a:pPr>
            <a:r>
              <a:rPr lang="en-US" sz="1735" b="1" i="1" dirty="0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24 OCTOBER 2025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04014" y="1281310"/>
            <a:ext cx="11286563" cy="77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4"/>
              </a:lnSpc>
            </a:pPr>
            <a:r>
              <a:rPr lang="en-US" sz="2400" b="1" i="1">
                <a:solidFill>
                  <a:srgbClr val="FBFBFB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THE 21ST INTERNATIONAL MANUFACTURING CONFERENCE (IMCC 2025)</a:t>
            </a:r>
          </a:p>
          <a:p>
            <a:pPr algn="ctr">
              <a:lnSpc>
                <a:spcPts val="3144"/>
              </a:lnSpc>
            </a:pPr>
            <a:r>
              <a:rPr lang="en-US" sz="2400" b="1" i="1">
                <a:solidFill>
                  <a:srgbClr val="FBFBFB"/>
                </a:solidFill>
                <a:latin typeface="TT Norms Bold Italics"/>
                <a:ea typeface="TT Norms Bold Italics"/>
                <a:cs typeface="TT Norms Bold Italics"/>
                <a:sym typeface="TT Norms Bold Italics"/>
              </a:rPr>
              <a:t>GUANGZHOU, CHINA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AE717B3F-4636-5D04-04A2-B433B22F2539}"/>
              </a:ext>
            </a:extLst>
          </p:cNvPr>
          <p:cNvGrpSpPr/>
          <p:nvPr/>
        </p:nvGrpSpPr>
        <p:grpSpPr>
          <a:xfrm>
            <a:off x="1499086" y="2040900"/>
            <a:ext cx="14683384" cy="2415371"/>
            <a:chOff x="1480669" y="1842822"/>
            <a:chExt cx="14683384" cy="2415371"/>
          </a:xfrm>
        </p:grpSpPr>
        <p:sp>
          <p:nvSpPr>
            <p:cNvPr id="15" name="Freeform 15"/>
            <p:cNvSpPr/>
            <p:nvPr/>
          </p:nvSpPr>
          <p:spPr>
            <a:xfrm>
              <a:off x="3465783" y="2640479"/>
              <a:ext cx="12545870" cy="1617714"/>
            </a:xfrm>
            <a:custGeom>
              <a:avLst/>
              <a:gdLst/>
              <a:ahLst/>
              <a:cxnLst/>
              <a:rect l="l" t="t" r="r" b="b"/>
              <a:pathLst>
                <a:path w="5257457" h="1617714">
                  <a:moveTo>
                    <a:pt x="0" y="0"/>
                  </a:moveTo>
                  <a:lnTo>
                    <a:pt x="5257457" y="0"/>
                  </a:lnTo>
                  <a:lnTo>
                    <a:pt x="5257457" y="1617714"/>
                  </a:lnTo>
                  <a:lnTo>
                    <a:pt x="0" y="161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8240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5C466E3-1CEB-D0CC-6C24-134E265518D7}"/>
                </a:ext>
              </a:extLst>
            </p:cNvPr>
            <p:cNvGrpSpPr/>
            <p:nvPr/>
          </p:nvGrpSpPr>
          <p:grpSpPr>
            <a:xfrm>
              <a:off x="1480669" y="1842822"/>
              <a:ext cx="14683384" cy="1523153"/>
              <a:chOff x="1547216" y="1753327"/>
              <a:chExt cx="14683384" cy="1523153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3427716" y="1793419"/>
                <a:ext cx="12802884" cy="1446002"/>
                <a:chOff x="0" y="0"/>
                <a:chExt cx="1735926" cy="493707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735926" cy="493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926" h="493707">
                      <a:moveTo>
                        <a:pt x="0" y="0"/>
                      </a:moveTo>
                      <a:lnTo>
                        <a:pt x="1735926" y="0"/>
                      </a:lnTo>
                      <a:lnTo>
                        <a:pt x="1735926" y="493707"/>
                      </a:lnTo>
                      <a:lnTo>
                        <a:pt x="0" y="493707"/>
                      </a:lnTo>
                      <a:close/>
                    </a:path>
                  </a:pathLst>
                </a:custGeom>
                <a:solidFill>
                  <a:srgbClr val="386C9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" name="TextBox 6"/>
                <p:cNvSpPr txBox="1"/>
                <p:nvPr/>
              </p:nvSpPr>
              <p:spPr>
                <a:xfrm>
                  <a:off x="0" y="-57150"/>
                  <a:ext cx="1735926" cy="55085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98"/>
                    </a:lnSpc>
                  </a:pPr>
                  <a:endParaRPr/>
                </a:p>
              </p:txBody>
            </p:sp>
          </p:grpSp>
          <p:sp>
            <p:nvSpPr>
              <p:cNvPr id="19" name="TextBox 19"/>
              <p:cNvSpPr txBox="1"/>
              <p:nvPr/>
            </p:nvSpPr>
            <p:spPr>
              <a:xfrm>
                <a:off x="4199360" y="2566945"/>
                <a:ext cx="11878840" cy="3462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lvl="0" indent="-342900" algn="l">
                  <a:lnSpc>
                    <a:spcPts val="2698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IoT and digital twins enable traceable material and energy flows across the lifecycle</a:t>
                </a: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4180941" y="2031911"/>
                <a:ext cx="5240093" cy="3975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1" indent="0" algn="l">
                  <a:lnSpc>
                    <a:spcPts val="3148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Closed-loop production</a:t>
                </a:r>
              </a:p>
            </p:txBody>
          </p:sp>
          <p:grpSp>
            <p:nvGrpSpPr>
              <p:cNvPr id="23" name="Group 23"/>
              <p:cNvGrpSpPr/>
              <p:nvPr/>
            </p:nvGrpSpPr>
            <p:grpSpPr>
              <a:xfrm rot="5400000">
                <a:off x="1652804" y="1647739"/>
                <a:ext cx="1523153" cy="1734330"/>
                <a:chOff x="0" y="0"/>
                <a:chExt cx="597607" cy="575944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597607" cy="575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07" h="575944">
                      <a:moveTo>
                        <a:pt x="199310" y="556875"/>
                      </a:moveTo>
                      <a:cubicBezTo>
                        <a:pt x="229948" y="568389"/>
                        <a:pt x="264779" y="575944"/>
                        <a:pt x="298964" y="575944"/>
                      </a:cubicBezTo>
                      <a:cubicBezTo>
                        <a:pt x="333151" y="575944"/>
                        <a:pt x="366047" y="569467"/>
                        <a:pt x="396362" y="557954"/>
                      </a:cubicBezTo>
                      <a:cubicBezTo>
                        <a:pt x="397008" y="557594"/>
                        <a:pt x="397652" y="557594"/>
                        <a:pt x="398297" y="557235"/>
                      </a:cubicBezTo>
                      <a:cubicBezTo>
                        <a:pt x="512142" y="511179"/>
                        <a:pt x="595995" y="389566"/>
                        <a:pt x="597607" y="252704"/>
                      </a:cubicBezTo>
                      <a:lnTo>
                        <a:pt x="597607" y="0"/>
                      </a:lnTo>
                      <a:lnTo>
                        <a:pt x="0" y="0"/>
                      </a:lnTo>
                      <a:lnTo>
                        <a:pt x="0" y="252516"/>
                      </a:lnTo>
                      <a:cubicBezTo>
                        <a:pt x="1613" y="390284"/>
                        <a:pt x="84175" y="511900"/>
                        <a:pt x="199310" y="556875"/>
                      </a:cubicBezTo>
                      <a:close/>
                    </a:path>
                  </a:pathLst>
                </a:custGeom>
                <a:solidFill>
                  <a:srgbClr val="386C9C"/>
                </a:solidFill>
                <a:ln w="762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TextBox 25"/>
                <p:cNvSpPr txBox="1"/>
                <p:nvPr/>
              </p:nvSpPr>
              <p:spPr>
                <a:xfrm>
                  <a:off x="0" y="-47625"/>
                  <a:ext cx="597607" cy="4965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l">
                    <a:lnSpc>
                      <a:spcPts val="2763"/>
                    </a:lnSpc>
                  </a:pPr>
                  <a:endParaRPr/>
                </a:p>
              </p:txBody>
            </p:sp>
          </p:grpSp>
          <p:sp>
            <p:nvSpPr>
              <p:cNvPr id="39" name="Freeform 39"/>
              <p:cNvSpPr/>
              <p:nvPr/>
            </p:nvSpPr>
            <p:spPr>
              <a:xfrm>
                <a:off x="2037021" y="1998469"/>
                <a:ext cx="926211" cy="977925"/>
              </a:xfrm>
              <a:custGeom>
                <a:avLst/>
                <a:gdLst/>
                <a:ahLst/>
                <a:cxnLst/>
                <a:rect l="l" t="t" r="r" b="b"/>
                <a:pathLst>
                  <a:path w="962034" h="977925">
                    <a:moveTo>
                      <a:pt x="0" y="0"/>
                    </a:moveTo>
                    <a:lnTo>
                      <a:pt x="962033" y="0"/>
                    </a:lnTo>
                    <a:lnTo>
                      <a:pt x="962033" y="977925"/>
                    </a:lnTo>
                    <a:lnTo>
                      <a:pt x="0" y="977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939135-B0A5-0FF5-EF58-E39CC3180E13}"/>
              </a:ext>
            </a:extLst>
          </p:cNvPr>
          <p:cNvGrpSpPr/>
          <p:nvPr/>
        </p:nvGrpSpPr>
        <p:grpSpPr>
          <a:xfrm>
            <a:off x="1475268" y="3751440"/>
            <a:ext cx="14849948" cy="2614470"/>
            <a:chOff x="1456851" y="3553362"/>
            <a:chExt cx="14849948" cy="2614470"/>
          </a:xfrm>
        </p:grpSpPr>
        <p:sp>
          <p:nvSpPr>
            <p:cNvPr id="7" name="Freeform 7"/>
            <p:cNvSpPr/>
            <p:nvPr/>
          </p:nvSpPr>
          <p:spPr>
            <a:xfrm>
              <a:off x="3194493" y="4550118"/>
              <a:ext cx="12802884" cy="1617714"/>
            </a:xfrm>
            <a:custGeom>
              <a:avLst/>
              <a:gdLst/>
              <a:ahLst/>
              <a:cxnLst/>
              <a:rect l="l" t="t" r="r" b="b"/>
              <a:pathLst>
                <a:path w="5257457" h="1617714">
                  <a:moveTo>
                    <a:pt x="0" y="0"/>
                  </a:moveTo>
                  <a:lnTo>
                    <a:pt x="5257457" y="0"/>
                  </a:lnTo>
                  <a:lnTo>
                    <a:pt x="5257457" y="1617714"/>
                  </a:lnTo>
                  <a:lnTo>
                    <a:pt x="0" y="161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8240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2E3DC94-785F-395F-4A4B-FB2FD38FB0EF}"/>
                </a:ext>
              </a:extLst>
            </p:cNvPr>
            <p:cNvGrpSpPr/>
            <p:nvPr/>
          </p:nvGrpSpPr>
          <p:grpSpPr>
            <a:xfrm>
              <a:off x="1456851" y="3553362"/>
              <a:ext cx="14849948" cy="1688129"/>
              <a:chOff x="1456851" y="3553362"/>
              <a:chExt cx="14849948" cy="1688129"/>
            </a:xfrm>
          </p:grpSpPr>
          <p:grpSp>
            <p:nvGrpSpPr>
              <p:cNvPr id="8" name="Group 8"/>
              <p:cNvGrpSpPr/>
              <p:nvPr/>
            </p:nvGrpSpPr>
            <p:grpSpPr>
              <a:xfrm>
                <a:off x="3356379" y="3553362"/>
                <a:ext cx="12950420" cy="1590138"/>
                <a:chOff x="-906" y="-57150"/>
                <a:chExt cx="1736832" cy="550857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-906" y="-26060"/>
                  <a:ext cx="1716782" cy="493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926" h="493707">
                      <a:moveTo>
                        <a:pt x="0" y="0"/>
                      </a:moveTo>
                      <a:lnTo>
                        <a:pt x="1735926" y="0"/>
                      </a:lnTo>
                      <a:lnTo>
                        <a:pt x="1735926" y="493707"/>
                      </a:lnTo>
                      <a:lnTo>
                        <a:pt x="0" y="493707"/>
                      </a:lnTo>
                      <a:close/>
                    </a:path>
                  </a:pathLst>
                </a:custGeom>
                <a:solidFill>
                  <a:srgbClr val="308FBE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TextBox 10"/>
                <p:cNvSpPr txBox="1"/>
                <p:nvPr/>
              </p:nvSpPr>
              <p:spPr>
                <a:xfrm>
                  <a:off x="0" y="-57150"/>
                  <a:ext cx="1735926" cy="55085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98"/>
                    </a:lnSpc>
                  </a:pPr>
                  <a:endParaRPr/>
                </a:p>
              </p:txBody>
            </p:sp>
          </p:grpSp>
          <p:grpSp>
            <p:nvGrpSpPr>
              <p:cNvPr id="26" name="Group 26"/>
              <p:cNvGrpSpPr/>
              <p:nvPr/>
            </p:nvGrpSpPr>
            <p:grpSpPr>
              <a:xfrm rot="5400000">
                <a:off x="1561845" y="3508780"/>
                <a:ext cx="1627717" cy="1837705"/>
                <a:chOff x="-41025" y="-47625"/>
                <a:chExt cx="638632" cy="606507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-41025" y="-22189"/>
                  <a:ext cx="559162" cy="581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07" h="575944">
                      <a:moveTo>
                        <a:pt x="199310" y="556875"/>
                      </a:moveTo>
                      <a:cubicBezTo>
                        <a:pt x="229948" y="568389"/>
                        <a:pt x="264779" y="575944"/>
                        <a:pt x="298964" y="575944"/>
                      </a:cubicBezTo>
                      <a:cubicBezTo>
                        <a:pt x="333151" y="575944"/>
                        <a:pt x="366047" y="569467"/>
                        <a:pt x="396362" y="557954"/>
                      </a:cubicBezTo>
                      <a:cubicBezTo>
                        <a:pt x="397008" y="557594"/>
                        <a:pt x="397652" y="557594"/>
                        <a:pt x="398297" y="557235"/>
                      </a:cubicBezTo>
                      <a:cubicBezTo>
                        <a:pt x="512142" y="511179"/>
                        <a:pt x="595995" y="389566"/>
                        <a:pt x="597607" y="252704"/>
                      </a:cubicBezTo>
                      <a:lnTo>
                        <a:pt x="597607" y="0"/>
                      </a:lnTo>
                      <a:lnTo>
                        <a:pt x="0" y="0"/>
                      </a:lnTo>
                      <a:lnTo>
                        <a:pt x="0" y="252516"/>
                      </a:lnTo>
                      <a:cubicBezTo>
                        <a:pt x="1613" y="390284"/>
                        <a:pt x="84175" y="511900"/>
                        <a:pt x="199310" y="556875"/>
                      </a:cubicBezTo>
                      <a:close/>
                    </a:path>
                  </a:pathLst>
                </a:custGeom>
                <a:solidFill>
                  <a:srgbClr val="308FBE"/>
                </a:solidFill>
                <a:ln w="762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TextBox 28"/>
                <p:cNvSpPr txBox="1"/>
                <p:nvPr/>
              </p:nvSpPr>
              <p:spPr>
                <a:xfrm>
                  <a:off x="0" y="-47625"/>
                  <a:ext cx="597607" cy="4965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l">
                    <a:lnSpc>
                      <a:spcPts val="2763"/>
                    </a:lnSpc>
                  </a:pPr>
                  <a:endParaRPr/>
                </a:p>
              </p:txBody>
            </p:sp>
          </p:grpSp>
          <p:sp>
            <p:nvSpPr>
              <p:cNvPr id="41" name="Freeform 41"/>
              <p:cNvSpPr/>
              <p:nvPr/>
            </p:nvSpPr>
            <p:spPr>
              <a:xfrm>
                <a:off x="1853987" y="3813893"/>
                <a:ext cx="1207246" cy="1027256"/>
              </a:xfrm>
              <a:custGeom>
                <a:avLst/>
                <a:gdLst/>
                <a:ahLst/>
                <a:cxnLst/>
                <a:rect l="l" t="t" r="r" b="b"/>
                <a:pathLst>
                  <a:path w="1207246" h="1027256">
                    <a:moveTo>
                      <a:pt x="0" y="0"/>
                    </a:moveTo>
                    <a:lnTo>
                      <a:pt x="1207246" y="0"/>
                    </a:lnTo>
                    <a:lnTo>
                      <a:pt x="1207246" y="1027256"/>
                    </a:lnTo>
                    <a:lnTo>
                      <a:pt x="0" y="10272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4182996" y="4477971"/>
                <a:ext cx="11897259" cy="3462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lvl="0" indent="-342900" algn="l">
                  <a:lnSpc>
                    <a:spcPts val="2698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AI optimizes materials, durability, and recyclability at concept stage</a:t>
                </a: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4114394" y="3929976"/>
                <a:ext cx="5442766" cy="3975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l">
                  <a:lnSpc>
                    <a:spcPts val="3148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Generative, sustainable design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8AED7A7-082F-1CBC-D8DA-73E93E31173B}"/>
              </a:ext>
            </a:extLst>
          </p:cNvPr>
          <p:cNvGrpSpPr/>
          <p:nvPr/>
        </p:nvGrpSpPr>
        <p:grpSpPr>
          <a:xfrm>
            <a:off x="1423572" y="5544132"/>
            <a:ext cx="14758898" cy="2626955"/>
            <a:chOff x="1405155" y="5346054"/>
            <a:chExt cx="14758898" cy="2626955"/>
          </a:xfrm>
        </p:grpSpPr>
        <p:sp>
          <p:nvSpPr>
            <p:cNvPr id="11" name="Freeform 11"/>
            <p:cNvSpPr/>
            <p:nvPr/>
          </p:nvSpPr>
          <p:spPr>
            <a:xfrm>
              <a:off x="3160721" y="6355295"/>
              <a:ext cx="12836656" cy="1617714"/>
            </a:xfrm>
            <a:custGeom>
              <a:avLst/>
              <a:gdLst/>
              <a:ahLst/>
              <a:cxnLst/>
              <a:rect l="l" t="t" r="r" b="b"/>
              <a:pathLst>
                <a:path w="5257457" h="1617714">
                  <a:moveTo>
                    <a:pt x="0" y="0"/>
                  </a:moveTo>
                  <a:lnTo>
                    <a:pt x="5257457" y="0"/>
                  </a:lnTo>
                  <a:lnTo>
                    <a:pt x="5257457" y="1617714"/>
                  </a:lnTo>
                  <a:lnTo>
                    <a:pt x="0" y="161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8240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C4E3FCC-8C24-90FC-5A9B-7B157D4C7E14}"/>
                </a:ext>
              </a:extLst>
            </p:cNvPr>
            <p:cNvGrpSpPr/>
            <p:nvPr/>
          </p:nvGrpSpPr>
          <p:grpSpPr>
            <a:xfrm>
              <a:off x="1405155" y="5346054"/>
              <a:ext cx="14758898" cy="1495041"/>
              <a:chOff x="1405155" y="5346054"/>
              <a:chExt cx="14758898" cy="1495041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3363135" y="5405822"/>
                <a:ext cx="12800918" cy="1435273"/>
                <a:chOff x="0" y="0"/>
                <a:chExt cx="1735926" cy="493707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1735926" cy="493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926" h="493707">
                      <a:moveTo>
                        <a:pt x="0" y="0"/>
                      </a:moveTo>
                      <a:lnTo>
                        <a:pt x="1735926" y="0"/>
                      </a:lnTo>
                      <a:lnTo>
                        <a:pt x="1735926" y="493707"/>
                      </a:lnTo>
                      <a:lnTo>
                        <a:pt x="0" y="493707"/>
                      </a:lnTo>
                      <a:close/>
                    </a:path>
                  </a:pathLst>
                </a:custGeom>
                <a:solidFill>
                  <a:srgbClr val="C34D24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0" y="-57150"/>
                  <a:ext cx="1735926" cy="55085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98"/>
                    </a:lnSpc>
                  </a:pPr>
                  <a:endParaRPr/>
                </a:p>
              </p:txBody>
            </p:sp>
          </p:grpSp>
          <p:grpSp>
            <p:nvGrpSpPr>
              <p:cNvPr id="29" name="Group 29"/>
              <p:cNvGrpSpPr/>
              <p:nvPr/>
            </p:nvGrpSpPr>
            <p:grpSpPr>
              <a:xfrm rot="5400000">
                <a:off x="1524799" y="5226410"/>
                <a:ext cx="1495041" cy="1734330"/>
                <a:chOff x="0" y="0"/>
                <a:chExt cx="597607" cy="575944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597607" cy="575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07" h="575944">
                      <a:moveTo>
                        <a:pt x="199310" y="556875"/>
                      </a:moveTo>
                      <a:cubicBezTo>
                        <a:pt x="229948" y="568389"/>
                        <a:pt x="264779" y="575944"/>
                        <a:pt x="298964" y="575944"/>
                      </a:cubicBezTo>
                      <a:cubicBezTo>
                        <a:pt x="333151" y="575944"/>
                        <a:pt x="366047" y="569467"/>
                        <a:pt x="396362" y="557954"/>
                      </a:cubicBezTo>
                      <a:cubicBezTo>
                        <a:pt x="397008" y="557594"/>
                        <a:pt x="397652" y="557594"/>
                        <a:pt x="398297" y="557235"/>
                      </a:cubicBezTo>
                      <a:cubicBezTo>
                        <a:pt x="512142" y="511179"/>
                        <a:pt x="595995" y="389566"/>
                        <a:pt x="597607" y="252704"/>
                      </a:cubicBezTo>
                      <a:lnTo>
                        <a:pt x="597607" y="0"/>
                      </a:lnTo>
                      <a:lnTo>
                        <a:pt x="0" y="0"/>
                      </a:lnTo>
                      <a:lnTo>
                        <a:pt x="0" y="252516"/>
                      </a:lnTo>
                      <a:cubicBezTo>
                        <a:pt x="1613" y="390284"/>
                        <a:pt x="84175" y="511900"/>
                        <a:pt x="199310" y="556875"/>
                      </a:cubicBezTo>
                      <a:close/>
                    </a:path>
                  </a:pathLst>
                </a:custGeom>
                <a:solidFill>
                  <a:srgbClr val="C34D24"/>
                </a:solidFill>
                <a:ln w="762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TextBox 31"/>
                <p:cNvSpPr txBox="1"/>
                <p:nvPr/>
              </p:nvSpPr>
              <p:spPr>
                <a:xfrm>
                  <a:off x="0" y="-47625"/>
                  <a:ext cx="597607" cy="4965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l">
                    <a:lnSpc>
                      <a:spcPts val="2763"/>
                    </a:lnSpc>
                  </a:pPr>
                  <a:endParaRPr/>
                </a:p>
              </p:txBody>
            </p:sp>
          </p:grpSp>
          <p:sp>
            <p:nvSpPr>
              <p:cNvPr id="40" name="Freeform 40"/>
              <p:cNvSpPr/>
              <p:nvPr/>
            </p:nvSpPr>
            <p:spPr>
              <a:xfrm>
                <a:off x="1945299" y="5498925"/>
                <a:ext cx="831144" cy="1082924"/>
              </a:xfrm>
              <a:custGeom>
                <a:avLst/>
                <a:gdLst/>
                <a:ahLst/>
                <a:cxnLst/>
                <a:rect l="l" t="t" r="r" b="b"/>
                <a:pathLst>
                  <a:path w="831144" h="1082924">
                    <a:moveTo>
                      <a:pt x="0" y="0"/>
                    </a:moveTo>
                    <a:lnTo>
                      <a:pt x="831145" y="0"/>
                    </a:lnTo>
                    <a:lnTo>
                      <a:pt x="831145" y="1082924"/>
                    </a:lnTo>
                    <a:lnTo>
                      <a:pt x="0" y="108292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4132813" y="6124128"/>
                <a:ext cx="10792052" cy="3462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lvl="0" indent="-342900" algn="l">
                  <a:lnSpc>
                    <a:spcPts val="2698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On-demand, localized production reduces transport, waste, and emissions</a:t>
                </a: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4142899" y="5582669"/>
                <a:ext cx="8011099" cy="3975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1" indent="0" algn="l">
                  <a:lnSpc>
                    <a:spcPts val="3148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Additive &amp; distributed manufacturing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8A236B2-4135-1D27-64AC-A5839538B2AB}"/>
              </a:ext>
            </a:extLst>
          </p:cNvPr>
          <p:cNvGrpSpPr/>
          <p:nvPr/>
        </p:nvGrpSpPr>
        <p:grpSpPr>
          <a:xfrm>
            <a:off x="1423571" y="7284272"/>
            <a:ext cx="14758899" cy="2561971"/>
            <a:chOff x="1423573" y="7199541"/>
            <a:chExt cx="14758899" cy="2561971"/>
          </a:xfrm>
        </p:grpSpPr>
        <p:sp>
          <p:nvSpPr>
            <p:cNvPr id="3" name="Freeform 3"/>
            <p:cNvSpPr/>
            <p:nvPr/>
          </p:nvSpPr>
          <p:spPr>
            <a:xfrm>
              <a:off x="3157903" y="8143798"/>
              <a:ext cx="12710116" cy="1617714"/>
            </a:xfrm>
            <a:custGeom>
              <a:avLst/>
              <a:gdLst/>
              <a:ahLst/>
              <a:cxnLst/>
              <a:rect l="l" t="t" r="r" b="b"/>
              <a:pathLst>
                <a:path w="5257457" h="1617714">
                  <a:moveTo>
                    <a:pt x="0" y="0"/>
                  </a:moveTo>
                  <a:lnTo>
                    <a:pt x="5257457" y="0"/>
                  </a:lnTo>
                  <a:lnTo>
                    <a:pt x="5257457" y="1617714"/>
                  </a:lnTo>
                  <a:lnTo>
                    <a:pt x="0" y="161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8240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BA9CE87-D097-6094-D9DE-BE172818259B}"/>
                </a:ext>
              </a:extLst>
            </p:cNvPr>
            <p:cNvGrpSpPr/>
            <p:nvPr/>
          </p:nvGrpSpPr>
          <p:grpSpPr>
            <a:xfrm>
              <a:off x="1423573" y="7199541"/>
              <a:ext cx="14758899" cy="1542913"/>
              <a:chOff x="1423573" y="7199541"/>
              <a:chExt cx="14758899" cy="1542913"/>
            </a:xfrm>
          </p:grpSpPr>
          <p:grpSp>
            <p:nvGrpSpPr>
              <p:cNvPr id="16" name="Group 16"/>
              <p:cNvGrpSpPr/>
              <p:nvPr/>
            </p:nvGrpSpPr>
            <p:grpSpPr>
              <a:xfrm>
                <a:off x="3379588" y="7234133"/>
                <a:ext cx="12802884" cy="1475407"/>
                <a:chOff x="0" y="0"/>
                <a:chExt cx="1735926" cy="493707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1735926" cy="493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5926" h="493707">
                      <a:moveTo>
                        <a:pt x="0" y="0"/>
                      </a:moveTo>
                      <a:lnTo>
                        <a:pt x="1735926" y="0"/>
                      </a:lnTo>
                      <a:lnTo>
                        <a:pt x="1735926" y="493707"/>
                      </a:lnTo>
                      <a:lnTo>
                        <a:pt x="0" y="493707"/>
                      </a:lnTo>
                      <a:close/>
                    </a:path>
                  </a:pathLst>
                </a:custGeom>
                <a:solidFill>
                  <a:srgbClr val="FF7A4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TextBox 18"/>
                <p:cNvSpPr txBox="1"/>
                <p:nvPr/>
              </p:nvSpPr>
              <p:spPr>
                <a:xfrm>
                  <a:off x="0" y="-57150"/>
                  <a:ext cx="1735926" cy="55085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98"/>
                    </a:lnSpc>
                  </a:pPr>
                  <a:endParaRPr/>
                </a:p>
              </p:txBody>
            </p:sp>
          </p:grpSp>
          <p:sp>
            <p:nvSpPr>
              <p:cNvPr id="20" name="TextBox 20"/>
              <p:cNvSpPr txBox="1"/>
              <p:nvPr/>
            </p:nvSpPr>
            <p:spPr>
              <a:xfrm>
                <a:off x="4132813" y="7880955"/>
                <a:ext cx="11735206" cy="6924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342900" lvl="0" indent="-342900" algn="l">
                  <a:lnSpc>
                    <a:spcPts val="2698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Sensors and analytics turn resource efficiency into a controllable engineering variable</a:t>
                </a:r>
              </a:p>
            </p:txBody>
          </p:sp>
          <p:grpSp>
            <p:nvGrpSpPr>
              <p:cNvPr id="32" name="Group 32"/>
              <p:cNvGrpSpPr/>
              <p:nvPr/>
            </p:nvGrpSpPr>
            <p:grpSpPr>
              <a:xfrm rot="5400000">
                <a:off x="1519281" y="7103833"/>
                <a:ext cx="1542913" cy="1734330"/>
                <a:chOff x="0" y="0"/>
                <a:chExt cx="597607" cy="575944"/>
              </a:xfrm>
            </p:grpSpPr>
            <p:sp>
              <p:nvSpPr>
                <p:cNvPr id="33" name="Freeform 33"/>
                <p:cNvSpPr/>
                <p:nvPr/>
              </p:nvSpPr>
              <p:spPr>
                <a:xfrm>
                  <a:off x="0" y="0"/>
                  <a:ext cx="597607" cy="575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607" h="575944">
                      <a:moveTo>
                        <a:pt x="199310" y="556875"/>
                      </a:moveTo>
                      <a:cubicBezTo>
                        <a:pt x="229948" y="568389"/>
                        <a:pt x="264779" y="575944"/>
                        <a:pt x="298964" y="575944"/>
                      </a:cubicBezTo>
                      <a:cubicBezTo>
                        <a:pt x="333151" y="575944"/>
                        <a:pt x="366047" y="569467"/>
                        <a:pt x="396362" y="557954"/>
                      </a:cubicBezTo>
                      <a:cubicBezTo>
                        <a:pt x="397008" y="557594"/>
                        <a:pt x="397652" y="557594"/>
                        <a:pt x="398297" y="557235"/>
                      </a:cubicBezTo>
                      <a:cubicBezTo>
                        <a:pt x="512142" y="511179"/>
                        <a:pt x="595995" y="389566"/>
                        <a:pt x="597607" y="252704"/>
                      </a:cubicBezTo>
                      <a:lnTo>
                        <a:pt x="597607" y="0"/>
                      </a:lnTo>
                      <a:lnTo>
                        <a:pt x="0" y="0"/>
                      </a:lnTo>
                      <a:lnTo>
                        <a:pt x="0" y="252516"/>
                      </a:lnTo>
                      <a:cubicBezTo>
                        <a:pt x="1613" y="390284"/>
                        <a:pt x="84175" y="511900"/>
                        <a:pt x="199310" y="556875"/>
                      </a:cubicBezTo>
                      <a:close/>
                    </a:path>
                  </a:pathLst>
                </a:custGeom>
                <a:solidFill>
                  <a:srgbClr val="FF7A46"/>
                </a:solidFill>
                <a:ln w="76200" cap="sq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TextBox 34"/>
                <p:cNvSpPr txBox="1"/>
                <p:nvPr/>
              </p:nvSpPr>
              <p:spPr>
                <a:xfrm>
                  <a:off x="0" y="-47625"/>
                  <a:ext cx="597607" cy="496569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l">
                    <a:lnSpc>
                      <a:spcPts val="2763"/>
                    </a:lnSpc>
                  </a:pPr>
                  <a:endParaRPr/>
                </a:p>
              </p:txBody>
            </p:sp>
          </p:grpSp>
          <p:sp>
            <p:nvSpPr>
              <p:cNvPr id="42" name="Freeform 42"/>
              <p:cNvSpPr/>
              <p:nvPr/>
            </p:nvSpPr>
            <p:spPr>
              <a:xfrm>
                <a:off x="1916797" y="7471485"/>
                <a:ext cx="1004512" cy="1004512"/>
              </a:xfrm>
              <a:custGeom>
                <a:avLst/>
                <a:gdLst/>
                <a:ahLst/>
                <a:cxnLst/>
                <a:rect l="l" t="t" r="r" b="b"/>
                <a:pathLst>
                  <a:path w="1004512" h="1004512">
                    <a:moveTo>
                      <a:pt x="0" y="0"/>
                    </a:moveTo>
                    <a:lnTo>
                      <a:pt x="1004512" y="0"/>
                    </a:lnTo>
                    <a:lnTo>
                      <a:pt x="1004512" y="1004511"/>
                    </a:lnTo>
                    <a:lnTo>
                      <a:pt x="0" y="10045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4132813" y="7430667"/>
                <a:ext cx="5442766" cy="3975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l">
                  <a:lnSpc>
                    <a:spcPts val="3148"/>
                  </a:lnSpc>
                  <a:spcBef>
                    <a:spcPct val="0"/>
                  </a:spcBef>
                </a:pPr>
                <a:r>
                  <a:rPr lang="en-US" sz="2800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Data-driven sustainability </a:t>
                </a:r>
              </a:p>
            </p:txBody>
          </p:sp>
        </p:grpSp>
      </p:grpSp>
      <p:sp>
        <p:nvSpPr>
          <p:cNvPr id="48" name="TextBox 48"/>
          <p:cNvSpPr txBox="1"/>
          <p:nvPr/>
        </p:nvSpPr>
        <p:spPr>
          <a:xfrm>
            <a:off x="718623" y="9487515"/>
            <a:ext cx="17308561" cy="3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8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F1F1F"/>
                </a:solidFill>
                <a:latin typeface="Bricolage Grotesque Bold"/>
                <a:sym typeface="Roboto"/>
              </a:rPr>
              <a:t>Circularity makes sustainability measurable, manageable and manufacturable </a:t>
            </a:r>
          </a:p>
        </p:txBody>
      </p:sp>
      <p:sp>
        <p:nvSpPr>
          <p:cNvPr id="49" name="Freeform 49"/>
          <p:cNvSpPr/>
          <p:nvPr/>
        </p:nvSpPr>
        <p:spPr>
          <a:xfrm>
            <a:off x="1793146" y="334870"/>
            <a:ext cx="1440270" cy="1387050"/>
          </a:xfrm>
          <a:custGeom>
            <a:avLst/>
            <a:gdLst/>
            <a:ahLst/>
            <a:cxnLst/>
            <a:rect l="l" t="t" r="r" b="b"/>
            <a:pathLst>
              <a:path w="5227834" h="5784602">
                <a:moveTo>
                  <a:pt x="0" y="0"/>
                </a:moveTo>
                <a:lnTo>
                  <a:pt x="5227834" y="0"/>
                </a:lnTo>
                <a:lnTo>
                  <a:pt x="5227834" y="5784602"/>
                </a:lnTo>
                <a:lnTo>
                  <a:pt x="0" y="57846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5">
            <a:extLst>
              <a:ext uri="{FF2B5EF4-FFF2-40B4-BE49-F238E27FC236}">
                <a16:creationId xmlns:a16="http://schemas.microsoft.com/office/drawing/2014/main" id="{56185578-249A-7333-F23A-0FDEEC56B8AC}"/>
              </a:ext>
            </a:extLst>
          </p:cNvPr>
          <p:cNvSpPr txBox="1"/>
          <p:nvPr/>
        </p:nvSpPr>
        <p:spPr>
          <a:xfrm>
            <a:off x="3733800" y="440757"/>
            <a:ext cx="1403764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Circular Manufacturing:</a:t>
            </a:r>
          </a:p>
          <a:p>
            <a:pPr lvl="2">
              <a:spcBef>
                <a:spcPct val="0"/>
              </a:spcBef>
            </a:pP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Designing regenerative intelligent production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3"/>
          <p:cNvSpPr/>
          <p:nvPr/>
        </p:nvSpPr>
        <p:spPr>
          <a:xfrm>
            <a:off x="1136831" y="416754"/>
            <a:ext cx="1515115" cy="1420838"/>
          </a:xfrm>
          <a:custGeom>
            <a:avLst/>
            <a:gdLst/>
            <a:ahLst/>
            <a:cxnLst/>
            <a:rect l="l" t="t" r="r" b="b"/>
            <a:pathLst>
              <a:path w="5923821" h="5946119">
                <a:moveTo>
                  <a:pt x="0" y="0"/>
                </a:moveTo>
                <a:lnTo>
                  <a:pt x="5923820" y="0"/>
                </a:lnTo>
                <a:lnTo>
                  <a:pt x="5923820" y="5946119"/>
                </a:lnTo>
                <a:lnTo>
                  <a:pt x="0" y="5946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A3B82C-FBE4-CE2C-9981-56A787E8EC71}"/>
              </a:ext>
            </a:extLst>
          </p:cNvPr>
          <p:cNvGrpSpPr/>
          <p:nvPr/>
        </p:nvGrpSpPr>
        <p:grpSpPr>
          <a:xfrm>
            <a:off x="585742" y="2441586"/>
            <a:ext cx="5577875" cy="1887515"/>
            <a:chOff x="1280125" y="2637041"/>
            <a:chExt cx="5577875" cy="188751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A214352-CA65-104F-A159-3E291382F58A}"/>
                </a:ext>
              </a:extLst>
            </p:cNvPr>
            <p:cNvGrpSpPr/>
            <p:nvPr/>
          </p:nvGrpSpPr>
          <p:grpSpPr>
            <a:xfrm>
              <a:off x="1280125" y="2637041"/>
              <a:ext cx="1620467" cy="1887515"/>
              <a:chOff x="1500267" y="3429794"/>
              <a:chExt cx="1620467" cy="188751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500267" y="4818693"/>
                <a:ext cx="1620467" cy="498616"/>
              </a:xfrm>
              <a:custGeom>
                <a:avLst/>
                <a:gdLst/>
                <a:ahLst/>
                <a:cxnLst/>
                <a:rect l="l" t="t" r="r" b="b"/>
                <a:pathLst>
                  <a:path w="1620467" h="498616">
                    <a:moveTo>
                      <a:pt x="0" y="0"/>
                    </a:moveTo>
                    <a:lnTo>
                      <a:pt x="1620467" y="0"/>
                    </a:lnTo>
                    <a:lnTo>
                      <a:pt x="1620467" y="498616"/>
                    </a:lnTo>
                    <a:lnTo>
                      <a:pt x="0" y="4986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53000"/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 t="-8240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605619" y="3429794"/>
                <a:ext cx="1366181" cy="1420838"/>
              </a:xfrm>
              <a:custGeom>
                <a:avLst/>
                <a:gdLst/>
                <a:ahLst/>
                <a:cxnLst/>
                <a:rect l="l" t="t" r="r" b="b"/>
                <a:pathLst>
                  <a:path w="1011444" h="1011444">
                    <a:moveTo>
                      <a:pt x="0" y="0"/>
                    </a:moveTo>
                    <a:lnTo>
                      <a:pt x="1011444" y="0"/>
                    </a:lnTo>
                    <a:lnTo>
                      <a:pt x="1011444" y="1011444"/>
                    </a:lnTo>
                    <a:lnTo>
                      <a:pt x="0" y="10114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943183" y="3396234"/>
              <a:ext cx="3914817" cy="10387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lvl="0" indent="-342900" algn="l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self-diagnosis</a:t>
              </a:r>
            </a:p>
            <a:p>
              <a:pPr marL="342900" lvl="0" indent="-342900" algn="l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predictive repair</a:t>
              </a:r>
            </a:p>
            <a:p>
              <a:pPr marL="342900" lvl="0" indent="-342900" algn="l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dynamic reconfiguration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933775" y="2836974"/>
              <a:ext cx="3076115" cy="397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148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Adaptive systems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6F949F7-C7EC-8A81-073D-BB8F963051AF}"/>
              </a:ext>
            </a:extLst>
          </p:cNvPr>
          <p:cNvGrpSpPr/>
          <p:nvPr/>
        </p:nvGrpSpPr>
        <p:grpSpPr>
          <a:xfrm>
            <a:off x="11963400" y="2747968"/>
            <a:ext cx="6352297" cy="1919454"/>
            <a:chOff x="11965156" y="2612978"/>
            <a:chExt cx="6352297" cy="19194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67347AA-FCD9-3BA2-3364-54B5A4DFA622}"/>
                </a:ext>
              </a:extLst>
            </p:cNvPr>
            <p:cNvGrpSpPr/>
            <p:nvPr/>
          </p:nvGrpSpPr>
          <p:grpSpPr>
            <a:xfrm>
              <a:off x="11965156" y="2612978"/>
              <a:ext cx="1661084" cy="1919454"/>
              <a:chOff x="15955069" y="2524008"/>
              <a:chExt cx="1661084" cy="191945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5955069" y="3944846"/>
                <a:ext cx="1661084" cy="498616"/>
              </a:xfrm>
              <a:custGeom>
                <a:avLst/>
                <a:gdLst/>
                <a:ahLst/>
                <a:cxnLst/>
                <a:rect l="l" t="t" r="r" b="b"/>
                <a:pathLst>
                  <a:path w="1620467" h="498616">
                    <a:moveTo>
                      <a:pt x="0" y="0"/>
                    </a:moveTo>
                    <a:lnTo>
                      <a:pt x="1620467" y="0"/>
                    </a:lnTo>
                    <a:lnTo>
                      <a:pt x="1620467" y="498616"/>
                    </a:lnTo>
                    <a:lnTo>
                      <a:pt x="0" y="4986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53000"/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t="-8240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16102521" y="2524008"/>
                <a:ext cx="1366181" cy="1420838"/>
              </a:xfrm>
              <a:custGeom>
                <a:avLst/>
                <a:gdLst/>
                <a:ahLst/>
                <a:cxnLst/>
                <a:rect l="l" t="t" r="r" b="b"/>
                <a:pathLst>
                  <a:path w="1077410" h="1105036">
                    <a:moveTo>
                      <a:pt x="0" y="0"/>
                    </a:moveTo>
                    <a:lnTo>
                      <a:pt x="1077410" y="0"/>
                    </a:lnTo>
                    <a:lnTo>
                      <a:pt x="1077410" y="1105036"/>
                    </a:lnTo>
                    <a:lnTo>
                      <a:pt x="0" y="11050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3865470" y="3299237"/>
              <a:ext cx="4451983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5750" lvl="0" indent="-285750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human oversight </a:t>
              </a:r>
            </a:p>
            <a:p>
              <a:pPr marL="285750" lvl="0" indent="-285750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moral accountability </a:t>
              </a:r>
            </a:p>
            <a:p>
              <a:pPr marL="285750" lvl="0" indent="-285750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creative recovery strategies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838815" y="2700790"/>
              <a:ext cx="3754367" cy="3975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>
                <a:lnSpc>
                  <a:spcPts val="3148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Collaborative resilience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2B8C2C9-5EC3-4BE0-770F-3C2146ECC27D}"/>
              </a:ext>
            </a:extLst>
          </p:cNvPr>
          <p:cNvGrpSpPr/>
          <p:nvPr/>
        </p:nvGrpSpPr>
        <p:grpSpPr>
          <a:xfrm>
            <a:off x="585742" y="6547622"/>
            <a:ext cx="6312427" cy="2043542"/>
            <a:chOff x="585742" y="6547622"/>
            <a:chExt cx="6312427" cy="204354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C58E732-E68D-FF2C-CD7E-2A12137BE348}"/>
                </a:ext>
              </a:extLst>
            </p:cNvPr>
            <p:cNvGrpSpPr/>
            <p:nvPr/>
          </p:nvGrpSpPr>
          <p:grpSpPr>
            <a:xfrm>
              <a:off x="585742" y="6547622"/>
              <a:ext cx="1653650" cy="1821644"/>
              <a:chOff x="544760" y="5855316"/>
              <a:chExt cx="1620467" cy="175746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544760" y="7114169"/>
                <a:ext cx="1620467" cy="498616"/>
              </a:xfrm>
              <a:custGeom>
                <a:avLst/>
                <a:gdLst/>
                <a:ahLst/>
                <a:cxnLst/>
                <a:rect l="l" t="t" r="r" b="b"/>
                <a:pathLst>
                  <a:path w="1620467" h="498616">
                    <a:moveTo>
                      <a:pt x="0" y="0"/>
                    </a:moveTo>
                    <a:lnTo>
                      <a:pt x="1620467" y="0"/>
                    </a:lnTo>
                    <a:lnTo>
                      <a:pt x="1620467" y="498616"/>
                    </a:lnTo>
                    <a:lnTo>
                      <a:pt x="0" y="4986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53000"/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t="-8240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72851" y="5855316"/>
                <a:ext cx="1076077" cy="1214227"/>
              </a:xfrm>
              <a:custGeom>
                <a:avLst/>
                <a:gdLst/>
                <a:ahLst/>
                <a:cxnLst/>
                <a:rect l="l" t="t" r="r" b="b"/>
                <a:pathLst>
                  <a:path w="905630" h="1079738">
                    <a:moveTo>
                      <a:pt x="0" y="0"/>
                    </a:moveTo>
                    <a:lnTo>
                      <a:pt x="905630" y="0"/>
                    </a:lnTo>
                    <a:lnTo>
                      <a:pt x="905630" y="1079738"/>
                    </a:lnTo>
                    <a:lnTo>
                      <a:pt x="0" y="10797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2206209" y="7206169"/>
              <a:ext cx="4691960" cy="138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5750" lvl="0" indent="-285750" algn="l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distributed manufacturing </a:t>
              </a:r>
            </a:p>
            <a:p>
              <a:pPr marL="285750" lvl="0" indent="-285750" algn="l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blockchain infrastructures </a:t>
              </a:r>
            </a:p>
            <a:p>
              <a:pPr marL="285750" lvl="0" indent="-285750" algn="l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local robustness, traceability and coordination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206209" y="6684526"/>
              <a:ext cx="3076115" cy="397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3148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Network resilience</a:t>
              </a:r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136831" y="9203085"/>
            <a:ext cx="16093048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800" b="1" i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Resilience is not just about bouncing back – it is about bouncing forward with integrity, coherence, and adaptive learning across human–machine–environment systems.</a:t>
            </a:r>
          </a:p>
        </p:txBody>
      </p:sp>
      <p:sp>
        <p:nvSpPr>
          <p:cNvPr id="36" name="TextBox 55">
            <a:extLst>
              <a:ext uri="{FF2B5EF4-FFF2-40B4-BE49-F238E27FC236}">
                <a16:creationId xmlns:a16="http://schemas.microsoft.com/office/drawing/2014/main" id="{7BAEC6BE-A834-CD93-6CA8-E645779ACEA6}"/>
              </a:ext>
            </a:extLst>
          </p:cNvPr>
          <p:cNvSpPr txBox="1"/>
          <p:nvPr/>
        </p:nvSpPr>
        <p:spPr>
          <a:xfrm>
            <a:off x="3124200" y="528517"/>
            <a:ext cx="1403764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Resilient Manufacturing:</a:t>
            </a:r>
          </a:p>
          <a:p>
            <a:pPr lvl="2">
              <a:spcBef>
                <a:spcPct val="0"/>
              </a:spcBef>
            </a:pP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Building adaptive and trustworthy industrial ecosystems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2395516-8F0B-E7D0-FD42-42B4D99EEC1F}"/>
              </a:ext>
            </a:extLst>
          </p:cNvPr>
          <p:cNvGrpSpPr/>
          <p:nvPr/>
        </p:nvGrpSpPr>
        <p:grpSpPr>
          <a:xfrm>
            <a:off x="6328349" y="2840291"/>
            <a:ext cx="5243989" cy="5220869"/>
            <a:chOff x="6395790" y="3081776"/>
            <a:chExt cx="5243989" cy="5220869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CCEF71-7B5B-DFD6-BFAF-73D5747E5F06}"/>
                </a:ext>
              </a:extLst>
            </p:cNvPr>
            <p:cNvSpPr/>
            <p:nvPr/>
          </p:nvSpPr>
          <p:spPr>
            <a:xfrm>
              <a:off x="8781353" y="3081776"/>
              <a:ext cx="2858426" cy="5220869"/>
            </a:xfrm>
            <a:custGeom>
              <a:avLst/>
              <a:gdLst/>
              <a:ahLst/>
              <a:cxnLst/>
              <a:rect l="l" t="t" r="r" b="b"/>
              <a:pathLst>
                <a:path w="2858426" h="5220869">
                  <a:moveTo>
                    <a:pt x="0" y="0"/>
                  </a:moveTo>
                  <a:lnTo>
                    <a:pt x="2858425" y="0"/>
                  </a:lnTo>
                  <a:lnTo>
                    <a:pt x="2858425" y="5220869"/>
                  </a:lnTo>
                  <a:lnTo>
                    <a:pt x="0" y="5220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03EDAAA7-27CF-2F20-4B19-583E6C5A4AAA}"/>
                </a:ext>
              </a:extLst>
            </p:cNvPr>
            <p:cNvSpPr/>
            <p:nvPr/>
          </p:nvSpPr>
          <p:spPr>
            <a:xfrm rot="-10800000">
              <a:off x="6395790" y="3081776"/>
              <a:ext cx="2858426" cy="5220869"/>
            </a:xfrm>
            <a:custGeom>
              <a:avLst/>
              <a:gdLst/>
              <a:ahLst/>
              <a:cxnLst/>
              <a:rect l="l" t="t" r="r" b="b"/>
              <a:pathLst>
                <a:path w="2858426" h="5220869">
                  <a:moveTo>
                    <a:pt x="0" y="0"/>
                  </a:moveTo>
                  <a:lnTo>
                    <a:pt x="2858426" y="0"/>
                  </a:lnTo>
                  <a:lnTo>
                    <a:pt x="2858426" y="5220869"/>
                  </a:lnTo>
                  <a:lnTo>
                    <a:pt x="0" y="5220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D8A0EE12-CC96-C2FA-FB1A-D986089FFE4A}"/>
                </a:ext>
              </a:extLst>
            </p:cNvPr>
            <p:cNvSpPr/>
            <p:nvPr/>
          </p:nvSpPr>
          <p:spPr>
            <a:xfrm>
              <a:off x="8398104" y="4999089"/>
              <a:ext cx="1241571" cy="1187252"/>
            </a:xfrm>
            <a:custGeom>
              <a:avLst/>
              <a:gdLst/>
              <a:ahLst/>
              <a:cxnLst/>
              <a:rect l="l" t="t" r="r" b="b"/>
              <a:pathLst>
                <a:path w="1241571" h="1187252">
                  <a:moveTo>
                    <a:pt x="0" y="0"/>
                  </a:moveTo>
                  <a:lnTo>
                    <a:pt x="1241572" y="0"/>
                  </a:lnTo>
                  <a:lnTo>
                    <a:pt x="1241572" y="1187252"/>
                  </a:lnTo>
                  <a:lnTo>
                    <a:pt x="0" y="1187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9A6AD55-1702-030F-08EA-70686B7F6696}"/>
              </a:ext>
            </a:extLst>
          </p:cNvPr>
          <p:cNvGrpSpPr/>
          <p:nvPr/>
        </p:nvGrpSpPr>
        <p:grpSpPr>
          <a:xfrm>
            <a:off x="11970834" y="6575106"/>
            <a:ext cx="5534888" cy="2016057"/>
            <a:chOff x="11970834" y="6575106"/>
            <a:chExt cx="5534888" cy="2016057"/>
          </a:xfrm>
        </p:grpSpPr>
        <p:sp>
          <p:nvSpPr>
            <p:cNvPr id="19" name="TextBox 19"/>
            <p:cNvSpPr txBox="1"/>
            <p:nvPr/>
          </p:nvSpPr>
          <p:spPr>
            <a:xfrm>
              <a:off x="13837059" y="7206168"/>
              <a:ext cx="3668663" cy="1384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5750" lvl="0" indent="-285750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cybersecurity</a:t>
              </a:r>
            </a:p>
            <a:p>
              <a:pPr marL="285750" lvl="0" indent="-285750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data governance</a:t>
              </a:r>
            </a:p>
            <a:p>
              <a:pPr marL="285750" lvl="0" indent="-285750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explainability</a:t>
              </a:r>
            </a:p>
            <a:p>
              <a:pPr marL="285750" lvl="0" indent="-285750">
                <a:lnSpc>
                  <a:spcPts val="2698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core governance 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3624484" y="6607721"/>
              <a:ext cx="3211713" cy="3975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>
                <a:lnSpc>
                  <a:spcPts val="3148"/>
                </a:lnSpc>
                <a:spcBef>
                  <a:spcPct val="0"/>
                </a:spcBef>
              </a:pPr>
              <a:r>
                <a:rPr lang="en-US" sz="2800" b="1" dirty="0">
                  <a:solidFill>
                    <a:srgbClr val="00000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Ethical assurance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AD9D19A-2898-9342-4B44-393AA16FDE22}"/>
                </a:ext>
              </a:extLst>
            </p:cNvPr>
            <p:cNvGrpSpPr/>
            <p:nvPr/>
          </p:nvGrpSpPr>
          <p:grpSpPr>
            <a:xfrm>
              <a:off x="11970834" y="6575106"/>
              <a:ext cx="1653650" cy="1743967"/>
              <a:chOff x="11970834" y="6575106"/>
              <a:chExt cx="1653650" cy="174396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2110852" y="6575106"/>
                <a:ext cx="1346996" cy="1203596"/>
              </a:xfrm>
              <a:custGeom>
                <a:avLst/>
                <a:gdLst/>
                <a:ahLst/>
                <a:cxnLst/>
                <a:rect l="l" t="t" r="r" b="b"/>
                <a:pathLst>
                  <a:path w="937388" h="891690">
                    <a:moveTo>
                      <a:pt x="0" y="0"/>
                    </a:moveTo>
                    <a:lnTo>
                      <a:pt x="937388" y="0"/>
                    </a:lnTo>
                    <a:lnTo>
                      <a:pt x="937388" y="891690"/>
                    </a:lnTo>
                    <a:lnTo>
                      <a:pt x="0" y="89169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92CA7FD7-76F3-913E-F93E-42CE13D402D8}"/>
                  </a:ext>
                </a:extLst>
              </p:cNvPr>
              <p:cNvSpPr/>
              <p:nvPr/>
            </p:nvSpPr>
            <p:spPr>
              <a:xfrm>
                <a:off x="11970834" y="7802250"/>
                <a:ext cx="1653650" cy="516823"/>
              </a:xfrm>
              <a:custGeom>
                <a:avLst/>
                <a:gdLst/>
                <a:ahLst/>
                <a:cxnLst/>
                <a:rect l="l" t="t" r="r" b="b"/>
                <a:pathLst>
                  <a:path w="1620467" h="498616">
                    <a:moveTo>
                      <a:pt x="0" y="0"/>
                    </a:moveTo>
                    <a:lnTo>
                      <a:pt x="1620467" y="0"/>
                    </a:lnTo>
                    <a:lnTo>
                      <a:pt x="1620467" y="498616"/>
                    </a:lnTo>
                    <a:lnTo>
                      <a:pt x="0" y="49861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alphaModFix amt="53000"/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 t="-8240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E441C-C0A0-4604-989F-E020C909C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4BAA200-5FF1-04D0-B07F-6F6E36BFB98F}"/>
              </a:ext>
            </a:extLst>
          </p:cNvPr>
          <p:cNvGrpSpPr/>
          <p:nvPr/>
        </p:nvGrpSpPr>
        <p:grpSpPr>
          <a:xfrm>
            <a:off x="762000" y="131028"/>
            <a:ext cx="15207750" cy="1975402"/>
            <a:chOff x="0" y="0"/>
            <a:chExt cx="1562678" cy="2031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F936012-7C47-0061-B46C-3A9DB36BB4C9}"/>
                </a:ext>
              </a:extLst>
            </p:cNvPr>
            <p:cNvSpPr/>
            <p:nvPr/>
          </p:nvSpPr>
          <p:spPr>
            <a:xfrm>
              <a:off x="0" y="0"/>
              <a:ext cx="1562678" cy="203107"/>
            </a:xfrm>
            <a:custGeom>
              <a:avLst/>
              <a:gdLst/>
              <a:ahLst/>
              <a:cxnLst/>
              <a:rect l="l" t="t" r="r" b="b"/>
              <a:pathLst>
                <a:path w="1562678" h="203107">
                  <a:moveTo>
                    <a:pt x="203200" y="0"/>
                  </a:moveTo>
                  <a:lnTo>
                    <a:pt x="1562678" y="0"/>
                  </a:lnTo>
                  <a:lnTo>
                    <a:pt x="1359478" y="203107"/>
                  </a:lnTo>
                  <a:lnTo>
                    <a:pt x="0" y="203107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t="-117676" b="-2122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CD3B9490-8A61-1063-0443-BE86BD5E713A}"/>
              </a:ext>
            </a:extLst>
          </p:cNvPr>
          <p:cNvSpPr/>
          <p:nvPr/>
        </p:nvSpPr>
        <p:spPr>
          <a:xfrm flipH="1" flipV="1">
            <a:off x="11811000" y="-77530"/>
            <a:ext cx="4779136" cy="2201773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8" y="0"/>
                </a:lnTo>
                <a:lnTo>
                  <a:pt x="677586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5CA104A-683A-EEE8-4007-E7140D7988A2}"/>
              </a:ext>
            </a:extLst>
          </p:cNvPr>
          <p:cNvSpPr/>
          <p:nvPr/>
        </p:nvSpPr>
        <p:spPr>
          <a:xfrm flipH="1" flipV="1">
            <a:off x="13809616" y="400084"/>
            <a:ext cx="3716383" cy="1706346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9" y="0"/>
                </a:lnTo>
                <a:lnTo>
                  <a:pt x="6775869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DBF4BDE-BAAE-6EE4-99A4-82360021282C}"/>
              </a:ext>
            </a:extLst>
          </p:cNvPr>
          <p:cNvSpPr/>
          <p:nvPr/>
        </p:nvSpPr>
        <p:spPr>
          <a:xfrm>
            <a:off x="16731750" y="1889811"/>
            <a:ext cx="967817" cy="971349"/>
          </a:xfrm>
          <a:custGeom>
            <a:avLst/>
            <a:gdLst/>
            <a:ahLst/>
            <a:cxnLst/>
            <a:rect l="l" t="t" r="r" b="b"/>
            <a:pathLst>
              <a:path w="967817" h="971349">
                <a:moveTo>
                  <a:pt x="0" y="0"/>
                </a:moveTo>
                <a:lnTo>
                  <a:pt x="967817" y="0"/>
                </a:lnTo>
                <a:lnTo>
                  <a:pt x="967817" y="971348"/>
                </a:lnTo>
                <a:lnTo>
                  <a:pt x="0" y="971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0F7457A8-F9E1-3A84-4771-C0D092FD83AF}"/>
              </a:ext>
            </a:extLst>
          </p:cNvPr>
          <p:cNvSpPr txBox="1"/>
          <p:nvPr/>
        </p:nvSpPr>
        <p:spPr>
          <a:xfrm>
            <a:off x="3104261" y="5311232"/>
            <a:ext cx="14595306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2"/>
              </a:lnSpc>
            </a:pPr>
            <a:r>
              <a:rPr lang="en-US" sz="5400" b="1" dirty="0">
                <a:solidFill>
                  <a:srgbClr val="FBFB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ENGINEERING SUSTAINABLE FUTURES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C08949-AF21-D62B-12F8-E8FBF193199F}"/>
              </a:ext>
            </a:extLst>
          </p:cNvPr>
          <p:cNvGrpSpPr/>
          <p:nvPr/>
        </p:nvGrpSpPr>
        <p:grpSpPr>
          <a:xfrm>
            <a:off x="1600200" y="4363670"/>
            <a:ext cx="1232862" cy="2075145"/>
            <a:chOff x="2076179" y="4812627"/>
            <a:chExt cx="1232862" cy="2075145"/>
          </a:xfrm>
        </p:grpSpPr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E66FCE3C-15F1-A92B-C74C-294307AD78B3}"/>
                </a:ext>
              </a:extLst>
            </p:cNvPr>
            <p:cNvGrpSpPr/>
            <p:nvPr/>
          </p:nvGrpSpPr>
          <p:grpSpPr>
            <a:xfrm>
              <a:off x="2076179" y="4812627"/>
              <a:ext cx="1232862" cy="2075145"/>
              <a:chOff x="0" y="-38100"/>
              <a:chExt cx="206703" cy="202402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D81DCB4-49C6-5A2B-3F3D-B1B65356D1B8}"/>
                  </a:ext>
                </a:extLst>
              </p:cNvPr>
              <p:cNvSpPr/>
              <p:nvPr/>
            </p:nvSpPr>
            <p:spPr>
              <a:xfrm>
                <a:off x="0" y="0"/>
                <a:ext cx="206703" cy="120521"/>
              </a:xfrm>
              <a:custGeom>
                <a:avLst/>
                <a:gdLst/>
                <a:ahLst/>
                <a:cxnLst/>
                <a:rect l="l" t="t" r="r" b="b"/>
                <a:pathLst>
                  <a:path w="206703" h="164302">
                    <a:moveTo>
                      <a:pt x="0" y="0"/>
                    </a:moveTo>
                    <a:lnTo>
                      <a:pt x="206703" y="0"/>
                    </a:lnTo>
                    <a:lnTo>
                      <a:pt x="206703" y="164302"/>
                    </a:lnTo>
                    <a:lnTo>
                      <a:pt x="0" y="164302"/>
                    </a:lnTo>
                    <a:close/>
                  </a:path>
                </a:pathLst>
              </a:custGeom>
              <a:solidFill>
                <a:srgbClr val="F9D34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F50B6BCE-3BB6-5E96-F3CB-AE72666A006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703" cy="202402"/>
              </a:xfrm>
              <a:prstGeom prst="rect">
                <a:avLst/>
              </a:prstGeom>
            </p:spPr>
            <p:txBody>
              <a:bodyPr lIns="57998" tIns="57998" rIns="57998" bIns="5799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02166A2-21E2-53D3-1194-B1D45FF05FCB}"/>
                </a:ext>
              </a:extLst>
            </p:cNvPr>
            <p:cNvSpPr txBox="1"/>
            <p:nvPr/>
          </p:nvSpPr>
          <p:spPr>
            <a:xfrm>
              <a:off x="2347378" y="5652409"/>
              <a:ext cx="690463" cy="524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3"/>
                </a:lnSpc>
              </a:pPr>
              <a:r>
                <a:rPr lang="en-US" sz="3883" b="1" dirty="0">
                  <a:solidFill>
                    <a:srgbClr val="29282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04</a:t>
              </a: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9C68C730-5AC4-2B21-7C52-2788B1FC75D5}"/>
              </a:ext>
            </a:extLst>
          </p:cNvPr>
          <p:cNvSpPr txBox="1"/>
          <p:nvPr/>
        </p:nvSpPr>
        <p:spPr>
          <a:xfrm>
            <a:off x="5186397" y="10025708"/>
            <a:ext cx="597969" cy="49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3401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79CA9B7-F16B-DC26-9108-1E9667D3897A}"/>
              </a:ext>
            </a:extLst>
          </p:cNvPr>
          <p:cNvSpPr txBox="1"/>
          <p:nvPr/>
        </p:nvSpPr>
        <p:spPr>
          <a:xfrm>
            <a:off x="3353091" y="10106258"/>
            <a:ext cx="597969" cy="49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3401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E73F970E-488D-4FA0-AAB1-D635E207FB6C}"/>
              </a:ext>
            </a:extLst>
          </p:cNvPr>
          <p:cNvSpPr/>
          <p:nvPr/>
        </p:nvSpPr>
        <p:spPr>
          <a:xfrm>
            <a:off x="0" y="60401"/>
            <a:ext cx="3487676" cy="1975402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3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964631F-67E5-6BDD-8217-FD5AAE465E51}"/>
              </a:ext>
            </a:extLst>
          </p:cNvPr>
          <p:cNvGrpSpPr/>
          <p:nvPr/>
        </p:nvGrpSpPr>
        <p:grpSpPr>
          <a:xfrm>
            <a:off x="1059099" y="2681705"/>
            <a:ext cx="3536214" cy="4647144"/>
            <a:chOff x="1059099" y="2681705"/>
            <a:chExt cx="3536214" cy="464714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3319B75-DEAC-D9F0-B590-4A4FA685FAF8}"/>
                </a:ext>
              </a:extLst>
            </p:cNvPr>
            <p:cNvGrpSpPr/>
            <p:nvPr/>
          </p:nvGrpSpPr>
          <p:grpSpPr>
            <a:xfrm>
              <a:off x="1059099" y="3888569"/>
              <a:ext cx="3385880" cy="3440280"/>
              <a:chOff x="2275645" y="4537106"/>
              <a:chExt cx="2452235" cy="245223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2275645" y="4537106"/>
                <a:ext cx="2452235" cy="2452235"/>
              </a:xfrm>
              <a:custGeom>
                <a:avLst/>
                <a:gdLst/>
                <a:ahLst/>
                <a:cxnLst/>
                <a:rect l="l" t="t" r="r" b="b"/>
                <a:pathLst>
                  <a:path w="2452235" h="2452235">
                    <a:moveTo>
                      <a:pt x="0" y="0"/>
                    </a:moveTo>
                    <a:lnTo>
                      <a:pt x="2452234" y="0"/>
                    </a:lnTo>
                    <a:lnTo>
                      <a:pt x="2452234" y="2452235"/>
                    </a:lnTo>
                    <a:lnTo>
                      <a:pt x="0" y="24522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39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" name="Group 26"/>
              <p:cNvGrpSpPr/>
              <p:nvPr/>
            </p:nvGrpSpPr>
            <p:grpSpPr>
              <a:xfrm>
                <a:off x="2542062" y="4762500"/>
                <a:ext cx="1968163" cy="1968163"/>
                <a:chOff x="0" y="0"/>
                <a:chExt cx="812800" cy="812800"/>
              </a:xfrm>
            </p:grpSpPr>
            <p:sp>
              <p:nvSpPr>
                <p:cNvPr id="27" name="Freeform 27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85AC6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TextBox 28"/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3" name="Freeform 43"/>
              <p:cNvSpPr/>
              <p:nvPr/>
            </p:nvSpPr>
            <p:spPr>
              <a:xfrm>
                <a:off x="3004375" y="5249193"/>
                <a:ext cx="994776" cy="994776"/>
              </a:xfrm>
              <a:custGeom>
                <a:avLst/>
                <a:gdLst/>
                <a:ahLst/>
                <a:cxnLst/>
                <a:rect l="l" t="t" r="r" b="b"/>
                <a:pathLst>
                  <a:path w="994776" h="994776">
                    <a:moveTo>
                      <a:pt x="0" y="0"/>
                    </a:moveTo>
                    <a:lnTo>
                      <a:pt x="994776" y="0"/>
                    </a:lnTo>
                    <a:lnTo>
                      <a:pt x="994776" y="994777"/>
                    </a:lnTo>
                    <a:lnTo>
                      <a:pt x="0" y="9947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1059099" y="2681705"/>
              <a:ext cx="3536214" cy="739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800" b="1" dirty="0">
                  <a:solidFill>
                    <a:srgbClr val="1F1F1F"/>
                  </a:solidFill>
                  <a:latin typeface="Bricolage Grotesque Bold"/>
                  <a:sym typeface="Roboto Bold"/>
                </a:rPr>
                <a:t>Cybersecurity and privacy risks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95AF2F9-FF25-6BDC-13D7-3640C46B225F}"/>
              </a:ext>
            </a:extLst>
          </p:cNvPr>
          <p:cNvSpPr txBox="1"/>
          <p:nvPr/>
        </p:nvSpPr>
        <p:spPr>
          <a:xfrm>
            <a:off x="904206" y="682879"/>
            <a:ext cx="10377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Principal Challenges and Opportunities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03B7A67-BA67-9280-7077-ECC4EDC6452D}"/>
              </a:ext>
            </a:extLst>
          </p:cNvPr>
          <p:cNvGrpSpPr/>
          <p:nvPr/>
        </p:nvGrpSpPr>
        <p:grpSpPr>
          <a:xfrm>
            <a:off x="5161719" y="2633127"/>
            <a:ext cx="3536214" cy="4276759"/>
            <a:chOff x="5161719" y="2633127"/>
            <a:chExt cx="3536214" cy="42767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0E53DAF-C1FA-297C-6B51-3F410282520A}"/>
                </a:ext>
              </a:extLst>
            </p:cNvPr>
            <p:cNvGrpSpPr/>
            <p:nvPr/>
          </p:nvGrpSpPr>
          <p:grpSpPr>
            <a:xfrm>
              <a:off x="5523029" y="4171785"/>
              <a:ext cx="2923096" cy="2738101"/>
              <a:chOff x="4901405" y="4625628"/>
              <a:chExt cx="2923096" cy="273810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4901405" y="4625628"/>
                <a:ext cx="2760657" cy="273810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D7C1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F56B562-9889-1E65-DD50-6D5A59EBEC55}"/>
                  </a:ext>
                </a:extLst>
              </p:cNvPr>
              <p:cNvGrpSpPr/>
              <p:nvPr/>
            </p:nvGrpSpPr>
            <p:grpSpPr>
              <a:xfrm>
                <a:off x="5581467" y="4733426"/>
                <a:ext cx="2243034" cy="2385143"/>
                <a:chOff x="5581467" y="4733426"/>
                <a:chExt cx="2243034" cy="2385143"/>
              </a:xfrm>
            </p:grpSpPr>
            <p:sp>
              <p:nvSpPr>
                <p:cNvPr id="32" name="TextBox 32"/>
                <p:cNvSpPr txBox="1"/>
                <p:nvPr/>
              </p:nvSpPr>
              <p:spPr>
                <a:xfrm>
                  <a:off x="5581467" y="4733426"/>
                  <a:ext cx="2243034" cy="238514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  <p:sp>
              <p:nvSpPr>
                <p:cNvPr id="41" name="Freeform 41"/>
                <p:cNvSpPr/>
                <p:nvPr/>
              </p:nvSpPr>
              <p:spPr>
                <a:xfrm>
                  <a:off x="5599877" y="5261742"/>
                  <a:ext cx="1491681" cy="14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307" h="994776">
                      <a:moveTo>
                        <a:pt x="0" y="0"/>
                      </a:moveTo>
                      <a:lnTo>
                        <a:pt x="941307" y="0"/>
                      </a:lnTo>
                      <a:lnTo>
                        <a:pt x="941307" y="994777"/>
                      </a:lnTo>
                      <a:lnTo>
                        <a:pt x="0" y="9947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66" name="TextBox 48">
              <a:extLst>
                <a:ext uri="{FF2B5EF4-FFF2-40B4-BE49-F238E27FC236}">
                  <a16:creationId xmlns:a16="http://schemas.microsoft.com/office/drawing/2014/main" id="{3B753DFD-58C6-CA75-D17A-D2206CB973B2}"/>
                </a:ext>
              </a:extLst>
            </p:cNvPr>
            <p:cNvSpPr txBox="1"/>
            <p:nvPr/>
          </p:nvSpPr>
          <p:spPr>
            <a:xfrm>
              <a:off x="5161719" y="2633127"/>
              <a:ext cx="3536214" cy="739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800" b="1" dirty="0">
                  <a:solidFill>
                    <a:srgbClr val="1F1F1F"/>
                  </a:solidFill>
                  <a:latin typeface="Bricolage Grotesque Bold"/>
                  <a:sym typeface="Roboto Bold"/>
                </a:rPr>
                <a:t>Skills and social adoption 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5A93714-C646-CDEA-98C6-3CC379378A6C}"/>
              </a:ext>
            </a:extLst>
          </p:cNvPr>
          <p:cNvGrpSpPr/>
          <p:nvPr/>
        </p:nvGrpSpPr>
        <p:grpSpPr>
          <a:xfrm>
            <a:off x="9174104" y="2621508"/>
            <a:ext cx="3594325" cy="4751865"/>
            <a:chOff x="9174104" y="2621508"/>
            <a:chExt cx="3594325" cy="475186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9735241-8CE2-4155-DD8D-89778743A75C}"/>
                </a:ext>
              </a:extLst>
            </p:cNvPr>
            <p:cNvGrpSpPr/>
            <p:nvPr/>
          </p:nvGrpSpPr>
          <p:grpSpPr>
            <a:xfrm>
              <a:off x="9174104" y="3844045"/>
              <a:ext cx="3594325" cy="3529328"/>
              <a:chOff x="9426000" y="4686933"/>
              <a:chExt cx="2452235" cy="245223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9426000" y="4686933"/>
                <a:ext cx="2452235" cy="2452235"/>
              </a:xfrm>
              <a:custGeom>
                <a:avLst/>
                <a:gdLst/>
                <a:ahLst/>
                <a:cxnLst/>
                <a:rect l="l" t="t" r="r" b="b"/>
                <a:pathLst>
                  <a:path w="2452235" h="2452235">
                    <a:moveTo>
                      <a:pt x="0" y="0"/>
                    </a:moveTo>
                    <a:lnTo>
                      <a:pt x="2452235" y="0"/>
                    </a:lnTo>
                    <a:lnTo>
                      <a:pt x="2452235" y="2452235"/>
                    </a:lnTo>
                    <a:lnTo>
                      <a:pt x="0" y="245223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39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682186F-A316-36EB-A20B-FD5C566F8DED}"/>
                  </a:ext>
                </a:extLst>
              </p:cNvPr>
              <p:cNvGrpSpPr/>
              <p:nvPr/>
            </p:nvGrpSpPr>
            <p:grpSpPr>
              <a:xfrm>
                <a:off x="9719347" y="4915539"/>
                <a:ext cx="1968163" cy="1968163"/>
                <a:chOff x="12021787" y="5009075"/>
                <a:chExt cx="1968163" cy="1968163"/>
              </a:xfrm>
            </p:grpSpPr>
            <p:grpSp>
              <p:nvGrpSpPr>
                <p:cNvPr id="34" name="Group 34"/>
                <p:cNvGrpSpPr/>
                <p:nvPr/>
              </p:nvGrpSpPr>
              <p:grpSpPr>
                <a:xfrm>
                  <a:off x="12021787" y="5009075"/>
                  <a:ext cx="1968163" cy="1968163"/>
                  <a:chOff x="0" y="13619"/>
                  <a:chExt cx="812800" cy="812800"/>
                </a:xfrm>
              </p:grpSpPr>
              <p:sp>
                <p:nvSpPr>
                  <p:cNvPr id="35" name="Freeform 35"/>
                  <p:cNvSpPr/>
                  <p:nvPr/>
                </p:nvSpPr>
                <p:spPr>
                  <a:xfrm>
                    <a:off x="0" y="13619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711E98"/>
                  </a:solidFill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36" name="TextBox 36"/>
                  <p:cNvSpPr txBox="1"/>
                  <p:nvPr/>
                </p:nvSpPr>
                <p:spPr>
                  <a:xfrm>
                    <a:off x="76200" y="28575"/>
                    <a:ext cx="660400" cy="708025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40" name="Freeform 40"/>
                <p:cNvSpPr/>
                <p:nvPr/>
              </p:nvSpPr>
              <p:spPr>
                <a:xfrm>
                  <a:off x="12446865" y="5476017"/>
                  <a:ext cx="1175121" cy="1013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121" h="1013542">
                      <a:moveTo>
                        <a:pt x="0" y="0"/>
                      </a:moveTo>
                      <a:lnTo>
                        <a:pt x="1175121" y="0"/>
                      </a:lnTo>
                      <a:lnTo>
                        <a:pt x="1175121" y="1013542"/>
                      </a:lnTo>
                      <a:lnTo>
                        <a:pt x="0" y="10135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a:blip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7" name="TextBox 48">
              <a:extLst>
                <a:ext uri="{FF2B5EF4-FFF2-40B4-BE49-F238E27FC236}">
                  <a16:creationId xmlns:a16="http://schemas.microsoft.com/office/drawing/2014/main" id="{9D6143B7-7E84-50F6-4FF9-B3F6B4831EF0}"/>
                </a:ext>
              </a:extLst>
            </p:cNvPr>
            <p:cNvSpPr txBox="1"/>
            <p:nvPr/>
          </p:nvSpPr>
          <p:spPr>
            <a:xfrm>
              <a:off x="9174104" y="2621508"/>
              <a:ext cx="3536214" cy="739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800" b="1" dirty="0">
                  <a:solidFill>
                    <a:srgbClr val="1F1F1F"/>
                  </a:solidFill>
                  <a:latin typeface="Bricolage Grotesque Bold"/>
                  <a:sym typeface="Roboto Bold"/>
                </a:rPr>
                <a:t>Standards and measurement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43FAE05-24E8-586C-4D1F-E7612327D475}"/>
              </a:ext>
            </a:extLst>
          </p:cNvPr>
          <p:cNvGrpSpPr/>
          <p:nvPr/>
        </p:nvGrpSpPr>
        <p:grpSpPr>
          <a:xfrm>
            <a:off x="13038081" y="2621508"/>
            <a:ext cx="4621767" cy="4347220"/>
            <a:chOff x="13038081" y="2621508"/>
            <a:chExt cx="4621767" cy="434722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A40AF9E-B59C-C27C-DDB6-2E50B81798BE}"/>
                </a:ext>
              </a:extLst>
            </p:cNvPr>
            <p:cNvGrpSpPr/>
            <p:nvPr/>
          </p:nvGrpSpPr>
          <p:grpSpPr>
            <a:xfrm>
              <a:off x="13813233" y="4136091"/>
              <a:ext cx="3018722" cy="2832637"/>
              <a:chOff x="12966320" y="4594127"/>
              <a:chExt cx="3018722" cy="2832637"/>
            </a:xfrm>
          </p:grpSpPr>
          <p:grpSp>
            <p:nvGrpSpPr>
              <p:cNvPr id="37" name="Group 37"/>
              <p:cNvGrpSpPr/>
              <p:nvPr/>
            </p:nvGrpSpPr>
            <p:grpSpPr>
              <a:xfrm>
                <a:off x="12966320" y="4594127"/>
                <a:ext cx="3018722" cy="2832637"/>
                <a:chOff x="0" y="0"/>
                <a:chExt cx="812800" cy="812800"/>
              </a:xfrm>
            </p:grpSpPr>
            <p:sp>
              <p:nvSpPr>
                <p:cNvPr id="38" name="Freeform 38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008D55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" name="TextBox 39"/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2" name="Freeform 42"/>
              <p:cNvSpPr/>
              <p:nvPr/>
            </p:nvSpPr>
            <p:spPr>
              <a:xfrm>
                <a:off x="13591706" y="5111092"/>
                <a:ext cx="1771023" cy="1581382"/>
              </a:xfrm>
              <a:custGeom>
                <a:avLst/>
                <a:gdLst/>
                <a:ahLst/>
                <a:cxnLst/>
                <a:rect l="l" t="t" r="r" b="b"/>
                <a:pathLst>
                  <a:path w="1103570" h="1046660">
                    <a:moveTo>
                      <a:pt x="0" y="0"/>
                    </a:moveTo>
                    <a:lnTo>
                      <a:pt x="1103570" y="0"/>
                    </a:lnTo>
                    <a:lnTo>
                      <a:pt x="1103570" y="1046660"/>
                    </a:lnTo>
                    <a:lnTo>
                      <a:pt x="0" y="10466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 l="-1556" t="-3723" r="-1582" b="-5023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" name="TextBox 48">
              <a:extLst>
                <a:ext uri="{FF2B5EF4-FFF2-40B4-BE49-F238E27FC236}">
                  <a16:creationId xmlns:a16="http://schemas.microsoft.com/office/drawing/2014/main" id="{4D11FB51-3011-6E72-8ECA-C4720878E33B}"/>
                </a:ext>
              </a:extLst>
            </p:cNvPr>
            <p:cNvSpPr txBox="1"/>
            <p:nvPr/>
          </p:nvSpPr>
          <p:spPr>
            <a:xfrm>
              <a:off x="13038081" y="2621508"/>
              <a:ext cx="4621767" cy="7391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60"/>
                </a:lnSpc>
              </a:pPr>
              <a:r>
                <a:rPr lang="en-US" sz="2800" b="1" dirty="0">
                  <a:solidFill>
                    <a:srgbClr val="1F1F1F"/>
                  </a:solidFill>
                  <a:latin typeface="Bricolage Grotesque Bold"/>
                  <a:sym typeface="Roboto Bold"/>
                </a:rPr>
                <a:t>Technology maturity and commercialization </a:t>
              </a:r>
            </a:p>
          </p:txBody>
        </p:sp>
      </p:grpSp>
      <p:sp>
        <p:nvSpPr>
          <p:cNvPr id="69" name="TextBox 48">
            <a:extLst>
              <a:ext uri="{FF2B5EF4-FFF2-40B4-BE49-F238E27FC236}">
                <a16:creationId xmlns:a16="http://schemas.microsoft.com/office/drawing/2014/main" id="{35533DFC-3FB9-FDFC-AB82-9B0E1D96EC50}"/>
              </a:ext>
            </a:extLst>
          </p:cNvPr>
          <p:cNvSpPr txBox="1"/>
          <p:nvPr/>
        </p:nvSpPr>
        <p:spPr>
          <a:xfrm>
            <a:off x="1007730" y="7769671"/>
            <a:ext cx="4179023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1F1F"/>
                </a:solidFill>
                <a:latin typeface="Bricolage Grotesque Bold"/>
                <a:sym typeface="Roboto Bold"/>
              </a:rPr>
              <a:t>Cybersecurity-centric design</a:t>
            </a:r>
          </a:p>
          <a:p>
            <a:pPr marL="457200" indent="-45720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1F1F"/>
                </a:solidFill>
                <a:latin typeface="Bricolage Grotesque Bold"/>
                <a:sym typeface="Roboto Bold"/>
              </a:rPr>
              <a:t>Updated OT/IT governance </a:t>
            </a:r>
          </a:p>
        </p:txBody>
      </p:sp>
      <p:sp>
        <p:nvSpPr>
          <p:cNvPr id="70" name="TextBox 48">
            <a:extLst>
              <a:ext uri="{FF2B5EF4-FFF2-40B4-BE49-F238E27FC236}">
                <a16:creationId xmlns:a16="http://schemas.microsoft.com/office/drawing/2014/main" id="{E2999CAD-B105-D918-7D0F-5B16667F7EBE}"/>
              </a:ext>
            </a:extLst>
          </p:cNvPr>
          <p:cNvSpPr txBox="1"/>
          <p:nvPr/>
        </p:nvSpPr>
        <p:spPr>
          <a:xfrm>
            <a:off x="5500862" y="7769671"/>
            <a:ext cx="3732284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1F1F"/>
                </a:solidFill>
                <a:latin typeface="Bricolage Grotesque Bold"/>
                <a:sym typeface="Roboto Bold"/>
              </a:rPr>
              <a:t>Public-private upskilling programs</a:t>
            </a:r>
          </a:p>
          <a:p>
            <a:pPr marL="342900" indent="-34290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1F1F"/>
                </a:solidFill>
                <a:latin typeface="Bricolage Grotesque Bold"/>
                <a:sym typeface="Roboto Bold"/>
              </a:rPr>
              <a:t>Participatory deployment</a:t>
            </a:r>
          </a:p>
        </p:txBody>
      </p:sp>
      <p:sp>
        <p:nvSpPr>
          <p:cNvPr id="71" name="TextBox 48">
            <a:extLst>
              <a:ext uri="{FF2B5EF4-FFF2-40B4-BE49-F238E27FC236}">
                <a16:creationId xmlns:a16="http://schemas.microsoft.com/office/drawing/2014/main" id="{509231C4-BB88-5367-7479-EF716A274C50}"/>
              </a:ext>
            </a:extLst>
          </p:cNvPr>
          <p:cNvSpPr txBox="1"/>
          <p:nvPr/>
        </p:nvSpPr>
        <p:spPr>
          <a:xfrm>
            <a:off x="9356727" y="7919515"/>
            <a:ext cx="392664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1F1F"/>
                </a:solidFill>
                <a:latin typeface="Bricolage Grotesque Bold"/>
                <a:sym typeface="Roboto Bold"/>
              </a:rPr>
              <a:t>Multicriteria assessment tools</a:t>
            </a:r>
          </a:p>
          <a:p>
            <a:pPr marL="342900" indent="-34290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1F1F"/>
                </a:solidFill>
                <a:latin typeface="Bricolage Grotesque Bold"/>
                <a:sym typeface="Roboto Bold"/>
              </a:rPr>
              <a:t>Prioritize interventions</a:t>
            </a:r>
          </a:p>
        </p:txBody>
      </p:sp>
      <p:sp>
        <p:nvSpPr>
          <p:cNvPr id="72" name="TextBox 48">
            <a:extLst>
              <a:ext uri="{FF2B5EF4-FFF2-40B4-BE49-F238E27FC236}">
                <a16:creationId xmlns:a16="http://schemas.microsoft.com/office/drawing/2014/main" id="{D37958FA-F043-B09D-F485-F341C03BB57B}"/>
              </a:ext>
            </a:extLst>
          </p:cNvPr>
          <p:cNvSpPr txBox="1"/>
          <p:nvPr/>
        </p:nvSpPr>
        <p:spPr>
          <a:xfrm>
            <a:off x="13580857" y="7739978"/>
            <a:ext cx="4078991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1F1F"/>
                </a:solidFill>
                <a:latin typeface="Bricolage Grotesque Bold"/>
                <a:sym typeface="Roboto Bold"/>
              </a:rPr>
              <a:t>Sequence investment strategically</a:t>
            </a:r>
          </a:p>
          <a:p>
            <a:pPr marL="342900" indent="-342900">
              <a:lnSpc>
                <a:spcPts val="276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F1F1F"/>
                </a:solidFill>
                <a:latin typeface="Bricolage Grotesque Bold"/>
                <a:sym typeface="Roboto Bold"/>
              </a:rPr>
              <a:t>Phased roadmaps to measure readiness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320166-C309-058D-CFF8-62AEC8AA5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B9826D7-C784-D1B7-63C4-342E0A5D183D}"/>
              </a:ext>
            </a:extLst>
          </p:cNvPr>
          <p:cNvSpPr/>
          <p:nvPr/>
        </p:nvSpPr>
        <p:spPr>
          <a:xfrm>
            <a:off x="1295400" y="-12659"/>
            <a:ext cx="6018374" cy="3461666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D36FB6F-2E81-EB00-0853-9922B3C8BB19}"/>
              </a:ext>
            </a:extLst>
          </p:cNvPr>
          <p:cNvSpPr/>
          <p:nvPr/>
        </p:nvSpPr>
        <p:spPr>
          <a:xfrm>
            <a:off x="152400" y="0"/>
            <a:ext cx="5240276" cy="323227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3A01BED-0807-1DC0-E89E-B3A44C671D3E}"/>
              </a:ext>
            </a:extLst>
          </p:cNvPr>
          <p:cNvSpPr/>
          <p:nvPr/>
        </p:nvSpPr>
        <p:spPr>
          <a:xfrm>
            <a:off x="16411602" y="1015791"/>
            <a:ext cx="847698" cy="850791"/>
          </a:xfrm>
          <a:custGeom>
            <a:avLst/>
            <a:gdLst/>
            <a:ahLst/>
            <a:cxnLst/>
            <a:rect l="l" t="t" r="r" b="b"/>
            <a:pathLst>
              <a:path w="847698" h="850791">
                <a:moveTo>
                  <a:pt x="0" y="0"/>
                </a:moveTo>
                <a:lnTo>
                  <a:pt x="847698" y="0"/>
                </a:lnTo>
                <a:lnTo>
                  <a:pt x="847698" y="850791"/>
                </a:lnTo>
                <a:lnTo>
                  <a:pt x="0" y="850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6873700D-6728-9506-E1BD-E6250BD9CBA4}"/>
              </a:ext>
            </a:extLst>
          </p:cNvPr>
          <p:cNvSpPr txBox="1"/>
          <p:nvPr/>
        </p:nvSpPr>
        <p:spPr>
          <a:xfrm>
            <a:off x="1608160" y="1329229"/>
            <a:ext cx="8403769" cy="909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4400" b="1" i="1" dirty="0">
                <a:solidFill>
                  <a:srgbClr val="F9D342"/>
                </a:solidFill>
                <a:latin typeface="TT Norms Ultra-Bold Italics"/>
                <a:ea typeface="TT Norms Ultra-Bold Italics"/>
                <a:cs typeface="TT Norms Ultra-Bold Italics"/>
                <a:sym typeface="TT Norms Ultra-Bold Italics"/>
              </a:rPr>
              <a:t>Future Trends and Predictions</a:t>
            </a:r>
            <a:endParaRPr lang="en-US" sz="4400" b="1" i="1" dirty="0">
              <a:solidFill>
                <a:srgbClr val="FFFFFF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5E9945C-BDE9-4649-F85C-2DE200F03C77}"/>
              </a:ext>
            </a:extLst>
          </p:cNvPr>
          <p:cNvSpPr txBox="1"/>
          <p:nvPr/>
        </p:nvSpPr>
        <p:spPr>
          <a:xfrm>
            <a:off x="4507994" y="3490206"/>
            <a:ext cx="112841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9D342"/>
                </a:solidFill>
                <a:latin typeface="Poppins Bold"/>
                <a:ea typeface="Poppins Bold"/>
                <a:cs typeface="Poppins Bold"/>
                <a:sym typeface="Poppins Bold"/>
              </a:rPr>
              <a:t>Human Digital Twins &amp; Immersive Learning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5ED1FAA-115A-C138-AF3A-6720121EE5B0}"/>
              </a:ext>
            </a:extLst>
          </p:cNvPr>
          <p:cNvSpPr txBox="1"/>
          <p:nvPr/>
        </p:nvSpPr>
        <p:spPr>
          <a:xfrm>
            <a:off x="4459240" y="4942102"/>
            <a:ext cx="112841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9D342"/>
                </a:solidFill>
                <a:latin typeface="Poppins Bold"/>
                <a:ea typeface="Poppins Bold"/>
                <a:cs typeface="Poppins Bold"/>
                <a:sym typeface="Poppins Bold"/>
              </a:rPr>
              <a:t>Advanced Human-in-the-Loop Ecosystems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5868AE-C3C1-9089-E70A-5F73F149D918}"/>
              </a:ext>
            </a:extLst>
          </p:cNvPr>
          <p:cNvGrpSpPr/>
          <p:nvPr/>
        </p:nvGrpSpPr>
        <p:grpSpPr>
          <a:xfrm>
            <a:off x="2544615" y="3169799"/>
            <a:ext cx="1036786" cy="982442"/>
            <a:chOff x="1389485" y="3663038"/>
            <a:chExt cx="1169245" cy="1164777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296CFC51-B891-9363-0CF4-930C963C2792}"/>
                </a:ext>
              </a:extLst>
            </p:cNvPr>
            <p:cNvGrpSpPr/>
            <p:nvPr/>
          </p:nvGrpSpPr>
          <p:grpSpPr>
            <a:xfrm>
              <a:off x="1389485" y="3663038"/>
              <a:ext cx="1169245" cy="1164777"/>
              <a:chOff x="0" y="0"/>
              <a:chExt cx="302487" cy="267732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27656F52-E011-36B5-D7B5-C795F4746FAA}"/>
                  </a:ext>
                </a:extLst>
              </p:cNvPr>
              <p:cNvSpPr/>
              <p:nvPr/>
            </p:nvSpPr>
            <p:spPr>
              <a:xfrm>
                <a:off x="0" y="0"/>
                <a:ext cx="302487" cy="267732"/>
              </a:xfrm>
              <a:custGeom>
                <a:avLst/>
                <a:gdLst/>
                <a:ahLst/>
                <a:cxnLst/>
                <a:rect l="l" t="t" r="r" b="b"/>
                <a:pathLst>
                  <a:path w="302487" h="267732">
                    <a:moveTo>
                      <a:pt x="0" y="0"/>
                    </a:moveTo>
                    <a:lnTo>
                      <a:pt x="302487" y="0"/>
                    </a:lnTo>
                    <a:lnTo>
                      <a:pt x="302487" y="267732"/>
                    </a:lnTo>
                    <a:lnTo>
                      <a:pt x="0" y="267732"/>
                    </a:lnTo>
                    <a:close/>
                  </a:path>
                </a:pathLst>
              </a:custGeom>
              <a:solidFill>
                <a:srgbClr val="F9D34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1E5CBE0E-B803-E355-E458-D44F4E605A1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02487" cy="305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D0ECD653-8ED2-DF7E-D3DC-34902E68E9D2}"/>
                </a:ext>
              </a:extLst>
            </p:cNvPr>
            <p:cNvSpPr txBox="1"/>
            <p:nvPr/>
          </p:nvSpPr>
          <p:spPr>
            <a:xfrm>
              <a:off x="1697374" y="4079393"/>
              <a:ext cx="553465" cy="5259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499" b="1" dirty="0">
                  <a:solidFill>
                    <a:srgbClr val="29282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01</a:t>
              </a:r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EA0B9FA2-89CB-280E-76E8-D0BACC8DC7BA}"/>
              </a:ext>
            </a:extLst>
          </p:cNvPr>
          <p:cNvSpPr txBox="1"/>
          <p:nvPr/>
        </p:nvSpPr>
        <p:spPr>
          <a:xfrm>
            <a:off x="1608160" y="6912386"/>
            <a:ext cx="553465" cy="52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1" dirty="0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D3B5A4C-4C3D-59C7-1AD2-965D94215C3B}"/>
              </a:ext>
            </a:extLst>
          </p:cNvPr>
          <p:cNvSpPr txBox="1"/>
          <p:nvPr/>
        </p:nvSpPr>
        <p:spPr>
          <a:xfrm>
            <a:off x="9072734" y="6973423"/>
            <a:ext cx="553465" cy="525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6A839EB-7C98-3DEC-D60C-DB62621B6ACC}"/>
              </a:ext>
            </a:extLst>
          </p:cNvPr>
          <p:cNvGrpSpPr/>
          <p:nvPr/>
        </p:nvGrpSpPr>
        <p:grpSpPr>
          <a:xfrm>
            <a:off x="2544613" y="4681760"/>
            <a:ext cx="1036786" cy="982443"/>
            <a:chOff x="1389485" y="3663038"/>
            <a:chExt cx="1169245" cy="1164777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AFCDD971-5CB8-2138-33FF-B13A2D901E22}"/>
                </a:ext>
              </a:extLst>
            </p:cNvPr>
            <p:cNvGrpSpPr/>
            <p:nvPr/>
          </p:nvGrpSpPr>
          <p:grpSpPr>
            <a:xfrm>
              <a:off x="1389485" y="3663038"/>
              <a:ext cx="1169245" cy="1164777"/>
              <a:chOff x="0" y="0"/>
              <a:chExt cx="302487" cy="267732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B1034FB0-D201-1797-3DA6-09018C355BC1}"/>
                  </a:ext>
                </a:extLst>
              </p:cNvPr>
              <p:cNvSpPr/>
              <p:nvPr/>
            </p:nvSpPr>
            <p:spPr>
              <a:xfrm>
                <a:off x="0" y="0"/>
                <a:ext cx="302487" cy="267732"/>
              </a:xfrm>
              <a:custGeom>
                <a:avLst/>
                <a:gdLst/>
                <a:ahLst/>
                <a:cxnLst/>
                <a:rect l="l" t="t" r="r" b="b"/>
                <a:pathLst>
                  <a:path w="302487" h="267732">
                    <a:moveTo>
                      <a:pt x="0" y="0"/>
                    </a:moveTo>
                    <a:lnTo>
                      <a:pt x="302487" y="0"/>
                    </a:lnTo>
                    <a:lnTo>
                      <a:pt x="302487" y="267732"/>
                    </a:lnTo>
                    <a:lnTo>
                      <a:pt x="0" y="267732"/>
                    </a:lnTo>
                    <a:close/>
                  </a:path>
                </a:pathLst>
              </a:custGeom>
              <a:solidFill>
                <a:srgbClr val="F9D34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EF07A0CB-2AB4-8290-663D-0134FD9C1DC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02487" cy="305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9A4D3A7F-2B6A-38E8-2540-B1F12A53EC71}"/>
                </a:ext>
              </a:extLst>
            </p:cNvPr>
            <p:cNvSpPr txBox="1"/>
            <p:nvPr/>
          </p:nvSpPr>
          <p:spPr>
            <a:xfrm>
              <a:off x="1697374" y="4079393"/>
              <a:ext cx="553465" cy="384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499" b="1" dirty="0">
                  <a:solidFill>
                    <a:srgbClr val="29282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E6682C-864F-9D73-BF32-49C355773BE0}"/>
              </a:ext>
            </a:extLst>
          </p:cNvPr>
          <p:cNvGrpSpPr/>
          <p:nvPr/>
        </p:nvGrpSpPr>
        <p:grpSpPr>
          <a:xfrm>
            <a:off x="2544613" y="6092718"/>
            <a:ext cx="1036786" cy="982443"/>
            <a:chOff x="1389485" y="3663038"/>
            <a:chExt cx="1169245" cy="1164777"/>
          </a:xfrm>
        </p:grpSpPr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DF9043F9-972C-AE8F-F68F-FFDF124540F2}"/>
                </a:ext>
              </a:extLst>
            </p:cNvPr>
            <p:cNvGrpSpPr/>
            <p:nvPr/>
          </p:nvGrpSpPr>
          <p:grpSpPr>
            <a:xfrm>
              <a:off x="1389485" y="3663038"/>
              <a:ext cx="1169245" cy="1164777"/>
              <a:chOff x="0" y="0"/>
              <a:chExt cx="302487" cy="267732"/>
            </a:xfrm>
          </p:grpSpPr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96E4FFA2-260A-F4C3-0800-D532218783B2}"/>
                  </a:ext>
                </a:extLst>
              </p:cNvPr>
              <p:cNvSpPr/>
              <p:nvPr/>
            </p:nvSpPr>
            <p:spPr>
              <a:xfrm>
                <a:off x="0" y="0"/>
                <a:ext cx="302487" cy="267732"/>
              </a:xfrm>
              <a:custGeom>
                <a:avLst/>
                <a:gdLst/>
                <a:ahLst/>
                <a:cxnLst/>
                <a:rect l="l" t="t" r="r" b="b"/>
                <a:pathLst>
                  <a:path w="302487" h="267732">
                    <a:moveTo>
                      <a:pt x="0" y="0"/>
                    </a:moveTo>
                    <a:lnTo>
                      <a:pt x="302487" y="0"/>
                    </a:lnTo>
                    <a:lnTo>
                      <a:pt x="302487" y="267732"/>
                    </a:lnTo>
                    <a:lnTo>
                      <a:pt x="0" y="267732"/>
                    </a:lnTo>
                    <a:close/>
                  </a:path>
                </a:pathLst>
              </a:custGeom>
              <a:solidFill>
                <a:srgbClr val="F9D34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45CED96E-03BC-8E86-627D-4B31442F4D8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02487" cy="305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6" name="TextBox 28">
              <a:extLst>
                <a:ext uri="{FF2B5EF4-FFF2-40B4-BE49-F238E27FC236}">
                  <a16:creationId xmlns:a16="http://schemas.microsoft.com/office/drawing/2014/main" id="{A5429702-651C-078F-353D-43B9BBF7D62F}"/>
                </a:ext>
              </a:extLst>
            </p:cNvPr>
            <p:cNvSpPr txBox="1"/>
            <p:nvPr/>
          </p:nvSpPr>
          <p:spPr>
            <a:xfrm>
              <a:off x="1697375" y="4079393"/>
              <a:ext cx="553465" cy="456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499" b="1" dirty="0">
                  <a:solidFill>
                    <a:srgbClr val="29282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03</a:t>
              </a:r>
            </a:p>
          </p:txBody>
        </p:sp>
      </p:grpSp>
      <p:sp>
        <p:nvSpPr>
          <p:cNvPr id="39" name="TextBox 22">
            <a:extLst>
              <a:ext uri="{FF2B5EF4-FFF2-40B4-BE49-F238E27FC236}">
                <a16:creationId xmlns:a16="http://schemas.microsoft.com/office/drawing/2014/main" id="{73FD3359-84E9-95AF-09CB-7D91A143238C}"/>
              </a:ext>
            </a:extLst>
          </p:cNvPr>
          <p:cNvSpPr txBox="1"/>
          <p:nvPr/>
        </p:nvSpPr>
        <p:spPr>
          <a:xfrm>
            <a:off x="4459240" y="6244879"/>
            <a:ext cx="112841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9D342"/>
                </a:solidFill>
                <a:latin typeface="Poppins Bold"/>
                <a:ea typeface="Poppins Bold"/>
                <a:cs typeface="Poppins Bold"/>
                <a:sym typeface="Poppins Bold"/>
              </a:rPr>
              <a:t>Generative AI for Sustainable Design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500B3A-6994-CC02-3AAB-47BEDF4C4209}"/>
              </a:ext>
            </a:extLst>
          </p:cNvPr>
          <p:cNvGrpSpPr/>
          <p:nvPr/>
        </p:nvGrpSpPr>
        <p:grpSpPr>
          <a:xfrm>
            <a:off x="2551539" y="7499338"/>
            <a:ext cx="1036786" cy="982443"/>
            <a:chOff x="1389485" y="3663038"/>
            <a:chExt cx="1169245" cy="1164777"/>
          </a:xfrm>
        </p:grpSpPr>
        <p:grpSp>
          <p:nvGrpSpPr>
            <p:cNvPr id="41" name="Group 7">
              <a:extLst>
                <a:ext uri="{FF2B5EF4-FFF2-40B4-BE49-F238E27FC236}">
                  <a16:creationId xmlns:a16="http://schemas.microsoft.com/office/drawing/2014/main" id="{72AD8688-ABE1-1050-0069-FE7C122AE9BC}"/>
                </a:ext>
              </a:extLst>
            </p:cNvPr>
            <p:cNvGrpSpPr/>
            <p:nvPr/>
          </p:nvGrpSpPr>
          <p:grpSpPr>
            <a:xfrm>
              <a:off x="1389485" y="3663038"/>
              <a:ext cx="1169245" cy="1164777"/>
              <a:chOff x="0" y="0"/>
              <a:chExt cx="302487" cy="267732"/>
            </a:xfrm>
          </p:grpSpPr>
          <p:sp>
            <p:nvSpPr>
              <p:cNvPr id="43" name="Freeform 8">
                <a:extLst>
                  <a:ext uri="{FF2B5EF4-FFF2-40B4-BE49-F238E27FC236}">
                    <a16:creationId xmlns:a16="http://schemas.microsoft.com/office/drawing/2014/main" id="{D2F86075-9472-561C-1040-C3EC3CADE5C0}"/>
                  </a:ext>
                </a:extLst>
              </p:cNvPr>
              <p:cNvSpPr/>
              <p:nvPr/>
            </p:nvSpPr>
            <p:spPr>
              <a:xfrm>
                <a:off x="0" y="0"/>
                <a:ext cx="302487" cy="267732"/>
              </a:xfrm>
              <a:custGeom>
                <a:avLst/>
                <a:gdLst/>
                <a:ahLst/>
                <a:cxnLst/>
                <a:rect l="l" t="t" r="r" b="b"/>
                <a:pathLst>
                  <a:path w="302487" h="267732">
                    <a:moveTo>
                      <a:pt x="0" y="0"/>
                    </a:moveTo>
                    <a:lnTo>
                      <a:pt x="302487" y="0"/>
                    </a:lnTo>
                    <a:lnTo>
                      <a:pt x="302487" y="267732"/>
                    </a:lnTo>
                    <a:lnTo>
                      <a:pt x="0" y="267732"/>
                    </a:lnTo>
                    <a:close/>
                  </a:path>
                </a:pathLst>
              </a:custGeom>
              <a:solidFill>
                <a:srgbClr val="F9D34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id="{EF9F5C33-4981-E64D-C828-2BEFDAEE425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02487" cy="305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TextBox 28">
              <a:extLst>
                <a:ext uri="{FF2B5EF4-FFF2-40B4-BE49-F238E27FC236}">
                  <a16:creationId xmlns:a16="http://schemas.microsoft.com/office/drawing/2014/main" id="{22C68F8F-C6F2-D051-7D49-3B09A3AB7282}"/>
                </a:ext>
              </a:extLst>
            </p:cNvPr>
            <p:cNvSpPr txBox="1"/>
            <p:nvPr/>
          </p:nvSpPr>
          <p:spPr>
            <a:xfrm>
              <a:off x="1697375" y="4079393"/>
              <a:ext cx="553465" cy="456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9"/>
                </a:lnSpc>
              </a:pPr>
              <a:r>
                <a:rPr lang="en-US" sz="2499" b="1" dirty="0">
                  <a:solidFill>
                    <a:srgbClr val="29282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04</a:t>
              </a:r>
            </a:p>
          </p:txBody>
        </p:sp>
      </p:grpSp>
      <p:sp>
        <p:nvSpPr>
          <p:cNvPr id="45" name="TextBox 22">
            <a:extLst>
              <a:ext uri="{FF2B5EF4-FFF2-40B4-BE49-F238E27FC236}">
                <a16:creationId xmlns:a16="http://schemas.microsoft.com/office/drawing/2014/main" id="{F5D90023-4442-E2BF-B5F1-A06588654B58}"/>
              </a:ext>
            </a:extLst>
          </p:cNvPr>
          <p:cNvSpPr txBox="1"/>
          <p:nvPr/>
        </p:nvSpPr>
        <p:spPr>
          <a:xfrm>
            <a:off x="4507994" y="7713560"/>
            <a:ext cx="112841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 b="1" dirty="0">
                <a:solidFill>
                  <a:srgbClr val="F9D342"/>
                </a:solidFill>
                <a:latin typeface="Poppins Bold"/>
                <a:ea typeface="Poppins Bold"/>
                <a:cs typeface="Poppins Bold"/>
                <a:sym typeface="Poppins Bold"/>
              </a:rPr>
              <a:t>Governance and Ethical Frameworks</a:t>
            </a:r>
          </a:p>
        </p:txBody>
      </p:sp>
    </p:spTree>
    <p:extLst>
      <p:ext uri="{BB962C8B-B14F-4D97-AF65-F5344CB8AC3E}">
        <p14:creationId xmlns:p14="http://schemas.microsoft.com/office/powerpoint/2010/main" val="338332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93550-62F1-3D6D-5046-AF156EBE6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4BC19A8-61B5-1487-DEBE-FC9407F71A4B}"/>
              </a:ext>
            </a:extLst>
          </p:cNvPr>
          <p:cNvGrpSpPr/>
          <p:nvPr/>
        </p:nvGrpSpPr>
        <p:grpSpPr>
          <a:xfrm>
            <a:off x="3130384" y="1335868"/>
            <a:ext cx="12667623" cy="8366682"/>
            <a:chOff x="0" y="0"/>
            <a:chExt cx="3336329" cy="220357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6296BF3-5818-3705-D1CB-DDE96559531C}"/>
                </a:ext>
              </a:extLst>
            </p:cNvPr>
            <p:cNvSpPr/>
            <p:nvPr/>
          </p:nvSpPr>
          <p:spPr>
            <a:xfrm>
              <a:off x="0" y="0"/>
              <a:ext cx="3336329" cy="2203571"/>
            </a:xfrm>
            <a:custGeom>
              <a:avLst/>
              <a:gdLst/>
              <a:ahLst/>
              <a:cxnLst/>
              <a:rect l="l" t="t" r="r" b="b"/>
              <a:pathLst>
                <a:path w="3336329" h="2203571">
                  <a:moveTo>
                    <a:pt x="0" y="0"/>
                  </a:moveTo>
                  <a:lnTo>
                    <a:pt x="3336329" y="0"/>
                  </a:lnTo>
                  <a:lnTo>
                    <a:pt x="3336329" y="2203571"/>
                  </a:lnTo>
                  <a:lnTo>
                    <a:pt x="0" y="2203571"/>
                  </a:lnTo>
                  <a:close/>
                </a:path>
              </a:pathLst>
            </a:custGeom>
            <a:gradFill rotWithShape="1">
              <a:gsLst>
                <a:gs pos="0">
                  <a:srgbClr val="292826">
                    <a:alpha val="100000"/>
                  </a:srgbClr>
                </a:gs>
                <a:gs pos="50000">
                  <a:srgbClr val="292826">
                    <a:alpha val="85000"/>
                  </a:srgbClr>
                </a:gs>
                <a:gs pos="100000">
                  <a:srgbClr val="292826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6BA8433-7A6F-4F73-41E2-FD9E8D9E6F5E}"/>
                </a:ext>
              </a:extLst>
            </p:cNvPr>
            <p:cNvSpPr txBox="1"/>
            <p:nvPr/>
          </p:nvSpPr>
          <p:spPr>
            <a:xfrm>
              <a:off x="0" y="-38100"/>
              <a:ext cx="3336329" cy="2241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86B4BEE-2D60-3AEC-DC8E-83912756283C}"/>
              </a:ext>
            </a:extLst>
          </p:cNvPr>
          <p:cNvGrpSpPr/>
          <p:nvPr/>
        </p:nvGrpSpPr>
        <p:grpSpPr>
          <a:xfrm>
            <a:off x="7895928" y="8011263"/>
            <a:ext cx="8625383" cy="834550"/>
            <a:chOff x="0" y="0"/>
            <a:chExt cx="2271706" cy="2197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503D4DE-E275-3885-F4A0-59CF96B25C4A}"/>
                </a:ext>
              </a:extLst>
            </p:cNvPr>
            <p:cNvSpPr/>
            <p:nvPr/>
          </p:nvSpPr>
          <p:spPr>
            <a:xfrm>
              <a:off x="0" y="0"/>
              <a:ext cx="2271706" cy="219799"/>
            </a:xfrm>
            <a:custGeom>
              <a:avLst/>
              <a:gdLst/>
              <a:ahLst/>
              <a:cxnLst/>
              <a:rect l="l" t="t" r="r" b="b"/>
              <a:pathLst>
                <a:path w="2271706" h="219799">
                  <a:moveTo>
                    <a:pt x="203200" y="0"/>
                  </a:moveTo>
                  <a:lnTo>
                    <a:pt x="2271706" y="0"/>
                  </a:lnTo>
                  <a:lnTo>
                    <a:pt x="2068506" y="219799"/>
                  </a:lnTo>
                  <a:lnTo>
                    <a:pt x="0" y="2197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3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AD1DDCF-C899-1653-6DD1-F81EA942FD0E}"/>
                </a:ext>
              </a:extLst>
            </p:cNvPr>
            <p:cNvSpPr txBox="1"/>
            <p:nvPr/>
          </p:nvSpPr>
          <p:spPr>
            <a:xfrm>
              <a:off x="101600" y="-38100"/>
              <a:ext cx="2068506" cy="25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20F7F0A-6E76-B7F5-8144-3C7AAD13E644}"/>
              </a:ext>
            </a:extLst>
          </p:cNvPr>
          <p:cNvGrpSpPr/>
          <p:nvPr/>
        </p:nvGrpSpPr>
        <p:grpSpPr>
          <a:xfrm>
            <a:off x="16036719" y="8011263"/>
            <a:ext cx="1543050" cy="834550"/>
            <a:chOff x="0" y="0"/>
            <a:chExt cx="406400" cy="21979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E014745-9AE8-6F3D-107F-42AE425F7453}"/>
                </a:ext>
              </a:extLst>
            </p:cNvPr>
            <p:cNvSpPr/>
            <p:nvPr/>
          </p:nvSpPr>
          <p:spPr>
            <a:xfrm>
              <a:off x="0" y="0"/>
              <a:ext cx="406400" cy="219799"/>
            </a:xfrm>
            <a:custGeom>
              <a:avLst/>
              <a:gdLst/>
              <a:ahLst/>
              <a:cxnLst/>
              <a:rect l="l" t="t" r="r" b="b"/>
              <a:pathLst>
                <a:path w="406400" h="219799">
                  <a:moveTo>
                    <a:pt x="203200" y="0"/>
                  </a:moveTo>
                  <a:lnTo>
                    <a:pt x="406400" y="0"/>
                  </a:lnTo>
                  <a:lnTo>
                    <a:pt x="203200" y="219799"/>
                  </a:lnTo>
                  <a:lnTo>
                    <a:pt x="0" y="2197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9D3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6EB9138-72E1-F656-1AB4-B69BD70C68D2}"/>
                </a:ext>
              </a:extLst>
            </p:cNvPr>
            <p:cNvSpPr txBox="1"/>
            <p:nvPr/>
          </p:nvSpPr>
          <p:spPr>
            <a:xfrm>
              <a:off x="101600" y="-38100"/>
              <a:ext cx="203200" cy="257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4291B130-E083-F188-928B-2BD8C376DC6E}"/>
              </a:ext>
            </a:extLst>
          </p:cNvPr>
          <p:cNvSpPr/>
          <p:nvPr/>
        </p:nvSpPr>
        <p:spPr>
          <a:xfrm>
            <a:off x="2252635" y="15521"/>
            <a:ext cx="5174043" cy="3075201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3A07D00-5C01-C312-758D-7EA82BD441A8}"/>
              </a:ext>
            </a:extLst>
          </p:cNvPr>
          <p:cNvSpPr/>
          <p:nvPr/>
        </p:nvSpPr>
        <p:spPr>
          <a:xfrm>
            <a:off x="228600" y="23338"/>
            <a:ext cx="5174043" cy="34671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EF7ADF1-7E09-A2AF-7B26-2A02456781BE}"/>
              </a:ext>
            </a:extLst>
          </p:cNvPr>
          <p:cNvSpPr/>
          <p:nvPr/>
        </p:nvSpPr>
        <p:spPr>
          <a:xfrm flipH="1" flipV="1">
            <a:off x="1600200" y="6788414"/>
            <a:ext cx="5982478" cy="3475248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8" y="0"/>
                </a:lnTo>
                <a:lnTo>
                  <a:pt x="677586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8BE7723-1B5C-D563-6074-0E6CEC8521FF}"/>
              </a:ext>
            </a:extLst>
          </p:cNvPr>
          <p:cNvSpPr/>
          <p:nvPr/>
        </p:nvSpPr>
        <p:spPr>
          <a:xfrm flipH="1" flipV="1">
            <a:off x="76200" y="6226996"/>
            <a:ext cx="6715748" cy="4036666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8" y="0"/>
                </a:lnTo>
                <a:lnTo>
                  <a:pt x="677586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C1B628B-E8A9-1277-0B93-AF900FA13383}"/>
              </a:ext>
            </a:extLst>
          </p:cNvPr>
          <p:cNvSpPr/>
          <p:nvPr/>
        </p:nvSpPr>
        <p:spPr>
          <a:xfrm>
            <a:off x="1028700" y="7995022"/>
            <a:ext cx="847698" cy="850791"/>
          </a:xfrm>
          <a:custGeom>
            <a:avLst/>
            <a:gdLst/>
            <a:ahLst/>
            <a:cxnLst/>
            <a:rect l="l" t="t" r="r" b="b"/>
            <a:pathLst>
              <a:path w="847698" h="850791">
                <a:moveTo>
                  <a:pt x="0" y="0"/>
                </a:moveTo>
                <a:lnTo>
                  <a:pt x="847698" y="0"/>
                </a:lnTo>
                <a:lnTo>
                  <a:pt x="847698" y="850792"/>
                </a:lnTo>
                <a:lnTo>
                  <a:pt x="0" y="85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594B35F-9220-9CCF-97DF-41E634E452CC}"/>
              </a:ext>
            </a:extLst>
          </p:cNvPr>
          <p:cNvSpPr txBox="1"/>
          <p:nvPr/>
        </p:nvSpPr>
        <p:spPr>
          <a:xfrm>
            <a:off x="6821661" y="4387422"/>
            <a:ext cx="4173035" cy="1958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GB" sz="6000" b="1" i="1" dirty="0">
                <a:solidFill>
                  <a:srgbClr val="F9D342"/>
                </a:solidFill>
                <a:latin typeface="TT Norms Ultra-Bold Italics"/>
                <a:ea typeface="TT Norms Ultra-Bold Italics"/>
                <a:cs typeface="TT Norms Ultra-Bold Italics"/>
                <a:sym typeface="TT Norms Ultra-Bold Italics"/>
              </a:rPr>
              <a:t>Thank  You</a:t>
            </a:r>
            <a:endParaRPr lang="en-US" sz="60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algn="l">
              <a:lnSpc>
                <a:spcPts val="9000"/>
              </a:lnSpc>
            </a:pPr>
            <a:endParaRPr lang="en-US" sz="44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EBBF2E15-EAC4-F09E-4B28-671ED217A98A}"/>
              </a:ext>
            </a:extLst>
          </p:cNvPr>
          <p:cNvSpPr txBox="1"/>
          <p:nvPr/>
        </p:nvSpPr>
        <p:spPr>
          <a:xfrm>
            <a:off x="769403" y="1010891"/>
            <a:ext cx="15800129" cy="3075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2"/>
              </a:lnSpc>
            </a:pPr>
            <a:endParaRPr lang="en-US" sz="6600" b="1" dirty="0">
              <a:solidFill>
                <a:srgbClr val="FBFBFB"/>
              </a:solidFill>
              <a:latin typeface="TT Norms Ultra-Bold"/>
              <a:ea typeface="TT Norms Ultra-Bold"/>
              <a:cs typeface="TT Norms Ultra-Bold"/>
              <a:sym typeface="TT Norms Ultra-Bold"/>
            </a:endParaRPr>
          </a:p>
          <a:p>
            <a:pPr algn="l">
              <a:lnSpc>
                <a:spcPct val="150000"/>
              </a:lnSpc>
            </a:pPr>
            <a:endParaRPr lang="en-US" sz="60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lvl="3" algn="ctr"/>
            <a:endParaRPr lang="en-US" sz="28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lvl="3" algn="ctr"/>
            <a:endParaRPr lang="en-US" sz="28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lvl="3" algn="ctr"/>
            <a:r>
              <a:rPr lang="en-US" sz="2800" b="1" i="1" dirty="0">
                <a:solidFill>
                  <a:srgbClr val="FBFB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Design for collaboration. Manufacture for regeneration. Engineer for wellbeing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1FB992A1-DC61-C273-1F9A-0FF02D3EAC3C}"/>
              </a:ext>
            </a:extLst>
          </p:cNvPr>
          <p:cNvSpPr txBox="1"/>
          <p:nvPr/>
        </p:nvSpPr>
        <p:spPr>
          <a:xfrm>
            <a:off x="1008115" y="2156425"/>
            <a:ext cx="15800129" cy="2213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2"/>
              </a:lnSpc>
            </a:pPr>
            <a:endParaRPr lang="en-US" sz="6600" b="1" dirty="0">
              <a:solidFill>
                <a:srgbClr val="FBFBFB"/>
              </a:solidFill>
              <a:latin typeface="TT Norms Ultra-Bold"/>
              <a:ea typeface="TT Norms Ultra-Bold"/>
              <a:cs typeface="TT Norms Ultra-Bold"/>
              <a:sym typeface="TT Norms Ultra-Bold"/>
            </a:endParaRPr>
          </a:p>
          <a:p>
            <a:pPr algn="l">
              <a:lnSpc>
                <a:spcPct val="150000"/>
              </a:lnSpc>
            </a:pPr>
            <a:endParaRPr lang="en-US" sz="60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lvl="3" algn="ctr"/>
            <a:endParaRPr lang="en-US" sz="28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C2260B7E-76D2-DC02-1364-A245C20FBD11}"/>
              </a:ext>
            </a:extLst>
          </p:cNvPr>
          <p:cNvSpPr txBox="1"/>
          <p:nvPr/>
        </p:nvSpPr>
        <p:spPr>
          <a:xfrm>
            <a:off x="381625" y="3162119"/>
            <a:ext cx="15800129" cy="3075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2"/>
              </a:lnSpc>
            </a:pPr>
            <a:endParaRPr lang="en-US" sz="6600" b="1" dirty="0">
              <a:solidFill>
                <a:srgbClr val="FBFBFB"/>
              </a:solidFill>
              <a:latin typeface="TT Norms Ultra-Bold"/>
              <a:ea typeface="TT Norms Ultra-Bold"/>
              <a:cs typeface="TT Norms Ultra-Bold"/>
              <a:sym typeface="TT Norms Ultra-Bold"/>
            </a:endParaRPr>
          </a:p>
          <a:p>
            <a:pPr algn="l">
              <a:lnSpc>
                <a:spcPct val="150000"/>
              </a:lnSpc>
            </a:pPr>
            <a:endParaRPr lang="en-US" sz="60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lvl="3" algn="ctr"/>
            <a:endParaRPr lang="en-US" sz="28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lvl="3" algn="ctr"/>
            <a:endParaRPr lang="en-US" sz="2800" b="1" i="1" dirty="0">
              <a:solidFill>
                <a:srgbClr val="F9D342"/>
              </a:solidFill>
              <a:latin typeface="TT Norms Ultra-Bold Italics"/>
              <a:ea typeface="TT Norms Ultra-Bold Italics"/>
              <a:cs typeface="TT Norms Ultra-Bold Italics"/>
              <a:sym typeface="TT Norms Ultra-Bold Italics"/>
            </a:endParaRPr>
          </a:p>
          <a:p>
            <a:pPr lvl="3" algn="ctr"/>
            <a:r>
              <a:rPr lang="en-US" sz="2800" b="1" i="1" dirty="0">
                <a:solidFill>
                  <a:srgbClr val="FBFB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Email: </a:t>
            </a:r>
            <a:r>
              <a:rPr lang="en-US" sz="2800" b="1" i="1" dirty="0" err="1">
                <a:solidFill>
                  <a:srgbClr val="FBFB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jacqueline.jingyou@york.ac.uk</a:t>
            </a:r>
            <a:endParaRPr lang="en-US" sz="2800" b="1" i="1" dirty="0">
              <a:solidFill>
                <a:srgbClr val="FBFBFB"/>
              </a:solidFill>
              <a:latin typeface="TT Norms Ultra-Bold"/>
              <a:ea typeface="TT Norms Ultra-Bold"/>
              <a:cs typeface="TT Norms Ultra-Bold"/>
              <a:sym typeface="TT Norm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1700375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2162B-08C8-14BE-CC54-779DFDF32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7ED3CAB-01D4-161E-CD3E-60CEB922BD7E}"/>
              </a:ext>
            </a:extLst>
          </p:cNvPr>
          <p:cNvGrpSpPr/>
          <p:nvPr/>
        </p:nvGrpSpPr>
        <p:grpSpPr>
          <a:xfrm>
            <a:off x="-53792" y="40398"/>
            <a:ext cx="13236242" cy="2055102"/>
            <a:chOff x="0" y="0"/>
            <a:chExt cx="1562678" cy="2031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494A9E4-8EB1-F8FB-8D8F-1231D313F6D2}"/>
                </a:ext>
              </a:extLst>
            </p:cNvPr>
            <p:cNvSpPr/>
            <p:nvPr/>
          </p:nvSpPr>
          <p:spPr>
            <a:xfrm>
              <a:off x="0" y="0"/>
              <a:ext cx="1562678" cy="203107"/>
            </a:xfrm>
            <a:custGeom>
              <a:avLst/>
              <a:gdLst/>
              <a:ahLst/>
              <a:cxnLst/>
              <a:rect l="l" t="t" r="r" b="b"/>
              <a:pathLst>
                <a:path w="1562678" h="203107">
                  <a:moveTo>
                    <a:pt x="203200" y="0"/>
                  </a:moveTo>
                  <a:lnTo>
                    <a:pt x="1562678" y="0"/>
                  </a:lnTo>
                  <a:lnTo>
                    <a:pt x="1359478" y="203107"/>
                  </a:lnTo>
                  <a:lnTo>
                    <a:pt x="0" y="203107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t="-117676" b="-2122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C73868F2-F864-5AEA-758E-7CF896DDC4B1}"/>
              </a:ext>
            </a:extLst>
          </p:cNvPr>
          <p:cNvSpPr/>
          <p:nvPr/>
        </p:nvSpPr>
        <p:spPr>
          <a:xfrm flipH="1" flipV="1">
            <a:off x="13139058" y="-149316"/>
            <a:ext cx="4495800" cy="2356031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8" y="0"/>
                </a:lnTo>
                <a:lnTo>
                  <a:pt x="6775868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F0F9FAA-8B67-8992-C70A-B73A8ED90F25}"/>
              </a:ext>
            </a:extLst>
          </p:cNvPr>
          <p:cNvSpPr/>
          <p:nvPr/>
        </p:nvSpPr>
        <p:spPr>
          <a:xfrm flipH="1" flipV="1">
            <a:off x="13675400" y="40398"/>
            <a:ext cx="4612600" cy="2601288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9" y="0"/>
                </a:lnTo>
                <a:lnTo>
                  <a:pt x="6775869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8E30E32-D3D4-D25F-2F53-FA1385C5054D}"/>
              </a:ext>
            </a:extLst>
          </p:cNvPr>
          <p:cNvSpPr/>
          <p:nvPr/>
        </p:nvSpPr>
        <p:spPr>
          <a:xfrm>
            <a:off x="16667041" y="2156011"/>
            <a:ext cx="967817" cy="971349"/>
          </a:xfrm>
          <a:custGeom>
            <a:avLst/>
            <a:gdLst/>
            <a:ahLst/>
            <a:cxnLst/>
            <a:rect l="l" t="t" r="r" b="b"/>
            <a:pathLst>
              <a:path w="967817" h="971349">
                <a:moveTo>
                  <a:pt x="0" y="0"/>
                </a:moveTo>
                <a:lnTo>
                  <a:pt x="967817" y="0"/>
                </a:lnTo>
                <a:lnTo>
                  <a:pt x="967817" y="971348"/>
                </a:lnTo>
                <a:lnTo>
                  <a:pt x="0" y="971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0077E409-43DF-15CA-0851-162F494F05B1}"/>
              </a:ext>
            </a:extLst>
          </p:cNvPr>
          <p:cNvGrpSpPr/>
          <p:nvPr/>
        </p:nvGrpSpPr>
        <p:grpSpPr>
          <a:xfrm>
            <a:off x="1786254" y="5143500"/>
            <a:ext cx="1219002" cy="968950"/>
            <a:chOff x="0" y="0"/>
            <a:chExt cx="206703" cy="1643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DC653BC-BE54-8FB4-F483-4F4011D800A6}"/>
                </a:ext>
              </a:extLst>
            </p:cNvPr>
            <p:cNvSpPr/>
            <p:nvPr/>
          </p:nvSpPr>
          <p:spPr>
            <a:xfrm>
              <a:off x="0" y="0"/>
              <a:ext cx="206703" cy="164302"/>
            </a:xfrm>
            <a:custGeom>
              <a:avLst/>
              <a:gdLst/>
              <a:ahLst/>
              <a:cxnLst/>
              <a:rect l="l" t="t" r="r" b="b"/>
              <a:pathLst>
                <a:path w="206703" h="164302">
                  <a:moveTo>
                    <a:pt x="0" y="0"/>
                  </a:moveTo>
                  <a:lnTo>
                    <a:pt x="206703" y="0"/>
                  </a:lnTo>
                  <a:lnTo>
                    <a:pt x="206703" y="164302"/>
                  </a:lnTo>
                  <a:lnTo>
                    <a:pt x="0" y="164302"/>
                  </a:lnTo>
                  <a:close/>
                </a:path>
              </a:pathLst>
            </a:custGeom>
            <a:solidFill>
              <a:srgbClr val="F9D3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11C168C-08AE-B620-C883-D8E9F4DF6C74}"/>
                </a:ext>
              </a:extLst>
            </p:cNvPr>
            <p:cNvSpPr txBox="1"/>
            <p:nvPr/>
          </p:nvSpPr>
          <p:spPr>
            <a:xfrm>
              <a:off x="0" y="-38100"/>
              <a:ext cx="206703" cy="202402"/>
            </a:xfrm>
            <a:prstGeom prst="rect">
              <a:avLst/>
            </a:prstGeom>
          </p:spPr>
          <p:txBody>
            <a:bodyPr lIns="57998" tIns="57998" rIns="57998" bIns="5799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A0B6825C-CFBE-EC87-483D-AD77096FC795}"/>
              </a:ext>
            </a:extLst>
          </p:cNvPr>
          <p:cNvSpPr txBox="1"/>
          <p:nvPr/>
        </p:nvSpPr>
        <p:spPr>
          <a:xfrm>
            <a:off x="3265504" y="5553787"/>
            <a:ext cx="13236242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2"/>
              </a:lnSpc>
            </a:pPr>
            <a:r>
              <a:rPr lang="en-US" sz="5400" b="1" dirty="0">
                <a:solidFill>
                  <a:srgbClr val="FBFB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Historical View : Industrial Revolutions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A8693B1-C9FB-3ADA-C24E-5FACC2B4C7EC}"/>
              </a:ext>
            </a:extLst>
          </p:cNvPr>
          <p:cNvSpPr txBox="1"/>
          <p:nvPr/>
        </p:nvSpPr>
        <p:spPr>
          <a:xfrm>
            <a:off x="2054404" y="5501469"/>
            <a:ext cx="682701" cy="55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3"/>
              </a:lnSpc>
            </a:pPr>
            <a:r>
              <a:rPr lang="en-US" sz="3883" b="1" dirty="0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01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C02EF62-4199-AA73-00B1-EA26F5D1E31E}"/>
              </a:ext>
            </a:extLst>
          </p:cNvPr>
          <p:cNvSpPr txBox="1"/>
          <p:nvPr/>
        </p:nvSpPr>
        <p:spPr>
          <a:xfrm>
            <a:off x="5186397" y="10025708"/>
            <a:ext cx="597969" cy="49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3401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26AAC53-667E-A39B-9866-6536616FC331}"/>
              </a:ext>
            </a:extLst>
          </p:cNvPr>
          <p:cNvSpPr txBox="1"/>
          <p:nvPr/>
        </p:nvSpPr>
        <p:spPr>
          <a:xfrm>
            <a:off x="3353091" y="10106258"/>
            <a:ext cx="597969" cy="49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3401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F7E06B10-A708-9C65-E290-1969CDE01DA7}"/>
              </a:ext>
            </a:extLst>
          </p:cNvPr>
          <p:cNvSpPr/>
          <p:nvPr/>
        </p:nvSpPr>
        <p:spPr>
          <a:xfrm>
            <a:off x="152400" y="0"/>
            <a:ext cx="5240276" cy="36195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0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173934" y="4179550"/>
            <a:ext cx="15811500" cy="0"/>
          </a:xfrm>
          <a:prstGeom prst="line">
            <a:avLst/>
          </a:prstGeom>
          <a:ln w="38100" cap="flat">
            <a:solidFill>
              <a:srgbClr val="DDE3F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61EAB6D-72AD-BB1A-C4D3-CD4305275F46}"/>
              </a:ext>
            </a:extLst>
          </p:cNvPr>
          <p:cNvGrpSpPr/>
          <p:nvPr/>
        </p:nvGrpSpPr>
        <p:grpSpPr>
          <a:xfrm>
            <a:off x="3650434" y="1682904"/>
            <a:ext cx="4011886" cy="7152315"/>
            <a:chOff x="3695700" y="2105985"/>
            <a:chExt cx="4011886" cy="7152315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21F7E7D-FBCA-E4E1-8790-CEE0D80439E5}"/>
                </a:ext>
              </a:extLst>
            </p:cNvPr>
            <p:cNvGrpSpPr/>
            <p:nvPr/>
          </p:nvGrpSpPr>
          <p:grpSpPr>
            <a:xfrm>
              <a:off x="3695700" y="2105985"/>
              <a:ext cx="4011886" cy="7152315"/>
              <a:chOff x="3695700" y="2105985"/>
              <a:chExt cx="4011886" cy="7152315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5549243" y="4450231"/>
                <a:ext cx="304800" cy="304800"/>
                <a:chOff x="0" y="0"/>
                <a:chExt cx="812800" cy="8128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66C46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5" name="Group 15"/>
              <p:cNvGrpSpPr/>
              <p:nvPr/>
            </p:nvGrpSpPr>
            <p:grpSpPr>
              <a:xfrm>
                <a:off x="3695700" y="2105985"/>
                <a:ext cx="4011886" cy="2173105"/>
                <a:chOff x="0" y="0"/>
                <a:chExt cx="5349182" cy="2897474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5349182" cy="28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9182" h="2897474">
                      <a:moveTo>
                        <a:pt x="0" y="0"/>
                      </a:moveTo>
                      <a:lnTo>
                        <a:pt x="5349182" y="0"/>
                      </a:lnTo>
                      <a:lnTo>
                        <a:pt x="5349182" y="2897474"/>
                      </a:lnTo>
                      <a:lnTo>
                        <a:pt x="0" y="289747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1246718" y="965079"/>
                  <a:ext cx="2855745" cy="91969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2800"/>
                    </a:lnSpc>
                  </a:pPr>
                  <a:r>
                    <a:rPr lang="en-US" sz="2000" b="1" dirty="0">
                      <a:solidFill>
                        <a:srgbClr val="1F1F1F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INDUSTRY  2.0</a:t>
                  </a:r>
                </a:p>
                <a:p>
                  <a:pPr algn="ctr">
                    <a:lnSpc>
                      <a:spcPts val="2800"/>
                    </a:lnSpc>
                    <a:spcBef>
                      <a:spcPct val="0"/>
                    </a:spcBef>
                  </a:pPr>
                  <a:r>
                    <a:rPr lang="en-US" sz="2000" b="1" dirty="0">
                      <a:solidFill>
                        <a:srgbClr val="1F1F1F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(1870S)</a:t>
                  </a:r>
                </a:p>
              </p:txBody>
            </p:sp>
          </p:grpSp>
          <p:grpSp>
            <p:nvGrpSpPr>
              <p:cNvPr id="40" name="Group 40"/>
              <p:cNvGrpSpPr/>
              <p:nvPr/>
            </p:nvGrpSpPr>
            <p:grpSpPr>
              <a:xfrm>
                <a:off x="5473043" y="5182076"/>
                <a:ext cx="457200" cy="304800"/>
                <a:chOff x="0" y="0"/>
                <a:chExt cx="419419" cy="279613"/>
              </a:xfrm>
            </p:grpSpPr>
            <p:sp>
              <p:nvSpPr>
                <p:cNvPr id="41" name="Freeform 41"/>
                <p:cNvSpPr/>
                <p:nvPr/>
              </p:nvSpPr>
              <p:spPr>
                <a:xfrm>
                  <a:off x="0" y="0"/>
                  <a:ext cx="419419" cy="27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419" h="279613">
                      <a:moveTo>
                        <a:pt x="209710" y="0"/>
                      </a:moveTo>
                      <a:lnTo>
                        <a:pt x="419419" y="279613"/>
                      </a:lnTo>
                      <a:lnTo>
                        <a:pt x="0" y="279613"/>
                      </a:lnTo>
                      <a:lnTo>
                        <a:pt x="209710" y="0"/>
                      </a:lnTo>
                      <a:close/>
                    </a:path>
                  </a:pathLst>
                </a:custGeom>
                <a:solidFill>
                  <a:srgbClr val="66C46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TextBox 42"/>
                <p:cNvSpPr txBox="1"/>
                <p:nvPr/>
              </p:nvSpPr>
              <p:spPr>
                <a:xfrm>
                  <a:off x="65534" y="91720"/>
                  <a:ext cx="288351" cy="16792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3" name="Group 43"/>
              <p:cNvGrpSpPr/>
              <p:nvPr/>
            </p:nvGrpSpPr>
            <p:grpSpPr>
              <a:xfrm>
                <a:off x="4368143" y="5486876"/>
                <a:ext cx="2667000" cy="3771424"/>
                <a:chOff x="0" y="0"/>
                <a:chExt cx="702420" cy="993297"/>
              </a:xfrm>
            </p:grpSpPr>
            <p:sp>
              <p:nvSpPr>
                <p:cNvPr id="44" name="Freeform 44"/>
                <p:cNvSpPr/>
                <p:nvPr/>
              </p:nvSpPr>
              <p:spPr>
                <a:xfrm>
                  <a:off x="0" y="0"/>
                  <a:ext cx="702420" cy="993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20" h="993297">
                      <a:moveTo>
                        <a:pt x="0" y="0"/>
                      </a:moveTo>
                      <a:lnTo>
                        <a:pt x="702420" y="0"/>
                      </a:lnTo>
                      <a:lnTo>
                        <a:pt x="702420" y="993297"/>
                      </a:lnTo>
                      <a:lnTo>
                        <a:pt x="0" y="993297"/>
                      </a:lnTo>
                      <a:close/>
                    </a:path>
                  </a:pathLst>
                </a:custGeom>
                <a:solidFill>
                  <a:srgbClr val="66C461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" name="TextBox 45"/>
                <p:cNvSpPr txBox="1"/>
                <p:nvPr/>
              </p:nvSpPr>
              <p:spPr>
                <a:xfrm>
                  <a:off x="0" y="-38100"/>
                  <a:ext cx="702420" cy="103139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73F74AF-751C-FC8B-79ED-E1840368D285}"/>
                </a:ext>
              </a:extLst>
            </p:cNvPr>
            <p:cNvGrpSpPr/>
            <p:nvPr/>
          </p:nvGrpSpPr>
          <p:grpSpPr>
            <a:xfrm>
              <a:off x="4555009" y="5726890"/>
              <a:ext cx="2255401" cy="3117972"/>
              <a:chOff x="4555009" y="5726890"/>
              <a:chExt cx="2255401" cy="3117972"/>
            </a:xfrm>
          </p:grpSpPr>
          <p:sp>
            <p:nvSpPr>
              <p:cNvPr id="46" name="TextBox 46"/>
              <p:cNvSpPr txBox="1"/>
              <p:nvPr/>
            </p:nvSpPr>
            <p:spPr>
              <a:xfrm>
                <a:off x="4889702" y="6924172"/>
                <a:ext cx="1623882" cy="4833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9"/>
                  </a:lnSpc>
                </a:pPr>
                <a:r>
                  <a:rPr lang="en-US" sz="1599" b="1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Electricity</a:t>
                </a:r>
              </a:p>
              <a:p>
                <a:pPr algn="ctr">
                  <a:lnSpc>
                    <a:spcPts val="1919"/>
                  </a:lnSpc>
                </a:pPr>
                <a:r>
                  <a:rPr lang="en-US" sz="1599" b="1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Assembly Lines</a:t>
                </a: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4555009" y="8361468"/>
                <a:ext cx="2217537" cy="4833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9"/>
                  </a:lnSpc>
                </a:pPr>
                <a:r>
                  <a:rPr lang="en-US" sz="1599" b="1" dirty="0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90 years to 50% market penetration</a:t>
                </a:r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4592873" y="7676152"/>
                <a:ext cx="2217537" cy="2452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9"/>
                  </a:lnSpc>
                </a:pPr>
                <a:r>
                  <a:rPr lang="en-US" sz="1599" b="1" dirty="0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Human Role: Assembly Workers</a:t>
                </a:r>
              </a:p>
            </p:txBody>
          </p:sp>
          <p:sp>
            <p:nvSpPr>
              <p:cNvPr id="49" name="Freeform 49"/>
              <p:cNvSpPr/>
              <p:nvPr/>
            </p:nvSpPr>
            <p:spPr>
              <a:xfrm>
                <a:off x="5235685" y="5726890"/>
                <a:ext cx="973866" cy="1005281"/>
              </a:xfrm>
              <a:custGeom>
                <a:avLst/>
                <a:gdLst/>
                <a:ahLst/>
                <a:cxnLst/>
                <a:rect l="l" t="t" r="r" b="b"/>
                <a:pathLst>
                  <a:path w="973866" h="1005281">
                    <a:moveTo>
                      <a:pt x="0" y="0"/>
                    </a:moveTo>
                    <a:lnTo>
                      <a:pt x="973865" y="0"/>
                    </a:lnTo>
                    <a:lnTo>
                      <a:pt x="973865" y="1005281"/>
                    </a:lnTo>
                    <a:lnTo>
                      <a:pt x="0" y="10052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B9579D5-6BF7-30BC-F638-3CBD9A261AFF}"/>
              </a:ext>
            </a:extLst>
          </p:cNvPr>
          <p:cNvGrpSpPr/>
          <p:nvPr/>
        </p:nvGrpSpPr>
        <p:grpSpPr>
          <a:xfrm>
            <a:off x="7044893" y="1682904"/>
            <a:ext cx="4011886" cy="7152315"/>
            <a:chOff x="7090159" y="2105985"/>
            <a:chExt cx="4011886" cy="7152315"/>
          </a:xfrm>
        </p:grpSpPr>
        <p:grpSp>
          <p:nvGrpSpPr>
            <p:cNvPr id="19" name="Group 19"/>
            <p:cNvGrpSpPr/>
            <p:nvPr/>
          </p:nvGrpSpPr>
          <p:grpSpPr>
            <a:xfrm>
              <a:off x="7090159" y="2105985"/>
              <a:ext cx="4011886" cy="2173105"/>
              <a:chOff x="0" y="0"/>
              <a:chExt cx="5349182" cy="289747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349182" cy="2897474"/>
              </a:xfrm>
              <a:custGeom>
                <a:avLst/>
                <a:gdLst/>
                <a:ahLst/>
                <a:cxnLst/>
                <a:rect l="l" t="t" r="r" b="b"/>
                <a:pathLst>
                  <a:path w="5349182" h="2897474">
                    <a:moveTo>
                      <a:pt x="0" y="0"/>
                    </a:moveTo>
                    <a:lnTo>
                      <a:pt x="5349182" y="0"/>
                    </a:lnTo>
                    <a:lnTo>
                      <a:pt x="5349182" y="2897474"/>
                    </a:lnTo>
                    <a:lnTo>
                      <a:pt x="0" y="28974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246718" y="965079"/>
                <a:ext cx="2855745" cy="9196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1F1F1F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INDUSTRY  3.0</a:t>
                </a:r>
              </a:p>
              <a:p>
                <a:pPr algn="ctr">
                  <a:lnSpc>
                    <a:spcPts val="2800"/>
                  </a:lnSpc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1F1F1F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(1960S)</a:t>
                </a: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F2D88D89-30FB-CEDD-D870-B0AA3777980C}"/>
                </a:ext>
              </a:extLst>
            </p:cNvPr>
            <p:cNvGrpSpPr/>
            <p:nvPr/>
          </p:nvGrpSpPr>
          <p:grpSpPr>
            <a:xfrm>
              <a:off x="7762602" y="4450231"/>
              <a:ext cx="2667000" cy="4808069"/>
              <a:chOff x="7762602" y="4450231"/>
              <a:chExt cx="2667000" cy="4808069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8943702" y="4450231"/>
                <a:ext cx="304800" cy="304800"/>
                <a:chOff x="0" y="0"/>
                <a:chExt cx="812800" cy="812800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B2C32A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TextBox 11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50" name="Group 50"/>
              <p:cNvGrpSpPr/>
              <p:nvPr/>
            </p:nvGrpSpPr>
            <p:grpSpPr>
              <a:xfrm>
                <a:off x="7762602" y="5182076"/>
                <a:ext cx="2667000" cy="4076224"/>
                <a:chOff x="0" y="0"/>
                <a:chExt cx="3556000" cy="5434965"/>
              </a:xfrm>
            </p:grpSpPr>
            <p:grpSp>
              <p:nvGrpSpPr>
                <p:cNvPr id="51" name="Group 51"/>
                <p:cNvGrpSpPr/>
                <p:nvPr/>
              </p:nvGrpSpPr>
              <p:grpSpPr>
                <a:xfrm>
                  <a:off x="1473200" y="0"/>
                  <a:ext cx="609600" cy="406400"/>
                  <a:chOff x="0" y="0"/>
                  <a:chExt cx="419419" cy="279613"/>
                </a:xfrm>
              </p:grpSpPr>
              <p:sp>
                <p:nvSpPr>
                  <p:cNvPr id="52" name="Freeform 52"/>
                  <p:cNvSpPr/>
                  <p:nvPr/>
                </p:nvSpPr>
                <p:spPr>
                  <a:xfrm>
                    <a:off x="0" y="0"/>
                    <a:ext cx="419419" cy="279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419" h="279613">
                        <a:moveTo>
                          <a:pt x="209710" y="0"/>
                        </a:moveTo>
                        <a:lnTo>
                          <a:pt x="419419" y="279613"/>
                        </a:lnTo>
                        <a:lnTo>
                          <a:pt x="0" y="279613"/>
                        </a:lnTo>
                        <a:lnTo>
                          <a:pt x="209710" y="0"/>
                        </a:lnTo>
                        <a:close/>
                      </a:path>
                    </a:pathLst>
                  </a:custGeom>
                  <a:solidFill>
                    <a:srgbClr val="B2C32A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" name="TextBox 53"/>
                  <p:cNvSpPr txBox="1"/>
                  <p:nvPr/>
                </p:nvSpPr>
                <p:spPr>
                  <a:xfrm>
                    <a:off x="65534" y="91720"/>
                    <a:ext cx="288351" cy="16792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grpSp>
              <p:nvGrpSpPr>
                <p:cNvPr id="54" name="Group 54"/>
                <p:cNvGrpSpPr/>
                <p:nvPr/>
              </p:nvGrpSpPr>
              <p:grpSpPr>
                <a:xfrm>
                  <a:off x="0" y="406400"/>
                  <a:ext cx="3556000" cy="5028565"/>
                  <a:chOff x="0" y="0"/>
                  <a:chExt cx="702420" cy="993297"/>
                </a:xfrm>
              </p:grpSpPr>
              <p:sp>
                <p:nvSpPr>
                  <p:cNvPr id="55" name="Freeform 55"/>
                  <p:cNvSpPr/>
                  <p:nvPr/>
                </p:nvSpPr>
                <p:spPr>
                  <a:xfrm>
                    <a:off x="0" y="0"/>
                    <a:ext cx="702420" cy="993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420" h="993297">
                        <a:moveTo>
                          <a:pt x="0" y="0"/>
                        </a:moveTo>
                        <a:lnTo>
                          <a:pt x="702420" y="0"/>
                        </a:lnTo>
                        <a:lnTo>
                          <a:pt x="702420" y="993297"/>
                        </a:lnTo>
                        <a:lnTo>
                          <a:pt x="0" y="993297"/>
                        </a:lnTo>
                        <a:close/>
                      </a:path>
                    </a:pathLst>
                  </a:custGeom>
                  <a:solidFill>
                    <a:srgbClr val="B2C32A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6" name="TextBox 56"/>
                  <p:cNvSpPr txBox="1"/>
                  <p:nvPr/>
                </p:nvSpPr>
                <p:spPr>
                  <a:xfrm>
                    <a:off x="0" y="-38100"/>
                    <a:ext cx="702420" cy="103139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57" name="TextBox 57"/>
                <p:cNvSpPr txBox="1"/>
                <p:nvPr/>
              </p:nvSpPr>
              <p:spPr>
                <a:xfrm>
                  <a:off x="695412" y="2322794"/>
                  <a:ext cx="2165176" cy="6445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919"/>
                    </a:lnSpc>
                  </a:pPr>
                  <a:r>
                    <a:rPr lang="en-US" sz="1599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Electronics</a:t>
                  </a:r>
                </a:p>
                <a:p>
                  <a:pPr algn="ctr">
                    <a:lnSpc>
                      <a:spcPts val="1919"/>
                    </a:lnSpc>
                  </a:pPr>
                  <a:r>
                    <a:rPr lang="en-US" sz="1599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Computers</a:t>
                  </a:r>
                </a:p>
              </p:txBody>
            </p:sp>
            <p:sp>
              <p:nvSpPr>
                <p:cNvPr id="58" name="TextBox 58"/>
                <p:cNvSpPr txBox="1"/>
                <p:nvPr/>
              </p:nvSpPr>
              <p:spPr>
                <a:xfrm>
                  <a:off x="299640" y="4322164"/>
                  <a:ext cx="2956716" cy="6445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919"/>
                    </a:lnSpc>
                  </a:pPr>
                  <a:r>
                    <a:rPr lang="en-US" sz="1599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50 years to 50% market penetration</a:t>
                  </a:r>
                </a:p>
              </p:txBody>
            </p:sp>
            <p:sp>
              <p:nvSpPr>
                <p:cNvPr id="59" name="TextBox 59"/>
                <p:cNvSpPr txBox="1"/>
                <p:nvPr/>
              </p:nvSpPr>
              <p:spPr>
                <a:xfrm>
                  <a:off x="338105" y="3258936"/>
                  <a:ext cx="2956716" cy="6445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919"/>
                    </a:lnSpc>
                  </a:pPr>
                  <a:r>
                    <a:rPr lang="en-US" sz="1599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Human Role: </a:t>
                  </a:r>
                </a:p>
                <a:p>
                  <a:pPr algn="ctr">
                    <a:lnSpc>
                      <a:spcPts val="1919"/>
                    </a:lnSpc>
                  </a:pPr>
                  <a:r>
                    <a:rPr lang="en-US" sz="1599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System Supervisors</a:t>
                  </a:r>
                </a:p>
              </p:txBody>
            </p:sp>
          </p:grpSp>
          <p:sp>
            <p:nvSpPr>
              <p:cNvPr id="60" name="Freeform 60"/>
              <p:cNvSpPr/>
              <p:nvPr/>
            </p:nvSpPr>
            <p:spPr>
              <a:xfrm>
                <a:off x="8535253" y="5726890"/>
                <a:ext cx="1067177" cy="1005281"/>
              </a:xfrm>
              <a:custGeom>
                <a:avLst/>
                <a:gdLst/>
                <a:ahLst/>
                <a:cxnLst/>
                <a:rect l="l" t="t" r="r" b="b"/>
                <a:pathLst>
                  <a:path w="1067177" h="1005281">
                    <a:moveTo>
                      <a:pt x="0" y="0"/>
                    </a:moveTo>
                    <a:lnTo>
                      <a:pt x="1067178" y="0"/>
                    </a:lnTo>
                    <a:lnTo>
                      <a:pt x="1067178" y="1005281"/>
                    </a:lnTo>
                    <a:lnTo>
                      <a:pt x="0" y="10052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5A52494-A1D5-1E7A-EC4B-698B6E231329}"/>
              </a:ext>
            </a:extLst>
          </p:cNvPr>
          <p:cNvGrpSpPr/>
          <p:nvPr/>
        </p:nvGrpSpPr>
        <p:grpSpPr>
          <a:xfrm>
            <a:off x="10306548" y="1682904"/>
            <a:ext cx="4011886" cy="7130544"/>
            <a:chOff x="10351814" y="2105985"/>
            <a:chExt cx="4011886" cy="7130544"/>
          </a:xfrm>
        </p:grpSpPr>
        <p:grpSp>
          <p:nvGrpSpPr>
            <p:cNvPr id="22" name="Group 22"/>
            <p:cNvGrpSpPr/>
            <p:nvPr/>
          </p:nvGrpSpPr>
          <p:grpSpPr>
            <a:xfrm>
              <a:off x="10351814" y="2105985"/>
              <a:ext cx="4011886" cy="2173105"/>
              <a:chOff x="0" y="0"/>
              <a:chExt cx="5349182" cy="289747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349182" cy="2897474"/>
              </a:xfrm>
              <a:custGeom>
                <a:avLst/>
                <a:gdLst/>
                <a:ahLst/>
                <a:cxnLst/>
                <a:rect l="l" t="t" r="r" b="b"/>
                <a:pathLst>
                  <a:path w="5349182" h="2897474">
                    <a:moveTo>
                      <a:pt x="0" y="0"/>
                    </a:moveTo>
                    <a:lnTo>
                      <a:pt x="5349182" y="0"/>
                    </a:lnTo>
                    <a:lnTo>
                      <a:pt x="5349182" y="2897474"/>
                    </a:lnTo>
                    <a:lnTo>
                      <a:pt x="0" y="28974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289928" y="1103118"/>
                <a:ext cx="2855745" cy="9196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1F1F1F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INDUSTRY  4.0</a:t>
                </a:r>
              </a:p>
              <a:p>
                <a:pPr algn="ctr">
                  <a:lnSpc>
                    <a:spcPts val="2800"/>
                  </a:lnSpc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1F1F1F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(2010S)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8FD596F-1000-4FB0-49C9-EBABD59E763A}"/>
                </a:ext>
              </a:extLst>
            </p:cNvPr>
            <p:cNvGrpSpPr/>
            <p:nvPr/>
          </p:nvGrpSpPr>
          <p:grpSpPr>
            <a:xfrm>
              <a:off x="11024257" y="4450231"/>
              <a:ext cx="2725184" cy="4786298"/>
              <a:chOff x="11024257" y="4450231"/>
              <a:chExt cx="2725184" cy="4786298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12205357" y="4450231"/>
                <a:ext cx="304800" cy="304800"/>
                <a:chOff x="0" y="0"/>
                <a:chExt cx="812800" cy="812800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B70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61" name="Group 61"/>
              <p:cNvGrpSpPr/>
              <p:nvPr/>
            </p:nvGrpSpPr>
            <p:grpSpPr>
              <a:xfrm>
                <a:off x="11024257" y="5143500"/>
                <a:ext cx="2725184" cy="4093029"/>
                <a:chOff x="0" y="0"/>
                <a:chExt cx="3633578" cy="5457372"/>
              </a:xfrm>
            </p:grpSpPr>
            <p:grpSp>
              <p:nvGrpSpPr>
                <p:cNvPr id="62" name="Group 62"/>
                <p:cNvGrpSpPr/>
                <p:nvPr/>
              </p:nvGrpSpPr>
              <p:grpSpPr>
                <a:xfrm>
                  <a:off x="1473200" y="0"/>
                  <a:ext cx="609600" cy="406400"/>
                  <a:chOff x="0" y="0"/>
                  <a:chExt cx="419419" cy="279613"/>
                </a:xfrm>
              </p:grpSpPr>
              <p:sp>
                <p:nvSpPr>
                  <p:cNvPr id="63" name="Freeform 63"/>
                  <p:cNvSpPr/>
                  <p:nvPr/>
                </p:nvSpPr>
                <p:spPr>
                  <a:xfrm>
                    <a:off x="0" y="0"/>
                    <a:ext cx="419419" cy="279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419" h="279613">
                        <a:moveTo>
                          <a:pt x="209710" y="0"/>
                        </a:moveTo>
                        <a:lnTo>
                          <a:pt x="419419" y="279613"/>
                        </a:lnTo>
                        <a:lnTo>
                          <a:pt x="0" y="279613"/>
                        </a:lnTo>
                        <a:lnTo>
                          <a:pt x="209710" y="0"/>
                        </a:lnTo>
                        <a:close/>
                      </a:path>
                    </a:pathLst>
                  </a:custGeom>
                  <a:solidFill>
                    <a:srgbClr val="FFB703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4" name="TextBox 64"/>
                  <p:cNvSpPr txBox="1"/>
                  <p:nvPr/>
                </p:nvSpPr>
                <p:spPr>
                  <a:xfrm>
                    <a:off x="65534" y="91720"/>
                    <a:ext cx="288351" cy="16792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grpSp>
              <p:nvGrpSpPr>
                <p:cNvPr id="65" name="Group 65"/>
                <p:cNvGrpSpPr/>
                <p:nvPr/>
              </p:nvGrpSpPr>
              <p:grpSpPr>
                <a:xfrm>
                  <a:off x="0" y="213519"/>
                  <a:ext cx="3633578" cy="5243853"/>
                  <a:chOff x="0" y="-38100"/>
                  <a:chExt cx="717744" cy="1035823"/>
                </a:xfrm>
              </p:grpSpPr>
              <p:sp>
                <p:nvSpPr>
                  <p:cNvPr id="66" name="Freeform 66"/>
                  <p:cNvSpPr/>
                  <p:nvPr/>
                </p:nvSpPr>
                <p:spPr>
                  <a:xfrm>
                    <a:off x="15324" y="4426"/>
                    <a:ext cx="702420" cy="993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420" h="993297">
                        <a:moveTo>
                          <a:pt x="0" y="0"/>
                        </a:moveTo>
                        <a:lnTo>
                          <a:pt x="702420" y="0"/>
                        </a:lnTo>
                        <a:lnTo>
                          <a:pt x="702420" y="993297"/>
                        </a:lnTo>
                        <a:lnTo>
                          <a:pt x="0" y="993297"/>
                        </a:lnTo>
                        <a:close/>
                      </a:path>
                    </a:pathLst>
                  </a:custGeom>
                  <a:solidFill>
                    <a:srgbClr val="FFB703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7" name="TextBox 67"/>
                  <p:cNvSpPr txBox="1"/>
                  <p:nvPr/>
                </p:nvSpPr>
                <p:spPr>
                  <a:xfrm>
                    <a:off x="0" y="-38100"/>
                    <a:ext cx="702420" cy="103139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68" name="TextBox 68"/>
                <p:cNvSpPr txBox="1"/>
                <p:nvPr/>
              </p:nvSpPr>
              <p:spPr>
                <a:xfrm>
                  <a:off x="695412" y="2322794"/>
                  <a:ext cx="2165176" cy="6445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919"/>
                    </a:lnSpc>
                  </a:pPr>
                  <a:r>
                    <a:rPr lang="en-US" sz="1599" b="1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IoT, AI</a:t>
                  </a:r>
                </a:p>
                <a:p>
                  <a:pPr algn="ctr">
                    <a:lnSpc>
                      <a:spcPts val="1919"/>
                    </a:lnSpc>
                  </a:pPr>
                  <a:r>
                    <a:rPr lang="en-US" sz="1599" b="1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Digital Twins</a:t>
                  </a:r>
                </a:p>
              </p:txBody>
            </p:sp>
            <p:sp>
              <p:nvSpPr>
                <p:cNvPr id="69" name="TextBox 69"/>
                <p:cNvSpPr txBox="1"/>
                <p:nvPr/>
              </p:nvSpPr>
              <p:spPr>
                <a:xfrm>
                  <a:off x="393337" y="4373599"/>
                  <a:ext cx="2956715" cy="6445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919"/>
                    </a:lnSpc>
                  </a:pPr>
                  <a:r>
                    <a:rPr lang="en-US" sz="1599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15 years to 50% market penetration</a:t>
                  </a:r>
                </a:p>
              </p:txBody>
            </p:sp>
            <p:sp>
              <p:nvSpPr>
                <p:cNvPr id="70" name="TextBox 70"/>
                <p:cNvSpPr txBox="1"/>
                <p:nvPr/>
              </p:nvSpPr>
              <p:spPr>
                <a:xfrm>
                  <a:off x="328417" y="3376447"/>
                  <a:ext cx="2956715" cy="6445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919"/>
                    </a:lnSpc>
                  </a:pPr>
                  <a:r>
                    <a:rPr lang="en-US" sz="1599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Human Role: </a:t>
                  </a:r>
                </a:p>
                <a:p>
                  <a:pPr algn="ctr">
                    <a:lnSpc>
                      <a:spcPts val="1919"/>
                    </a:lnSpc>
                  </a:pPr>
                  <a:r>
                    <a:rPr lang="en-US" sz="1599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Data Analysts</a:t>
                  </a:r>
                </a:p>
              </p:txBody>
            </p:sp>
          </p:grpSp>
          <p:sp>
            <p:nvSpPr>
              <p:cNvPr id="71" name="Freeform 71"/>
              <p:cNvSpPr/>
              <p:nvPr/>
            </p:nvSpPr>
            <p:spPr>
              <a:xfrm>
                <a:off x="11863284" y="5726890"/>
                <a:ext cx="988945" cy="1005281"/>
              </a:xfrm>
              <a:custGeom>
                <a:avLst/>
                <a:gdLst/>
                <a:ahLst/>
                <a:cxnLst/>
                <a:rect l="l" t="t" r="r" b="b"/>
                <a:pathLst>
                  <a:path w="988945" h="1005281">
                    <a:moveTo>
                      <a:pt x="0" y="0"/>
                    </a:moveTo>
                    <a:lnTo>
                      <a:pt x="988945" y="0"/>
                    </a:lnTo>
                    <a:lnTo>
                      <a:pt x="988945" y="1005281"/>
                    </a:lnTo>
                    <a:lnTo>
                      <a:pt x="0" y="10052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3" name="TextBox 83"/>
          <p:cNvSpPr txBox="1"/>
          <p:nvPr/>
        </p:nvSpPr>
        <p:spPr>
          <a:xfrm>
            <a:off x="-706323" y="402786"/>
            <a:ext cx="18211800" cy="592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Industrial Revolutions: From Mechanization to Human-Centric Collaboration 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764BACD-96D1-05CE-B7D4-C1AECBB7C499}"/>
              </a:ext>
            </a:extLst>
          </p:cNvPr>
          <p:cNvGrpSpPr/>
          <p:nvPr/>
        </p:nvGrpSpPr>
        <p:grpSpPr>
          <a:xfrm>
            <a:off x="310991" y="1671843"/>
            <a:ext cx="4011886" cy="7191951"/>
            <a:chOff x="356257" y="2066349"/>
            <a:chExt cx="4011886" cy="719195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9A91131-B225-8D75-C835-58BFC61EE218}"/>
                </a:ext>
              </a:extLst>
            </p:cNvPr>
            <p:cNvGrpSpPr/>
            <p:nvPr/>
          </p:nvGrpSpPr>
          <p:grpSpPr>
            <a:xfrm>
              <a:off x="1028700" y="5182076"/>
              <a:ext cx="2667000" cy="4076224"/>
              <a:chOff x="1028700" y="5182076"/>
              <a:chExt cx="2667000" cy="4076224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79D98410-C847-EE4C-D409-F2002CDEF68E}"/>
                  </a:ext>
                </a:extLst>
              </p:cNvPr>
              <p:cNvGrpSpPr/>
              <p:nvPr/>
            </p:nvGrpSpPr>
            <p:grpSpPr>
              <a:xfrm>
                <a:off x="1028700" y="5182076"/>
                <a:ext cx="2667000" cy="4076224"/>
                <a:chOff x="1028700" y="5182076"/>
                <a:chExt cx="2667000" cy="4076224"/>
              </a:xfrm>
            </p:grpSpPr>
            <p:grpSp>
              <p:nvGrpSpPr>
                <p:cNvPr id="29" name="Group 29"/>
                <p:cNvGrpSpPr/>
                <p:nvPr/>
              </p:nvGrpSpPr>
              <p:grpSpPr>
                <a:xfrm>
                  <a:off x="2133600" y="5182076"/>
                  <a:ext cx="457200" cy="304800"/>
                  <a:chOff x="0" y="0"/>
                  <a:chExt cx="419419" cy="279613"/>
                </a:xfrm>
              </p:grpSpPr>
              <p:sp>
                <p:nvSpPr>
                  <p:cNvPr id="30" name="Freeform 30"/>
                  <p:cNvSpPr/>
                  <p:nvPr/>
                </p:nvSpPr>
                <p:spPr>
                  <a:xfrm>
                    <a:off x="0" y="0"/>
                    <a:ext cx="419419" cy="279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419" h="279613">
                        <a:moveTo>
                          <a:pt x="209710" y="0"/>
                        </a:moveTo>
                        <a:lnTo>
                          <a:pt x="419419" y="279613"/>
                        </a:lnTo>
                        <a:lnTo>
                          <a:pt x="0" y="279613"/>
                        </a:lnTo>
                        <a:lnTo>
                          <a:pt x="209710" y="0"/>
                        </a:lnTo>
                        <a:close/>
                      </a:path>
                    </a:pathLst>
                  </a:custGeom>
                  <a:solidFill>
                    <a:srgbClr val="00AFB2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TextBox 31"/>
                  <p:cNvSpPr txBox="1"/>
                  <p:nvPr/>
                </p:nvSpPr>
                <p:spPr>
                  <a:xfrm>
                    <a:off x="65534" y="91720"/>
                    <a:ext cx="288351" cy="16792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33" name="Freeform 33"/>
                <p:cNvSpPr/>
                <p:nvPr/>
              </p:nvSpPr>
              <p:spPr>
                <a:xfrm>
                  <a:off x="1028700" y="5486876"/>
                  <a:ext cx="2667000" cy="3771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420" h="993297">
                      <a:moveTo>
                        <a:pt x="0" y="0"/>
                      </a:moveTo>
                      <a:lnTo>
                        <a:pt x="702420" y="0"/>
                      </a:lnTo>
                      <a:lnTo>
                        <a:pt x="702420" y="993297"/>
                      </a:lnTo>
                      <a:lnTo>
                        <a:pt x="0" y="993297"/>
                      </a:lnTo>
                      <a:close/>
                    </a:path>
                  </a:pathLst>
                </a:custGeom>
                <a:solidFill>
                  <a:srgbClr val="00AFB2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34" name="TextBox 34"/>
              <p:cNvSpPr txBox="1"/>
              <p:nvPr/>
            </p:nvSpPr>
            <p:spPr>
              <a:xfrm>
                <a:off x="1028700" y="5342215"/>
                <a:ext cx="2667000" cy="39160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1843851" y="5685067"/>
                <a:ext cx="1036697" cy="1036697"/>
              </a:xfrm>
              <a:custGeom>
                <a:avLst/>
                <a:gdLst/>
                <a:ahLst/>
                <a:cxnLst/>
                <a:rect l="l" t="t" r="r" b="b"/>
                <a:pathLst>
                  <a:path w="1382263" h="1382263">
                    <a:moveTo>
                      <a:pt x="0" y="0"/>
                    </a:moveTo>
                    <a:lnTo>
                      <a:pt x="1382264" y="0"/>
                    </a:lnTo>
                    <a:lnTo>
                      <a:pt x="1382264" y="1382264"/>
                    </a:lnTo>
                    <a:lnTo>
                      <a:pt x="0" y="138226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1550259" y="6924172"/>
                <a:ext cx="1623882" cy="4833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9"/>
                  </a:lnSpc>
                </a:pPr>
                <a:r>
                  <a:rPr lang="en-US" sz="1599" b="1" dirty="0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Steam Power</a:t>
                </a:r>
              </a:p>
              <a:p>
                <a:pPr algn="ctr">
                  <a:lnSpc>
                    <a:spcPts val="1919"/>
                  </a:lnSpc>
                </a:pPr>
                <a:r>
                  <a:rPr lang="en-US" sz="1599" b="1" dirty="0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Mechanization</a:t>
                </a: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1248697" y="8395124"/>
                <a:ext cx="2217537" cy="4833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9"/>
                  </a:lnSpc>
                </a:pPr>
                <a:r>
                  <a:rPr lang="en-US" sz="1599" b="1" dirty="0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80 years to 50% market penetration</a:t>
                </a: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1248696" y="7647260"/>
                <a:ext cx="2217537" cy="48339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919"/>
                  </a:lnSpc>
                </a:pPr>
                <a:r>
                  <a:rPr lang="en-US" sz="1599" b="1" dirty="0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Human Role: </a:t>
                </a:r>
              </a:p>
              <a:p>
                <a:pPr algn="ctr">
                  <a:lnSpc>
                    <a:spcPts val="1919"/>
                  </a:lnSpc>
                </a:pPr>
                <a:r>
                  <a:rPr lang="en-US" sz="1599" b="1" dirty="0">
                    <a:solidFill>
                      <a:srgbClr val="F8F9FA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Manual Operators 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43E5C72-17D7-027F-806D-5C38EA2D1627}"/>
                </a:ext>
              </a:extLst>
            </p:cNvPr>
            <p:cNvGrpSpPr/>
            <p:nvPr/>
          </p:nvGrpSpPr>
          <p:grpSpPr>
            <a:xfrm>
              <a:off x="356257" y="2066349"/>
              <a:ext cx="4011886" cy="2688682"/>
              <a:chOff x="356257" y="2066349"/>
              <a:chExt cx="4011886" cy="2688682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209800" y="4450231"/>
                <a:ext cx="304800" cy="304800"/>
                <a:chOff x="0" y="0"/>
                <a:chExt cx="812800" cy="81280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19EB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18" name="Freeform 18"/>
              <p:cNvSpPr/>
              <p:nvPr/>
            </p:nvSpPr>
            <p:spPr>
              <a:xfrm>
                <a:off x="356257" y="2066349"/>
                <a:ext cx="4011886" cy="2173105"/>
              </a:xfrm>
              <a:custGeom>
                <a:avLst/>
                <a:gdLst/>
                <a:ahLst/>
                <a:cxnLst/>
                <a:rect l="l" t="t" r="r" b="b"/>
                <a:pathLst>
                  <a:path w="4011886" h="2173105">
                    <a:moveTo>
                      <a:pt x="0" y="0"/>
                    </a:moveTo>
                    <a:lnTo>
                      <a:pt x="4011886" y="0"/>
                    </a:lnTo>
                    <a:lnTo>
                      <a:pt x="4011886" y="2173105"/>
                    </a:lnTo>
                    <a:lnTo>
                      <a:pt x="0" y="217310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1481796" y="2817888"/>
                <a:ext cx="1760809" cy="70167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1F1F2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INDUSTRY 1.0</a:t>
                </a:r>
              </a:p>
              <a:p>
                <a:pPr algn="ctr">
                  <a:lnSpc>
                    <a:spcPts val="2800"/>
                  </a:lnSpc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1F1F2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(1760S)</a:t>
                </a: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61228DC-2941-5EAC-4782-ADE08C71D532}"/>
              </a:ext>
            </a:extLst>
          </p:cNvPr>
          <p:cNvGrpSpPr/>
          <p:nvPr/>
        </p:nvGrpSpPr>
        <p:grpSpPr>
          <a:xfrm>
            <a:off x="13493591" y="1671843"/>
            <a:ext cx="4011886" cy="7113739"/>
            <a:chOff x="13538857" y="2105985"/>
            <a:chExt cx="4011886" cy="7113739"/>
          </a:xfrm>
        </p:grpSpPr>
        <p:grpSp>
          <p:nvGrpSpPr>
            <p:cNvPr id="25" name="Group 25"/>
            <p:cNvGrpSpPr/>
            <p:nvPr/>
          </p:nvGrpSpPr>
          <p:grpSpPr>
            <a:xfrm>
              <a:off x="13538857" y="2105985"/>
              <a:ext cx="4011886" cy="2173105"/>
              <a:chOff x="0" y="0"/>
              <a:chExt cx="5349182" cy="289747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349182" cy="2897474"/>
              </a:xfrm>
              <a:custGeom>
                <a:avLst/>
                <a:gdLst/>
                <a:ahLst/>
                <a:cxnLst/>
                <a:rect l="l" t="t" r="r" b="b"/>
                <a:pathLst>
                  <a:path w="5349182" h="2897474">
                    <a:moveTo>
                      <a:pt x="0" y="0"/>
                    </a:moveTo>
                    <a:lnTo>
                      <a:pt x="5349182" y="0"/>
                    </a:lnTo>
                    <a:lnTo>
                      <a:pt x="5349182" y="2897474"/>
                    </a:lnTo>
                    <a:lnTo>
                      <a:pt x="0" y="28974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1348318" y="1139170"/>
                <a:ext cx="2855745" cy="91969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800"/>
                  </a:lnSpc>
                </a:pPr>
                <a:r>
                  <a:rPr lang="en-US" sz="2000" b="1" dirty="0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INDUSTRY  5.0</a:t>
                </a:r>
              </a:p>
              <a:p>
                <a:pPr algn="ctr">
                  <a:lnSpc>
                    <a:spcPts val="2800"/>
                  </a:lnSpc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000000"/>
                    </a:solidFill>
                    <a:latin typeface="Inter Bold"/>
                    <a:ea typeface="Inter Bold"/>
                    <a:cs typeface="Inter Bold"/>
                    <a:sym typeface="Inter Bold"/>
                  </a:rPr>
                  <a:t>(2020S)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A573273-4A80-0FC0-250E-CF0C334EBDE2}"/>
                </a:ext>
              </a:extLst>
            </p:cNvPr>
            <p:cNvGrpSpPr/>
            <p:nvPr/>
          </p:nvGrpSpPr>
          <p:grpSpPr>
            <a:xfrm>
              <a:off x="14330046" y="4450231"/>
              <a:ext cx="2703047" cy="4769493"/>
              <a:chOff x="14330046" y="4450231"/>
              <a:chExt cx="2703047" cy="4769493"/>
            </a:xfrm>
          </p:grpSpPr>
          <p:grpSp>
            <p:nvGrpSpPr>
              <p:cNvPr id="72" name="Group 72"/>
              <p:cNvGrpSpPr/>
              <p:nvPr/>
            </p:nvGrpSpPr>
            <p:grpSpPr>
              <a:xfrm>
                <a:off x="14330046" y="5143500"/>
                <a:ext cx="2703047" cy="4076224"/>
                <a:chOff x="0" y="0"/>
                <a:chExt cx="3604063" cy="5434965"/>
              </a:xfrm>
            </p:grpSpPr>
            <p:grpSp>
              <p:nvGrpSpPr>
                <p:cNvPr id="73" name="Group 73"/>
                <p:cNvGrpSpPr/>
                <p:nvPr/>
              </p:nvGrpSpPr>
              <p:grpSpPr>
                <a:xfrm>
                  <a:off x="1473200" y="0"/>
                  <a:ext cx="609600" cy="406400"/>
                  <a:chOff x="0" y="0"/>
                  <a:chExt cx="419419" cy="279613"/>
                </a:xfrm>
              </p:grpSpPr>
              <p:sp>
                <p:nvSpPr>
                  <p:cNvPr id="74" name="Freeform 74"/>
                  <p:cNvSpPr/>
                  <p:nvPr/>
                </p:nvSpPr>
                <p:spPr>
                  <a:xfrm>
                    <a:off x="0" y="0"/>
                    <a:ext cx="419419" cy="279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419" h="279613">
                        <a:moveTo>
                          <a:pt x="209710" y="0"/>
                        </a:moveTo>
                        <a:lnTo>
                          <a:pt x="419419" y="279613"/>
                        </a:lnTo>
                        <a:lnTo>
                          <a:pt x="0" y="279613"/>
                        </a:lnTo>
                        <a:lnTo>
                          <a:pt x="209710" y="0"/>
                        </a:lnTo>
                        <a:close/>
                      </a:path>
                    </a:pathLst>
                  </a:custGeom>
                  <a:solidFill>
                    <a:srgbClr val="6A397D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TextBox 75"/>
                  <p:cNvSpPr txBox="1"/>
                  <p:nvPr/>
                </p:nvSpPr>
                <p:spPr>
                  <a:xfrm>
                    <a:off x="65534" y="91720"/>
                    <a:ext cx="288351" cy="167920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grpSp>
              <p:nvGrpSpPr>
                <p:cNvPr id="76" name="Group 76"/>
                <p:cNvGrpSpPr/>
                <p:nvPr/>
              </p:nvGrpSpPr>
              <p:grpSpPr>
                <a:xfrm>
                  <a:off x="0" y="213519"/>
                  <a:ext cx="3604063" cy="5221446"/>
                  <a:chOff x="0" y="-38100"/>
                  <a:chExt cx="711914" cy="1031397"/>
                </a:xfrm>
              </p:grpSpPr>
              <p:sp>
                <p:nvSpPr>
                  <p:cNvPr id="77" name="Freeform 77"/>
                  <p:cNvSpPr/>
                  <p:nvPr/>
                </p:nvSpPr>
                <p:spPr>
                  <a:xfrm>
                    <a:off x="9494" y="-4545"/>
                    <a:ext cx="702420" cy="993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420" h="993297">
                        <a:moveTo>
                          <a:pt x="0" y="0"/>
                        </a:moveTo>
                        <a:lnTo>
                          <a:pt x="702420" y="0"/>
                        </a:lnTo>
                        <a:lnTo>
                          <a:pt x="702420" y="993297"/>
                        </a:lnTo>
                        <a:lnTo>
                          <a:pt x="0" y="993297"/>
                        </a:lnTo>
                        <a:close/>
                      </a:path>
                    </a:pathLst>
                  </a:custGeom>
                  <a:solidFill>
                    <a:srgbClr val="6A397D"/>
                  </a:solidFill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78" name="TextBox 78"/>
                  <p:cNvSpPr txBox="1"/>
                  <p:nvPr/>
                </p:nvSpPr>
                <p:spPr>
                  <a:xfrm>
                    <a:off x="0" y="-38100"/>
                    <a:ext cx="702420" cy="1031397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79" name="TextBox 79"/>
                <p:cNvSpPr txBox="1"/>
                <p:nvPr/>
              </p:nvSpPr>
              <p:spPr>
                <a:xfrm>
                  <a:off x="386012" y="2449350"/>
                  <a:ext cx="2860588" cy="83820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680"/>
                    </a:lnSpc>
                  </a:pPr>
                  <a:r>
                    <a:rPr lang="en-US" sz="1400" b="1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Cobots, Human Digital Twins, Sustainability Tech</a:t>
                  </a:r>
                </a:p>
              </p:txBody>
            </p:sp>
            <p:sp>
              <p:nvSpPr>
                <p:cNvPr id="80" name="TextBox 80"/>
                <p:cNvSpPr txBox="1"/>
                <p:nvPr/>
              </p:nvSpPr>
              <p:spPr>
                <a:xfrm>
                  <a:off x="299640" y="4413746"/>
                  <a:ext cx="2956716" cy="6191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US" sz="1500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10 years to 50% market penetration</a:t>
                  </a:r>
                </a:p>
              </p:txBody>
            </p:sp>
            <p:sp>
              <p:nvSpPr>
                <p:cNvPr id="81" name="TextBox 81"/>
                <p:cNvSpPr txBox="1"/>
                <p:nvPr/>
              </p:nvSpPr>
              <p:spPr>
                <a:xfrm>
                  <a:off x="337947" y="3480629"/>
                  <a:ext cx="2956716" cy="619125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800"/>
                    </a:lnSpc>
                  </a:pPr>
                  <a:r>
                    <a:rPr lang="en-US" sz="1500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Human Role: </a:t>
                  </a:r>
                </a:p>
                <a:p>
                  <a:pPr algn="ctr">
                    <a:lnSpc>
                      <a:spcPts val="1800"/>
                    </a:lnSpc>
                  </a:pPr>
                  <a:r>
                    <a:rPr lang="en-US" sz="1500" b="1" dirty="0">
                      <a:solidFill>
                        <a:srgbClr val="F8F9FA"/>
                      </a:solidFill>
                      <a:latin typeface="Inter Bold"/>
                      <a:ea typeface="Inter Bold"/>
                      <a:cs typeface="Inter Bold"/>
                      <a:sym typeface="Inter Bold"/>
                    </a:rPr>
                    <a:t>Collaborative Partners</a:t>
                  </a:r>
                </a:p>
              </p:txBody>
            </p:sp>
            <p:sp>
              <p:nvSpPr>
                <p:cNvPr id="82" name="Freeform 82"/>
                <p:cNvSpPr/>
                <p:nvPr/>
              </p:nvSpPr>
              <p:spPr>
                <a:xfrm>
                  <a:off x="1040581" y="621801"/>
                  <a:ext cx="1474838" cy="165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4838" h="1652479">
                      <a:moveTo>
                        <a:pt x="0" y="0"/>
                      </a:moveTo>
                      <a:lnTo>
                        <a:pt x="1474838" y="0"/>
                      </a:lnTo>
                      <a:lnTo>
                        <a:pt x="1474838" y="1652480"/>
                      </a:lnTo>
                      <a:lnTo>
                        <a:pt x="0" y="16524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0">
                    <a:extLst>
                      <a:ext uri="{96DAC541-7B7A-43D3-8B79-37D633B846F1}">
                        <asvg:svgBlip xmlns:asvg="http://schemas.microsoft.com/office/drawing/2016/SVG/main" r:embed="rId21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6" name="Group 86"/>
              <p:cNvGrpSpPr/>
              <p:nvPr/>
            </p:nvGrpSpPr>
            <p:grpSpPr>
              <a:xfrm>
                <a:off x="15511146" y="4450231"/>
                <a:ext cx="304800" cy="304800"/>
                <a:chOff x="0" y="0"/>
                <a:chExt cx="812800" cy="812800"/>
              </a:xfrm>
            </p:grpSpPr>
            <p:sp>
              <p:nvSpPr>
                <p:cNvPr id="87" name="Freeform 87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6A397D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TextBox 88"/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82564" y="2004378"/>
            <a:ext cx="16370440" cy="5370593"/>
            <a:chOff x="0" y="0"/>
            <a:chExt cx="21827254" cy="7160790"/>
          </a:xfrm>
        </p:grpSpPr>
        <p:grpSp>
          <p:nvGrpSpPr>
            <p:cNvPr id="4" name="Group 4"/>
            <p:cNvGrpSpPr/>
            <p:nvPr/>
          </p:nvGrpSpPr>
          <p:grpSpPr>
            <a:xfrm>
              <a:off x="5367152" y="2177738"/>
              <a:ext cx="2878593" cy="4983052"/>
              <a:chOff x="0" y="0"/>
              <a:chExt cx="2706401" cy="468497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06401" cy="4684977"/>
              </a:xfrm>
              <a:custGeom>
                <a:avLst/>
                <a:gdLst/>
                <a:ahLst/>
                <a:cxnLst/>
                <a:rect l="l" t="t" r="r" b="b"/>
                <a:pathLst>
                  <a:path w="2706401" h="4684977">
                    <a:moveTo>
                      <a:pt x="0" y="0"/>
                    </a:moveTo>
                    <a:lnTo>
                      <a:pt x="0" y="4684977"/>
                    </a:lnTo>
                    <a:lnTo>
                      <a:pt x="2706401" y="4684977"/>
                    </a:lnTo>
                    <a:lnTo>
                      <a:pt x="2706401" y="0"/>
                    </a:lnTo>
                    <a:lnTo>
                      <a:pt x="0" y="0"/>
                    </a:lnTo>
                    <a:close/>
                    <a:moveTo>
                      <a:pt x="2645441" y="4624017"/>
                    </a:moveTo>
                    <a:lnTo>
                      <a:pt x="59690" y="4624017"/>
                    </a:lnTo>
                    <a:lnTo>
                      <a:pt x="59690" y="59690"/>
                    </a:lnTo>
                    <a:lnTo>
                      <a:pt x="2645441" y="59690"/>
                    </a:lnTo>
                    <a:lnTo>
                      <a:pt x="2645441" y="4624017"/>
                    </a:lnTo>
                    <a:close/>
                  </a:path>
                </a:pathLst>
              </a:custGeom>
              <a:solidFill>
                <a:srgbClr val="86EA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AutoShape 6"/>
            <p:cNvSpPr/>
            <p:nvPr/>
          </p:nvSpPr>
          <p:spPr>
            <a:xfrm>
              <a:off x="5437599" y="4053168"/>
              <a:ext cx="2769536" cy="1339503"/>
            </a:xfrm>
            <a:prstGeom prst="rect">
              <a:avLst/>
            </a:prstGeom>
            <a:solidFill>
              <a:srgbClr val="22A2FF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>
              <a:off x="5368197" y="54677"/>
              <a:ext cx="2893466" cy="1833816"/>
            </a:xfrm>
            <a:prstGeom prst="rect">
              <a:avLst/>
            </a:prstGeom>
            <a:solidFill>
              <a:srgbClr val="22A2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2160414"/>
              <a:ext cx="4924165" cy="1261393"/>
              <a:chOff x="0" y="0"/>
              <a:chExt cx="4318212" cy="11061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319483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4319483" h="1106170">
                    <a:moveTo>
                      <a:pt x="3765762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3765762" y="0"/>
                    </a:lnTo>
                    <a:cubicBezTo>
                      <a:pt x="4071832" y="0"/>
                      <a:pt x="4319482" y="247650"/>
                      <a:pt x="4319482" y="553720"/>
                    </a:cubicBezTo>
                    <a:cubicBezTo>
                      <a:pt x="4318212" y="858520"/>
                      <a:pt x="4070562" y="1106170"/>
                      <a:pt x="3765762" y="1106170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185417" y="2571398"/>
              <a:ext cx="2849446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2100" b="1">
                  <a:solidFill>
                    <a:srgbClr val="191919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Human Control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4092223"/>
              <a:ext cx="4924165" cy="1261393"/>
              <a:chOff x="0" y="0"/>
              <a:chExt cx="4318212" cy="110617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319483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4319483" h="1106170">
                    <a:moveTo>
                      <a:pt x="3765762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3765762" y="0"/>
                    </a:lnTo>
                    <a:cubicBezTo>
                      <a:pt x="4071832" y="0"/>
                      <a:pt x="4319482" y="247650"/>
                      <a:pt x="4319482" y="553720"/>
                    </a:cubicBezTo>
                    <a:cubicBezTo>
                      <a:pt x="4318212" y="858520"/>
                      <a:pt x="4070562" y="1106170"/>
                      <a:pt x="3765762" y="1106170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843541" y="4503844"/>
              <a:ext cx="3770484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2100" b="1" dirty="0">
                  <a:solidFill>
                    <a:srgbClr val="191919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Machine Autonomy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5899397"/>
              <a:ext cx="4924165" cy="1261393"/>
              <a:chOff x="0" y="0"/>
              <a:chExt cx="4318212" cy="110617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319483" cy="1106170"/>
              </a:xfrm>
              <a:custGeom>
                <a:avLst/>
                <a:gdLst/>
                <a:ahLst/>
                <a:cxnLst/>
                <a:rect l="l" t="t" r="r" b="b"/>
                <a:pathLst>
                  <a:path w="4319483" h="1106170">
                    <a:moveTo>
                      <a:pt x="3765762" y="1106170"/>
                    </a:moveTo>
                    <a:lnTo>
                      <a:pt x="553720" y="1106170"/>
                    </a:lnTo>
                    <a:cubicBezTo>
                      <a:pt x="247650" y="1106170"/>
                      <a:pt x="0" y="858520"/>
                      <a:pt x="0" y="553720"/>
                    </a:cubicBezTo>
                    <a:cubicBezTo>
                      <a:pt x="0" y="247650"/>
                      <a:pt x="247650" y="0"/>
                      <a:pt x="553720" y="0"/>
                    </a:cubicBezTo>
                    <a:lnTo>
                      <a:pt x="3765762" y="0"/>
                    </a:lnTo>
                    <a:cubicBezTo>
                      <a:pt x="4071832" y="0"/>
                      <a:pt x="4319482" y="247650"/>
                      <a:pt x="4319482" y="553720"/>
                    </a:cubicBezTo>
                    <a:cubicBezTo>
                      <a:pt x="4318212" y="858520"/>
                      <a:pt x="4070562" y="1106170"/>
                      <a:pt x="3765762" y="1106170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43541" y="6308985"/>
              <a:ext cx="3644275" cy="3932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303"/>
                </a:lnSpc>
              </a:pPr>
              <a:r>
                <a:rPr lang="en-US" sz="2100" b="1" dirty="0">
                  <a:solidFill>
                    <a:srgbClr val="191919"/>
                  </a:solidFill>
                  <a:latin typeface="Aileron Bold"/>
                  <a:sym typeface="Aileron Bold"/>
                </a:rPr>
                <a:t>Collaboration Level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75881" y="408941"/>
              <a:ext cx="3948284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799" b="1" dirty="0">
                  <a:solidFill>
                    <a:srgbClr val="191919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EVOLUTION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856562" y="469266"/>
              <a:ext cx="3115616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FFFFF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Provider 1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501268" y="2654586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90%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466045" y="6311019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Low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367152" y="4458111"/>
              <a:ext cx="2839983" cy="459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8"/>
                </a:lnSpc>
              </a:pPr>
              <a:r>
                <a:rPr lang="en-US" sz="2257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10%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399026" y="678816"/>
              <a:ext cx="2709216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7F7F7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Industry 1.0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8706163" y="2177738"/>
              <a:ext cx="2878593" cy="4983052"/>
              <a:chOff x="0" y="0"/>
              <a:chExt cx="2706401" cy="4684977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706401" cy="4684977"/>
              </a:xfrm>
              <a:custGeom>
                <a:avLst/>
                <a:gdLst/>
                <a:ahLst/>
                <a:cxnLst/>
                <a:rect l="l" t="t" r="r" b="b"/>
                <a:pathLst>
                  <a:path w="2706401" h="4684977">
                    <a:moveTo>
                      <a:pt x="0" y="0"/>
                    </a:moveTo>
                    <a:lnTo>
                      <a:pt x="0" y="4684977"/>
                    </a:lnTo>
                    <a:lnTo>
                      <a:pt x="2706401" y="4684977"/>
                    </a:lnTo>
                    <a:lnTo>
                      <a:pt x="2706401" y="0"/>
                    </a:lnTo>
                    <a:lnTo>
                      <a:pt x="0" y="0"/>
                    </a:lnTo>
                    <a:close/>
                    <a:moveTo>
                      <a:pt x="2645441" y="4624017"/>
                    </a:moveTo>
                    <a:lnTo>
                      <a:pt x="59690" y="4624017"/>
                    </a:lnTo>
                    <a:lnTo>
                      <a:pt x="59690" y="59690"/>
                    </a:lnTo>
                    <a:lnTo>
                      <a:pt x="2645441" y="59690"/>
                    </a:lnTo>
                    <a:lnTo>
                      <a:pt x="2645441" y="4624017"/>
                    </a:lnTo>
                    <a:close/>
                  </a:path>
                </a:pathLst>
              </a:custGeom>
              <a:solidFill>
                <a:srgbClr val="67B1A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AutoShape 25"/>
            <p:cNvSpPr/>
            <p:nvPr/>
          </p:nvSpPr>
          <p:spPr>
            <a:xfrm>
              <a:off x="8691290" y="54677"/>
              <a:ext cx="2893466" cy="1833816"/>
            </a:xfrm>
            <a:prstGeom prst="rect">
              <a:avLst/>
            </a:prstGeom>
            <a:solidFill>
              <a:srgbClr val="1EAE98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12107629" y="2123061"/>
              <a:ext cx="2878593" cy="4983052"/>
              <a:chOff x="0" y="0"/>
              <a:chExt cx="2706401" cy="468497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706401" cy="4684977"/>
              </a:xfrm>
              <a:custGeom>
                <a:avLst/>
                <a:gdLst/>
                <a:ahLst/>
                <a:cxnLst/>
                <a:rect l="l" t="t" r="r" b="b"/>
                <a:pathLst>
                  <a:path w="2706401" h="4684977">
                    <a:moveTo>
                      <a:pt x="0" y="0"/>
                    </a:moveTo>
                    <a:lnTo>
                      <a:pt x="0" y="4684977"/>
                    </a:lnTo>
                    <a:lnTo>
                      <a:pt x="2706401" y="4684977"/>
                    </a:lnTo>
                    <a:lnTo>
                      <a:pt x="2706401" y="0"/>
                    </a:lnTo>
                    <a:lnTo>
                      <a:pt x="0" y="0"/>
                    </a:lnTo>
                    <a:close/>
                    <a:moveTo>
                      <a:pt x="2645441" y="4624017"/>
                    </a:moveTo>
                    <a:lnTo>
                      <a:pt x="59690" y="4624017"/>
                    </a:lnTo>
                    <a:lnTo>
                      <a:pt x="59690" y="59690"/>
                    </a:lnTo>
                    <a:lnTo>
                      <a:pt x="2645441" y="59690"/>
                    </a:lnTo>
                    <a:lnTo>
                      <a:pt x="2645441" y="4624017"/>
                    </a:lnTo>
                    <a:close/>
                  </a:path>
                </a:pathLst>
              </a:custGeom>
              <a:solidFill>
                <a:srgbClr val="F7931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AutoShape 28"/>
            <p:cNvSpPr/>
            <p:nvPr/>
          </p:nvSpPr>
          <p:spPr>
            <a:xfrm>
              <a:off x="12092756" y="0"/>
              <a:ext cx="2893466" cy="1833816"/>
            </a:xfrm>
            <a:prstGeom prst="rect">
              <a:avLst/>
            </a:prstGeom>
            <a:solidFill>
              <a:srgbClr val="F7931E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5521795" y="2123061"/>
              <a:ext cx="2878593" cy="4983052"/>
              <a:chOff x="0" y="0"/>
              <a:chExt cx="2706401" cy="468497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706401" cy="4684977"/>
              </a:xfrm>
              <a:custGeom>
                <a:avLst/>
                <a:gdLst/>
                <a:ahLst/>
                <a:cxnLst/>
                <a:rect l="l" t="t" r="r" b="b"/>
                <a:pathLst>
                  <a:path w="2706401" h="4684977">
                    <a:moveTo>
                      <a:pt x="0" y="0"/>
                    </a:moveTo>
                    <a:lnTo>
                      <a:pt x="0" y="4684977"/>
                    </a:lnTo>
                    <a:lnTo>
                      <a:pt x="2706401" y="4684977"/>
                    </a:lnTo>
                    <a:lnTo>
                      <a:pt x="2706401" y="0"/>
                    </a:lnTo>
                    <a:lnTo>
                      <a:pt x="0" y="0"/>
                    </a:lnTo>
                    <a:close/>
                    <a:moveTo>
                      <a:pt x="2645441" y="4624017"/>
                    </a:moveTo>
                    <a:lnTo>
                      <a:pt x="59690" y="4624017"/>
                    </a:lnTo>
                    <a:lnTo>
                      <a:pt x="59690" y="59690"/>
                    </a:lnTo>
                    <a:lnTo>
                      <a:pt x="2645441" y="59690"/>
                    </a:lnTo>
                    <a:lnTo>
                      <a:pt x="2645441" y="4624017"/>
                    </a:lnTo>
                    <a:close/>
                  </a:path>
                </a:pathLst>
              </a:custGeom>
              <a:solidFill>
                <a:srgbClr val="9CC14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AutoShape 31"/>
            <p:cNvSpPr/>
            <p:nvPr/>
          </p:nvSpPr>
          <p:spPr>
            <a:xfrm>
              <a:off x="15506922" y="0"/>
              <a:ext cx="2893466" cy="1833816"/>
            </a:xfrm>
            <a:prstGeom prst="rect">
              <a:avLst/>
            </a:prstGeom>
            <a:solidFill>
              <a:srgbClr val="B2C32A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8948661" y="2123061"/>
              <a:ext cx="2878593" cy="4983052"/>
              <a:chOff x="0" y="0"/>
              <a:chExt cx="2706401" cy="468497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706401" cy="4684977"/>
              </a:xfrm>
              <a:custGeom>
                <a:avLst/>
                <a:gdLst/>
                <a:ahLst/>
                <a:cxnLst/>
                <a:rect l="l" t="t" r="r" b="b"/>
                <a:pathLst>
                  <a:path w="2706401" h="4684977">
                    <a:moveTo>
                      <a:pt x="0" y="0"/>
                    </a:moveTo>
                    <a:lnTo>
                      <a:pt x="0" y="4684977"/>
                    </a:lnTo>
                    <a:lnTo>
                      <a:pt x="2706401" y="4684977"/>
                    </a:lnTo>
                    <a:lnTo>
                      <a:pt x="2706401" y="0"/>
                    </a:lnTo>
                    <a:lnTo>
                      <a:pt x="0" y="0"/>
                    </a:lnTo>
                    <a:close/>
                    <a:moveTo>
                      <a:pt x="2645441" y="4624017"/>
                    </a:moveTo>
                    <a:lnTo>
                      <a:pt x="59690" y="4624017"/>
                    </a:lnTo>
                    <a:lnTo>
                      <a:pt x="59690" y="59690"/>
                    </a:lnTo>
                    <a:lnTo>
                      <a:pt x="2645441" y="59690"/>
                    </a:lnTo>
                    <a:lnTo>
                      <a:pt x="2645441" y="4624017"/>
                    </a:lnTo>
                    <a:close/>
                  </a:path>
                </a:pathLst>
              </a:custGeom>
              <a:solidFill>
                <a:srgbClr val="FFB2A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AutoShape 34"/>
            <p:cNvSpPr/>
            <p:nvPr/>
          </p:nvSpPr>
          <p:spPr>
            <a:xfrm>
              <a:off x="18933788" y="0"/>
              <a:ext cx="2893466" cy="1833816"/>
            </a:xfrm>
            <a:prstGeom prst="rect">
              <a:avLst/>
            </a:prstGeom>
            <a:solidFill>
              <a:srgbClr val="FFB2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783415" y="697833"/>
              <a:ext cx="2709216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7F7F7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Industry 2.0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168956" y="678816"/>
              <a:ext cx="2709216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7F7F7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Industry 3.0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5583122" y="678816"/>
              <a:ext cx="2709216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7F7F7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Industry 4.0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9073488" y="678816"/>
              <a:ext cx="2709216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b="1">
                  <a:solidFill>
                    <a:srgbClr val="F7F7F7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Industry 5.0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816924" y="2654586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70%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2257856" y="2654586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50%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5650140" y="2654586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30%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9073488" y="2654586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50%</a:t>
              </a:r>
            </a:p>
          </p:txBody>
        </p:sp>
        <p:sp>
          <p:nvSpPr>
            <p:cNvPr id="43" name="AutoShape 43"/>
            <p:cNvSpPr/>
            <p:nvPr/>
          </p:nvSpPr>
          <p:spPr>
            <a:xfrm>
              <a:off x="8760691" y="4092223"/>
              <a:ext cx="2769536" cy="1339503"/>
            </a:xfrm>
            <a:prstGeom prst="rect">
              <a:avLst/>
            </a:prstGeom>
            <a:solidFill>
              <a:srgbClr val="33A685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AutoShape 44"/>
            <p:cNvSpPr/>
            <p:nvPr/>
          </p:nvSpPr>
          <p:spPr>
            <a:xfrm>
              <a:off x="12168507" y="4092223"/>
              <a:ext cx="2769536" cy="1339503"/>
            </a:xfrm>
            <a:prstGeom prst="rect">
              <a:avLst/>
            </a:prstGeom>
            <a:solidFill>
              <a:srgbClr val="F7931E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utoShape 45"/>
            <p:cNvSpPr/>
            <p:nvPr/>
          </p:nvSpPr>
          <p:spPr>
            <a:xfrm>
              <a:off x="15586471" y="4092223"/>
              <a:ext cx="2769536" cy="1339503"/>
            </a:xfrm>
            <a:prstGeom prst="rect">
              <a:avLst/>
            </a:prstGeom>
            <a:solidFill>
              <a:srgbClr val="9CC147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46"/>
            <p:cNvSpPr/>
            <p:nvPr/>
          </p:nvSpPr>
          <p:spPr>
            <a:xfrm>
              <a:off x="19003190" y="4092223"/>
              <a:ext cx="2769536" cy="1339503"/>
            </a:xfrm>
            <a:prstGeom prst="rect">
              <a:avLst/>
            </a:prstGeom>
            <a:solidFill>
              <a:srgbClr val="FFB2A6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8721547" y="4434503"/>
              <a:ext cx="2839983" cy="459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8"/>
                </a:lnSpc>
              </a:pPr>
              <a:r>
                <a:rPr lang="en-US" sz="2257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30%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2135713" y="4472472"/>
              <a:ext cx="2839983" cy="459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8"/>
                </a:lnSpc>
              </a:pPr>
              <a:r>
                <a:rPr lang="en-US" sz="2257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50%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5551248" y="4472472"/>
              <a:ext cx="2839983" cy="459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8"/>
                </a:lnSpc>
              </a:pPr>
              <a:r>
                <a:rPr lang="en-US" sz="2257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70%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8984588" y="4488158"/>
              <a:ext cx="2839983" cy="459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8"/>
                </a:lnSpc>
              </a:pPr>
              <a:r>
                <a:rPr lang="en-US" sz="2257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50%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8824361" y="6329028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Low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2225827" y="6290928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Medium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5650140" y="6290928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Medium-High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9083480" y="6290928"/>
              <a:ext cx="2642198" cy="428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191919"/>
                  </a:solidFill>
                  <a:latin typeface="Aileron"/>
                  <a:ea typeface="Aileron"/>
                  <a:cs typeface="Aileron"/>
                  <a:sym typeface="Aileron"/>
                </a:rPr>
                <a:t>Very High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59C788E-5220-8378-8538-1F154B18865B}"/>
              </a:ext>
            </a:extLst>
          </p:cNvPr>
          <p:cNvGrpSpPr/>
          <p:nvPr/>
        </p:nvGrpSpPr>
        <p:grpSpPr>
          <a:xfrm>
            <a:off x="4345576" y="7788452"/>
            <a:ext cx="5184677" cy="1527717"/>
            <a:chOff x="600262" y="1548959"/>
            <a:chExt cx="5184677" cy="1527717"/>
          </a:xfrm>
        </p:grpSpPr>
        <p:grpSp>
          <p:nvGrpSpPr>
            <p:cNvPr id="57" name="Group 33">
              <a:extLst>
                <a:ext uri="{FF2B5EF4-FFF2-40B4-BE49-F238E27FC236}">
                  <a16:creationId xmlns:a16="http://schemas.microsoft.com/office/drawing/2014/main" id="{81BD5330-5081-22ED-0232-01B2BB90ABC7}"/>
                </a:ext>
              </a:extLst>
            </p:cNvPr>
            <p:cNvGrpSpPr/>
            <p:nvPr/>
          </p:nvGrpSpPr>
          <p:grpSpPr>
            <a:xfrm>
              <a:off x="600262" y="1548959"/>
              <a:ext cx="5184677" cy="1527717"/>
              <a:chOff x="0" y="0"/>
              <a:chExt cx="1375147" cy="405201"/>
            </a:xfrm>
          </p:grpSpPr>
          <p:sp>
            <p:nvSpPr>
              <p:cNvPr id="59" name="Freeform 34">
                <a:extLst>
                  <a:ext uri="{FF2B5EF4-FFF2-40B4-BE49-F238E27FC236}">
                    <a16:creationId xmlns:a16="http://schemas.microsoft.com/office/drawing/2014/main" id="{7B877453-C5F8-864C-E012-243ADBAB7FFB}"/>
                  </a:ext>
                </a:extLst>
              </p:cNvPr>
              <p:cNvSpPr/>
              <p:nvPr/>
            </p:nvSpPr>
            <p:spPr>
              <a:xfrm>
                <a:off x="0" y="0"/>
                <a:ext cx="1375147" cy="405201"/>
              </a:xfrm>
              <a:custGeom>
                <a:avLst/>
                <a:gdLst/>
                <a:ahLst/>
                <a:cxnLst/>
                <a:rect l="l" t="t" r="r" b="b"/>
                <a:pathLst>
                  <a:path w="1375147" h="405201">
                    <a:moveTo>
                      <a:pt x="0" y="0"/>
                    </a:moveTo>
                    <a:lnTo>
                      <a:pt x="1171947" y="0"/>
                    </a:lnTo>
                    <a:lnTo>
                      <a:pt x="1375147" y="202600"/>
                    </a:lnTo>
                    <a:lnTo>
                      <a:pt x="1171947" y="405201"/>
                    </a:lnTo>
                    <a:lnTo>
                      <a:pt x="0" y="405201"/>
                    </a:lnTo>
                    <a:lnTo>
                      <a:pt x="203200" y="202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AE9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35">
                <a:extLst>
                  <a:ext uri="{FF2B5EF4-FFF2-40B4-BE49-F238E27FC236}">
                    <a16:creationId xmlns:a16="http://schemas.microsoft.com/office/drawing/2014/main" id="{D5B0070F-A82A-1EED-1A18-2BF5AB31AB49}"/>
                  </a:ext>
                </a:extLst>
              </p:cNvPr>
              <p:cNvSpPr txBox="1"/>
              <p:nvPr/>
            </p:nvSpPr>
            <p:spPr>
              <a:xfrm>
                <a:off x="177800" y="-38100"/>
                <a:ext cx="1121147" cy="443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58" name="TextBox 36">
              <a:extLst>
                <a:ext uri="{FF2B5EF4-FFF2-40B4-BE49-F238E27FC236}">
                  <a16:creationId xmlns:a16="http://schemas.microsoft.com/office/drawing/2014/main" id="{9F601AE8-85B5-4956-DD6F-14E187D73341}"/>
                </a:ext>
              </a:extLst>
            </p:cNvPr>
            <p:cNvSpPr txBox="1"/>
            <p:nvPr/>
          </p:nvSpPr>
          <p:spPr>
            <a:xfrm>
              <a:off x="799188" y="1891121"/>
              <a:ext cx="4583070" cy="772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4"/>
                </a:lnSpc>
              </a:pPr>
              <a:r>
                <a:rPr lang="en-US" sz="1990" b="1" dirty="0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Industry 1.0–2.0:</a:t>
              </a:r>
            </a:p>
            <a:p>
              <a:pPr marL="0" lvl="1" indent="0" algn="ctr">
                <a:lnSpc>
                  <a:spcPts val="3264"/>
                </a:lnSpc>
              </a:pPr>
              <a:r>
                <a:rPr lang="en-US" sz="1990" b="1" dirty="0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Replacement Paradigm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50A7B69-74E9-774C-AD03-3B7A27EE1FFB}"/>
              </a:ext>
            </a:extLst>
          </p:cNvPr>
          <p:cNvGrpSpPr/>
          <p:nvPr/>
        </p:nvGrpSpPr>
        <p:grpSpPr>
          <a:xfrm>
            <a:off x="9040746" y="7788452"/>
            <a:ext cx="3388794" cy="1527717"/>
            <a:chOff x="600262" y="3791051"/>
            <a:chExt cx="5184677" cy="1527717"/>
          </a:xfrm>
        </p:grpSpPr>
        <p:grpSp>
          <p:nvGrpSpPr>
            <p:cNvPr id="62" name="Group 37">
              <a:extLst>
                <a:ext uri="{FF2B5EF4-FFF2-40B4-BE49-F238E27FC236}">
                  <a16:creationId xmlns:a16="http://schemas.microsoft.com/office/drawing/2014/main" id="{38EA6620-4C1E-A2F2-43B2-7F34E236C2AE}"/>
                </a:ext>
              </a:extLst>
            </p:cNvPr>
            <p:cNvGrpSpPr/>
            <p:nvPr/>
          </p:nvGrpSpPr>
          <p:grpSpPr>
            <a:xfrm>
              <a:off x="600262" y="3791051"/>
              <a:ext cx="5184677" cy="1527717"/>
              <a:chOff x="0" y="0"/>
              <a:chExt cx="1375147" cy="405201"/>
            </a:xfrm>
          </p:grpSpPr>
          <p:sp>
            <p:nvSpPr>
              <p:cNvPr id="64" name="Freeform 38">
                <a:extLst>
                  <a:ext uri="{FF2B5EF4-FFF2-40B4-BE49-F238E27FC236}">
                    <a16:creationId xmlns:a16="http://schemas.microsoft.com/office/drawing/2014/main" id="{39437B42-CA3E-236B-076B-1EBE32F63E93}"/>
                  </a:ext>
                </a:extLst>
              </p:cNvPr>
              <p:cNvSpPr/>
              <p:nvPr/>
            </p:nvSpPr>
            <p:spPr>
              <a:xfrm>
                <a:off x="0" y="0"/>
                <a:ext cx="1375147" cy="405201"/>
              </a:xfrm>
              <a:custGeom>
                <a:avLst/>
                <a:gdLst/>
                <a:ahLst/>
                <a:cxnLst/>
                <a:rect l="l" t="t" r="r" b="b"/>
                <a:pathLst>
                  <a:path w="1375147" h="405201">
                    <a:moveTo>
                      <a:pt x="0" y="0"/>
                    </a:moveTo>
                    <a:lnTo>
                      <a:pt x="1171947" y="0"/>
                    </a:lnTo>
                    <a:lnTo>
                      <a:pt x="1375147" y="202600"/>
                    </a:lnTo>
                    <a:lnTo>
                      <a:pt x="1171947" y="405201"/>
                    </a:lnTo>
                    <a:lnTo>
                      <a:pt x="0" y="405201"/>
                    </a:lnTo>
                    <a:lnTo>
                      <a:pt x="203200" y="202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2568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5" name="TextBox 39">
                <a:extLst>
                  <a:ext uri="{FF2B5EF4-FFF2-40B4-BE49-F238E27FC236}">
                    <a16:creationId xmlns:a16="http://schemas.microsoft.com/office/drawing/2014/main" id="{9A89197E-A270-C5C2-91B8-D5D82580D8E1}"/>
                  </a:ext>
                </a:extLst>
              </p:cNvPr>
              <p:cNvSpPr txBox="1"/>
              <p:nvPr/>
            </p:nvSpPr>
            <p:spPr>
              <a:xfrm>
                <a:off x="177800" y="-38100"/>
                <a:ext cx="1121147" cy="443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63" name="TextBox 43">
              <a:extLst>
                <a:ext uri="{FF2B5EF4-FFF2-40B4-BE49-F238E27FC236}">
                  <a16:creationId xmlns:a16="http://schemas.microsoft.com/office/drawing/2014/main" id="{B62BDAF8-DDA8-5F2C-49C3-F2B13225B65A}"/>
                </a:ext>
              </a:extLst>
            </p:cNvPr>
            <p:cNvSpPr txBox="1"/>
            <p:nvPr/>
          </p:nvSpPr>
          <p:spPr>
            <a:xfrm>
              <a:off x="1526450" y="3981036"/>
              <a:ext cx="3080506" cy="12303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264"/>
                </a:lnSpc>
              </a:pPr>
              <a:r>
                <a:rPr lang="en-US" sz="1990" b="1" dirty="0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Industry 3.0:</a:t>
              </a:r>
            </a:p>
            <a:p>
              <a:pPr algn="ctr">
                <a:lnSpc>
                  <a:spcPts val="3264"/>
                </a:lnSpc>
              </a:pPr>
              <a:r>
                <a:rPr lang="en-US" sz="1990" b="1" dirty="0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Supervision Paradigm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9676E03-0E22-7DA9-88D9-EC3BDEC1AC33}"/>
              </a:ext>
            </a:extLst>
          </p:cNvPr>
          <p:cNvGrpSpPr/>
          <p:nvPr/>
        </p:nvGrpSpPr>
        <p:grpSpPr>
          <a:xfrm>
            <a:off x="11916769" y="7788452"/>
            <a:ext cx="3276599" cy="1527717"/>
            <a:chOff x="498384" y="6033142"/>
            <a:chExt cx="5184677" cy="1527717"/>
          </a:xfrm>
        </p:grpSpPr>
        <p:grpSp>
          <p:nvGrpSpPr>
            <p:cNvPr id="67" name="Group 40">
              <a:extLst>
                <a:ext uri="{FF2B5EF4-FFF2-40B4-BE49-F238E27FC236}">
                  <a16:creationId xmlns:a16="http://schemas.microsoft.com/office/drawing/2014/main" id="{8597CBD6-B5BC-B5FF-D9E1-8553A43500CF}"/>
                </a:ext>
              </a:extLst>
            </p:cNvPr>
            <p:cNvGrpSpPr/>
            <p:nvPr/>
          </p:nvGrpSpPr>
          <p:grpSpPr>
            <a:xfrm>
              <a:off x="498384" y="6033142"/>
              <a:ext cx="5184677" cy="1527717"/>
              <a:chOff x="0" y="0"/>
              <a:chExt cx="1375147" cy="405201"/>
            </a:xfrm>
          </p:grpSpPr>
          <p:sp>
            <p:nvSpPr>
              <p:cNvPr id="69" name="Freeform 41">
                <a:extLst>
                  <a:ext uri="{FF2B5EF4-FFF2-40B4-BE49-F238E27FC236}">
                    <a16:creationId xmlns:a16="http://schemas.microsoft.com/office/drawing/2014/main" id="{63FAD678-5147-0682-9F0E-AEF4AD5DC1CC}"/>
                  </a:ext>
                </a:extLst>
              </p:cNvPr>
              <p:cNvSpPr/>
              <p:nvPr/>
            </p:nvSpPr>
            <p:spPr>
              <a:xfrm>
                <a:off x="0" y="0"/>
                <a:ext cx="1375147" cy="405201"/>
              </a:xfrm>
              <a:custGeom>
                <a:avLst/>
                <a:gdLst/>
                <a:ahLst/>
                <a:cxnLst/>
                <a:rect l="l" t="t" r="r" b="b"/>
                <a:pathLst>
                  <a:path w="1375147" h="405201">
                    <a:moveTo>
                      <a:pt x="0" y="0"/>
                    </a:moveTo>
                    <a:lnTo>
                      <a:pt x="1171947" y="0"/>
                    </a:lnTo>
                    <a:lnTo>
                      <a:pt x="1375147" y="202600"/>
                    </a:lnTo>
                    <a:lnTo>
                      <a:pt x="1171947" y="405201"/>
                    </a:lnTo>
                    <a:lnTo>
                      <a:pt x="0" y="405201"/>
                    </a:lnTo>
                    <a:lnTo>
                      <a:pt x="203200" y="202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EA1A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42">
                <a:extLst>
                  <a:ext uri="{FF2B5EF4-FFF2-40B4-BE49-F238E27FC236}">
                    <a16:creationId xmlns:a16="http://schemas.microsoft.com/office/drawing/2014/main" id="{5BEF04BB-F26F-78C1-BC71-798B191F1E41}"/>
                  </a:ext>
                </a:extLst>
              </p:cNvPr>
              <p:cNvSpPr txBox="1"/>
              <p:nvPr/>
            </p:nvSpPr>
            <p:spPr>
              <a:xfrm>
                <a:off x="177800" y="-38100"/>
                <a:ext cx="1121147" cy="443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68" name="TextBox 44">
              <a:extLst>
                <a:ext uri="{FF2B5EF4-FFF2-40B4-BE49-F238E27FC236}">
                  <a16:creationId xmlns:a16="http://schemas.microsoft.com/office/drawing/2014/main" id="{143A8F5B-6D79-C8B3-3A8E-FF959FC5BA59}"/>
                </a:ext>
              </a:extLst>
            </p:cNvPr>
            <p:cNvSpPr txBox="1"/>
            <p:nvPr/>
          </p:nvSpPr>
          <p:spPr>
            <a:xfrm>
              <a:off x="1037635" y="6223054"/>
              <a:ext cx="3856410" cy="793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4"/>
                </a:lnSpc>
              </a:pPr>
              <a:r>
                <a:rPr lang="en-US" sz="1990" b="1" dirty="0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Industry 4.0:</a:t>
              </a:r>
            </a:p>
            <a:p>
              <a:pPr algn="ctr">
                <a:lnSpc>
                  <a:spcPts val="3264"/>
                </a:lnSpc>
              </a:pPr>
              <a:r>
                <a:rPr lang="en-US" sz="1990" b="1" dirty="0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Augmentation Paradigm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48E1A3E-75F5-FB33-D67F-A448A962173C}"/>
              </a:ext>
            </a:extLst>
          </p:cNvPr>
          <p:cNvGrpSpPr/>
          <p:nvPr/>
        </p:nvGrpSpPr>
        <p:grpSpPr>
          <a:xfrm>
            <a:off x="14694727" y="7788452"/>
            <a:ext cx="2885157" cy="1527717"/>
            <a:chOff x="498384" y="8270472"/>
            <a:chExt cx="5184677" cy="1527717"/>
          </a:xfrm>
        </p:grpSpPr>
        <p:grpSp>
          <p:nvGrpSpPr>
            <p:cNvPr id="72" name="Group 30">
              <a:extLst>
                <a:ext uri="{FF2B5EF4-FFF2-40B4-BE49-F238E27FC236}">
                  <a16:creationId xmlns:a16="http://schemas.microsoft.com/office/drawing/2014/main" id="{405E77BD-D6FA-05B4-BAAB-684D7787D14F}"/>
                </a:ext>
              </a:extLst>
            </p:cNvPr>
            <p:cNvGrpSpPr/>
            <p:nvPr/>
          </p:nvGrpSpPr>
          <p:grpSpPr>
            <a:xfrm>
              <a:off x="498384" y="8270472"/>
              <a:ext cx="5184677" cy="1527717"/>
              <a:chOff x="0" y="0"/>
              <a:chExt cx="1375147" cy="405201"/>
            </a:xfrm>
          </p:grpSpPr>
          <p:sp>
            <p:nvSpPr>
              <p:cNvPr id="74" name="Freeform 31">
                <a:extLst>
                  <a:ext uri="{FF2B5EF4-FFF2-40B4-BE49-F238E27FC236}">
                    <a16:creationId xmlns:a16="http://schemas.microsoft.com/office/drawing/2014/main" id="{7D73DEBF-6BA4-1E52-856A-62EA69BA7A36}"/>
                  </a:ext>
                </a:extLst>
              </p:cNvPr>
              <p:cNvSpPr/>
              <p:nvPr/>
            </p:nvSpPr>
            <p:spPr>
              <a:xfrm>
                <a:off x="0" y="0"/>
                <a:ext cx="1375147" cy="405201"/>
              </a:xfrm>
              <a:custGeom>
                <a:avLst/>
                <a:gdLst/>
                <a:ahLst/>
                <a:cxnLst/>
                <a:rect l="l" t="t" r="r" b="b"/>
                <a:pathLst>
                  <a:path w="1375147" h="405201">
                    <a:moveTo>
                      <a:pt x="0" y="0"/>
                    </a:moveTo>
                    <a:lnTo>
                      <a:pt x="1171947" y="0"/>
                    </a:lnTo>
                    <a:lnTo>
                      <a:pt x="1375147" y="202600"/>
                    </a:lnTo>
                    <a:lnTo>
                      <a:pt x="1171947" y="405201"/>
                    </a:lnTo>
                    <a:lnTo>
                      <a:pt x="0" y="405201"/>
                    </a:lnTo>
                    <a:lnTo>
                      <a:pt x="203200" y="202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88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Box 32">
                <a:extLst>
                  <a:ext uri="{FF2B5EF4-FFF2-40B4-BE49-F238E27FC236}">
                    <a16:creationId xmlns:a16="http://schemas.microsoft.com/office/drawing/2014/main" id="{843C89CD-5152-0A43-F666-AADB8F096CB1}"/>
                  </a:ext>
                </a:extLst>
              </p:cNvPr>
              <p:cNvSpPr txBox="1"/>
              <p:nvPr/>
            </p:nvSpPr>
            <p:spPr>
              <a:xfrm>
                <a:off x="177800" y="-38100"/>
                <a:ext cx="1121147" cy="4433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/>
              </a:p>
            </p:txBody>
          </p:sp>
        </p:grpSp>
        <p:sp>
          <p:nvSpPr>
            <p:cNvPr id="73" name="TextBox 45">
              <a:extLst>
                <a:ext uri="{FF2B5EF4-FFF2-40B4-BE49-F238E27FC236}">
                  <a16:creationId xmlns:a16="http://schemas.microsoft.com/office/drawing/2014/main" id="{DC7A2F6E-9351-4EE9-4769-EED1D0DEF7B0}"/>
                </a:ext>
              </a:extLst>
            </p:cNvPr>
            <p:cNvSpPr txBox="1"/>
            <p:nvPr/>
          </p:nvSpPr>
          <p:spPr>
            <a:xfrm>
              <a:off x="1103578" y="8460383"/>
              <a:ext cx="3856410" cy="793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4"/>
                </a:lnSpc>
              </a:pPr>
              <a:r>
                <a:rPr lang="en-US" sz="1990" b="1" dirty="0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Industry 5.0:</a:t>
              </a:r>
            </a:p>
            <a:p>
              <a:pPr algn="ctr">
                <a:lnSpc>
                  <a:spcPts val="3264"/>
                </a:lnSpc>
              </a:pPr>
              <a:r>
                <a:rPr lang="en-US" sz="1990" b="1" dirty="0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Collaboration Paradigm</a:t>
              </a:r>
            </a:p>
          </p:txBody>
        </p:sp>
      </p:grpSp>
      <p:sp>
        <p:nvSpPr>
          <p:cNvPr id="76" name="TextBox 83">
            <a:extLst>
              <a:ext uri="{FF2B5EF4-FFF2-40B4-BE49-F238E27FC236}">
                <a16:creationId xmlns:a16="http://schemas.microsoft.com/office/drawing/2014/main" id="{14EF5891-A13A-DAC9-EE00-5348313D400A}"/>
              </a:ext>
            </a:extLst>
          </p:cNvPr>
          <p:cNvSpPr txBox="1"/>
          <p:nvPr/>
        </p:nvSpPr>
        <p:spPr>
          <a:xfrm>
            <a:off x="2097014" y="811387"/>
            <a:ext cx="13109906" cy="592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Control and Collaboration Across Industrial Revolution </a:t>
            </a:r>
          </a:p>
        </p:txBody>
      </p:sp>
      <p:sp>
        <p:nvSpPr>
          <p:cNvPr id="77" name="TextBox 17">
            <a:extLst>
              <a:ext uri="{FF2B5EF4-FFF2-40B4-BE49-F238E27FC236}">
                <a16:creationId xmlns:a16="http://schemas.microsoft.com/office/drawing/2014/main" id="{04F3F8B2-0DBB-C2E3-B3FD-C6E397B4D24E}"/>
              </a:ext>
            </a:extLst>
          </p:cNvPr>
          <p:cNvSpPr txBox="1"/>
          <p:nvPr/>
        </p:nvSpPr>
        <p:spPr>
          <a:xfrm>
            <a:off x="1533959" y="8400299"/>
            <a:ext cx="29612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 dirty="0">
                <a:solidFill>
                  <a:srgbClr val="191919"/>
                </a:solidFill>
                <a:latin typeface="Aileron Bold"/>
                <a:ea typeface="Aileron Bold"/>
                <a:cs typeface="Aileron Bold"/>
                <a:sym typeface="Aileron Bold"/>
              </a:rPr>
              <a:t>PARADIGM SHIT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C1901-2826-CA54-8EF4-4E34B8C3C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2577543-6E55-3B55-887A-98BDC9A58157}"/>
              </a:ext>
            </a:extLst>
          </p:cNvPr>
          <p:cNvSpPr/>
          <p:nvPr/>
        </p:nvSpPr>
        <p:spPr>
          <a:xfrm flipH="1" flipV="1">
            <a:off x="14540254" y="206364"/>
            <a:ext cx="3747746" cy="1982028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8" y="0"/>
                </a:lnTo>
                <a:lnTo>
                  <a:pt x="6775868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39B1484-A783-0D68-62F6-C3616B27AB6F}"/>
              </a:ext>
            </a:extLst>
          </p:cNvPr>
          <p:cNvSpPr/>
          <p:nvPr/>
        </p:nvSpPr>
        <p:spPr>
          <a:xfrm flipH="1" flipV="1">
            <a:off x="0" y="39208"/>
            <a:ext cx="4191001" cy="2149184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9" y="0"/>
                </a:lnTo>
                <a:lnTo>
                  <a:pt x="6775869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4CC0F9D-4180-0D4E-B5CD-8C1D71D15A94}"/>
              </a:ext>
            </a:extLst>
          </p:cNvPr>
          <p:cNvSpPr/>
          <p:nvPr/>
        </p:nvSpPr>
        <p:spPr>
          <a:xfrm>
            <a:off x="16617809" y="2212188"/>
            <a:ext cx="967817" cy="971349"/>
          </a:xfrm>
          <a:custGeom>
            <a:avLst/>
            <a:gdLst/>
            <a:ahLst/>
            <a:cxnLst/>
            <a:rect l="l" t="t" r="r" b="b"/>
            <a:pathLst>
              <a:path w="967817" h="971349">
                <a:moveTo>
                  <a:pt x="0" y="0"/>
                </a:moveTo>
                <a:lnTo>
                  <a:pt x="967817" y="0"/>
                </a:lnTo>
                <a:lnTo>
                  <a:pt x="967817" y="971348"/>
                </a:lnTo>
                <a:lnTo>
                  <a:pt x="0" y="97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C2BE95F7-AA9A-E91A-4195-49E3B85F09BB}"/>
              </a:ext>
            </a:extLst>
          </p:cNvPr>
          <p:cNvGrpSpPr/>
          <p:nvPr/>
        </p:nvGrpSpPr>
        <p:grpSpPr>
          <a:xfrm>
            <a:off x="1786254" y="5143500"/>
            <a:ext cx="1219002" cy="968950"/>
            <a:chOff x="0" y="0"/>
            <a:chExt cx="206703" cy="16430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695BAAF-D21F-8B01-38ED-7326B0667FD6}"/>
                </a:ext>
              </a:extLst>
            </p:cNvPr>
            <p:cNvSpPr/>
            <p:nvPr/>
          </p:nvSpPr>
          <p:spPr>
            <a:xfrm>
              <a:off x="0" y="0"/>
              <a:ext cx="206703" cy="164302"/>
            </a:xfrm>
            <a:custGeom>
              <a:avLst/>
              <a:gdLst/>
              <a:ahLst/>
              <a:cxnLst/>
              <a:rect l="l" t="t" r="r" b="b"/>
              <a:pathLst>
                <a:path w="206703" h="164302">
                  <a:moveTo>
                    <a:pt x="0" y="0"/>
                  </a:moveTo>
                  <a:lnTo>
                    <a:pt x="206703" y="0"/>
                  </a:lnTo>
                  <a:lnTo>
                    <a:pt x="206703" y="164302"/>
                  </a:lnTo>
                  <a:lnTo>
                    <a:pt x="0" y="164302"/>
                  </a:lnTo>
                  <a:close/>
                </a:path>
              </a:pathLst>
            </a:custGeom>
            <a:solidFill>
              <a:srgbClr val="F9D34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CBB41D4-BA9A-0AEA-8B62-68894ED76F0C}"/>
                </a:ext>
              </a:extLst>
            </p:cNvPr>
            <p:cNvSpPr txBox="1"/>
            <p:nvPr/>
          </p:nvSpPr>
          <p:spPr>
            <a:xfrm>
              <a:off x="0" y="-38100"/>
              <a:ext cx="206703" cy="202402"/>
            </a:xfrm>
            <a:prstGeom prst="rect">
              <a:avLst/>
            </a:prstGeom>
          </p:spPr>
          <p:txBody>
            <a:bodyPr lIns="57998" tIns="57998" rIns="57998" bIns="5799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44A2B786-6D18-644B-B2DC-F9555B976474}"/>
              </a:ext>
            </a:extLst>
          </p:cNvPr>
          <p:cNvSpPr txBox="1"/>
          <p:nvPr/>
        </p:nvSpPr>
        <p:spPr>
          <a:xfrm>
            <a:off x="3265504" y="5564334"/>
            <a:ext cx="13236242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2"/>
              </a:lnSpc>
            </a:pPr>
            <a:r>
              <a:rPr lang="en-US" sz="5400" b="1" dirty="0">
                <a:solidFill>
                  <a:srgbClr val="FBFB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Transformative Value in Industry 5.0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DE553DB-9F5D-74EF-D083-1338F0FA1964}"/>
              </a:ext>
            </a:extLst>
          </p:cNvPr>
          <p:cNvSpPr txBox="1"/>
          <p:nvPr/>
        </p:nvSpPr>
        <p:spPr>
          <a:xfrm>
            <a:off x="2054405" y="5363149"/>
            <a:ext cx="682701" cy="524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3"/>
              </a:lnSpc>
            </a:pPr>
            <a:r>
              <a:rPr lang="en-US" sz="3883" b="1" dirty="0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02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9C75928-8CE2-F00B-23C2-0A3134297FD7}"/>
              </a:ext>
            </a:extLst>
          </p:cNvPr>
          <p:cNvSpPr txBox="1"/>
          <p:nvPr/>
        </p:nvSpPr>
        <p:spPr>
          <a:xfrm>
            <a:off x="5186397" y="10025708"/>
            <a:ext cx="597969" cy="49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3401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FF088E45-67C0-8759-4639-DF9D283C132D}"/>
              </a:ext>
            </a:extLst>
          </p:cNvPr>
          <p:cNvSpPr txBox="1"/>
          <p:nvPr/>
        </p:nvSpPr>
        <p:spPr>
          <a:xfrm>
            <a:off x="3353091" y="10106258"/>
            <a:ext cx="597969" cy="49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3401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F6BFDB9B-157A-3BE8-E597-0530953BF726}"/>
              </a:ext>
            </a:extLst>
          </p:cNvPr>
          <p:cNvGrpSpPr/>
          <p:nvPr/>
        </p:nvGrpSpPr>
        <p:grpSpPr>
          <a:xfrm>
            <a:off x="1786254" y="39208"/>
            <a:ext cx="15315464" cy="2149184"/>
            <a:chOff x="0" y="0"/>
            <a:chExt cx="1350722" cy="200580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82457C0-61A5-2A7C-4A64-6E566A2F4CAC}"/>
                </a:ext>
              </a:extLst>
            </p:cNvPr>
            <p:cNvSpPr/>
            <p:nvPr/>
          </p:nvSpPr>
          <p:spPr>
            <a:xfrm>
              <a:off x="0" y="0"/>
              <a:ext cx="1350722" cy="200580"/>
            </a:xfrm>
            <a:custGeom>
              <a:avLst/>
              <a:gdLst/>
              <a:ahLst/>
              <a:cxnLst/>
              <a:rect l="l" t="t" r="r" b="b"/>
              <a:pathLst>
                <a:path w="1350722" h="200580">
                  <a:moveTo>
                    <a:pt x="203200" y="0"/>
                  </a:moveTo>
                  <a:lnTo>
                    <a:pt x="1350722" y="0"/>
                  </a:lnTo>
                  <a:lnTo>
                    <a:pt x="1147522" y="200580"/>
                  </a:lnTo>
                  <a:lnTo>
                    <a:pt x="0" y="20058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6"/>
              <a:stretch>
                <a:fillRect t="-200789" b="-78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909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2E61-4AA9-22DB-5D2F-00317382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2">
            <a:extLst>
              <a:ext uri="{FF2B5EF4-FFF2-40B4-BE49-F238E27FC236}">
                <a16:creationId xmlns:a16="http://schemas.microsoft.com/office/drawing/2014/main" id="{770B57BF-B743-6231-EE01-D339D9AE375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TextBox 55">
            <a:extLst>
              <a:ext uri="{FF2B5EF4-FFF2-40B4-BE49-F238E27FC236}">
                <a16:creationId xmlns:a16="http://schemas.microsoft.com/office/drawing/2014/main" id="{444ECA61-F967-159A-A547-6FBE4DC6BE8C}"/>
              </a:ext>
            </a:extLst>
          </p:cNvPr>
          <p:cNvSpPr txBox="1"/>
          <p:nvPr/>
        </p:nvSpPr>
        <p:spPr>
          <a:xfrm>
            <a:off x="533400" y="1086485"/>
            <a:ext cx="6268092" cy="637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89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What is Industry 5.0?</a:t>
            </a:r>
          </a:p>
        </p:txBody>
      </p:sp>
      <p:sp>
        <p:nvSpPr>
          <p:cNvPr id="39" name="TextBox 55">
            <a:extLst>
              <a:ext uri="{FF2B5EF4-FFF2-40B4-BE49-F238E27FC236}">
                <a16:creationId xmlns:a16="http://schemas.microsoft.com/office/drawing/2014/main" id="{DA9AEFC7-19D2-ED5F-8EBA-1271F4D3ECCE}"/>
              </a:ext>
            </a:extLst>
          </p:cNvPr>
          <p:cNvSpPr txBox="1"/>
          <p:nvPr/>
        </p:nvSpPr>
        <p:spPr>
          <a:xfrm>
            <a:off x="1254096" y="2275549"/>
            <a:ext cx="14747904" cy="7497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Industry 5.0 </a:t>
            </a:r>
            <a:r>
              <a:rPr lang="en-US" sz="4000" b="1" i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is</a:t>
            </a:r>
            <a:r>
              <a:rPr lang="en-US" sz="40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</a:t>
            </a: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2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collaboration paradigm</a:t>
            </a:r>
            <a:r>
              <a:rPr lang="en-US" sz="32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, blending human creativity and advanced technologies</a:t>
            </a: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2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 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continuation of Industry 4.0</a:t>
            </a:r>
            <a:r>
              <a:rPr lang="en-US" sz="32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, adding ethical and sustainable dimensions</a:t>
            </a: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2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 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value-driven framework</a:t>
            </a:r>
            <a:r>
              <a:rPr lang="en-US" sz="32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, focusing on human-centrality, circularity, and resilience</a:t>
            </a:r>
          </a:p>
          <a:p>
            <a:pPr marL="1371600" lvl="2" indent="-45720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32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 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social-technical system</a:t>
            </a:r>
            <a:r>
              <a:rPr lang="en-US" sz="32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, aligning technological innovation with human and environmental well-being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200" b="1" dirty="0">
              <a:solidFill>
                <a:srgbClr val="1F1F1F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</p:spTree>
    <p:extLst>
      <p:ext uri="{BB962C8B-B14F-4D97-AF65-F5344CB8AC3E}">
        <p14:creationId xmlns:p14="http://schemas.microsoft.com/office/powerpoint/2010/main" val="10562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Box 55">
            <a:extLst>
              <a:ext uri="{FF2B5EF4-FFF2-40B4-BE49-F238E27FC236}">
                <a16:creationId xmlns:a16="http://schemas.microsoft.com/office/drawing/2014/main" id="{07FE5424-2FE8-4838-A001-BA907DC05E87}"/>
              </a:ext>
            </a:extLst>
          </p:cNvPr>
          <p:cNvSpPr txBox="1"/>
          <p:nvPr/>
        </p:nvSpPr>
        <p:spPr>
          <a:xfrm>
            <a:off x="495476" y="583565"/>
            <a:ext cx="17118203" cy="637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Industry 5.0: Value Propositions and Core Principles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D410DD9-C952-BD18-6448-BB94735C7D73}"/>
              </a:ext>
            </a:extLst>
          </p:cNvPr>
          <p:cNvGrpSpPr/>
          <p:nvPr/>
        </p:nvGrpSpPr>
        <p:grpSpPr>
          <a:xfrm>
            <a:off x="-114607" y="1560141"/>
            <a:ext cx="18332090" cy="7166718"/>
            <a:chOff x="-80183" y="1627167"/>
            <a:chExt cx="18332090" cy="7166718"/>
          </a:xfrm>
        </p:grpSpPr>
        <p:sp>
          <p:nvSpPr>
            <p:cNvPr id="45" name="TextBox 45"/>
            <p:cNvSpPr txBox="1"/>
            <p:nvPr/>
          </p:nvSpPr>
          <p:spPr>
            <a:xfrm>
              <a:off x="13235566" y="4884924"/>
              <a:ext cx="5016341" cy="325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03"/>
                </a:lnSpc>
              </a:pPr>
              <a:r>
                <a:rPr lang="en-US" sz="2800" b="1" dirty="0">
                  <a:solidFill>
                    <a:srgbClr val="44A796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Sustainability and Circularity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-80183" y="5220144"/>
              <a:ext cx="4578137" cy="299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11"/>
                </a:lnSpc>
              </a:pPr>
              <a:endParaRPr lang="en-US" sz="1793" dirty="0">
                <a:solidFill>
                  <a:srgbClr val="343434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1DE294E-F103-FE7C-CC18-4DD6E24D606C}"/>
                </a:ext>
              </a:extLst>
            </p:cNvPr>
            <p:cNvGrpSpPr/>
            <p:nvPr/>
          </p:nvGrpSpPr>
          <p:grpSpPr>
            <a:xfrm>
              <a:off x="295952" y="1627167"/>
              <a:ext cx="17696096" cy="7166718"/>
              <a:chOff x="317811" y="1699358"/>
              <a:chExt cx="17696096" cy="7166718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10576075" y="2655652"/>
                <a:ext cx="6340326" cy="3000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2520"/>
                  </a:lnSpc>
                </a:pPr>
                <a:endParaRPr lang="en-US" sz="1800" dirty="0">
                  <a:solidFill>
                    <a:srgbClr val="343434"/>
                  </a:solidFill>
                  <a:latin typeface="Canva Sans"/>
                  <a:ea typeface="Canva Sans"/>
                  <a:cs typeface="Canva Sans"/>
                  <a:sym typeface="Canva Sans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7714117" y="2024216"/>
                <a:ext cx="1821302" cy="2161784"/>
              </a:xfrm>
              <a:custGeom>
                <a:avLst/>
                <a:gdLst/>
                <a:ahLst/>
                <a:cxnLst/>
                <a:rect l="l" t="t" r="r" b="b"/>
                <a:pathLst>
                  <a:path w="2428403" h="2882378">
                    <a:moveTo>
                      <a:pt x="0" y="0"/>
                    </a:moveTo>
                    <a:lnTo>
                      <a:pt x="2428403" y="0"/>
                    </a:lnTo>
                    <a:lnTo>
                      <a:pt x="2428403" y="2882377"/>
                    </a:lnTo>
                    <a:lnTo>
                      <a:pt x="0" y="28823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alphaModFix amt="25000"/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9" name="Group 19"/>
              <p:cNvGrpSpPr/>
              <p:nvPr/>
            </p:nvGrpSpPr>
            <p:grpSpPr>
              <a:xfrm>
                <a:off x="7535541" y="1852560"/>
                <a:ext cx="1971096" cy="2293640"/>
                <a:chOff x="0" y="0"/>
                <a:chExt cx="698500" cy="8128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6985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00" h="812800">
                      <a:moveTo>
                        <a:pt x="349250" y="0"/>
                      </a:moveTo>
                      <a:lnTo>
                        <a:pt x="698500" y="203200"/>
                      </a:lnTo>
                      <a:lnTo>
                        <a:pt x="698500" y="609600"/>
                      </a:lnTo>
                      <a:lnTo>
                        <a:pt x="349250" y="812800"/>
                      </a:lnTo>
                      <a:lnTo>
                        <a:pt x="0" y="609600"/>
                      </a:lnTo>
                      <a:lnTo>
                        <a:pt x="0" y="203200"/>
                      </a:lnTo>
                      <a:lnTo>
                        <a:pt x="349250" y="0"/>
                      </a:ln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85725" cap="sq">
                  <a:solidFill>
                    <a:srgbClr val="D9514B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21"/>
                <p:cNvSpPr txBox="1"/>
                <p:nvPr/>
              </p:nvSpPr>
              <p:spPr>
                <a:xfrm>
                  <a:off x="0" y="92075"/>
                  <a:ext cx="698500" cy="581025"/>
                </a:xfrm>
                <a:prstGeom prst="rect">
                  <a:avLst/>
                </a:prstGeom>
              </p:spPr>
              <p:txBody>
                <a:bodyPr lIns="55196" tIns="55196" rIns="55196" bIns="55196" rtlCol="0" anchor="ctr"/>
                <a:lstStyle/>
                <a:p>
                  <a:pPr marL="0" lvl="0" indent="0"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30" name="Group 30"/>
              <p:cNvGrpSpPr/>
              <p:nvPr/>
            </p:nvGrpSpPr>
            <p:grpSpPr>
              <a:xfrm>
                <a:off x="8536129" y="5159055"/>
                <a:ext cx="102904" cy="283175"/>
                <a:chOff x="0" y="0"/>
                <a:chExt cx="27102" cy="74581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27102" cy="74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2" h="74581">
                      <a:moveTo>
                        <a:pt x="0" y="0"/>
                      </a:moveTo>
                      <a:lnTo>
                        <a:pt x="27102" y="0"/>
                      </a:lnTo>
                      <a:lnTo>
                        <a:pt x="27102" y="74581"/>
                      </a:lnTo>
                      <a:lnTo>
                        <a:pt x="0" y="74581"/>
                      </a:lnTo>
                      <a:close/>
                    </a:path>
                  </a:pathLst>
                </a:custGeom>
                <a:solidFill>
                  <a:srgbClr val="F6F6F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47625"/>
                  <a:ext cx="27102" cy="122206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85D9106-5CB5-B3C4-84C5-17068F1D5412}"/>
                  </a:ext>
                </a:extLst>
              </p:cNvPr>
              <p:cNvGrpSpPr/>
              <p:nvPr/>
            </p:nvGrpSpPr>
            <p:grpSpPr>
              <a:xfrm>
                <a:off x="10237238" y="3897791"/>
                <a:ext cx="7135790" cy="2284172"/>
                <a:chOff x="10239038" y="4012235"/>
                <a:chExt cx="7135790" cy="2284172"/>
              </a:xfrm>
            </p:grpSpPr>
            <p:grpSp>
              <p:nvGrpSpPr>
                <p:cNvPr id="33" name="Group 33"/>
                <p:cNvGrpSpPr/>
                <p:nvPr/>
              </p:nvGrpSpPr>
              <p:grpSpPr>
                <a:xfrm>
                  <a:off x="11804035" y="4757498"/>
                  <a:ext cx="102904" cy="283175"/>
                  <a:chOff x="0" y="0"/>
                  <a:chExt cx="27102" cy="74581"/>
                </a:xfrm>
              </p:grpSpPr>
              <p:sp>
                <p:nvSpPr>
                  <p:cNvPr id="34" name="Freeform 34"/>
                  <p:cNvSpPr/>
                  <p:nvPr/>
                </p:nvSpPr>
                <p:spPr>
                  <a:xfrm>
                    <a:off x="0" y="0"/>
                    <a:ext cx="27102" cy="74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74581">
                        <a:moveTo>
                          <a:pt x="0" y="0"/>
                        </a:moveTo>
                        <a:lnTo>
                          <a:pt x="27102" y="0"/>
                        </a:lnTo>
                        <a:lnTo>
                          <a:pt x="27102" y="74581"/>
                        </a:lnTo>
                        <a:lnTo>
                          <a:pt x="0" y="74581"/>
                        </a:lnTo>
                        <a:close/>
                      </a:path>
                    </a:pathLst>
                  </a:custGeom>
                  <a:solidFill>
                    <a:srgbClr val="F6F6F6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TextBox 35"/>
                  <p:cNvSpPr txBox="1"/>
                  <p:nvPr/>
                </p:nvSpPr>
                <p:spPr>
                  <a:xfrm>
                    <a:off x="0" y="-47625"/>
                    <a:ext cx="27102" cy="122206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grpSp>
              <p:nvGrpSpPr>
                <p:cNvPr id="36" name="Group 36"/>
                <p:cNvGrpSpPr/>
                <p:nvPr/>
              </p:nvGrpSpPr>
              <p:grpSpPr>
                <a:xfrm>
                  <a:off x="10915378" y="4787556"/>
                  <a:ext cx="102904" cy="283175"/>
                  <a:chOff x="0" y="0"/>
                  <a:chExt cx="27102" cy="74581"/>
                </a:xfrm>
              </p:grpSpPr>
              <p:sp>
                <p:nvSpPr>
                  <p:cNvPr id="37" name="Freeform 37"/>
                  <p:cNvSpPr/>
                  <p:nvPr/>
                </p:nvSpPr>
                <p:spPr>
                  <a:xfrm>
                    <a:off x="0" y="0"/>
                    <a:ext cx="27102" cy="74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74581">
                        <a:moveTo>
                          <a:pt x="0" y="0"/>
                        </a:moveTo>
                        <a:lnTo>
                          <a:pt x="27102" y="0"/>
                        </a:lnTo>
                        <a:lnTo>
                          <a:pt x="27102" y="74581"/>
                        </a:lnTo>
                        <a:lnTo>
                          <a:pt x="0" y="74581"/>
                        </a:lnTo>
                        <a:close/>
                      </a:path>
                    </a:pathLst>
                  </a:custGeom>
                  <a:solidFill>
                    <a:srgbClr val="F6F6F6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TextBox 38"/>
                  <p:cNvSpPr txBox="1"/>
                  <p:nvPr/>
                </p:nvSpPr>
                <p:spPr>
                  <a:xfrm>
                    <a:off x="0" y="-47625"/>
                    <a:ext cx="27102" cy="122206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40" name="AutoShape 40"/>
                <p:cNvSpPr/>
                <p:nvPr/>
              </p:nvSpPr>
              <p:spPr>
                <a:xfrm>
                  <a:off x="12238047" y="5134295"/>
                  <a:ext cx="900427" cy="0"/>
                </a:xfrm>
                <a:prstGeom prst="line">
                  <a:avLst/>
                </a:prstGeom>
                <a:ln w="114300" cap="flat">
                  <a:solidFill>
                    <a:srgbClr val="44A796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TextBox 44"/>
                <p:cNvSpPr txBox="1"/>
                <p:nvPr/>
              </p:nvSpPr>
              <p:spPr>
                <a:xfrm>
                  <a:off x="13237048" y="5358351"/>
                  <a:ext cx="4137780" cy="29976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l">
                    <a:lnSpc>
                      <a:spcPts val="2509"/>
                    </a:lnSpc>
                  </a:pPr>
                  <a:endParaRPr lang="en-US" sz="1792" dirty="0">
                    <a:solidFill>
                      <a:srgbClr val="343434"/>
                    </a:solidFill>
                    <a:latin typeface="Canva Sans"/>
                    <a:ea typeface="Canva Sans"/>
                    <a:cs typeface="Canva Sans"/>
                    <a:sym typeface="Canva Sans"/>
                  </a:endParaRPr>
                </a:p>
              </p:txBody>
            </p:sp>
            <p:sp>
              <p:nvSpPr>
                <p:cNvPr id="48" name="TextBox 48"/>
                <p:cNvSpPr txBox="1"/>
                <p:nvPr/>
              </p:nvSpPr>
              <p:spPr>
                <a:xfrm>
                  <a:off x="10239038" y="4270989"/>
                  <a:ext cx="1962960" cy="1632826"/>
                </a:xfrm>
                <a:prstGeom prst="rect">
                  <a:avLst/>
                </a:prstGeom>
              </p:spPr>
              <p:txBody>
                <a:bodyPr lIns="54968" tIns="54968" rIns="54968" bIns="54968" rtlCol="0" anchor="ctr"/>
                <a:lstStyle/>
                <a:p>
                  <a:pPr marL="0" lvl="0" indent="0"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BD873F6E-5405-FBB7-FD2E-2BC263CAE077}"/>
                    </a:ext>
                  </a:extLst>
                </p:cNvPr>
                <p:cNvGrpSpPr/>
                <p:nvPr/>
              </p:nvGrpSpPr>
              <p:grpSpPr>
                <a:xfrm>
                  <a:off x="10239038" y="4012235"/>
                  <a:ext cx="1962960" cy="2284172"/>
                  <a:chOff x="10239038" y="4012235"/>
                  <a:chExt cx="1962960" cy="2284172"/>
                </a:xfrm>
              </p:grpSpPr>
              <p:sp>
                <p:nvSpPr>
                  <p:cNvPr id="47" name="Freeform 47"/>
                  <p:cNvSpPr/>
                  <p:nvPr/>
                </p:nvSpPr>
                <p:spPr>
                  <a:xfrm>
                    <a:off x="10239038" y="4012235"/>
                    <a:ext cx="1962960" cy="2284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500" h="812800">
                        <a:moveTo>
                          <a:pt x="349250" y="0"/>
                        </a:moveTo>
                        <a:lnTo>
                          <a:pt x="698500" y="203200"/>
                        </a:lnTo>
                        <a:lnTo>
                          <a:pt x="698500" y="609600"/>
                        </a:lnTo>
                        <a:lnTo>
                          <a:pt x="349250" y="812800"/>
                        </a:lnTo>
                        <a:lnTo>
                          <a:pt x="0" y="609600"/>
                        </a:lnTo>
                        <a:lnTo>
                          <a:pt x="0" y="203200"/>
                        </a:lnTo>
                        <a:lnTo>
                          <a:pt x="34925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0"/>
                    </a:srgbClr>
                  </a:solidFill>
                  <a:ln w="85725" cap="sq">
                    <a:solidFill>
                      <a:srgbClr val="44A796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72A69005-3490-8F01-771A-45A1410E46BE}"/>
                      </a:ext>
                    </a:extLst>
                  </p:cNvPr>
                  <p:cNvGrpSpPr/>
                  <p:nvPr/>
                </p:nvGrpSpPr>
                <p:grpSpPr>
                  <a:xfrm>
                    <a:off x="10343030" y="4146200"/>
                    <a:ext cx="1754975" cy="2042153"/>
                    <a:chOff x="10343030" y="4133244"/>
                    <a:chExt cx="1754975" cy="2042153"/>
                  </a:xfrm>
                </p:grpSpPr>
                <p:grpSp>
                  <p:nvGrpSpPr>
                    <p:cNvPr id="49" name="Group 49"/>
                    <p:cNvGrpSpPr/>
                    <p:nvPr/>
                  </p:nvGrpSpPr>
                  <p:grpSpPr>
                    <a:xfrm>
                      <a:off x="10343030" y="4133244"/>
                      <a:ext cx="1754975" cy="2042153"/>
                      <a:chOff x="0" y="0"/>
                      <a:chExt cx="698500" cy="812800"/>
                    </a:xfrm>
                  </p:grpSpPr>
                  <p:sp>
                    <p:nvSpPr>
                      <p:cNvPr id="50" name="Freeform 50"/>
                      <p:cNvSpPr/>
                      <p:nvPr/>
                    </p:nvSpPr>
                    <p:spPr>
                      <a:xfrm>
                        <a:off x="0" y="0"/>
                        <a:ext cx="698500" cy="8128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98500" h="812800">
                            <a:moveTo>
                              <a:pt x="349250" y="0"/>
                            </a:moveTo>
                            <a:lnTo>
                              <a:pt x="698500" y="203200"/>
                            </a:lnTo>
                            <a:lnTo>
                              <a:pt x="698500" y="609600"/>
                            </a:lnTo>
                            <a:lnTo>
                              <a:pt x="349250" y="812800"/>
                            </a:lnTo>
                            <a:lnTo>
                              <a:pt x="0" y="609600"/>
                            </a:lnTo>
                            <a:lnTo>
                              <a:pt x="0" y="203200"/>
                            </a:lnTo>
                            <a:lnTo>
                              <a:pt x="349250" y="0"/>
                            </a:lnTo>
                            <a:close/>
                          </a:path>
                        </a:pathLst>
                      </a:custGeom>
                      <a:solidFill>
                        <a:srgbClr val="44A796"/>
                      </a:solidFill>
                      <a:ln cap="sq">
                        <a:noFill/>
                        <a:prstDash val="solid"/>
                        <a:miter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TextBox 51"/>
                      <p:cNvSpPr txBox="1"/>
                      <p:nvPr/>
                    </p:nvSpPr>
                    <p:spPr>
                      <a:xfrm>
                        <a:off x="0" y="92075"/>
                        <a:ext cx="698500" cy="581025"/>
                      </a:xfrm>
                      <a:prstGeom prst="rect">
                        <a:avLst/>
                      </a:prstGeom>
                    </p:spPr>
                    <p:txBody>
                      <a:bodyPr lIns="54968" tIns="54968" rIns="54968" bIns="54968" rtlCol="0" anchor="ctr"/>
                      <a:lstStyle/>
                      <a:p>
                        <a:pPr algn="ctr">
                          <a:lnSpc>
                            <a:spcPts val="2659"/>
                          </a:lnSpc>
                        </a:pPr>
                        <a:endParaRPr/>
                      </a:p>
                    </p:txBody>
                  </p:sp>
                </p:grpSp>
                <p:sp>
                  <p:nvSpPr>
                    <p:cNvPr id="52" name="Freeform 52"/>
                    <p:cNvSpPr/>
                    <p:nvPr/>
                  </p:nvSpPr>
                  <p:spPr>
                    <a:xfrm>
                      <a:off x="10532698" y="4578571"/>
                      <a:ext cx="1346147" cy="1166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4863" h="1554800">
                          <a:moveTo>
                            <a:pt x="0" y="0"/>
                          </a:moveTo>
                          <a:lnTo>
                            <a:pt x="1794863" y="0"/>
                          </a:lnTo>
                          <a:lnTo>
                            <a:pt x="1794863" y="1554800"/>
                          </a:lnTo>
                          <a:lnTo>
                            <a:pt x="0" y="15548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>
                      <a:blip r:embed="rId5">
                        <a:extLst>
                          <a:ext uri="{96DAC541-7B7A-43D3-8B79-37D633B846F1}">
                            <asvg:svgBlip xmlns:asvg="http://schemas.microsoft.com/office/drawing/2016/SVG/main" r:embed="rId6"/>
                          </a:ext>
                        </a:extLst>
                      </a:blip>
                      <a:stretch>
                        <a:fillRect/>
                      </a:stretch>
                    </a:blipFill>
                    <a:ln cap="sq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54" name="TextBox 54"/>
              <p:cNvSpPr txBox="1"/>
              <p:nvPr/>
            </p:nvSpPr>
            <p:spPr>
              <a:xfrm>
                <a:off x="12590520" y="7835939"/>
                <a:ext cx="5079443" cy="30008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2520"/>
                  </a:lnSpc>
                </a:pPr>
                <a:endParaRPr lang="en-US" sz="1800" dirty="0">
                  <a:solidFill>
                    <a:srgbClr val="343434"/>
                  </a:solidFill>
                  <a:latin typeface="Canva Sans"/>
                  <a:ea typeface="Canva Sans"/>
                  <a:cs typeface="Canva Sans"/>
                  <a:sym typeface="Canva Sans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12594369" y="7488280"/>
                <a:ext cx="5419538" cy="3544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2730"/>
                  </a:lnSpc>
                </a:pPr>
                <a:r>
                  <a:rPr lang="en-US" sz="2800" b="1" dirty="0">
                    <a:solidFill>
                      <a:srgbClr val="448696"/>
                    </a:solidFill>
                    <a:latin typeface="Agrandir Bold"/>
                    <a:ea typeface="Agrandir Bold"/>
                    <a:cs typeface="Agrandir Bold"/>
                    <a:sym typeface="Agrandir Bold"/>
                  </a:rPr>
                  <a:t>Resilience and Adaptability</a:t>
                </a:r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27F0FE4D-40CE-11B1-7CBC-69FB78797BBD}"/>
                  </a:ext>
                </a:extLst>
              </p:cNvPr>
              <p:cNvGrpSpPr/>
              <p:nvPr/>
            </p:nvGrpSpPr>
            <p:grpSpPr>
              <a:xfrm>
                <a:off x="317811" y="3931737"/>
                <a:ext cx="6521637" cy="2293639"/>
                <a:chOff x="288538" y="4012235"/>
                <a:chExt cx="6521637" cy="2293639"/>
              </a:xfrm>
            </p:grpSpPr>
            <p:grpSp>
              <p:nvGrpSpPr>
                <p:cNvPr id="6" name="Group 6"/>
                <p:cNvGrpSpPr/>
                <p:nvPr/>
              </p:nvGrpSpPr>
              <p:grpSpPr>
                <a:xfrm>
                  <a:off x="4950298" y="4934063"/>
                  <a:ext cx="102546" cy="282191"/>
                  <a:chOff x="0" y="0"/>
                  <a:chExt cx="27102" cy="74581"/>
                </a:xfrm>
              </p:grpSpPr>
              <p:sp>
                <p:nvSpPr>
                  <p:cNvPr id="7" name="Freeform 7"/>
                  <p:cNvSpPr/>
                  <p:nvPr/>
                </p:nvSpPr>
                <p:spPr>
                  <a:xfrm>
                    <a:off x="0" y="0"/>
                    <a:ext cx="27102" cy="74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74581">
                        <a:moveTo>
                          <a:pt x="0" y="0"/>
                        </a:moveTo>
                        <a:lnTo>
                          <a:pt x="27102" y="0"/>
                        </a:lnTo>
                        <a:lnTo>
                          <a:pt x="27102" y="74581"/>
                        </a:lnTo>
                        <a:lnTo>
                          <a:pt x="0" y="74581"/>
                        </a:lnTo>
                        <a:close/>
                      </a:path>
                    </a:pathLst>
                  </a:custGeom>
                  <a:solidFill>
                    <a:srgbClr val="F6F6F6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" name="TextBox 8"/>
                  <p:cNvSpPr txBox="1"/>
                  <p:nvPr/>
                </p:nvSpPr>
                <p:spPr>
                  <a:xfrm>
                    <a:off x="0" y="-38100"/>
                    <a:ext cx="27102" cy="112681"/>
                  </a:xfrm>
                  <a:prstGeom prst="rect">
                    <a:avLst/>
                  </a:prstGeom>
                </p:spPr>
                <p:txBody>
                  <a:bodyPr lIns="50623" tIns="50623" rIns="50623" bIns="50623" rtlCol="0" anchor="ctr"/>
                  <a:lstStyle/>
                  <a:p>
                    <a:pPr algn="ctr">
                      <a:lnSpc>
                        <a:spcPts val="2660"/>
                      </a:lnSpc>
                    </a:pPr>
                    <a:endParaRPr/>
                  </a:p>
                </p:txBody>
              </p:sp>
            </p:grpSp>
            <p:sp>
              <p:nvSpPr>
                <p:cNvPr id="68" name="TextBox 68"/>
                <p:cNvSpPr txBox="1"/>
                <p:nvPr/>
              </p:nvSpPr>
              <p:spPr>
                <a:xfrm>
                  <a:off x="288538" y="4965422"/>
                  <a:ext cx="3587939" cy="335220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2531"/>
                    </a:lnSpc>
                  </a:pPr>
                  <a:r>
                    <a:rPr lang="en-US" sz="2800" b="1" dirty="0">
                      <a:solidFill>
                        <a:srgbClr val="DD8033"/>
                      </a:solidFill>
                      <a:latin typeface="Agrandir Bold"/>
                      <a:ea typeface="Agrandir Bold"/>
                      <a:cs typeface="Agrandir Bold"/>
                      <a:sym typeface="Agrandir Bold"/>
                    </a:rPr>
                    <a:t>Human–Centricity</a:t>
                  </a:r>
                  <a:endParaRPr lang="en-US" sz="2800" b="1" dirty="0">
                    <a:solidFill>
                      <a:srgbClr val="44A796"/>
                    </a:solidFill>
                    <a:latin typeface="Agrandir Bold"/>
                    <a:ea typeface="Agrandir Bold"/>
                    <a:cs typeface="Agrandir Bold"/>
                    <a:sym typeface="Agrandir Bold"/>
                  </a:endParaRPr>
                </a:p>
              </p:txBody>
            </p:sp>
            <p:grpSp>
              <p:nvGrpSpPr>
                <p:cNvPr id="70" name="Group 70"/>
                <p:cNvGrpSpPr/>
                <p:nvPr/>
              </p:nvGrpSpPr>
              <p:grpSpPr>
                <a:xfrm>
                  <a:off x="5950016" y="4553354"/>
                  <a:ext cx="102904" cy="283175"/>
                  <a:chOff x="0" y="0"/>
                  <a:chExt cx="27102" cy="74581"/>
                </a:xfrm>
              </p:grpSpPr>
              <p:sp>
                <p:nvSpPr>
                  <p:cNvPr id="71" name="Freeform 71"/>
                  <p:cNvSpPr/>
                  <p:nvPr/>
                </p:nvSpPr>
                <p:spPr>
                  <a:xfrm>
                    <a:off x="0" y="0"/>
                    <a:ext cx="27102" cy="745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74581">
                        <a:moveTo>
                          <a:pt x="0" y="0"/>
                        </a:moveTo>
                        <a:lnTo>
                          <a:pt x="27102" y="0"/>
                        </a:lnTo>
                        <a:lnTo>
                          <a:pt x="27102" y="74581"/>
                        </a:lnTo>
                        <a:lnTo>
                          <a:pt x="0" y="74581"/>
                        </a:lnTo>
                        <a:close/>
                      </a:path>
                    </a:pathLst>
                  </a:custGeom>
                  <a:solidFill>
                    <a:srgbClr val="F6F6F6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" name="TextBox 72"/>
                  <p:cNvSpPr txBox="1"/>
                  <p:nvPr/>
                </p:nvSpPr>
                <p:spPr>
                  <a:xfrm>
                    <a:off x="0" y="-47625"/>
                    <a:ext cx="27102" cy="122206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grpSp>
              <p:nvGrpSpPr>
                <p:cNvPr id="73" name="Group 73"/>
                <p:cNvGrpSpPr/>
                <p:nvPr/>
              </p:nvGrpSpPr>
              <p:grpSpPr>
                <a:xfrm>
                  <a:off x="4839079" y="4012235"/>
                  <a:ext cx="1971096" cy="2293639"/>
                  <a:chOff x="0" y="0"/>
                  <a:chExt cx="698500" cy="812800"/>
                </a:xfrm>
              </p:grpSpPr>
              <p:sp>
                <p:nvSpPr>
                  <p:cNvPr id="74" name="Freeform 74"/>
                  <p:cNvSpPr/>
                  <p:nvPr/>
                </p:nvSpPr>
                <p:spPr>
                  <a:xfrm>
                    <a:off x="0" y="0"/>
                    <a:ext cx="6985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500" h="812800">
                        <a:moveTo>
                          <a:pt x="349250" y="0"/>
                        </a:moveTo>
                        <a:lnTo>
                          <a:pt x="698500" y="203200"/>
                        </a:lnTo>
                        <a:lnTo>
                          <a:pt x="698500" y="609600"/>
                        </a:lnTo>
                        <a:lnTo>
                          <a:pt x="349250" y="812800"/>
                        </a:lnTo>
                        <a:lnTo>
                          <a:pt x="0" y="609600"/>
                        </a:lnTo>
                        <a:lnTo>
                          <a:pt x="0" y="203200"/>
                        </a:lnTo>
                        <a:lnTo>
                          <a:pt x="34925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0"/>
                    </a:srgbClr>
                  </a:solidFill>
                  <a:ln w="85725" cap="sq">
                    <a:solidFill>
                      <a:srgbClr val="DD8033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TextBox 75"/>
                  <p:cNvSpPr txBox="1"/>
                  <p:nvPr/>
                </p:nvSpPr>
                <p:spPr>
                  <a:xfrm>
                    <a:off x="0" y="92075"/>
                    <a:ext cx="698500" cy="581025"/>
                  </a:xfrm>
                  <a:prstGeom prst="rect">
                    <a:avLst/>
                  </a:prstGeom>
                </p:spPr>
                <p:txBody>
                  <a:bodyPr lIns="55196" tIns="55196" rIns="55196" bIns="55196" rtlCol="0" anchor="ctr"/>
                  <a:lstStyle/>
                  <a:p>
                    <a:pPr marL="0" lvl="0" indent="0"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76" name="Group 76"/>
                <p:cNvGrpSpPr/>
                <p:nvPr/>
              </p:nvGrpSpPr>
              <p:grpSpPr>
                <a:xfrm>
                  <a:off x="4943503" y="4133746"/>
                  <a:ext cx="1762250" cy="2050617"/>
                  <a:chOff x="0" y="0"/>
                  <a:chExt cx="698500" cy="812800"/>
                </a:xfrm>
              </p:grpSpPr>
              <p:sp>
                <p:nvSpPr>
                  <p:cNvPr id="77" name="Freeform 77"/>
                  <p:cNvSpPr/>
                  <p:nvPr/>
                </p:nvSpPr>
                <p:spPr>
                  <a:xfrm>
                    <a:off x="0" y="0"/>
                    <a:ext cx="6985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500" h="812800">
                        <a:moveTo>
                          <a:pt x="349250" y="0"/>
                        </a:moveTo>
                        <a:lnTo>
                          <a:pt x="698500" y="203200"/>
                        </a:lnTo>
                        <a:lnTo>
                          <a:pt x="698500" y="609600"/>
                        </a:lnTo>
                        <a:lnTo>
                          <a:pt x="349250" y="812800"/>
                        </a:lnTo>
                        <a:lnTo>
                          <a:pt x="0" y="609600"/>
                        </a:lnTo>
                        <a:lnTo>
                          <a:pt x="0" y="203200"/>
                        </a:lnTo>
                        <a:lnTo>
                          <a:pt x="349250" y="0"/>
                        </a:lnTo>
                        <a:close/>
                      </a:path>
                    </a:pathLst>
                  </a:custGeom>
                  <a:solidFill>
                    <a:srgbClr val="DD8033"/>
                  </a:solidFill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" name="TextBox 78"/>
                  <p:cNvSpPr txBox="1"/>
                  <p:nvPr/>
                </p:nvSpPr>
                <p:spPr>
                  <a:xfrm>
                    <a:off x="0" y="92075"/>
                    <a:ext cx="698500" cy="581025"/>
                  </a:xfrm>
                  <a:prstGeom prst="rect">
                    <a:avLst/>
                  </a:prstGeom>
                </p:spPr>
                <p:txBody>
                  <a:bodyPr lIns="55196" tIns="55196" rIns="55196" bIns="55196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79" name="Freeform 79"/>
                <p:cNvSpPr/>
                <p:nvPr/>
              </p:nvSpPr>
              <p:spPr>
                <a:xfrm>
                  <a:off x="5398761" y="4567080"/>
                  <a:ext cx="851573" cy="1191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30" h="1589024">
                      <a:moveTo>
                        <a:pt x="0" y="0"/>
                      </a:moveTo>
                      <a:lnTo>
                        <a:pt x="1135430" y="0"/>
                      </a:lnTo>
                      <a:lnTo>
                        <a:pt x="1135430" y="1589024"/>
                      </a:lnTo>
                      <a:lnTo>
                        <a:pt x="0" y="15890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AutoShape 80"/>
                <p:cNvSpPr/>
                <p:nvPr/>
              </p:nvSpPr>
              <p:spPr>
                <a:xfrm>
                  <a:off x="3947564" y="5134295"/>
                  <a:ext cx="891515" cy="0"/>
                </a:xfrm>
                <a:prstGeom prst="line">
                  <a:avLst/>
                </a:prstGeom>
                <a:ln w="114300" cap="flat">
                  <a:solidFill>
                    <a:srgbClr val="DD8033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A135FFB-17ED-BED4-2B89-614B63651091}"/>
                  </a:ext>
                </a:extLst>
              </p:cNvPr>
              <p:cNvGrpSpPr/>
              <p:nvPr/>
            </p:nvGrpSpPr>
            <p:grpSpPr>
              <a:xfrm>
                <a:off x="9593598" y="6572437"/>
                <a:ext cx="2934210" cy="2293639"/>
                <a:chOff x="9659420" y="6989397"/>
                <a:chExt cx="2934210" cy="2293639"/>
              </a:xfrm>
            </p:grpSpPr>
            <p:grpSp>
              <p:nvGrpSpPr>
                <p:cNvPr id="56" name="Group 56"/>
                <p:cNvGrpSpPr/>
                <p:nvPr/>
              </p:nvGrpSpPr>
              <p:grpSpPr>
                <a:xfrm>
                  <a:off x="9659420" y="6989397"/>
                  <a:ext cx="1971096" cy="2293639"/>
                  <a:chOff x="0" y="0"/>
                  <a:chExt cx="698500" cy="812800"/>
                </a:xfrm>
              </p:grpSpPr>
              <p:sp>
                <p:nvSpPr>
                  <p:cNvPr id="57" name="Freeform 57"/>
                  <p:cNvSpPr/>
                  <p:nvPr/>
                </p:nvSpPr>
                <p:spPr>
                  <a:xfrm>
                    <a:off x="0" y="0"/>
                    <a:ext cx="6985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500" h="812800">
                        <a:moveTo>
                          <a:pt x="349250" y="0"/>
                        </a:moveTo>
                        <a:lnTo>
                          <a:pt x="698500" y="203200"/>
                        </a:lnTo>
                        <a:lnTo>
                          <a:pt x="698500" y="609600"/>
                        </a:lnTo>
                        <a:lnTo>
                          <a:pt x="349250" y="812800"/>
                        </a:lnTo>
                        <a:lnTo>
                          <a:pt x="0" y="609600"/>
                        </a:lnTo>
                        <a:lnTo>
                          <a:pt x="0" y="203200"/>
                        </a:lnTo>
                        <a:lnTo>
                          <a:pt x="34925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0"/>
                    </a:srgbClr>
                  </a:solidFill>
                  <a:ln w="85725" cap="sq">
                    <a:solidFill>
                      <a:srgbClr val="448696"/>
                    </a:solidFill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" name="TextBox 58"/>
                  <p:cNvSpPr txBox="1"/>
                  <p:nvPr/>
                </p:nvSpPr>
                <p:spPr>
                  <a:xfrm>
                    <a:off x="0" y="92075"/>
                    <a:ext cx="698500" cy="581025"/>
                  </a:xfrm>
                  <a:prstGeom prst="rect">
                    <a:avLst/>
                  </a:prstGeom>
                </p:spPr>
                <p:txBody>
                  <a:bodyPr lIns="55196" tIns="55196" rIns="55196" bIns="55196" rtlCol="0" anchor="ctr"/>
                  <a:lstStyle/>
                  <a:p>
                    <a:pPr marL="0" lvl="0" indent="0"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9233985C-1EE9-427A-1E02-7C2A1D2A5653}"/>
                    </a:ext>
                  </a:extLst>
                </p:cNvPr>
                <p:cNvGrpSpPr/>
                <p:nvPr/>
              </p:nvGrpSpPr>
              <p:grpSpPr>
                <a:xfrm>
                  <a:off x="9760771" y="7104591"/>
                  <a:ext cx="2832859" cy="2050617"/>
                  <a:chOff x="9760771" y="7104591"/>
                  <a:chExt cx="2832859" cy="2050617"/>
                </a:xfrm>
              </p:grpSpPr>
              <p:grpSp>
                <p:nvGrpSpPr>
                  <p:cNvPr id="59" name="Group 59"/>
                  <p:cNvGrpSpPr/>
                  <p:nvPr/>
                </p:nvGrpSpPr>
                <p:grpSpPr>
                  <a:xfrm>
                    <a:off x="9760771" y="7104591"/>
                    <a:ext cx="1762250" cy="2050617"/>
                    <a:chOff x="0" y="0"/>
                    <a:chExt cx="698500" cy="812800"/>
                  </a:xfrm>
                </p:grpSpPr>
                <p:sp>
                  <p:nvSpPr>
                    <p:cNvPr id="60" name="Freeform 60"/>
                    <p:cNvSpPr/>
                    <p:nvPr/>
                  </p:nvSpPr>
                  <p:spPr>
                    <a:xfrm>
                      <a:off x="0" y="0"/>
                      <a:ext cx="6985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8500" h="812800">
                          <a:moveTo>
                            <a:pt x="349250" y="0"/>
                          </a:moveTo>
                          <a:lnTo>
                            <a:pt x="698500" y="203200"/>
                          </a:lnTo>
                          <a:lnTo>
                            <a:pt x="698500" y="609600"/>
                          </a:lnTo>
                          <a:lnTo>
                            <a:pt x="349250" y="812800"/>
                          </a:lnTo>
                          <a:lnTo>
                            <a:pt x="0" y="609600"/>
                          </a:lnTo>
                          <a:lnTo>
                            <a:pt x="0" y="203200"/>
                          </a:lnTo>
                          <a:lnTo>
                            <a:pt x="349250" y="0"/>
                          </a:lnTo>
                          <a:close/>
                        </a:path>
                      </a:pathLst>
                    </a:custGeom>
                    <a:solidFill>
                      <a:srgbClr val="448696"/>
                    </a:solidFill>
                    <a:ln cap="sq">
                      <a:noFill/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TextBox 61"/>
                    <p:cNvSpPr txBox="1"/>
                    <p:nvPr/>
                  </p:nvSpPr>
                  <p:spPr>
                    <a:xfrm>
                      <a:off x="0" y="92075"/>
                      <a:ext cx="698500" cy="581025"/>
                    </a:xfrm>
                    <a:prstGeom prst="rect">
                      <a:avLst/>
                    </a:prstGeom>
                  </p:spPr>
                  <p:txBody>
                    <a:bodyPr lIns="55196" tIns="55196" rIns="55196" bIns="55196" rtlCol="0" anchor="ctr"/>
                    <a:lstStyle/>
                    <a:p>
                      <a:pPr algn="ctr">
                        <a:lnSpc>
                          <a:spcPts val="2659"/>
                        </a:lnSpc>
                      </a:pPr>
                      <a:endParaRPr/>
                    </a:p>
                  </p:txBody>
                </p:sp>
              </p:grpSp>
              <p:sp>
                <p:nvSpPr>
                  <p:cNvPr id="62" name="AutoShape 62"/>
                  <p:cNvSpPr/>
                  <p:nvPr/>
                </p:nvSpPr>
                <p:spPr>
                  <a:xfrm>
                    <a:off x="11667390" y="8053855"/>
                    <a:ext cx="926240" cy="1"/>
                  </a:xfrm>
                  <a:prstGeom prst="line">
                    <a:avLst/>
                  </a:prstGeom>
                  <a:ln w="114300" cap="flat">
                    <a:solidFill>
                      <a:srgbClr val="448696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93"/>
                  <p:cNvSpPr/>
                  <p:nvPr/>
                </p:nvSpPr>
                <p:spPr>
                  <a:xfrm>
                    <a:off x="10034213" y="7609266"/>
                    <a:ext cx="1215366" cy="1081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0488" h="1442234">
                        <a:moveTo>
                          <a:pt x="0" y="0"/>
                        </a:moveTo>
                        <a:lnTo>
                          <a:pt x="1620488" y="0"/>
                        </a:lnTo>
                        <a:lnTo>
                          <a:pt x="1620488" y="1442234"/>
                        </a:lnTo>
                        <a:lnTo>
                          <a:pt x="0" y="14422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9">
                      <a:extLs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9" name="Freeform 3">
                <a:extLst>
                  <a:ext uri="{FF2B5EF4-FFF2-40B4-BE49-F238E27FC236}">
                    <a16:creationId xmlns:a16="http://schemas.microsoft.com/office/drawing/2014/main" id="{D007C6D4-CB3D-1382-439C-912BAE8AE0A8}"/>
                  </a:ext>
                </a:extLst>
              </p:cNvPr>
              <p:cNvSpPr/>
              <p:nvPr/>
            </p:nvSpPr>
            <p:spPr>
              <a:xfrm>
                <a:off x="7356587" y="4295184"/>
                <a:ext cx="2559808" cy="3048632"/>
              </a:xfrm>
              <a:custGeom>
                <a:avLst/>
                <a:gdLst/>
                <a:ahLst/>
                <a:cxnLst/>
                <a:rect l="l" t="t" r="r" b="b"/>
                <a:pathLst>
                  <a:path w="3050095" h="4114800">
                    <a:moveTo>
                      <a:pt x="0" y="0"/>
                    </a:moveTo>
                    <a:lnTo>
                      <a:pt x="3050096" y="0"/>
                    </a:lnTo>
                    <a:lnTo>
                      <a:pt x="3050096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60B4877C-FB9F-FB7A-C16B-25708C8A47A3}"/>
                  </a:ext>
                </a:extLst>
              </p:cNvPr>
              <p:cNvGrpSpPr/>
              <p:nvPr/>
            </p:nvGrpSpPr>
            <p:grpSpPr>
              <a:xfrm>
                <a:off x="458553" y="6500426"/>
                <a:ext cx="7104689" cy="2293639"/>
                <a:chOff x="458553" y="6500426"/>
                <a:chExt cx="7104689" cy="2293639"/>
              </a:xfrm>
            </p:grpSpPr>
            <p:sp>
              <p:nvSpPr>
                <p:cNvPr id="85" name="TextBox 85"/>
                <p:cNvSpPr txBox="1"/>
                <p:nvPr/>
              </p:nvSpPr>
              <p:spPr>
                <a:xfrm>
                  <a:off x="859507" y="7293973"/>
                  <a:ext cx="3600450" cy="410369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r">
                    <a:lnSpc>
                      <a:spcPts val="3158"/>
                    </a:lnSpc>
                  </a:pPr>
                  <a:r>
                    <a:rPr lang="en-US" sz="2800" b="1" dirty="0">
                      <a:solidFill>
                        <a:srgbClr val="5B5299"/>
                      </a:solidFill>
                      <a:latin typeface="Agrandir Bold"/>
                      <a:ea typeface="Agrandir Bold"/>
                      <a:cs typeface="Agrandir Bold"/>
                      <a:sym typeface="Agrandir Bold"/>
                    </a:rPr>
                    <a:t>Value-driven Innovation</a:t>
                  </a:r>
                  <a:r>
                    <a:rPr lang="en-US" sz="2800" b="1" dirty="0">
                      <a:solidFill>
                        <a:srgbClr val="9CC147"/>
                      </a:solidFill>
                      <a:latin typeface="Agrandir Bold"/>
                      <a:ea typeface="Agrandir Bold"/>
                      <a:cs typeface="Agrandir Bold"/>
                      <a:sym typeface="Agrandir Bold"/>
                    </a:rPr>
                    <a:t> </a:t>
                  </a:r>
                </a:p>
              </p:txBody>
            </p:sp>
            <p:sp>
              <p:nvSpPr>
                <p:cNvPr id="86" name="TextBox 86"/>
                <p:cNvSpPr txBox="1"/>
                <p:nvPr/>
              </p:nvSpPr>
              <p:spPr>
                <a:xfrm>
                  <a:off x="458553" y="7679463"/>
                  <a:ext cx="4006238" cy="30008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>
                    <a:lnSpc>
                      <a:spcPts val="2520"/>
                    </a:lnSpc>
                  </a:pPr>
                  <a:endParaRPr lang="en-US" sz="1800" dirty="0">
                    <a:solidFill>
                      <a:srgbClr val="343434"/>
                    </a:solidFill>
                    <a:latin typeface="Canva Sans"/>
                    <a:ea typeface="Canva Sans"/>
                    <a:cs typeface="Canva Sans"/>
                    <a:sym typeface="Canva Sans"/>
                  </a:endParaRPr>
                </a:p>
              </p:txBody>
            </p: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EAEB4E6D-43DB-FAD7-C07F-80C091193265}"/>
                    </a:ext>
                  </a:extLst>
                </p:cNvPr>
                <p:cNvGrpSpPr/>
                <p:nvPr/>
              </p:nvGrpSpPr>
              <p:grpSpPr>
                <a:xfrm>
                  <a:off x="4625675" y="6500426"/>
                  <a:ext cx="2937567" cy="2293639"/>
                  <a:chOff x="4692844" y="6599037"/>
                  <a:chExt cx="2937567" cy="2293639"/>
                </a:xfrm>
              </p:grpSpPr>
              <p:grpSp>
                <p:nvGrpSpPr>
                  <p:cNvPr id="87" name="Group 87"/>
                  <p:cNvGrpSpPr/>
                  <p:nvPr/>
                </p:nvGrpSpPr>
                <p:grpSpPr>
                  <a:xfrm>
                    <a:off x="5659315" y="6599037"/>
                    <a:ext cx="1971096" cy="2293639"/>
                    <a:chOff x="0" y="0"/>
                    <a:chExt cx="698500" cy="812800"/>
                  </a:xfrm>
                </p:grpSpPr>
                <p:sp>
                  <p:nvSpPr>
                    <p:cNvPr id="88" name="Freeform 88"/>
                    <p:cNvSpPr/>
                    <p:nvPr/>
                  </p:nvSpPr>
                  <p:spPr>
                    <a:xfrm>
                      <a:off x="0" y="0"/>
                      <a:ext cx="6985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98500" h="812800">
                          <a:moveTo>
                            <a:pt x="349250" y="0"/>
                          </a:moveTo>
                          <a:lnTo>
                            <a:pt x="698500" y="203200"/>
                          </a:lnTo>
                          <a:lnTo>
                            <a:pt x="698500" y="609600"/>
                          </a:lnTo>
                          <a:lnTo>
                            <a:pt x="349250" y="812800"/>
                          </a:lnTo>
                          <a:lnTo>
                            <a:pt x="0" y="609600"/>
                          </a:lnTo>
                          <a:lnTo>
                            <a:pt x="0" y="203200"/>
                          </a:lnTo>
                          <a:lnTo>
                            <a:pt x="349250" y="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0"/>
                      </a:srgbClr>
                    </a:solidFill>
                    <a:ln w="85725" cap="sq">
                      <a:solidFill>
                        <a:srgbClr val="5B5299"/>
                      </a:solidFill>
                      <a:prstDash val="solid"/>
                      <a:miter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TextBox 89"/>
                    <p:cNvSpPr txBox="1"/>
                    <p:nvPr/>
                  </p:nvSpPr>
                  <p:spPr>
                    <a:xfrm>
                      <a:off x="0" y="92075"/>
                      <a:ext cx="698500" cy="581025"/>
                    </a:xfrm>
                    <a:prstGeom prst="rect">
                      <a:avLst/>
                    </a:prstGeom>
                  </p:spPr>
                  <p:txBody>
                    <a:bodyPr lIns="55196" tIns="55196" rIns="55196" bIns="55196" rtlCol="0" anchor="ctr"/>
                    <a:lstStyle/>
                    <a:p>
                      <a:pPr marL="0" lvl="0" indent="0" algn="ctr">
                        <a:lnSpc>
                          <a:spcPts val="2659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92" name="TextBox 92"/>
                  <p:cNvSpPr txBox="1"/>
                  <p:nvPr/>
                </p:nvSpPr>
                <p:spPr>
                  <a:xfrm>
                    <a:off x="5674012" y="7357093"/>
                    <a:ext cx="1762250" cy="1465871"/>
                  </a:xfrm>
                  <a:prstGeom prst="rect">
                    <a:avLst/>
                  </a:prstGeom>
                </p:spPr>
                <p:txBody>
                  <a:bodyPr lIns="55196" tIns="55196" rIns="55196" bIns="55196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  <p:sp>
                <p:nvSpPr>
                  <p:cNvPr id="94" name="AutoShape 94"/>
                  <p:cNvSpPr/>
                  <p:nvPr/>
                </p:nvSpPr>
                <p:spPr>
                  <a:xfrm>
                    <a:off x="4692844" y="7606919"/>
                    <a:ext cx="964998" cy="19487"/>
                  </a:xfrm>
                  <a:prstGeom prst="line">
                    <a:avLst/>
                  </a:prstGeom>
                  <a:ln w="114300" cap="flat">
                    <a:solidFill>
                      <a:srgbClr val="5B529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91"/>
                  <p:cNvSpPr/>
                  <p:nvPr/>
                </p:nvSpPr>
                <p:spPr>
                  <a:xfrm>
                    <a:off x="5760335" y="6718206"/>
                    <a:ext cx="1762250" cy="2050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8500" h="812800">
                        <a:moveTo>
                          <a:pt x="349250" y="0"/>
                        </a:moveTo>
                        <a:lnTo>
                          <a:pt x="698500" y="203200"/>
                        </a:lnTo>
                        <a:lnTo>
                          <a:pt x="698500" y="609600"/>
                        </a:lnTo>
                        <a:lnTo>
                          <a:pt x="349250" y="812800"/>
                        </a:lnTo>
                        <a:lnTo>
                          <a:pt x="0" y="609600"/>
                        </a:lnTo>
                        <a:lnTo>
                          <a:pt x="0" y="203200"/>
                        </a:lnTo>
                        <a:lnTo>
                          <a:pt x="349250" y="0"/>
                        </a:lnTo>
                        <a:close/>
                      </a:path>
                    </a:pathLst>
                  </a:custGeom>
                  <a:solidFill>
                    <a:srgbClr val="5B5299"/>
                  </a:solidFill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66">
                    <a:extLst>
                      <a:ext uri="{FF2B5EF4-FFF2-40B4-BE49-F238E27FC236}">
                        <a16:creationId xmlns:a16="http://schemas.microsoft.com/office/drawing/2014/main" id="{7533170A-34FF-70A6-4DB3-33744E8D81AB}"/>
                      </a:ext>
                    </a:extLst>
                  </p:cNvPr>
                  <p:cNvSpPr/>
                  <p:nvPr/>
                </p:nvSpPr>
                <p:spPr>
                  <a:xfrm>
                    <a:off x="6124691" y="7106473"/>
                    <a:ext cx="1301904" cy="1220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5872" h="1627380">
                        <a:moveTo>
                          <a:pt x="0" y="0"/>
                        </a:moveTo>
                        <a:lnTo>
                          <a:pt x="1735872" y="0"/>
                        </a:lnTo>
                        <a:lnTo>
                          <a:pt x="1735872" y="1627380"/>
                        </a:lnTo>
                        <a:lnTo>
                          <a:pt x="0" y="16273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13">
                      <a:extLs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a:blipFill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2" name="Group 22"/>
              <p:cNvGrpSpPr/>
              <p:nvPr/>
            </p:nvGrpSpPr>
            <p:grpSpPr>
              <a:xfrm>
                <a:off x="7639965" y="1974071"/>
                <a:ext cx="1762250" cy="2050618"/>
                <a:chOff x="0" y="0"/>
                <a:chExt cx="698500" cy="8128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6985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500" h="812800">
                      <a:moveTo>
                        <a:pt x="349250" y="0"/>
                      </a:moveTo>
                      <a:lnTo>
                        <a:pt x="698500" y="203200"/>
                      </a:lnTo>
                      <a:lnTo>
                        <a:pt x="698500" y="609600"/>
                      </a:lnTo>
                      <a:lnTo>
                        <a:pt x="349250" y="812800"/>
                      </a:lnTo>
                      <a:lnTo>
                        <a:pt x="0" y="609600"/>
                      </a:lnTo>
                      <a:lnTo>
                        <a:pt x="0" y="203200"/>
                      </a:lnTo>
                      <a:lnTo>
                        <a:pt x="349250" y="0"/>
                      </a:lnTo>
                      <a:close/>
                    </a:path>
                  </a:pathLst>
                </a:custGeom>
                <a:solidFill>
                  <a:srgbClr val="D9514B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Box 24"/>
                <p:cNvSpPr txBox="1"/>
                <p:nvPr/>
              </p:nvSpPr>
              <p:spPr>
                <a:xfrm>
                  <a:off x="0" y="92075"/>
                  <a:ext cx="698500" cy="581025"/>
                </a:xfrm>
                <a:prstGeom prst="rect">
                  <a:avLst/>
                </a:prstGeom>
              </p:spPr>
              <p:txBody>
                <a:bodyPr lIns="55196" tIns="55196" rIns="55196" bIns="55196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3460B96-D592-1FF6-51F0-A4A96D98B6F1}"/>
                  </a:ext>
                </a:extLst>
              </p:cNvPr>
              <p:cNvGrpSpPr/>
              <p:nvPr/>
            </p:nvGrpSpPr>
            <p:grpSpPr>
              <a:xfrm>
                <a:off x="7954815" y="1699358"/>
                <a:ext cx="7997422" cy="1926557"/>
                <a:chOff x="7954815" y="1699358"/>
                <a:chExt cx="7997422" cy="1926557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105CA0B6-EF70-B819-BEDA-4F2EB452D6AA}"/>
                    </a:ext>
                  </a:extLst>
                </p:cNvPr>
                <p:cNvGrpSpPr/>
                <p:nvPr/>
              </p:nvGrpSpPr>
              <p:grpSpPr>
                <a:xfrm>
                  <a:off x="7954815" y="2180521"/>
                  <a:ext cx="7997422" cy="1445394"/>
                  <a:chOff x="7954815" y="2180521"/>
                  <a:chExt cx="7997422" cy="1445394"/>
                </a:xfrm>
              </p:grpSpPr>
              <p:sp>
                <p:nvSpPr>
                  <p:cNvPr id="10" name="TextBox 10"/>
                  <p:cNvSpPr txBox="1"/>
                  <p:nvPr/>
                </p:nvSpPr>
                <p:spPr>
                  <a:xfrm>
                    <a:off x="10532698" y="2180521"/>
                    <a:ext cx="5419539" cy="456856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l">
                      <a:lnSpc>
                        <a:spcPts val="3779"/>
                      </a:lnSpc>
                    </a:pPr>
                    <a:r>
                      <a:rPr lang="en-US" sz="2800" b="1" dirty="0">
                        <a:solidFill>
                          <a:srgbClr val="D9514B"/>
                        </a:solidFill>
                        <a:latin typeface="Agrandir Bold"/>
                        <a:ea typeface="Agrandir Bold"/>
                        <a:cs typeface="Agrandir Bold"/>
                        <a:sym typeface="Agrandir Bold"/>
                      </a:rPr>
                      <a:t>Human–Technology Interaction</a:t>
                    </a:r>
                  </a:p>
                </p:txBody>
              </p:sp>
              <p:sp>
                <p:nvSpPr>
                  <p:cNvPr id="18" name="TextBox 18"/>
                  <p:cNvSpPr txBox="1"/>
                  <p:nvPr/>
                </p:nvSpPr>
                <p:spPr>
                  <a:xfrm>
                    <a:off x="9449224" y="2363856"/>
                    <a:ext cx="102904" cy="464001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  <p:sp>
                <p:nvSpPr>
                  <p:cNvPr id="25" name="AutoShape 25"/>
                  <p:cNvSpPr/>
                  <p:nvPr/>
                </p:nvSpPr>
                <p:spPr>
                  <a:xfrm>
                    <a:off x="9500895" y="2439370"/>
                    <a:ext cx="875762" cy="20109"/>
                  </a:xfrm>
                  <a:prstGeom prst="line">
                    <a:avLst/>
                  </a:prstGeom>
                  <a:ln w="114300" cap="flat">
                    <a:solidFill>
                      <a:srgbClr val="D9514B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" name="Freeform 26"/>
                  <p:cNvSpPr/>
                  <p:nvPr/>
                </p:nvSpPr>
                <p:spPr>
                  <a:xfrm>
                    <a:off x="7954815" y="2368946"/>
                    <a:ext cx="1161125" cy="12569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167" h="1675958">
                        <a:moveTo>
                          <a:pt x="0" y="0"/>
                        </a:moveTo>
                        <a:lnTo>
                          <a:pt x="1548167" y="0"/>
                        </a:lnTo>
                        <a:lnTo>
                          <a:pt x="1548167" y="1675958"/>
                        </a:lnTo>
                        <a:lnTo>
                          <a:pt x="0" y="167595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15">
                      <a:extLst>
                        <a:ext uri="{96DAC541-7B7A-43D3-8B79-37D633B846F1}">
                          <asvg:svgBlip xmlns:asvg="http://schemas.microsoft.com/office/drawing/2016/SVG/main" r:embed="rId16"/>
                        </a:ext>
                      </a:extLst>
                    </a:blip>
                    <a:stretch>
                      <a:fillRect/>
                    </a:stretch>
                  </a:blipFill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2" name="TextBox 55">
                  <a:extLst>
                    <a:ext uri="{FF2B5EF4-FFF2-40B4-BE49-F238E27FC236}">
                      <a16:creationId xmlns:a16="http://schemas.microsoft.com/office/drawing/2014/main" id="{6E301EA2-A5F4-7DF7-31F1-9EE3EA566387}"/>
                    </a:ext>
                  </a:extLst>
                </p:cNvPr>
                <p:cNvSpPr txBox="1"/>
                <p:nvPr/>
              </p:nvSpPr>
              <p:spPr>
                <a:xfrm>
                  <a:off x="9500676" y="1699358"/>
                  <a:ext cx="1295400" cy="54053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899"/>
                    </a:lnSpc>
                    <a:spcBef>
                      <a:spcPct val="0"/>
                    </a:spcBef>
                  </a:pPr>
                  <a:r>
                    <a:rPr lang="en-US" sz="2000" b="1" dirty="0">
                      <a:solidFill>
                        <a:srgbClr val="1F1F1F"/>
                      </a:solidFill>
                      <a:latin typeface="Bricolage Grotesque Bold"/>
                      <a:ea typeface="Bricolage Grotesque Bold"/>
                      <a:cs typeface="Bricolage Grotesque Bold"/>
                      <a:sym typeface="Bricolage Grotesque Bold"/>
                    </a:rPr>
                    <a:t>Means</a:t>
                  </a:r>
                </a:p>
              </p:txBody>
            </p:sp>
          </p:grpSp>
          <p:sp>
            <p:nvSpPr>
              <p:cNvPr id="113" name="TextBox 55">
                <a:extLst>
                  <a:ext uri="{FF2B5EF4-FFF2-40B4-BE49-F238E27FC236}">
                    <a16:creationId xmlns:a16="http://schemas.microsoft.com/office/drawing/2014/main" id="{684DEBDB-AA75-4E43-6DC4-48A02C09B9B4}"/>
                  </a:ext>
                </a:extLst>
              </p:cNvPr>
              <p:cNvSpPr txBox="1"/>
              <p:nvPr/>
            </p:nvSpPr>
            <p:spPr>
              <a:xfrm>
                <a:off x="3572952" y="4019254"/>
                <a:ext cx="1295400" cy="5405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4899"/>
                  </a:lnSpc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1F1F1F"/>
                    </a:solidFill>
                    <a:latin typeface="Bricolage Grotesque Bold"/>
                    <a:ea typeface="Bricolage Grotesque Bold"/>
                    <a:cs typeface="Bricolage Grotesque Bold"/>
                    <a:sym typeface="Bricolage Grotesque Bold"/>
                  </a:rPr>
                  <a:t>Purpose</a:t>
                </a:r>
              </a:p>
            </p:txBody>
          </p:sp>
          <p:sp>
            <p:nvSpPr>
              <p:cNvPr id="114" name="TextBox 55">
                <a:extLst>
                  <a:ext uri="{FF2B5EF4-FFF2-40B4-BE49-F238E27FC236}">
                    <a16:creationId xmlns:a16="http://schemas.microsoft.com/office/drawing/2014/main" id="{CFB8E808-5B94-0EE5-C252-210ABD347BDE}"/>
                  </a:ext>
                </a:extLst>
              </p:cNvPr>
              <p:cNvSpPr txBox="1"/>
              <p:nvPr/>
            </p:nvSpPr>
            <p:spPr>
              <a:xfrm>
                <a:off x="12413678" y="4222019"/>
                <a:ext cx="1295400" cy="5405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4899"/>
                  </a:lnSpc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1F1F1F"/>
                    </a:solidFill>
                    <a:latin typeface="Bricolage Grotesque Bold"/>
                    <a:ea typeface="Bricolage Grotesque Bold"/>
                    <a:cs typeface="Bricolage Grotesque Bold"/>
                    <a:sym typeface="Bricolage Grotesque Bold"/>
                  </a:rPr>
                  <a:t>Context</a:t>
                </a:r>
              </a:p>
            </p:txBody>
          </p:sp>
          <p:sp>
            <p:nvSpPr>
              <p:cNvPr id="115" name="TextBox 55">
                <a:extLst>
                  <a:ext uri="{FF2B5EF4-FFF2-40B4-BE49-F238E27FC236}">
                    <a16:creationId xmlns:a16="http://schemas.microsoft.com/office/drawing/2014/main" id="{8865C0FF-38BA-9C7F-4CEF-160E9F6A61B4}"/>
                  </a:ext>
                </a:extLst>
              </p:cNvPr>
              <p:cNvSpPr txBox="1"/>
              <p:nvPr/>
            </p:nvSpPr>
            <p:spPr>
              <a:xfrm>
                <a:off x="11670807" y="6772452"/>
                <a:ext cx="1295400" cy="5405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4899"/>
                  </a:lnSpc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1F1F1F"/>
                    </a:solidFill>
                    <a:latin typeface="Bricolage Grotesque Bold"/>
                    <a:ea typeface="Bricolage Grotesque Bold"/>
                    <a:cs typeface="Bricolage Grotesque Bold"/>
                    <a:sym typeface="Bricolage Grotesque Bold"/>
                  </a:rPr>
                  <a:t>Capacity</a:t>
                </a:r>
              </a:p>
            </p:txBody>
          </p:sp>
          <p:sp>
            <p:nvSpPr>
              <p:cNvPr id="116" name="TextBox 55">
                <a:extLst>
                  <a:ext uri="{FF2B5EF4-FFF2-40B4-BE49-F238E27FC236}">
                    <a16:creationId xmlns:a16="http://schemas.microsoft.com/office/drawing/2014/main" id="{57640ED3-35A5-C55F-2D80-A45F6FE9824E}"/>
                  </a:ext>
                </a:extLst>
              </p:cNvPr>
              <p:cNvSpPr txBox="1"/>
              <p:nvPr/>
            </p:nvSpPr>
            <p:spPr>
              <a:xfrm>
                <a:off x="4061366" y="6788145"/>
                <a:ext cx="1295400" cy="54053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4899"/>
                  </a:lnSpc>
                  <a:spcBef>
                    <a:spcPct val="0"/>
                  </a:spcBef>
                </a:pPr>
                <a:r>
                  <a:rPr lang="en-US" sz="2000" b="1" dirty="0">
                    <a:solidFill>
                      <a:srgbClr val="1F1F1F"/>
                    </a:solidFill>
                    <a:latin typeface="Bricolage Grotesque Bold"/>
                    <a:ea typeface="Bricolage Grotesque Bold"/>
                    <a:cs typeface="Bricolage Grotesque Bold"/>
                    <a:sym typeface="Bricolage Grotesque Bold"/>
                  </a:rPr>
                  <a:t>Outcome</a:t>
                </a:r>
              </a:p>
            </p:txBody>
          </p:sp>
        </p:grp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4636D6F2-038E-4564-834E-8DE2D162E71B}"/>
              </a:ext>
            </a:extLst>
          </p:cNvPr>
          <p:cNvSpPr txBox="1"/>
          <p:nvPr/>
        </p:nvSpPr>
        <p:spPr>
          <a:xfrm>
            <a:off x="1902136" y="8903041"/>
            <a:ext cx="139338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1F1F1F"/>
                </a:solidFill>
                <a:latin typeface="Bricolage Grotesque Bold"/>
              </a:rPr>
              <a:t>Industry 5.0 operates as a </a:t>
            </a:r>
            <a:r>
              <a:rPr lang="en-GB" sz="2400" b="1" i="1" dirty="0">
                <a:latin typeface="Bricolage Grotesque Bold"/>
              </a:rPr>
              <a:t>collaborative ecosystem </a:t>
            </a:r>
            <a:r>
              <a:rPr lang="en-GB" sz="2400" b="1" dirty="0">
                <a:solidFill>
                  <a:srgbClr val="1F1F1F"/>
                </a:solidFill>
                <a:latin typeface="Bricolage Grotesque Bold"/>
              </a:rPr>
              <a:t>in which </a:t>
            </a:r>
            <a:r>
              <a:rPr lang="en-GB" sz="2400" b="1" i="1" dirty="0">
                <a:solidFill>
                  <a:srgbClr val="C00000"/>
                </a:solidFill>
                <a:latin typeface="Bricolage Grotesque Bold"/>
              </a:rPr>
              <a:t>human–technology interaction </a:t>
            </a:r>
            <a:r>
              <a:rPr lang="en-GB" sz="2400" b="1" dirty="0">
                <a:solidFill>
                  <a:srgbClr val="1F1F1F"/>
                </a:solidFill>
                <a:latin typeface="Bricolage Grotesque Bold"/>
              </a:rPr>
              <a:t>supports 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Bricolage Grotesque Bold"/>
              </a:rPr>
              <a:t>human-centric design</a:t>
            </a:r>
            <a:r>
              <a:rPr lang="en-GB" sz="2400" b="1" dirty="0">
                <a:solidFill>
                  <a:srgbClr val="1F1F1F"/>
                </a:solidFill>
                <a:latin typeface="Bricolage Grotesque Bold"/>
              </a:rPr>
              <a:t>, leading to </a:t>
            </a:r>
            <a:r>
              <a:rPr lang="en-GB" sz="2400" b="1" i="1" dirty="0">
                <a:solidFill>
                  <a:srgbClr val="009193"/>
                </a:solidFill>
                <a:latin typeface="Bricolage Grotesque Bold"/>
              </a:rPr>
              <a:t>sustainable</a:t>
            </a:r>
            <a:r>
              <a:rPr lang="en-GB" sz="2400" b="1" i="1" dirty="0">
                <a:solidFill>
                  <a:srgbClr val="1F1F1F"/>
                </a:solidFill>
                <a:latin typeface="Bricolage Grotesque Bold"/>
              </a:rPr>
              <a:t> and </a:t>
            </a:r>
            <a:r>
              <a:rPr lang="en-GB" sz="2400" b="1" i="1" dirty="0">
                <a:solidFill>
                  <a:srgbClr val="009193"/>
                </a:solidFill>
                <a:latin typeface="Bricolage Grotesque Bold"/>
              </a:rPr>
              <a:t>resilient</a:t>
            </a:r>
            <a:r>
              <a:rPr lang="en-GB" sz="2400" b="1" i="1" dirty="0">
                <a:solidFill>
                  <a:schemeClr val="accent5"/>
                </a:solidFill>
                <a:latin typeface="Bricolage Grotesque Bold"/>
              </a:rPr>
              <a:t> </a:t>
            </a:r>
            <a:r>
              <a:rPr lang="en-GB" sz="2400" b="1" i="1" dirty="0">
                <a:solidFill>
                  <a:srgbClr val="1F1F1F"/>
                </a:solidFill>
                <a:latin typeface="Bricolage Grotesque Bold"/>
              </a:rPr>
              <a:t>systems </a:t>
            </a:r>
            <a:r>
              <a:rPr lang="en-GB" sz="2400" b="1" dirty="0">
                <a:solidFill>
                  <a:srgbClr val="1F1F1F"/>
                </a:solidFill>
                <a:latin typeface="Bricolage Grotesque Bold"/>
              </a:rPr>
              <a:t>that enable </a:t>
            </a:r>
            <a:r>
              <a:rPr lang="en-GB" sz="2400" b="1" dirty="0">
                <a:solidFill>
                  <a:srgbClr val="7030A0"/>
                </a:solidFill>
                <a:latin typeface="Bricolage Grotesque Bold"/>
              </a:rPr>
              <a:t>value-driven innovation</a:t>
            </a:r>
            <a:r>
              <a:rPr lang="en-GB" sz="2400" b="1" dirty="0">
                <a:solidFill>
                  <a:srgbClr val="1F1F1F"/>
                </a:solidFill>
                <a:latin typeface="Bricolage Grotesque Bold"/>
              </a:rPr>
              <a:t>.</a:t>
            </a:r>
            <a:endParaRPr lang="en-US" sz="2400" b="1" dirty="0">
              <a:solidFill>
                <a:srgbClr val="1F1F1F"/>
              </a:solidFill>
              <a:latin typeface="Bricolage Grotesqu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1FC83-4D1E-6E43-F24A-E97014EC3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A41363B3-6E18-11E7-8C5C-DC4FA57C1DAF}"/>
              </a:ext>
            </a:extLst>
          </p:cNvPr>
          <p:cNvSpPr/>
          <p:nvPr/>
        </p:nvSpPr>
        <p:spPr>
          <a:xfrm flipH="1" flipV="1">
            <a:off x="12572999" y="-263444"/>
            <a:ext cx="3838562" cy="1885625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8" y="0"/>
                </a:lnTo>
                <a:lnTo>
                  <a:pt x="6775868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6D1EE76-1EB2-2468-8626-3F345903CBE1}"/>
              </a:ext>
            </a:extLst>
          </p:cNvPr>
          <p:cNvSpPr/>
          <p:nvPr/>
        </p:nvSpPr>
        <p:spPr>
          <a:xfrm flipH="1" flipV="1">
            <a:off x="14215806" y="58063"/>
            <a:ext cx="3157793" cy="1564118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677586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775869" y="0"/>
                </a:lnTo>
                <a:lnTo>
                  <a:pt x="6775869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46FCE11-7BCB-28C7-3E72-BE98A8B7CEC4}"/>
              </a:ext>
            </a:extLst>
          </p:cNvPr>
          <p:cNvSpPr/>
          <p:nvPr/>
        </p:nvSpPr>
        <p:spPr>
          <a:xfrm>
            <a:off x="16687800" y="1458013"/>
            <a:ext cx="967817" cy="971349"/>
          </a:xfrm>
          <a:custGeom>
            <a:avLst/>
            <a:gdLst/>
            <a:ahLst/>
            <a:cxnLst/>
            <a:rect l="l" t="t" r="r" b="b"/>
            <a:pathLst>
              <a:path w="967817" h="971349">
                <a:moveTo>
                  <a:pt x="0" y="0"/>
                </a:moveTo>
                <a:lnTo>
                  <a:pt x="967817" y="0"/>
                </a:lnTo>
                <a:lnTo>
                  <a:pt x="967817" y="971348"/>
                </a:lnTo>
                <a:lnTo>
                  <a:pt x="0" y="9713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3C55B23-A920-0CBA-2DFD-D6E9A66897FB}"/>
              </a:ext>
            </a:extLst>
          </p:cNvPr>
          <p:cNvSpPr txBox="1"/>
          <p:nvPr/>
        </p:nvSpPr>
        <p:spPr>
          <a:xfrm>
            <a:off x="3104261" y="4439440"/>
            <a:ext cx="13485875" cy="2008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FBFB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INDUSTRY 5.0 AND  MANUFACTURING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BFBFB"/>
                </a:solidFill>
                <a:latin typeface="TT Norms Ultra-Bold"/>
                <a:ea typeface="TT Norms Ultra-Bold"/>
                <a:cs typeface="TT Norms Ultra-Bold"/>
                <a:sym typeface="TT Norms Ultra-Bold"/>
              </a:rPr>
              <a:t>PRACTICAL IMPLICATIONS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8E754C-6E85-BF57-09A3-E3B43B3E59D1}"/>
              </a:ext>
            </a:extLst>
          </p:cNvPr>
          <p:cNvGrpSpPr/>
          <p:nvPr/>
        </p:nvGrpSpPr>
        <p:grpSpPr>
          <a:xfrm>
            <a:off x="1600200" y="4363670"/>
            <a:ext cx="1232862" cy="2075145"/>
            <a:chOff x="2076179" y="4812627"/>
            <a:chExt cx="1232862" cy="2075145"/>
          </a:xfrm>
        </p:grpSpPr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B988A082-7F44-EC07-DEFD-DD9050ABAB7A}"/>
                </a:ext>
              </a:extLst>
            </p:cNvPr>
            <p:cNvGrpSpPr/>
            <p:nvPr/>
          </p:nvGrpSpPr>
          <p:grpSpPr>
            <a:xfrm>
              <a:off x="2076179" y="4812627"/>
              <a:ext cx="1232862" cy="2075145"/>
              <a:chOff x="0" y="-38100"/>
              <a:chExt cx="206703" cy="202402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5ECA9B0B-DE83-6A86-8CE6-56FF5E8DD38B}"/>
                  </a:ext>
                </a:extLst>
              </p:cNvPr>
              <p:cNvSpPr/>
              <p:nvPr/>
            </p:nvSpPr>
            <p:spPr>
              <a:xfrm>
                <a:off x="0" y="0"/>
                <a:ext cx="206703" cy="120521"/>
              </a:xfrm>
              <a:custGeom>
                <a:avLst/>
                <a:gdLst/>
                <a:ahLst/>
                <a:cxnLst/>
                <a:rect l="l" t="t" r="r" b="b"/>
                <a:pathLst>
                  <a:path w="206703" h="164302">
                    <a:moveTo>
                      <a:pt x="0" y="0"/>
                    </a:moveTo>
                    <a:lnTo>
                      <a:pt x="206703" y="0"/>
                    </a:lnTo>
                    <a:lnTo>
                      <a:pt x="206703" y="164302"/>
                    </a:lnTo>
                    <a:lnTo>
                      <a:pt x="0" y="164302"/>
                    </a:lnTo>
                    <a:close/>
                  </a:path>
                </a:pathLst>
              </a:custGeom>
              <a:solidFill>
                <a:srgbClr val="F9D34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F5C7708A-BF90-5A97-34EA-244A92D4F80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06703" cy="202402"/>
              </a:xfrm>
              <a:prstGeom prst="rect">
                <a:avLst/>
              </a:prstGeom>
            </p:spPr>
            <p:txBody>
              <a:bodyPr lIns="57998" tIns="57998" rIns="57998" bIns="5799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6FE4D8A-0018-759F-0465-5F1C02461896}"/>
                </a:ext>
              </a:extLst>
            </p:cNvPr>
            <p:cNvSpPr txBox="1"/>
            <p:nvPr/>
          </p:nvSpPr>
          <p:spPr>
            <a:xfrm>
              <a:off x="2347378" y="5652409"/>
              <a:ext cx="690463" cy="911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3"/>
                </a:lnSpc>
              </a:pPr>
              <a:r>
                <a:rPr lang="en-US" sz="3883" b="1" dirty="0">
                  <a:solidFill>
                    <a:srgbClr val="29282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03</a:t>
              </a: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78745E24-C426-4A29-6349-5B3B22B5DCB3}"/>
              </a:ext>
            </a:extLst>
          </p:cNvPr>
          <p:cNvSpPr txBox="1"/>
          <p:nvPr/>
        </p:nvSpPr>
        <p:spPr>
          <a:xfrm>
            <a:off x="5186397" y="10025708"/>
            <a:ext cx="597969" cy="49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3401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04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EBCB981-0065-4952-1CD0-9F6E4FB9B4F2}"/>
              </a:ext>
            </a:extLst>
          </p:cNvPr>
          <p:cNvSpPr txBox="1"/>
          <p:nvPr/>
        </p:nvSpPr>
        <p:spPr>
          <a:xfrm>
            <a:off x="3353091" y="10106258"/>
            <a:ext cx="597969" cy="49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3401" b="1">
                <a:solidFill>
                  <a:srgbClr val="292826"/>
                </a:solidFill>
                <a:latin typeface="Poppins Bold"/>
                <a:ea typeface="Poppins Bold"/>
                <a:cs typeface="Poppins Bold"/>
                <a:sym typeface="Poppins Bold"/>
              </a:rPr>
              <a:t>05</a:t>
            </a:r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AA4C1DE1-C190-7E7C-0A43-665238EC558B}"/>
              </a:ext>
            </a:extLst>
          </p:cNvPr>
          <p:cNvSpPr/>
          <p:nvPr/>
        </p:nvSpPr>
        <p:spPr>
          <a:xfrm>
            <a:off x="-196296" y="37985"/>
            <a:ext cx="3592992" cy="17145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8" y="0"/>
                </a:lnTo>
                <a:lnTo>
                  <a:pt x="67758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0AF6B0CF-6818-D562-5B29-AADD1D61422B}"/>
              </a:ext>
            </a:extLst>
          </p:cNvPr>
          <p:cNvGrpSpPr/>
          <p:nvPr/>
        </p:nvGrpSpPr>
        <p:grpSpPr>
          <a:xfrm>
            <a:off x="1295400" y="58064"/>
            <a:ext cx="13339258" cy="1564118"/>
            <a:chOff x="0" y="0"/>
            <a:chExt cx="1350722" cy="200580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F4B7E9-DBBC-11C1-BC8B-86B3ADBAB27F}"/>
                </a:ext>
              </a:extLst>
            </p:cNvPr>
            <p:cNvSpPr/>
            <p:nvPr/>
          </p:nvSpPr>
          <p:spPr>
            <a:xfrm>
              <a:off x="0" y="0"/>
              <a:ext cx="1350722" cy="200580"/>
            </a:xfrm>
            <a:custGeom>
              <a:avLst/>
              <a:gdLst/>
              <a:ahLst/>
              <a:cxnLst/>
              <a:rect l="l" t="t" r="r" b="b"/>
              <a:pathLst>
                <a:path w="1350722" h="200580">
                  <a:moveTo>
                    <a:pt x="203200" y="0"/>
                  </a:moveTo>
                  <a:lnTo>
                    <a:pt x="1350722" y="0"/>
                  </a:lnTo>
                  <a:lnTo>
                    <a:pt x="1147522" y="200580"/>
                  </a:lnTo>
                  <a:lnTo>
                    <a:pt x="0" y="20058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6"/>
              <a:stretch>
                <a:fillRect t="-200789" b="-78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863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75E3C-4514-EB15-F83E-D8CDB6DE4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C216B5C5-FD83-0A9D-883D-9F6A68EBAC20}"/>
              </a:ext>
            </a:extLst>
          </p:cNvPr>
          <p:cNvGrpSpPr/>
          <p:nvPr/>
        </p:nvGrpSpPr>
        <p:grpSpPr>
          <a:xfrm>
            <a:off x="2227075" y="2038901"/>
            <a:ext cx="13494831" cy="2131116"/>
            <a:chOff x="2325633" y="2010897"/>
            <a:chExt cx="13494831" cy="2131116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6B168DA0-774F-DA7E-94E5-0077A92A735D}"/>
                </a:ext>
              </a:extLst>
            </p:cNvPr>
            <p:cNvSpPr/>
            <p:nvPr/>
          </p:nvSpPr>
          <p:spPr>
            <a:xfrm>
              <a:off x="4521891" y="2953524"/>
              <a:ext cx="11298573" cy="1188489"/>
            </a:xfrm>
            <a:custGeom>
              <a:avLst/>
              <a:gdLst/>
              <a:ahLst/>
              <a:cxnLst/>
              <a:rect l="l" t="t" r="r" b="b"/>
              <a:pathLst>
                <a:path w="5257457" h="1617714">
                  <a:moveTo>
                    <a:pt x="0" y="0"/>
                  </a:moveTo>
                  <a:lnTo>
                    <a:pt x="5257456" y="0"/>
                  </a:lnTo>
                  <a:lnTo>
                    <a:pt x="5257456" y="1617714"/>
                  </a:lnTo>
                  <a:lnTo>
                    <a:pt x="0" y="161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8240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CFEABB0-592B-22ED-2FAC-2330302C89FF}"/>
                </a:ext>
              </a:extLst>
            </p:cNvPr>
            <p:cNvGrpSpPr/>
            <p:nvPr/>
          </p:nvGrpSpPr>
          <p:grpSpPr>
            <a:xfrm>
              <a:off x="2325633" y="2010897"/>
              <a:ext cx="13494831" cy="1320432"/>
              <a:chOff x="2289345" y="2323611"/>
              <a:chExt cx="13494831" cy="1320432"/>
            </a:xfrm>
          </p:grpSpPr>
          <p:grpSp>
            <p:nvGrpSpPr>
              <p:cNvPr id="4" name="Group 4">
                <a:extLst>
                  <a:ext uri="{FF2B5EF4-FFF2-40B4-BE49-F238E27FC236}">
                    <a16:creationId xmlns:a16="http://schemas.microsoft.com/office/drawing/2014/main" id="{160ECE8C-F607-BC36-DE45-235156D07B97}"/>
                  </a:ext>
                </a:extLst>
              </p:cNvPr>
              <p:cNvGrpSpPr/>
              <p:nvPr/>
            </p:nvGrpSpPr>
            <p:grpSpPr>
              <a:xfrm rot="16200000">
                <a:off x="2435722" y="2177234"/>
                <a:ext cx="1320431" cy="1613186"/>
                <a:chOff x="0" y="0"/>
                <a:chExt cx="375637" cy="458920"/>
              </a:xfrm>
            </p:grpSpPr>
            <p:sp>
              <p:nvSpPr>
                <p:cNvPr id="5" name="Freeform 5">
                  <a:extLst>
                    <a:ext uri="{FF2B5EF4-FFF2-40B4-BE49-F238E27FC236}">
                      <a16:creationId xmlns:a16="http://schemas.microsoft.com/office/drawing/2014/main" id="{DB2AC4F8-4034-5E72-6999-74E4467861D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5637" cy="44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37" h="449735">
                      <a:moveTo>
                        <a:pt x="375637" y="45806"/>
                      </a:moveTo>
                      <a:lnTo>
                        <a:pt x="375637" y="298814"/>
                      </a:lnTo>
                      <a:cubicBezTo>
                        <a:pt x="375637" y="327259"/>
                        <a:pt x="360806" y="353646"/>
                        <a:pt x="336507" y="368433"/>
                      </a:cubicBezTo>
                      <a:lnTo>
                        <a:pt x="226948" y="435107"/>
                      </a:lnTo>
                      <a:cubicBezTo>
                        <a:pt x="202912" y="449735"/>
                        <a:pt x="172725" y="449735"/>
                        <a:pt x="148689" y="435107"/>
                      </a:cubicBezTo>
                      <a:lnTo>
                        <a:pt x="39130" y="368433"/>
                      </a:lnTo>
                      <a:cubicBezTo>
                        <a:pt x="14831" y="353646"/>
                        <a:pt x="0" y="327259"/>
                        <a:pt x="0" y="298814"/>
                      </a:cubicBezTo>
                      <a:lnTo>
                        <a:pt x="0" y="45806"/>
                      </a:lnTo>
                      <a:cubicBezTo>
                        <a:pt x="0" y="20508"/>
                        <a:pt x="20508" y="0"/>
                        <a:pt x="45806" y="0"/>
                      </a:cubicBezTo>
                      <a:lnTo>
                        <a:pt x="329831" y="0"/>
                      </a:lnTo>
                      <a:cubicBezTo>
                        <a:pt x="355129" y="0"/>
                        <a:pt x="375637" y="20508"/>
                        <a:pt x="375637" y="45806"/>
                      </a:cubicBezTo>
                      <a:close/>
                    </a:path>
                  </a:pathLst>
                </a:custGeom>
                <a:solidFill>
                  <a:srgbClr val="386C9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" name="TextBox 6">
                  <a:extLst>
                    <a:ext uri="{FF2B5EF4-FFF2-40B4-BE49-F238E27FC236}">
                      <a16:creationId xmlns:a16="http://schemas.microsoft.com/office/drawing/2014/main" id="{AB270A19-BBA4-9823-68DA-56FEB85328C8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375637" cy="39224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763"/>
                    </a:lnSpc>
                  </a:pPr>
                  <a:endParaRPr/>
                </a:p>
              </p:txBody>
            </p:sp>
          </p:grpSp>
          <p:grpSp>
            <p:nvGrpSpPr>
              <p:cNvPr id="16" name="Group 16">
                <a:extLst>
                  <a:ext uri="{FF2B5EF4-FFF2-40B4-BE49-F238E27FC236}">
                    <a16:creationId xmlns:a16="http://schemas.microsoft.com/office/drawing/2014/main" id="{29E4FB99-B5E5-888A-A527-5899039345C9}"/>
                  </a:ext>
                </a:extLst>
              </p:cNvPr>
              <p:cNvGrpSpPr/>
              <p:nvPr/>
            </p:nvGrpSpPr>
            <p:grpSpPr>
              <a:xfrm rot="16200000">
                <a:off x="4028542" y="2896585"/>
                <a:ext cx="174485" cy="174485"/>
                <a:chOff x="0" y="0"/>
                <a:chExt cx="812800" cy="812800"/>
              </a:xfrm>
            </p:grpSpPr>
            <p:sp>
              <p:nvSpPr>
                <p:cNvPr id="17" name="Freeform 17">
                  <a:extLst>
                    <a:ext uri="{FF2B5EF4-FFF2-40B4-BE49-F238E27FC236}">
                      <a16:creationId xmlns:a16="http://schemas.microsoft.com/office/drawing/2014/main" id="{74FF0AE8-7DA5-9824-26CB-EE50724DD7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386C9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TextBox 18">
                  <a:extLst>
                    <a:ext uri="{FF2B5EF4-FFF2-40B4-BE49-F238E27FC236}">
                      <a16:creationId xmlns:a16="http://schemas.microsoft.com/office/drawing/2014/main" id="{DF4E1DCC-0962-8C8A-6F84-2E6AA7083204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763"/>
                    </a:lnSpc>
                  </a:pPr>
                  <a:endParaRPr/>
                </a:p>
              </p:txBody>
            </p:sp>
          </p:grpSp>
          <p:grpSp>
            <p:nvGrpSpPr>
              <p:cNvPr id="32" name="Group 32">
                <a:extLst>
                  <a:ext uri="{FF2B5EF4-FFF2-40B4-BE49-F238E27FC236}">
                    <a16:creationId xmlns:a16="http://schemas.microsoft.com/office/drawing/2014/main" id="{DD841615-F924-7798-838B-719FB38717F2}"/>
                  </a:ext>
                </a:extLst>
              </p:cNvPr>
              <p:cNvGrpSpPr/>
              <p:nvPr/>
            </p:nvGrpSpPr>
            <p:grpSpPr>
              <a:xfrm rot="5400000">
                <a:off x="9396391" y="-2743742"/>
                <a:ext cx="1320431" cy="11455139"/>
                <a:chOff x="0" y="0"/>
                <a:chExt cx="375637" cy="2147829"/>
              </a:xfrm>
            </p:grpSpPr>
            <p:sp>
              <p:nvSpPr>
                <p:cNvPr id="33" name="Freeform 33">
                  <a:extLst>
                    <a:ext uri="{FF2B5EF4-FFF2-40B4-BE49-F238E27FC236}">
                      <a16:creationId xmlns:a16="http://schemas.microsoft.com/office/drawing/2014/main" id="{0C701259-68DD-6BC3-DD5F-8A3849F717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5637" cy="213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37" h="2138644">
                      <a:moveTo>
                        <a:pt x="375637" y="45806"/>
                      </a:moveTo>
                      <a:lnTo>
                        <a:pt x="375637" y="1987723"/>
                      </a:lnTo>
                      <a:cubicBezTo>
                        <a:pt x="375637" y="2016168"/>
                        <a:pt x="360806" y="2042555"/>
                        <a:pt x="336507" y="2057342"/>
                      </a:cubicBezTo>
                      <a:lnTo>
                        <a:pt x="226948" y="2124016"/>
                      </a:lnTo>
                      <a:cubicBezTo>
                        <a:pt x="202912" y="2138644"/>
                        <a:pt x="172725" y="2138644"/>
                        <a:pt x="148689" y="2124016"/>
                      </a:cubicBezTo>
                      <a:lnTo>
                        <a:pt x="39130" y="2057342"/>
                      </a:lnTo>
                      <a:cubicBezTo>
                        <a:pt x="14831" y="2042555"/>
                        <a:pt x="0" y="2016168"/>
                        <a:pt x="0" y="1987723"/>
                      </a:cubicBezTo>
                      <a:lnTo>
                        <a:pt x="0" y="45806"/>
                      </a:lnTo>
                      <a:cubicBezTo>
                        <a:pt x="0" y="20508"/>
                        <a:pt x="20508" y="0"/>
                        <a:pt x="45806" y="0"/>
                      </a:cubicBezTo>
                      <a:lnTo>
                        <a:pt x="329831" y="0"/>
                      </a:lnTo>
                      <a:cubicBezTo>
                        <a:pt x="355129" y="0"/>
                        <a:pt x="375637" y="20508"/>
                        <a:pt x="375637" y="45806"/>
                      </a:cubicBezTo>
                      <a:close/>
                    </a:path>
                  </a:pathLst>
                </a:custGeom>
                <a:solidFill>
                  <a:srgbClr val="386C9C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TextBox 34">
                  <a:extLst>
                    <a:ext uri="{FF2B5EF4-FFF2-40B4-BE49-F238E27FC236}">
                      <a16:creationId xmlns:a16="http://schemas.microsoft.com/office/drawing/2014/main" id="{D2CD97F2-A310-8053-85D2-41F710F5602B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375637" cy="208115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763"/>
                    </a:lnSpc>
                  </a:pPr>
                  <a:endParaRPr/>
                </a:p>
              </p:txBody>
            </p:sp>
          </p:grpSp>
          <p:sp>
            <p:nvSpPr>
              <p:cNvPr id="44" name="AutoShape 44">
                <a:extLst>
                  <a:ext uri="{FF2B5EF4-FFF2-40B4-BE49-F238E27FC236}">
                    <a16:creationId xmlns:a16="http://schemas.microsoft.com/office/drawing/2014/main" id="{91BF30F5-5055-7559-021D-C5FD49E6CBFA}"/>
                  </a:ext>
                </a:extLst>
              </p:cNvPr>
              <p:cNvSpPr/>
              <p:nvPr/>
            </p:nvSpPr>
            <p:spPr>
              <a:xfrm>
                <a:off x="7624979" y="2551554"/>
                <a:ext cx="0" cy="927122"/>
              </a:xfrm>
              <a:prstGeom prst="line">
                <a:avLst/>
              </a:prstGeom>
              <a:ln w="38100" cap="flat">
                <a:solidFill>
                  <a:srgbClr val="ECF0F3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6">
                <a:extLst>
                  <a:ext uri="{FF2B5EF4-FFF2-40B4-BE49-F238E27FC236}">
                    <a16:creationId xmlns:a16="http://schemas.microsoft.com/office/drawing/2014/main" id="{37AF3AB1-253F-134D-F8F0-17EE2A3D5A80}"/>
                  </a:ext>
                </a:extLst>
              </p:cNvPr>
              <p:cNvSpPr/>
              <p:nvPr/>
            </p:nvSpPr>
            <p:spPr>
              <a:xfrm>
                <a:off x="2503823" y="2520266"/>
                <a:ext cx="894086" cy="890733"/>
              </a:xfrm>
              <a:custGeom>
                <a:avLst/>
                <a:gdLst/>
                <a:ahLst/>
                <a:cxnLst/>
                <a:rect l="l" t="t" r="r" b="b"/>
                <a:pathLst>
                  <a:path w="894086" h="890733">
                    <a:moveTo>
                      <a:pt x="0" y="0"/>
                    </a:moveTo>
                    <a:lnTo>
                      <a:pt x="894086" y="0"/>
                    </a:lnTo>
                    <a:lnTo>
                      <a:pt x="894086" y="890734"/>
                    </a:lnTo>
                    <a:lnTo>
                      <a:pt x="0" y="8907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>
                <a:extLst>
                  <a:ext uri="{FF2B5EF4-FFF2-40B4-BE49-F238E27FC236}">
                    <a16:creationId xmlns:a16="http://schemas.microsoft.com/office/drawing/2014/main" id="{AE1F4370-0F73-883B-AA53-7BEAC5B8E1C2}"/>
                  </a:ext>
                </a:extLst>
              </p:cNvPr>
              <p:cNvSpPr txBox="1"/>
              <p:nvPr/>
            </p:nvSpPr>
            <p:spPr>
              <a:xfrm>
                <a:off x="8048821" y="2609033"/>
                <a:ext cx="7487074" cy="6924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2pPr marL="0" lvl="1" indent="0" algn="ctr">
                  <a:lnSpc>
                    <a:spcPts val="2698"/>
                  </a:lnSpc>
                  <a:defRPr sz="2249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</a:defRPr>
                </a:lvl2pPr>
              </a:lstStyle>
              <a:p>
                <a:pPr lvl="1" algn="l"/>
                <a:r>
                  <a:rPr lang="en-US" sz="2400" dirty="0" err="1">
                    <a:sym typeface="Roboto"/>
                  </a:rPr>
                  <a:t>Cobots</a:t>
                </a:r>
                <a:r>
                  <a:rPr lang="en-US" sz="2400" dirty="0">
                    <a:sym typeface="Roboto"/>
                  </a:rPr>
                  <a:t>, AR/VR and adaptive interfaces integrate human creativity with machine precision</a:t>
                </a:r>
              </a:p>
            </p:txBody>
          </p:sp>
          <p:sp>
            <p:nvSpPr>
              <p:cNvPr id="61" name="TextBox 61">
                <a:extLst>
                  <a:ext uri="{FF2B5EF4-FFF2-40B4-BE49-F238E27FC236}">
                    <a16:creationId xmlns:a16="http://schemas.microsoft.com/office/drawing/2014/main" id="{9C0A0C1F-F201-F5A7-0E5A-C2EBB3BC0B5E}"/>
                  </a:ext>
                </a:extLst>
              </p:cNvPr>
              <p:cNvSpPr txBox="1"/>
              <p:nvPr/>
            </p:nvSpPr>
            <p:spPr>
              <a:xfrm>
                <a:off x="4763236" y="2670568"/>
                <a:ext cx="2668622" cy="68211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2698"/>
                  </a:lnSpc>
                </a:pPr>
                <a:r>
                  <a:rPr lang="en-US" sz="2249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Human-in-the-loop design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C293D04-09A3-1321-E5B3-B6AE39910509}"/>
              </a:ext>
            </a:extLst>
          </p:cNvPr>
          <p:cNvGrpSpPr/>
          <p:nvPr/>
        </p:nvGrpSpPr>
        <p:grpSpPr>
          <a:xfrm>
            <a:off x="2217655" y="3869849"/>
            <a:ext cx="13888774" cy="2517908"/>
            <a:chOff x="2328131" y="3930672"/>
            <a:chExt cx="13888774" cy="2517908"/>
          </a:xfrm>
        </p:grpSpPr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C64EED93-A153-6425-2155-339A50B55C1A}"/>
                </a:ext>
              </a:extLst>
            </p:cNvPr>
            <p:cNvSpPr/>
            <p:nvPr/>
          </p:nvSpPr>
          <p:spPr>
            <a:xfrm>
              <a:off x="4420688" y="4830866"/>
              <a:ext cx="11374301" cy="1617714"/>
            </a:xfrm>
            <a:custGeom>
              <a:avLst/>
              <a:gdLst/>
              <a:ahLst/>
              <a:cxnLst/>
              <a:rect l="l" t="t" r="r" b="b"/>
              <a:pathLst>
                <a:path w="5257457" h="1617714">
                  <a:moveTo>
                    <a:pt x="0" y="0"/>
                  </a:moveTo>
                  <a:lnTo>
                    <a:pt x="5257456" y="0"/>
                  </a:lnTo>
                  <a:lnTo>
                    <a:pt x="5257456" y="1617714"/>
                  </a:lnTo>
                  <a:lnTo>
                    <a:pt x="0" y="161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8240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257B787-3B15-AB7E-B8E7-46FF32116F06}"/>
                </a:ext>
              </a:extLst>
            </p:cNvPr>
            <p:cNvGrpSpPr/>
            <p:nvPr/>
          </p:nvGrpSpPr>
          <p:grpSpPr>
            <a:xfrm>
              <a:off x="2328131" y="3930672"/>
              <a:ext cx="13888774" cy="1537130"/>
              <a:chOff x="2328131" y="3930672"/>
              <a:chExt cx="13888774" cy="1537130"/>
            </a:xfrm>
          </p:grpSpPr>
          <p:grpSp>
            <p:nvGrpSpPr>
              <p:cNvPr id="7" name="Group 7">
                <a:extLst>
                  <a:ext uri="{FF2B5EF4-FFF2-40B4-BE49-F238E27FC236}">
                    <a16:creationId xmlns:a16="http://schemas.microsoft.com/office/drawing/2014/main" id="{F062EA21-279B-E72B-2C07-C9B59E2358E5}"/>
                  </a:ext>
                </a:extLst>
              </p:cNvPr>
              <p:cNvGrpSpPr/>
              <p:nvPr/>
            </p:nvGrpSpPr>
            <p:grpSpPr>
              <a:xfrm rot="16200000">
                <a:off x="2474508" y="3857199"/>
                <a:ext cx="1320431" cy="1613186"/>
                <a:chOff x="0" y="0"/>
                <a:chExt cx="375637" cy="458920"/>
              </a:xfrm>
            </p:grpSpPr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78A210C9-76DC-DEAF-1378-EB654CA8CD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5637" cy="44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37" h="449735">
                      <a:moveTo>
                        <a:pt x="375637" y="45806"/>
                      </a:moveTo>
                      <a:lnTo>
                        <a:pt x="375637" y="298814"/>
                      </a:lnTo>
                      <a:cubicBezTo>
                        <a:pt x="375637" y="327259"/>
                        <a:pt x="360806" y="353646"/>
                        <a:pt x="336507" y="368433"/>
                      </a:cubicBezTo>
                      <a:lnTo>
                        <a:pt x="226948" y="435107"/>
                      </a:lnTo>
                      <a:cubicBezTo>
                        <a:pt x="202912" y="449735"/>
                        <a:pt x="172725" y="449735"/>
                        <a:pt x="148689" y="435107"/>
                      </a:cubicBezTo>
                      <a:lnTo>
                        <a:pt x="39130" y="368433"/>
                      </a:lnTo>
                      <a:cubicBezTo>
                        <a:pt x="14831" y="353646"/>
                        <a:pt x="0" y="327259"/>
                        <a:pt x="0" y="298814"/>
                      </a:cubicBezTo>
                      <a:lnTo>
                        <a:pt x="0" y="45806"/>
                      </a:lnTo>
                      <a:cubicBezTo>
                        <a:pt x="0" y="20508"/>
                        <a:pt x="20508" y="0"/>
                        <a:pt x="45806" y="0"/>
                      </a:cubicBezTo>
                      <a:lnTo>
                        <a:pt x="329831" y="0"/>
                      </a:lnTo>
                      <a:cubicBezTo>
                        <a:pt x="355129" y="0"/>
                        <a:pt x="375637" y="20508"/>
                        <a:pt x="375637" y="45806"/>
                      </a:cubicBezTo>
                      <a:close/>
                    </a:path>
                  </a:pathLst>
                </a:custGeom>
                <a:solidFill>
                  <a:srgbClr val="308FBE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TextBox 9">
                  <a:extLst>
                    <a:ext uri="{FF2B5EF4-FFF2-40B4-BE49-F238E27FC236}">
                      <a16:creationId xmlns:a16="http://schemas.microsoft.com/office/drawing/2014/main" id="{C6F3971F-4991-4E2C-3E1F-F7F3A22CEBE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375637" cy="39224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763"/>
                    </a:lnSpc>
                  </a:pPr>
                  <a:endParaRPr/>
                </a:p>
              </p:txBody>
            </p:sp>
          </p:grpSp>
          <p:grpSp>
            <p:nvGrpSpPr>
              <p:cNvPr id="19" name="Group 19">
                <a:extLst>
                  <a:ext uri="{FF2B5EF4-FFF2-40B4-BE49-F238E27FC236}">
                    <a16:creationId xmlns:a16="http://schemas.microsoft.com/office/drawing/2014/main" id="{B783ECBD-DB3F-6073-C607-01E345CC131B}"/>
                  </a:ext>
                </a:extLst>
              </p:cNvPr>
              <p:cNvGrpSpPr/>
              <p:nvPr/>
            </p:nvGrpSpPr>
            <p:grpSpPr>
              <a:xfrm rot="16200000">
                <a:off x="4067328" y="4576550"/>
                <a:ext cx="174485" cy="174485"/>
                <a:chOff x="0" y="0"/>
                <a:chExt cx="812800" cy="812800"/>
              </a:xfrm>
            </p:grpSpPr>
            <p:sp>
              <p:nvSpPr>
                <p:cNvPr id="20" name="Freeform 20">
                  <a:extLst>
                    <a:ext uri="{FF2B5EF4-FFF2-40B4-BE49-F238E27FC236}">
                      <a16:creationId xmlns:a16="http://schemas.microsoft.com/office/drawing/2014/main" id="{1D32D403-2FDB-644F-4669-7CB8EDA8EE2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308FBE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21">
                  <a:extLst>
                    <a:ext uri="{FF2B5EF4-FFF2-40B4-BE49-F238E27FC236}">
                      <a16:creationId xmlns:a16="http://schemas.microsoft.com/office/drawing/2014/main" id="{4D108A52-0321-BD5A-7BC1-3DC8DCB1121E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2763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35" name="Group 35">
                <a:extLst>
                  <a:ext uri="{FF2B5EF4-FFF2-40B4-BE49-F238E27FC236}">
                    <a16:creationId xmlns:a16="http://schemas.microsoft.com/office/drawing/2014/main" id="{47A90AF1-BEE2-68E2-66A4-9224BF3C85A1}"/>
                  </a:ext>
                </a:extLst>
              </p:cNvPr>
              <p:cNvGrpSpPr/>
              <p:nvPr/>
            </p:nvGrpSpPr>
            <p:grpSpPr>
              <a:xfrm rot="5400000">
                <a:off x="9548586" y="-1200518"/>
                <a:ext cx="1537130" cy="11799509"/>
                <a:chOff x="0" y="-47625"/>
                <a:chExt cx="375637" cy="2186269"/>
              </a:xfrm>
            </p:grpSpPr>
            <p:sp>
              <p:nvSpPr>
                <p:cNvPr id="36" name="Freeform 36">
                  <a:extLst>
                    <a:ext uri="{FF2B5EF4-FFF2-40B4-BE49-F238E27FC236}">
                      <a16:creationId xmlns:a16="http://schemas.microsoft.com/office/drawing/2014/main" id="{C8733D52-EDC4-0D34-D7E8-F9C2C0512524}"/>
                    </a:ext>
                  </a:extLst>
                </p:cNvPr>
                <p:cNvSpPr/>
                <p:nvPr/>
              </p:nvSpPr>
              <p:spPr>
                <a:xfrm>
                  <a:off x="0" y="25829"/>
                  <a:ext cx="351903" cy="2112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37" h="2138644">
                      <a:moveTo>
                        <a:pt x="375637" y="45806"/>
                      </a:moveTo>
                      <a:lnTo>
                        <a:pt x="375637" y="1987723"/>
                      </a:lnTo>
                      <a:cubicBezTo>
                        <a:pt x="375637" y="2016168"/>
                        <a:pt x="360806" y="2042555"/>
                        <a:pt x="336507" y="2057342"/>
                      </a:cubicBezTo>
                      <a:lnTo>
                        <a:pt x="226948" y="2124016"/>
                      </a:lnTo>
                      <a:cubicBezTo>
                        <a:pt x="202912" y="2138644"/>
                        <a:pt x="172725" y="2138644"/>
                        <a:pt x="148689" y="2124016"/>
                      </a:cubicBezTo>
                      <a:lnTo>
                        <a:pt x="39130" y="2057342"/>
                      </a:lnTo>
                      <a:cubicBezTo>
                        <a:pt x="14831" y="2042555"/>
                        <a:pt x="0" y="2016168"/>
                        <a:pt x="0" y="1987723"/>
                      </a:cubicBezTo>
                      <a:lnTo>
                        <a:pt x="0" y="45806"/>
                      </a:lnTo>
                      <a:cubicBezTo>
                        <a:pt x="0" y="20508"/>
                        <a:pt x="20508" y="0"/>
                        <a:pt x="45806" y="0"/>
                      </a:cubicBezTo>
                      <a:lnTo>
                        <a:pt x="329831" y="0"/>
                      </a:lnTo>
                      <a:cubicBezTo>
                        <a:pt x="355129" y="0"/>
                        <a:pt x="375637" y="20508"/>
                        <a:pt x="375637" y="45806"/>
                      </a:cubicBezTo>
                      <a:close/>
                    </a:path>
                  </a:pathLst>
                </a:custGeom>
                <a:solidFill>
                  <a:srgbClr val="308FBE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TextBox 37">
                  <a:extLst>
                    <a:ext uri="{FF2B5EF4-FFF2-40B4-BE49-F238E27FC236}">
                      <a16:creationId xmlns:a16="http://schemas.microsoft.com/office/drawing/2014/main" id="{78B76D1C-5398-7AD0-7059-D382B8F34DE0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375637" cy="208115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2763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45" name="AutoShape 45">
                <a:extLst>
                  <a:ext uri="{FF2B5EF4-FFF2-40B4-BE49-F238E27FC236}">
                    <a16:creationId xmlns:a16="http://schemas.microsoft.com/office/drawing/2014/main" id="{82C0D248-31CA-8BCC-3C78-E46D5B7128EB}"/>
                  </a:ext>
                </a:extLst>
              </p:cNvPr>
              <p:cNvSpPr/>
              <p:nvPr/>
            </p:nvSpPr>
            <p:spPr>
              <a:xfrm>
                <a:off x="7619991" y="4200231"/>
                <a:ext cx="0" cy="927122"/>
              </a:xfrm>
              <a:prstGeom prst="line">
                <a:avLst/>
              </a:prstGeom>
              <a:ln w="38100" cap="flat">
                <a:solidFill>
                  <a:srgbClr val="ECF0F3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55">
                <a:extLst>
                  <a:ext uri="{FF2B5EF4-FFF2-40B4-BE49-F238E27FC236}">
                    <a16:creationId xmlns:a16="http://schemas.microsoft.com/office/drawing/2014/main" id="{726BED37-3114-D629-B223-7E0E403D97D9}"/>
                  </a:ext>
                </a:extLst>
              </p:cNvPr>
              <p:cNvSpPr/>
              <p:nvPr/>
            </p:nvSpPr>
            <p:spPr>
              <a:xfrm>
                <a:off x="2493011" y="4200231"/>
                <a:ext cx="1012342" cy="848527"/>
              </a:xfrm>
              <a:custGeom>
                <a:avLst/>
                <a:gdLst/>
                <a:ahLst/>
                <a:cxnLst/>
                <a:rect l="l" t="t" r="r" b="b"/>
                <a:pathLst>
                  <a:path w="1012342" h="848527">
                    <a:moveTo>
                      <a:pt x="0" y="0"/>
                    </a:moveTo>
                    <a:lnTo>
                      <a:pt x="1012342" y="0"/>
                    </a:lnTo>
                    <a:lnTo>
                      <a:pt x="1012342" y="848527"/>
                    </a:lnTo>
                    <a:lnTo>
                      <a:pt x="0" y="8485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TextBox 58">
                <a:extLst>
                  <a:ext uri="{FF2B5EF4-FFF2-40B4-BE49-F238E27FC236}">
                    <a16:creationId xmlns:a16="http://schemas.microsoft.com/office/drawing/2014/main" id="{74C42C27-7298-2A42-22A2-1358B2B5F780}"/>
                  </a:ext>
                </a:extLst>
              </p:cNvPr>
              <p:cNvSpPr txBox="1"/>
              <p:nvPr/>
            </p:nvSpPr>
            <p:spPr>
              <a:xfrm>
                <a:off x="8057641" y="4273161"/>
                <a:ext cx="7274715" cy="6924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1">
                  <a:lnSpc>
                    <a:spcPts val="2698"/>
                  </a:lnSpc>
                </a:pPr>
                <a:r>
                  <a:rPr lang="en-US" sz="2400" b="1" dirty="0">
                    <a:solidFill>
                      <a:srgbClr val="FFFFFF"/>
                    </a:solidFill>
                    <a:latin typeface="Roboto Bold"/>
                    <a:ea typeface="Roboto Bold"/>
                    <a:sym typeface="Roboto"/>
                  </a:rPr>
                  <a:t>Workers become decision-makers and innovators, supported by AI-driven insights and ergonomic systems</a:t>
                </a:r>
              </a:p>
            </p:txBody>
          </p:sp>
          <p:sp>
            <p:nvSpPr>
              <p:cNvPr id="62" name="TextBox 62">
                <a:extLst>
                  <a:ext uri="{FF2B5EF4-FFF2-40B4-BE49-F238E27FC236}">
                    <a16:creationId xmlns:a16="http://schemas.microsoft.com/office/drawing/2014/main" id="{A90387F9-4923-A22C-4939-558E7D9A0193}"/>
                  </a:ext>
                </a:extLst>
              </p:cNvPr>
              <p:cNvSpPr txBox="1"/>
              <p:nvPr/>
            </p:nvSpPr>
            <p:spPr>
              <a:xfrm>
                <a:off x="5174376" y="4488011"/>
                <a:ext cx="2110512" cy="3429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2698"/>
                  </a:lnSpc>
                </a:pPr>
                <a:r>
                  <a:rPr lang="en-US" sz="2249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Operator 5.0</a:t>
                </a: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605D87E-7A6F-9095-05E4-96E28B88C383}"/>
              </a:ext>
            </a:extLst>
          </p:cNvPr>
          <p:cNvGrpSpPr/>
          <p:nvPr/>
        </p:nvGrpSpPr>
        <p:grpSpPr>
          <a:xfrm>
            <a:off x="2190787" y="5832211"/>
            <a:ext cx="13494830" cy="2426571"/>
            <a:chOff x="2289345" y="5804207"/>
            <a:chExt cx="13494830" cy="242657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E1B599A-A6F3-E264-A002-78BD1041D470}"/>
                </a:ext>
              </a:extLst>
            </p:cNvPr>
            <p:cNvGrpSpPr/>
            <p:nvPr/>
          </p:nvGrpSpPr>
          <p:grpSpPr>
            <a:xfrm>
              <a:off x="2289345" y="5804207"/>
              <a:ext cx="13494830" cy="2426571"/>
              <a:chOff x="2289345" y="5804207"/>
              <a:chExt cx="13494830" cy="2426571"/>
            </a:xfrm>
          </p:grpSpPr>
          <p:sp>
            <p:nvSpPr>
              <p:cNvPr id="73" name="Freeform 28">
                <a:extLst>
                  <a:ext uri="{FF2B5EF4-FFF2-40B4-BE49-F238E27FC236}">
                    <a16:creationId xmlns:a16="http://schemas.microsoft.com/office/drawing/2014/main" id="{23F5D367-F543-56CA-5897-6D622B62717A}"/>
                  </a:ext>
                </a:extLst>
              </p:cNvPr>
              <p:cNvSpPr/>
              <p:nvPr/>
            </p:nvSpPr>
            <p:spPr>
              <a:xfrm>
                <a:off x="4291715" y="6613064"/>
                <a:ext cx="11492459" cy="1617714"/>
              </a:xfrm>
              <a:custGeom>
                <a:avLst/>
                <a:gdLst/>
                <a:ahLst/>
                <a:cxnLst/>
                <a:rect l="l" t="t" r="r" b="b"/>
                <a:pathLst>
                  <a:path w="5257457" h="1617714">
                    <a:moveTo>
                      <a:pt x="0" y="0"/>
                    </a:moveTo>
                    <a:lnTo>
                      <a:pt x="5257456" y="0"/>
                    </a:lnTo>
                    <a:lnTo>
                      <a:pt x="5257456" y="1617714"/>
                    </a:lnTo>
                    <a:lnTo>
                      <a:pt x="0" y="161771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alphaModFix amt="53000"/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 t="-82402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DB628783-D32C-26E8-5C46-BA3366621ABA}"/>
                  </a:ext>
                </a:extLst>
              </p:cNvPr>
              <p:cNvGrpSpPr/>
              <p:nvPr/>
            </p:nvGrpSpPr>
            <p:grpSpPr>
              <a:xfrm>
                <a:off x="2289345" y="5804207"/>
                <a:ext cx="13494830" cy="1320432"/>
                <a:chOff x="2289345" y="5804207"/>
                <a:chExt cx="13494830" cy="1320432"/>
              </a:xfrm>
            </p:grpSpPr>
            <p:grpSp>
              <p:nvGrpSpPr>
                <p:cNvPr id="10" name="Group 10">
                  <a:extLst>
                    <a:ext uri="{FF2B5EF4-FFF2-40B4-BE49-F238E27FC236}">
                      <a16:creationId xmlns:a16="http://schemas.microsoft.com/office/drawing/2014/main" id="{3CC4C79B-6D86-DD75-D984-1B6A42C050C3}"/>
                    </a:ext>
                  </a:extLst>
                </p:cNvPr>
                <p:cNvGrpSpPr/>
                <p:nvPr/>
              </p:nvGrpSpPr>
              <p:grpSpPr>
                <a:xfrm rot="16200000">
                  <a:off x="2435722" y="5657830"/>
                  <a:ext cx="1320431" cy="1613186"/>
                  <a:chOff x="0" y="0"/>
                  <a:chExt cx="375637" cy="458920"/>
                </a:xfrm>
              </p:grpSpPr>
              <p:sp>
                <p:nvSpPr>
                  <p:cNvPr id="11" name="Freeform 11">
                    <a:extLst>
                      <a:ext uri="{FF2B5EF4-FFF2-40B4-BE49-F238E27FC236}">
                        <a16:creationId xmlns:a16="http://schemas.microsoft.com/office/drawing/2014/main" id="{88CCC59A-D3F0-D618-58DE-255AD749E98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375637" cy="44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37" h="449735">
                        <a:moveTo>
                          <a:pt x="375637" y="45806"/>
                        </a:moveTo>
                        <a:lnTo>
                          <a:pt x="375637" y="298814"/>
                        </a:lnTo>
                        <a:cubicBezTo>
                          <a:pt x="375637" y="327259"/>
                          <a:pt x="360806" y="353646"/>
                          <a:pt x="336507" y="368433"/>
                        </a:cubicBezTo>
                        <a:lnTo>
                          <a:pt x="226948" y="435107"/>
                        </a:lnTo>
                        <a:cubicBezTo>
                          <a:pt x="202912" y="449735"/>
                          <a:pt x="172725" y="449735"/>
                          <a:pt x="148689" y="435107"/>
                        </a:cubicBezTo>
                        <a:lnTo>
                          <a:pt x="39130" y="368433"/>
                        </a:lnTo>
                        <a:cubicBezTo>
                          <a:pt x="14831" y="353646"/>
                          <a:pt x="0" y="327259"/>
                          <a:pt x="0" y="298814"/>
                        </a:cubicBezTo>
                        <a:lnTo>
                          <a:pt x="0" y="45806"/>
                        </a:lnTo>
                        <a:cubicBezTo>
                          <a:pt x="0" y="20508"/>
                          <a:pt x="20508" y="0"/>
                          <a:pt x="45806" y="0"/>
                        </a:cubicBezTo>
                        <a:lnTo>
                          <a:pt x="329831" y="0"/>
                        </a:lnTo>
                        <a:cubicBezTo>
                          <a:pt x="355129" y="0"/>
                          <a:pt x="375637" y="20508"/>
                          <a:pt x="375637" y="45806"/>
                        </a:cubicBezTo>
                        <a:close/>
                      </a:path>
                    </a:pathLst>
                  </a:custGeom>
                  <a:solidFill>
                    <a:srgbClr val="C34D24"/>
                  </a:solidFill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" name="TextBox 12">
                    <a:extLst>
                      <a:ext uri="{FF2B5EF4-FFF2-40B4-BE49-F238E27FC236}">
                        <a16:creationId xmlns:a16="http://schemas.microsoft.com/office/drawing/2014/main" id="{52FCE52D-DED1-8B60-F2DB-C4BAC4E97F7C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47625"/>
                    <a:ext cx="375637" cy="392245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763"/>
                      </a:lnSpc>
                    </a:pPr>
                    <a:endParaRPr/>
                  </a:p>
                </p:txBody>
              </p:sp>
            </p:grpSp>
            <p:grpSp>
              <p:nvGrpSpPr>
                <p:cNvPr id="22" name="Group 22">
                  <a:extLst>
                    <a:ext uri="{FF2B5EF4-FFF2-40B4-BE49-F238E27FC236}">
                      <a16:creationId xmlns:a16="http://schemas.microsoft.com/office/drawing/2014/main" id="{DE70F540-B9DB-C8C5-6179-EAD4D0A1F57F}"/>
                    </a:ext>
                  </a:extLst>
                </p:cNvPr>
                <p:cNvGrpSpPr/>
                <p:nvPr/>
              </p:nvGrpSpPr>
              <p:grpSpPr>
                <a:xfrm rot="16200000">
                  <a:off x="4028542" y="6377181"/>
                  <a:ext cx="174485" cy="174485"/>
                  <a:chOff x="0" y="0"/>
                  <a:chExt cx="812800" cy="812800"/>
                </a:xfrm>
              </p:grpSpPr>
              <p:sp>
                <p:nvSpPr>
                  <p:cNvPr id="23" name="Freeform 23">
                    <a:extLst>
                      <a:ext uri="{FF2B5EF4-FFF2-40B4-BE49-F238E27FC236}">
                        <a16:creationId xmlns:a16="http://schemas.microsoft.com/office/drawing/2014/main" id="{1F48C12E-9730-191E-382E-C1E22DB5063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lnTo>
                          <a:pt x="406400" y="0"/>
                        </a:lnTo>
                        <a:close/>
                      </a:path>
                    </a:pathLst>
                  </a:custGeom>
                  <a:solidFill>
                    <a:srgbClr val="C34D24"/>
                  </a:solidFill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" name="TextBox 24">
                    <a:extLst>
                      <a:ext uri="{FF2B5EF4-FFF2-40B4-BE49-F238E27FC236}">
                        <a16:creationId xmlns:a16="http://schemas.microsoft.com/office/drawing/2014/main" id="{48EBEB67-A21E-EE34-B9B9-FB3F469404CE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28575"/>
                    <a:ext cx="660400" cy="708025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marL="0" lvl="0" indent="0" algn="ctr">
                      <a:lnSpc>
                        <a:spcPts val="2763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38" name="Group 38">
                  <a:extLst>
                    <a:ext uri="{FF2B5EF4-FFF2-40B4-BE49-F238E27FC236}">
                      <a16:creationId xmlns:a16="http://schemas.microsoft.com/office/drawing/2014/main" id="{A596F430-03A0-11F8-0EED-7A5AC5EAF1CB}"/>
                    </a:ext>
                  </a:extLst>
                </p:cNvPr>
                <p:cNvGrpSpPr/>
                <p:nvPr/>
              </p:nvGrpSpPr>
              <p:grpSpPr>
                <a:xfrm rot="5400000">
                  <a:off x="9396391" y="736855"/>
                  <a:ext cx="1320431" cy="11455137"/>
                  <a:chOff x="0" y="0"/>
                  <a:chExt cx="375637" cy="2147829"/>
                </a:xfrm>
              </p:grpSpPr>
              <p:sp>
                <p:nvSpPr>
                  <p:cNvPr id="39" name="Freeform 39">
                    <a:extLst>
                      <a:ext uri="{FF2B5EF4-FFF2-40B4-BE49-F238E27FC236}">
                        <a16:creationId xmlns:a16="http://schemas.microsoft.com/office/drawing/2014/main" id="{0F011747-5464-5DB5-7145-CE7B8068BFC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375637" cy="21386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37" h="2138644">
                        <a:moveTo>
                          <a:pt x="375637" y="45806"/>
                        </a:moveTo>
                        <a:lnTo>
                          <a:pt x="375637" y="1987723"/>
                        </a:lnTo>
                        <a:cubicBezTo>
                          <a:pt x="375637" y="2016168"/>
                          <a:pt x="360806" y="2042555"/>
                          <a:pt x="336507" y="2057342"/>
                        </a:cubicBezTo>
                        <a:lnTo>
                          <a:pt x="226948" y="2124016"/>
                        </a:lnTo>
                        <a:cubicBezTo>
                          <a:pt x="202912" y="2138644"/>
                          <a:pt x="172725" y="2138644"/>
                          <a:pt x="148689" y="2124016"/>
                        </a:cubicBezTo>
                        <a:lnTo>
                          <a:pt x="39130" y="2057342"/>
                        </a:lnTo>
                        <a:cubicBezTo>
                          <a:pt x="14831" y="2042555"/>
                          <a:pt x="0" y="2016168"/>
                          <a:pt x="0" y="1987723"/>
                        </a:cubicBezTo>
                        <a:lnTo>
                          <a:pt x="0" y="45806"/>
                        </a:lnTo>
                        <a:cubicBezTo>
                          <a:pt x="0" y="20508"/>
                          <a:pt x="20508" y="0"/>
                          <a:pt x="45806" y="0"/>
                        </a:cubicBezTo>
                        <a:lnTo>
                          <a:pt x="329831" y="0"/>
                        </a:lnTo>
                        <a:cubicBezTo>
                          <a:pt x="355129" y="0"/>
                          <a:pt x="375637" y="20508"/>
                          <a:pt x="375637" y="45806"/>
                        </a:cubicBezTo>
                        <a:close/>
                      </a:path>
                    </a:pathLst>
                  </a:custGeom>
                  <a:solidFill>
                    <a:srgbClr val="C34D24"/>
                  </a:solidFill>
                  <a:ln cap="sq">
                    <a:noFill/>
                    <a:prstDash val="solid"/>
                    <a:miter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TextBox 40">
                    <a:extLst>
                      <a:ext uri="{FF2B5EF4-FFF2-40B4-BE49-F238E27FC236}">
                        <a16:creationId xmlns:a16="http://schemas.microsoft.com/office/drawing/2014/main" id="{2837247E-832F-8AED-995E-D09214694946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47625"/>
                    <a:ext cx="375637" cy="2081154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marL="0" lvl="0" indent="0" algn="ctr">
                      <a:lnSpc>
                        <a:spcPts val="2763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sp>
              <p:nvSpPr>
                <p:cNvPr id="46" name="AutoShape 46">
                  <a:extLst>
                    <a:ext uri="{FF2B5EF4-FFF2-40B4-BE49-F238E27FC236}">
                      <a16:creationId xmlns:a16="http://schemas.microsoft.com/office/drawing/2014/main" id="{20118300-AF63-EF52-0826-800849A99BEF}"/>
                    </a:ext>
                  </a:extLst>
                </p:cNvPr>
                <p:cNvSpPr/>
                <p:nvPr/>
              </p:nvSpPr>
              <p:spPr>
                <a:xfrm>
                  <a:off x="7619991" y="5993101"/>
                  <a:ext cx="0" cy="927122"/>
                </a:xfrm>
                <a:prstGeom prst="line">
                  <a:avLst/>
                </a:prstGeom>
                <a:ln w="38100" cap="flat">
                  <a:solidFill>
                    <a:srgbClr val="ECF0F3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TextBox 59">
                  <a:extLst>
                    <a:ext uri="{FF2B5EF4-FFF2-40B4-BE49-F238E27FC236}">
                      <a16:creationId xmlns:a16="http://schemas.microsoft.com/office/drawing/2014/main" id="{A96C100E-E42D-DDB5-F4B8-FE11FE462AD0}"/>
                    </a:ext>
                  </a:extLst>
                </p:cNvPr>
                <p:cNvSpPr txBox="1"/>
                <p:nvPr/>
              </p:nvSpPr>
              <p:spPr>
                <a:xfrm>
                  <a:off x="8072555" y="6160172"/>
                  <a:ext cx="7463334" cy="69249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l">
                    <a:lnSpc>
                      <a:spcPts val="2698"/>
                    </a:lnSpc>
                  </a:pPr>
                  <a:r>
                    <a:rPr lang="en-US" sz="2400" b="1" dirty="0">
                      <a:solidFill>
                        <a:srgbClr val="FFFFFF"/>
                      </a:solidFill>
                      <a:latin typeface="Roboto Bold"/>
                      <a:ea typeface="Roboto Bold"/>
                      <a:sym typeface="Roboto"/>
                    </a:rPr>
                    <a:t>Simulate cognitive load, safety, and training needs  – technology adapts to people, not vice versa</a:t>
                  </a:r>
                </a:p>
              </p:txBody>
            </p:sp>
            <p:sp>
              <p:nvSpPr>
                <p:cNvPr id="63" name="TextBox 63">
                  <a:extLst>
                    <a:ext uri="{FF2B5EF4-FFF2-40B4-BE49-F238E27FC236}">
                      <a16:creationId xmlns:a16="http://schemas.microsoft.com/office/drawing/2014/main" id="{1F1205FC-1699-BB7C-B897-E1146FDFB3BB}"/>
                    </a:ext>
                  </a:extLst>
                </p:cNvPr>
                <p:cNvSpPr txBox="1"/>
                <p:nvPr/>
              </p:nvSpPr>
              <p:spPr>
                <a:xfrm>
                  <a:off x="4966283" y="6235348"/>
                  <a:ext cx="2514329" cy="335861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1" indent="0" algn="ctr">
                    <a:lnSpc>
                      <a:spcPts val="2698"/>
                    </a:lnSpc>
                  </a:pPr>
                  <a:r>
                    <a:rPr lang="en-US" sz="2249" b="1" dirty="0">
                      <a:solidFill>
                        <a:srgbClr val="FFFFFF"/>
                      </a:solidFill>
                      <a:latin typeface="Roboto Bold"/>
                      <a:ea typeface="Roboto Bold"/>
                      <a:cs typeface="Roboto Bold"/>
                      <a:sym typeface="Roboto Bold"/>
                    </a:rPr>
                    <a:t>Human Digital Twins</a:t>
                  </a:r>
                </a:p>
              </p:txBody>
            </p:sp>
          </p:grpSp>
        </p:grp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4938BC13-D5F8-A57F-C47F-020B5F1D2333}"/>
                </a:ext>
              </a:extLst>
            </p:cNvPr>
            <p:cNvSpPr/>
            <p:nvPr/>
          </p:nvSpPr>
          <p:spPr>
            <a:xfrm>
              <a:off x="2454225" y="6137675"/>
              <a:ext cx="1158163" cy="622513"/>
            </a:xfrm>
            <a:custGeom>
              <a:avLst/>
              <a:gdLst/>
              <a:ahLst/>
              <a:cxnLst/>
              <a:rect l="l" t="t" r="r" b="b"/>
              <a:pathLst>
                <a:path w="1158163" h="622513">
                  <a:moveTo>
                    <a:pt x="0" y="0"/>
                  </a:moveTo>
                  <a:lnTo>
                    <a:pt x="1158163" y="0"/>
                  </a:lnTo>
                  <a:lnTo>
                    <a:pt x="1158163" y="622513"/>
                  </a:lnTo>
                  <a:lnTo>
                    <a:pt x="0" y="622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96A89C3-ACB4-95FF-4810-B5AAB144C13E}"/>
              </a:ext>
            </a:extLst>
          </p:cNvPr>
          <p:cNvGrpSpPr/>
          <p:nvPr/>
        </p:nvGrpSpPr>
        <p:grpSpPr>
          <a:xfrm>
            <a:off x="2202665" y="7678444"/>
            <a:ext cx="13676344" cy="2438443"/>
            <a:chOff x="2202665" y="7678444"/>
            <a:chExt cx="13676344" cy="2438443"/>
          </a:xfrm>
        </p:grpSpPr>
        <p:sp>
          <p:nvSpPr>
            <p:cNvPr id="74" name="Freeform 28">
              <a:extLst>
                <a:ext uri="{FF2B5EF4-FFF2-40B4-BE49-F238E27FC236}">
                  <a16:creationId xmlns:a16="http://schemas.microsoft.com/office/drawing/2014/main" id="{9AAEEA48-1C9B-B6C5-32E3-0CA595F69479}"/>
                </a:ext>
              </a:extLst>
            </p:cNvPr>
            <p:cNvSpPr/>
            <p:nvPr/>
          </p:nvSpPr>
          <p:spPr>
            <a:xfrm>
              <a:off x="4244293" y="8499173"/>
              <a:ext cx="11539881" cy="1617714"/>
            </a:xfrm>
            <a:custGeom>
              <a:avLst/>
              <a:gdLst/>
              <a:ahLst/>
              <a:cxnLst/>
              <a:rect l="l" t="t" r="r" b="b"/>
              <a:pathLst>
                <a:path w="5257457" h="1617714">
                  <a:moveTo>
                    <a:pt x="0" y="0"/>
                  </a:moveTo>
                  <a:lnTo>
                    <a:pt x="5257456" y="0"/>
                  </a:lnTo>
                  <a:lnTo>
                    <a:pt x="5257456" y="1617714"/>
                  </a:lnTo>
                  <a:lnTo>
                    <a:pt x="0" y="16177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82402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BB4BBB6-1A67-0BA3-439B-62F3B6E33064}"/>
                </a:ext>
              </a:extLst>
            </p:cNvPr>
            <p:cNvGrpSpPr/>
            <p:nvPr/>
          </p:nvGrpSpPr>
          <p:grpSpPr>
            <a:xfrm>
              <a:off x="2202665" y="7678444"/>
              <a:ext cx="13676344" cy="1320431"/>
              <a:chOff x="2202665" y="7678444"/>
              <a:chExt cx="13676344" cy="1320431"/>
            </a:xfrm>
          </p:grpSpPr>
          <p:grpSp>
            <p:nvGrpSpPr>
              <p:cNvPr id="13" name="Group 13">
                <a:extLst>
                  <a:ext uri="{FF2B5EF4-FFF2-40B4-BE49-F238E27FC236}">
                    <a16:creationId xmlns:a16="http://schemas.microsoft.com/office/drawing/2014/main" id="{6C0C9B4D-49CE-D759-0892-93E3816A979A}"/>
                  </a:ext>
                </a:extLst>
              </p:cNvPr>
              <p:cNvGrpSpPr/>
              <p:nvPr/>
            </p:nvGrpSpPr>
            <p:grpSpPr>
              <a:xfrm rot="16200000">
                <a:off x="2349042" y="7532067"/>
                <a:ext cx="1320431" cy="1613186"/>
                <a:chOff x="0" y="0"/>
                <a:chExt cx="375637" cy="458920"/>
              </a:xfrm>
            </p:grpSpPr>
            <p:sp>
              <p:nvSpPr>
                <p:cNvPr id="14" name="Freeform 14">
                  <a:extLst>
                    <a:ext uri="{FF2B5EF4-FFF2-40B4-BE49-F238E27FC236}">
                      <a16:creationId xmlns:a16="http://schemas.microsoft.com/office/drawing/2014/main" id="{6D43E0DD-9C38-2AED-7F54-38EF7BA2710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5637" cy="449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37" h="449735">
                      <a:moveTo>
                        <a:pt x="375637" y="45806"/>
                      </a:moveTo>
                      <a:lnTo>
                        <a:pt x="375637" y="298814"/>
                      </a:lnTo>
                      <a:cubicBezTo>
                        <a:pt x="375637" y="327259"/>
                        <a:pt x="360806" y="353646"/>
                        <a:pt x="336507" y="368433"/>
                      </a:cubicBezTo>
                      <a:lnTo>
                        <a:pt x="226948" y="435107"/>
                      </a:lnTo>
                      <a:cubicBezTo>
                        <a:pt x="202912" y="449735"/>
                        <a:pt x="172725" y="449735"/>
                        <a:pt x="148689" y="435107"/>
                      </a:cubicBezTo>
                      <a:lnTo>
                        <a:pt x="39130" y="368433"/>
                      </a:lnTo>
                      <a:cubicBezTo>
                        <a:pt x="14831" y="353646"/>
                        <a:pt x="0" y="327259"/>
                        <a:pt x="0" y="298814"/>
                      </a:cubicBezTo>
                      <a:lnTo>
                        <a:pt x="0" y="45806"/>
                      </a:lnTo>
                      <a:cubicBezTo>
                        <a:pt x="0" y="20508"/>
                        <a:pt x="20508" y="0"/>
                        <a:pt x="45806" y="0"/>
                      </a:cubicBezTo>
                      <a:lnTo>
                        <a:pt x="329831" y="0"/>
                      </a:lnTo>
                      <a:cubicBezTo>
                        <a:pt x="355129" y="0"/>
                        <a:pt x="375637" y="20508"/>
                        <a:pt x="375637" y="45806"/>
                      </a:cubicBezTo>
                      <a:close/>
                    </a:path>
                  </a:pathLst>
                </a:custGeom>
                <a:solidFill>
                  <a:srgbClr val="FF7A4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TextBox 15">
                  <a:extLst>
                    <a:ext uri="{FF2B5EF4-FFF2-40B4-BE49-F238E27FC236}">
                      <a16:creationId xmlns:a16="http://schemas.microsoft.com/office/drawing/2014/main" id="{06DF9E17-79D1-2A48-BE22-E52F531C537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375637" cy="39224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763"/>
                    </a:lnSpc>
                  </a:pPr>
                  <a:endParaRPr/>
                </a:p>
              </p:txBody>
            </p:sp>
          </p:grpSp>
          <p:grpSp>
            <p:nvGrpSpPr>
              <p:cNvPr id="25" name="Group 25">
                <a:extLst>
                  <a:ext uri="{FF2B5EF4-FFF2-40B4-BE49-F238E27FC236}">
                    <a16:creationId xmlns:a16="http://schemas.microsoft.com/office/drawing/2014/main" id="{A0E2C940-E25C-ED35-AA65-6BA633F93908}"/>
                  </a:ext>
                </a:extLst>
              </p:cNvPr>
              <p:cNvGrpSpPr/>
              <p:nvPr/>
            </p:nvGrpSpPr>
            <p:grpSpPr>
              <a:xfrm rot="16200000">
                <a:off x="3941862" y="8251418"/>
                <a:ext cx="174485" cy="174485"/>
                <a:chOff x="0" y="0"/>
                <a:chExt cx="812800" cy="812800"/>
              </a:xfrm>
            </p:grpSpPr>
            <p:sp>
              <p:nvSpPr>
                <p:cNvPr id="26" name="Freeform 26">
                  <a:extLst>
                    <a:ext uri="{FF2B5EF4-FFF2-40B4-BE49-F238E27FC236}">
                      <a16:creationId xmlns:a16="http://schemas.microsoft.com/office/drawing/2014/main" id="{EED5DFFE-E4B6-11CF-FAC5-F21830465C9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7A46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TextBox 27">
                  <a:extLst>
                    <a:ext uri="{FF2B5EF4-FFF2-40B4-BE49-F238E27FC236}">
                      <a16:creationId xmlns:a16="http://schemas.microsoft.com/office/drawing/2014/main" id="{405F13D1-BBDF-BFE7-AE52-FDA02AF1A015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2763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1" name="Group 41">
                <a:extLst>
                  <a:ext uri="{FF2B5EF4-FFF2-40B4-BE49-F238E27FC236}">
                    <a16:creationId xmlns:a16="http://schemas.microsoft.com/office/drawing/2014/main" id="{36E4B43E-B771-6C8B-2CF7-6C4D02D27319}"/>
                  </a:ext>
                </a:extLst>
              </p:cNvPr>
              <p:cNvGrpSpPr/>
              <p:nvPr/>
            </p:nvGrpSpPr>
            <p:grpSpPr>
              <a:xfrm rot="5400000">
                <a:off x="9353050" y="2567752"/>
                <a:ext cx="1320431" cy="11541816"/>
                <a:chOff x="0" y="0"/>
                <a:chExt cx="375637" cy="2147829"/>
              </a:xfrm>
            </p:grpSpPr>
            <p:sp>
              <p:nvSpPr>
                <p:cNvPr id="42" name="Freeform 42">
                  <a:extLst>
                    <a:ext uri="{FF2B5EF4-FFF2-40B4-BE49-F238E27FC236}">
                      <a16:creationId xmlns:a16="http://schemas.microsoft.com/office/drawing/2014/main" id="{996B3DA8-F599-AC1D-6DAC-8F828BA4139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5637" cy="2138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637" h="2138644">
                      <a:moveTo>
                        <a:pt x="375637" y="45806"/>
                      </a:moveTo>
                      <a:lnTo>
                        <a:pt x="375637" y="1987723"/>
                      </a:lnTo>
                      <a:cubicBezTo>
                        <a:pt x="375637" y="2016168"/>
                        <a:pt x="360806" y="2042555"/>
                        <a:pt x="336507" y="2057342"/>
                      </a:cubicBezTo>
                      <a:lnTo>
                        <a:pt x="226948" y="2124016"/>
                      </a:lnTo>
                      <a:cubicBezTo>
                        <a:pt x="202912" y="2138644"/>
                        <a:pt x="172725" y="2138644"/>
                        <a:pt x="148689" y="2124016"/>
                      </a:cubicBezTo>
                      <a:lnTo>
                        <a:pt x="39130" y="2057342"/>
                      </a:lnTo>
                      <a:cubicBezTo>
                        <a:pt x="14831" y="2042555"/>
                        <a:pt x="0" y="2016168"/>
                        <a:pt x="0" y="1987723"/>
                      </a:cubicBezTo>
                      <a:lnTo>
                        <a:pt x="0" y="45806"/>
                      </a:lnTo>
                      <a:cubicBezTo>
                        <a:pt x="0" y="20508"/>
                        <a:pt x="20508" y="0"/>
                        <a:pt x="45806" y="0"/>
                      </a:cubicBezTo>
                      <a:lnTo>
                        <a:pt x="329831" y="0"/>
                      </a:lnTo>
                      <a:cubicBezTo>
                        <a:pt x="355129" y="0"/>
                        <a:pt x="375637" y="20508"/>
                        <a:pt x="375637" y="45806"/>
                      </a:cubicBezTo>
                      <a:close/>
                    </a:path>
                  </a:pathLst>
                </a:custGeom>
                <a:solidFill>
                  <a:srgbClr val="FF7A46"/>
                </a:solidFill>
                <a:ln cap="sq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TextBox 43">
                  <a:extLst>
                    <a:ext uri="{FF2B5EF4-FFF2-40B4-BE49-F238E27FC236}">
                      <a16:creationId xmlns:a16="http://schemas.microsoft.com/office/drawing/2014/main" id="{98FFAF87-8A16-3273-7B2B-0A58E051058D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375637" cy="208115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2763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47" name="AutoShape 47">
                <a:extLst>
                  <a:ext uri="{FF2B5EF4-FFF2-40B4-BE49-F238E27FC236}">
                    <a16:creationId xmlns:a16="http://schemas.microsoft.com/office/drawing/2014/main" id="{A6DBA7B7-21D5-EADC-328A-80EA67D83607}"/>
                  </a:ext>
                </a:extLst>
              </p:cNvPr>
              <p:cNvSpPr/>
              <p:nvPr/>
            </p:nvSpPr>
            <p:spPr>
              <a:xfrm>
                <a:off x="7619991" y="7892500"/>
                <a:ext cx="0" cy="927122"/>
              </a:xfrm>
              <a:prstGeom prst="line">
                <a:avLst/>
              </a:prstGeom>
              <a:ln w="38100" cap="flat">
                <a:solidFill>
                  <a:srgbClr val="ECF0F3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53">
                <a:extLst>
                  <a:ext uri="{FF2B5EF4-FFF2-40B4-BE49-F238E27FC236}">
                    <a16:creationId xmlns:a16="http://schemas.microsoft.com/office/drawing/2014/main" id="{98F6362C-54D8-E01A-F4FD-738F809AFDC1}"/>
                  </a:ext>
                </a:extLst>
              </p:cNvPr>
              <p:cNvSpPr/>
              <p:nvPr/>
            </p:nvSpPr>
            <p:spPr>
              <a:xfrm>
                <a:off x="2367545" y="7859420"/>
                <a:ext cx="993283" cy="993283"/>
              </a:xfrm>
              <a:custGeom>
                <a:avLst/>
                <a:gdLst/>
                <a:ahLst/>
                <a:cxnLst/>
                <a:rect l="l" t="t" r="r" b="b"/>
                <a:pathLst>
                  <a:path w="993283" h="993283">
                    <a:moveTo>
                      <a:pt x="0" y="0"/>
                    </a:moveTo>
                    <a:lnTo>
                      <a:pt x="993283" y="0"/>
                    </a:lnTo>
                    <a:lnTo>
                      <a:pt x="993283" y="993282"/>
                    </a:lnTo>
                    <a:lnTo>
                      <a:pt x="0" y="9932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60">
                <a:extLst>
                  <a:ext uri="{FF2B5EF4-FFF2-40B4-BE49-F238E27FC236}">
                    <a16:creationId xmlns:a16="http://schemas.microsoft.com/office/drawing/2014/main" id="{69C904F2-F1E1-F326-C29C-83EE888D1C65}"/>
                  </a:ext>
                </a:extLst>
              </p:cNvPr>
              <p:cNvSpPr txBox="1"/>
              <p:nvPr/>
            </p:nvSpPr>
            <p:spPr>
              <a:xfrm>
                <a:off x="8031109" y="7923815"/>
                <a:ext cx="7847900" cy="6924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1">
                  <a:lnSpc>
                    <a:spcPts val="2698"/>
                  </a:lnSpc>
                </a:pPr>
                <a:r>
                  <a:rPr lang="en-US" sz="2400" b="1" dirty="0">
                    <a:solidFill>
                      <a:srgbClr val="FFFFFF"/>
                    </a:solidFill>
                    <a:latin typeface="Roboto Bold"/>
                    <a:ea typeface="Roboto Bold"/>
                    <a:sym typeface="Roboto"/>
                  </a:rPr>
                  <a:t>Reskilling, wellbeing, and participatory design embed trust and acceptance in smart factories </a:t>
                </a:r>
              </a:p>
            </p:txBody>
          </p:sp>
          <p:sp>
            <p:nvSpPr>
              <p:cNvPr id="64" name="TextBox 64">
                <a:extLst>
                  <a:ext uri="{FF2B5EF4-FFF2-40B4-BE49-F238E27FC236}">
                    <a16:creationId xmlns:a16="http://schemas.microsoft.com/office/drawing/2014/main" id="{E37B97CC-4A06-33B0-42F5-122F37DBA45C}"/>
                  </a:ext>
                </a:extLst>
              </p:cNvPr>
              <p:cNvSpPr txBox="1"/>
              <p:nvPr/>
            </p:nvSpPr>
            <p:spPr>
              <a:xfrm>
                <a:off x="4941139" y="8099845"/>
                <a:ext cx="2489183" cy="33586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2698"/>
                  </a:lnSpc>
                </a:pPr>
                <a:r>
                  <a:rPr lang="en-US" sz="2249" b="1" dirty="0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Inclusive Innovation</a:t>
                </a:r>
              </a:p>
            </p:txBody>
          </p:sp>
        </p:grpSp>
      </p:grpSp>
      <p:sp>
        <p:nvSpPr>
          <p:cNvPr id="71" name="TextBox 55">
            <a:extLst>
              <a:ext uri="{FF2B5EF4-FFF2-40B4-BE49-F238E27FC236}">
                <a16:creationId xmlns:a16="http://schemas.microsoft.com/office/drawing/2014/main" id="{CD5851DA-9DFB-07CF-A400-00CDD2116364}"/>
              </a:ext>
            </a:extLst>
          </p:cNvPr>
          <p:cNvSpPr txBox="1"/>
          <p:nvPr/>
        </p:nvSpPr>
        <p:spPr>
          <a:xfrm>
            <a:off x="1867758" y="9262376"/>
            <a:ext cx="1455248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1F1F1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Efficiency is improved through empathy and engagement</a:t>
            </a:r>
            <a:endParaRPr lang="en-US" sz="4000" b="1" i="1" dirty="0">
              <a:solidFill>
                <a:schemeClr val="tx2">
                  <a:lumMod val="60000"/>
                  <a:lumOff val="40000"/>
                </a:schemeClr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1348DC-561A-D286-B749-E85C0B0163A2}"/>
              </a:ext>
            </a:extLst>
          </p:cNvPr>
          <p:cNvGrpSpPr/>
          <p:nvPr/>
        </p:nvGrpSpPr>
        <p:grpSpPr>
          <a:xfrm>
            <a:off x="1871127" y="303589"/>
            <a:ext cx="15895773" cy="1588127"/>
            <a:chOff x="1871127" y="303589"/>
            <a:chExt cx="15895773" cy="1588127"/>
          </a:xfrm>
        </p:grpSpPr>
        <p:sp>
          <p:nvSpPr>
            <p:cNvPr id="66" name="TextBox 55">
              <a:extLst>
                <a:ext uri="{FF2B5EF4-FFF2-40B4-BE49-F238E27FC236}">
                  <a16:creationId xmlns:a16="http://schemas.microsoft.com/office/drawing/2014/main" id="{00BD0EAB-7E34-7722-55D8-A7CE38107912}"/>
                </a:ext>
              </a:extLst>
            </p:cNvPr>
            <p:cNvSpPr txBox="1"/>
            <p:nvPr/>
          </p:nvSpPr>
          <p:spPr>
            <a:xfrm>
              <a:off x="4050900" y="555002"/>
              <a:ext cx="13716000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sz="4000" b="1" dirty="0">
                  <a:solidFill>
                    <a:srgbClr val="1F1F1F"/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Human-Centric Manufacturing:</a:t>
              </a:r>
            </a:p>
            <a:p>
              <a:pPr lvl="3">
                <a:spcBef>
                  <a:spcPct val="0"/>
                </a:spcBef>
              </a:pPr>
              <a:r>
                <a:rPr lang="en-US" sz="3200" b="1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Bricolage Grotesque Bold"/>
                  <a:ea typeface="Bricolage Grotesque Bold"/>
                  <a:cs typeface="Bricolage Grotesque Bold"/>
                  <a:sym typeface="Bricolage Grotesque Bold"/>
                </a:rPr>
                <a:t>Empowering people through intelligent collaboration </a:t>
              </a:r>
            </a:p>
          </p:txBody>
        </p:sp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B22EBC1A-C525-0DE4-D02C-C233CE62C4B6}"/>
                </a:ext>
              </a:extLst>
            </p:cNvPr>
            <p:cNvSpPr/>
            <p:nvPr/>
          </p:nvSpPr>
          <p:spPr>
            <a:xfrm>
              <a:off x="1871127" y="303589"/>
              <a:ext cx="1580899" cy="1588127"/>
            </a:xfrm>
            <a:custGeom>
              <a:avLst/>
              <a:gdLst/>
              <a:ahLst/>
              <a:cxnLst/>
              <a:rect l="l" t="t" r="r" b="b"/>
              <a:pathLst>
                <a:path w="4788551" h="5357819">
                  <a:moveTo>
                    <a:pt x="0" y="0"/>
                  </a:moveTo>
                  <a:lnTo>
                    <a:pt x="4788550" y="0"/>
                  </a:lnTo>
                  <a:lnTo>
                    <a:pt x="4788550" y="5357819"/>
                  </a:lnTo>
                  <a:lnTo>
                    <a:pt x="0" y="5357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637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7822</TotalTime>
  <Words>757</Words>
  <Application>Microsoft Macintosh PowerPoint</Application>
  <PresentationFormat>Custom</PresentationFormat>
  <Paragraphs>197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Agrandir Bold</vt:lpstr>
      <vt:lpstr>Inter Bold</vt:lpstr>
      <vt:lpstr>Poppins Bold Italics</vt:lpstr>
      <vt:lpstr>TT Norms Bold Italics</vt:lpstr>
      <vt:lpstr>Roboto Bold</vt:lpstr>
      <vt:lpstr>Aptos</vt:lpstr>
      <vt:lpstr>TT Norms Ultra-Bold</vt:lpstr>
      <vt:lpstr>Poppins Bold</vt:lpstr>
      <vt:lpstr>Roboto</vt:lpstr>
      <vt:lpstr>Arial</vt:lpstr>
      <vt:lpstr>Aileron Bold</vt:lpstr>
      <vt:lpstr>Canva Sans</vt:lpstr>
      <vt:lpstr>Calibri</vt:lpstr>
      <vt:lpstr>Bricolage Grotesque Bold</vt:lpstr>
      <vt:lpstr>Wingdings</vt:lpstr>
      <vt:lpstr>Aileron</vt:lpstr>
      <vt:lpstr>TT Norms Ultra-Bold Italics</vt:lpstr>
      <vt:lpstr>Source Sans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Industry 5.0 and the Future of Sustainable Manufacturing: Human-Centric Innovation, Circularity, and Resilient Production</dc:title>
  <cp:lastModifiedBy>Jacqueline You</cp:lastModifiedBy>
  <cp:revision>56</cp:revision>
  <dcterms:created xsi:type="dcterms:W3CDTF">2006-08-16T00:00:00Z</dcterms:created>
  <dcterms:modified xsi:type="dcterms:W3CDTF">2025-10-24T23:08:01Z</dcterms:modified>
  <dc:identifier>DAG1lEATooo</dc:identifier>
</cp:coreProperties>
</file>