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408" r:id="rId6"/>
    <p:sldId id="406" r:id="rId7"/>
    <p:sldId id="336" r:id="rId8"/>
    <p:sldId id="409" r:id="rId9"/>
    <p:sldId id="411" r:id="rId10"/>
    <p:sldId id="410" r:id="rId11"/>
    <p:sldId id="412" r:id="rId12"/>
    <p:sldId id="404" r:id="rId13"/>
    <p:sldId id="413" r:id="rId14"/>
    <p:sldId id="338" r:id="rId15"/>
    <p:sldId id="416" r:id="rId16"/>
    <p:sldId id="340" r:id="rId17"/>
    <p:sldId id="341" r:id="rId18"/>
    <p:sldId id="407" r:id="rId19"/>
    <p:sldId id="343" r:id="rId20"/>
    <p:sldId id="41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CBED"/>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autoAdjust="0"/>
    <p:restoredTop sz="90575"/>
  </p:normalViewPr>
  <p:slideViewPr>
    <p:cSldViewPr snapToGrid="0" showGuides="1">
      <p:cViewPr>
        <p:scale>
          <a:sx n="62" d="100"/>
          <a:sy n="62" d="100"/>
        </p:scale>
        <p:origin x="1952" y="9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C6DED0-E5DE-00DE-FC58-62E7D320F7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ECFC65-2877-4521-9116-28EB914EB4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03A03B-980A-F94E-8C6C-459E6C605C0C}" type="datetimeFigureOut">
              <a:rPr lang="en-US" smtClean="0"/>
              <a:t>9/30/25</a:t>
            </a:fld>
            <a:endParaRPr lang="en-US"/>
          </a:p>
        </p:txBody>
      </p:sp>
      <p:sp>
        <p:nvSpPr>
          <p:cNvPr id="4" name="Footer Placeholder 3">
            <a:extLst>
              <a:ext uri="{FF2B5EF4-FFF2-40B4-BE49-F238E27FC236}">
                <a16:creationId xmlns:a16="http://schemas.microsoft.com/office/drawing/2014/main" id="{6D5E1175-85C2-9616-8AD9-F7590C5E24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8C17467-1944-CDBA-ED4B-81255EC9F2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820B52-F0A3-8146-83FC-B209CCDEB7B0}" type="slidenum">
              <a:rPr lang="en-US" smtClean="0"/>
              <a:t>‹#›</a:t>
            </a:fld>
            <a:endParaRPr lang="en-US"/>
          </a:p>
        </p:txBody>
      </p:sp>
    </p:spTree>
    <p:extLst>
      <p:ext uri="{BB962C8B-B14F-4D97-AF65-F5344CB8AC3E}">
        <p14:creationId xmlns:p14="http://schemas.microsoft.com/office/powerpoint/2010/main" val="2221523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F68AC-FD13-49EA-ACEC-27A60FBF89D4}" type="datetimeFigureOut">
              <a:rPr lang="en-GB" smtClean="0"/>
              <a:t>30/09/2025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BD2AA-7C5C-4166-A101-2BB874D6EADD}" type="slidenum">
              <a:rPr lang="en-GB" smtClean="0"/>
              <a:t>‹#›</a:t>
            </a:fld>
            <a:endParaRPr lang="en-GB"/>
          </a:p>
        </p:txBody>
      </p:sp>
    </p:spTree>
    <p:extLst>
      <p:ext uri="{BB962C8B-B14F-4D97-AF65-F5344CB8AC3E}">
        <p14:creationId xmlns:p14="http://schemas.microsoft.com/office/powerpoint/2010/main" val="371923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BBD2AA-7C5C-4166-A101-2BB874D6EADD}" type="slidenum">
              <a:rPr lang="en-GB" smtClean="0"/>
              <a:t>8</a:t>
            </a:fld>
            <a:endParaRPr lang="en-GB"/>
          </a:p>
        </p:txBody>
      </p:sp>
    </p:spTree>
    <p:extLst>
      <p:ext uri="{BB962C8B-B14F-4D97-AF65-F5344CB8AC3E}">
        <p14:creationId xmlns:p14="http://schemas.microsoft.com/office/powerpoint/2010/main" val="61418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BBD2AA-7C5C-4166-A101-2BB874D6EADD}" type="slidenum">
              <a:rPr lang="en-GB" smtClean="0"/>
              <a:t>9</a:t>
            </a:fld>
            <a:endParaRPr lang="en-GB"/>
          </a:p>
        </p:txBody>
      </p:sp>
    </p:spTree>
    <p:extLst>
      <p:ext uri="{BB962C8B-B14F-4D97-AF65-F5344CB8AC3E}">
        <p14:creationId xmlns:p14="http://schemas.microsoft.com/office/powerpoint/2010/main" val="60719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BBD2AA-7C5C-4166-A101-2BB874D6EADD}" type="slidenum">
              <a:rPr lang="en-GB" smtClean="0"/>
              <a:t>10</a:t>
            </a:fld>
            <a:endParaRPr lang="en-GB"/>
          </a:p>
        </p:txBody>
      </p:sp>
    </p:spTree>
    <p:extLst>
      <p:ext uri="{BB962C8B-B14F-4D97-AF65-F5344CB8AC3E}">
        <p14:creationId xmlns:p14="http://schemas.microsoft.com/office/powerpoint/2010/main" val="425661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BBD2AA-7C5C-4166-A101-2BB874D6EADD}" type="slidenum">
              <a:rPr lang="en-GB" smtClean="0"/>
              <a:t>13</a:t>
            </a:fld>
            <a:endParaRPr lang="en-GB"/>
          </a:p>
        </p:txBody>
      </p:sp>
    </p:spTree>
    <p:extLst>
      <p:ext uri="{BB962C8B-B14F-4D97-AF65-F5344CB8AC3E}">
        <p14:creationId xmlns:p14="http://schemas.microsoft.com/office/powerpoint/2010/main" val="2746190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uits longer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463C-608D-13B5-1D2F-79AF21D7231E}"/>
              </a:ext>
            </a:extLst>
          </p:cNvPr>
          <p:cNvSpPr>
            <a:spLocks noGrp="1"/>
          </p:cNvSpPr>
          <p:nvPr>
            <p:ph type="ctrTitle" hasCustomPrompt="1"/>
          </p:nvPr>
        </p:nvSpPr>
        <p:spPr>
          <a:xfrm>
            <a:off x="434975" y="1600200"/>
            <a:ext cx="9690802" cy="3035298"/>
          </a:xfrm>
        </p:spPr>
        <p:txBody>
          <a:bodyPr anchor="b">
            <a:normAutofit/>
          </a:bodyPr>
          <a:lstStyle>
            <a:lvl1pPr algn="l">
              <a:lnSpc>
                <a:spcPct val="95000"/>
              </a:lnSpc>
              <a:defRPr sz="4400">
                <a:solidFill>
                  <a:schemeClr val="bg1"/>
                </a:solidFill>
              </a:defRPr>
            </a:lvl1pPr>
          </a:lstStyle>
          <a:p>
            <a:r>
              <a:rPr lang="en-GB" dirty="0"/>
              <a:t>Add the class title here</a:t>
            </a:r>
          </a:p>
        </p:txBody>
      </p:sp>
      <p:sp>
        <p:nvSpPr>
          <p:cNvPr id="3" name="Subtitle 2">
            <a:extLst>
              <a:ext uri="{FF2B5EF4-FFF2-40B4-BE49-F238E27FC236}">
                <a16:creationId xmlns:a16="http://schemas.microsoft.com/office/drawing/2014/main" id="{564946EB-A0AB-A529-4A80-84180658CB1A}"/>
              </a:ext>
            </a:extLst>
          </p:cNvPr>
          <p:cNvSpPr>
            <a:spLocks noGrp="1"/>
          </p:cNvSpPr>
          <p:nvPr>
            <p:ph type="subTitle" idx="1" hasCustomPrompt="1"/>
          </p:nvPr>
        </p:nvSpPr>
        <p:spPr>
          <a:xfrm>
            <a:off x="434975" y="5257800"/>
            <a:ext cx="9690802" cy="777241"/>
          </a:xfrm>
        </p:spPr>
        <p:txBody>
          <a:bodyPr>
            <a:normAutofit/>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your name here</a:t>
            </a:r>
          </a:p>
          <a:p>
            <a:r>
              <a:rPr lang="en-GB" dirty="0"/>
              <a:t>Add the module code here</a:t>
            </a:r>
          </a:p>
        </p:txBody>
      </p:sp>
      <p:sp>
        <p:nvSpPr>
          <p:cNvPr id="9" name="Rule">
            <a:extLst>
              <a:ext uri="{FF2B5EF4-FFF2-40B4-BE49-F238E27FC236}">
                <a16:creationId xmlns:a16="http://schemas.microsoft.com/office/drawing/2014/main" id="{1AA8658B-489D-937F-E54E-8F83706404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659" y="4996987"/>
            <a:ext cx="379415" cy="95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1" name="Business School wordmark">
            <a:extLst>
              <a:ext uri="{FF2B5EF4-FFF2-40B4-BE49-F238E27FC236}">
                <a16:creationId xmlns:a16="http://schemas.microsoft.com/office/drawing/2014/main" id="{15B8D312-1B6D-671B-7A71-D91E3145B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976" y="419101"/>
            <a:ext cx="1244599" cy="937958"/>
          </a:xfrm>
          <a:prstGeom prst="rect">
            <a:avLst/>
          </a:prstGeom>
        </p:spPr>
      </p:pic>
      <p:pic>
        <p:nvPicPr>
          <p:cNvPr id="8" name="Triple Accreditation logo">
            <a:extLst>
              <a:ext uri="{FF2B5EF4-FFF2-40B4-BE49-F238E27FC236}">
                <a16:creationId xmlns:a16="http://schemas.microsoft.com/office/drawing/2014/main" id="{EF45011F-11D8-136B-CF52-6F2ECE4755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rcRect/>
          <a:stretch/>
        </p:blipFill>
        <p:spPr>
          <a:xfrm>
            <a:off x="435429" y="6113001"/>
            <a:ext cx="2735943" cy="346136"/>
          </a:xfrm>
          <a:prstGeom prst="rect">
            <a:avLst/>
          </a:prstGeom>
        </p:spPr>
      </p:pic>
      <p:pic>
        <p:nvPicPr>
          <p:cNvPr id="10" name="University of Leeds logo">
            <a:extLst>
              <a:ext uri="{FF2B5EF4-FFF2-40B4-BE49-F238E27FC236}">
                <a16:creationId xmlns:a16="http://schemas.microsoft.com/office/drawing/2014/main" id="{788C15C4-F612-867E-AB2B-ABD421889C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01276" y="428627"/>
            <a:ext cx="1584000" cy="450521"/>
          </a:xfrm>
          <a:prstGeom prst="rect">
            <a:avLst/>
          </a:prstGeom>
        </p:spPr>
      </p:pic>
    </p:spTree>
    <p:extLst>
      <p:ext uri="{BB962C8B-B14F-4D97-AF65-F5344CB8AC3E}">
        <p14:creationId xmlns:p14="http://schemas.microsoft.com/office/powerpoint/2010/main" val="84346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size Cameo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A432-6119-2CF9-F0B9-56CD48AFCBFE}"/>
              </a:ext>
            </a:extLst>
          </p:cNvPr>
          <p:cNvSpPr>
            <a:spLocks noGrp="1"/>
          </p:cNvSpPr>
          <p:nvPr>
            <p:ph type="title" hasCustomPrompt="1"/>
          </p:nvPr>
        </p:nvSpPr>
        <p:spPr/>
        <p:txBody>
          <a:bodyPr/>
          <a:lstStyle/>
          <a:p>
            <a:r>
              <a:rPr lang="en-GB" dirty="0"/>
              <a:t>Add slide title here</a:t>
            </a:r>
          </a:p>
        </p:txBody>
      </p:sp>
      <p:sp>
        <p:nvSpPr>
          <p:cNvPr id="4" name="Cameo Placeholder 3" descr="This placeholder contains video, if you are unable to access this please contact your module leader.">
            <a:extLst>
              <a:ext uri="{FF2B5EF4-FFF2-40B4-BE49-F238E27FC236}">
                <a16:creationId xmlns:a16="http://schemas.microsoft.com/office/drawing/2014/main" id="{A613DAA1-C11E-839F-B14F-20978FA8C75F}"/>
              </a:ext>
            </a:extLst>
          </p:cNvPr>
          <p:cNvSpPr>
            <a:spLocks noGrp="1"/>
          </p:cNvSpPr>
          <p:nvPr>
            <p:ph type="media" sz="quarter" idx="13" hasCustomPrompt="1">
              <p:extLst>
                <p:ext uri="{56F484CC-4922-43CF-B6FB-B326C6A72FC8}">
                  <p232:phTypeExt xmlns="" xmlns:p232="http://schemas.microsoft.com/office/powerpoint/2023/02/main">
                    <p232:type>
                      <p232:cameo/>
                    </p232:type>
                  </p232:phTypeExt>
                </p:ext>
              </p:extLst>
            </p:ph>
          </p:nvPr>
        </p:nvSpPr>
        <p:spPr>
          <a:xfrm>
            <a:off x="447675" y="1266825"/>
            <a:ext cx="11309350" cy="4638675"/>
          </a:xfrm>
        </p:spPr>
        <p:txBody>
          <a:bodyPr/>
          <a:lstStyle>
            <a:lvl1pPr marL="0" indent="0">
              <a:buNone/>
              <a:defRPr sz="1400" i="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a short bitesize video into this frame by pressing the icon below and selecting the webcam you want to use.</a:t>
            </a:r>
          </a:p>
          <a:p>
            <a:endParaRPr lang="en-US" dirty="0"/>
          </a:p>
        </p:txBody>
      </p:sp>
      <p:sp>
        <p:nvSpPr>
          <p:cNvPr id="3" name="Slide Number Placeholder 2">
            <a:extLst>
              <a:ext uri="{FF2B5EF4-FFF2-40B4-BE49-F238E27FC236}">
                <a16:creationId xmlns:a16="http://schemas.microsoft.com/office/drawing/2014/main" id="{ABC89307-DB85-132E-FD26-8831AAF8037B}"/>
              </a:ext>
            </a:extLst>
          </p:cNvPr>
          <p:cNvSpPr>
            <a:spLocks noGrp="1" noRot="1" noMove="1" noResize="1" noEditPoints="1" noAdjustHandles="1" noChangeArrowheads="1" noChangeShapeType="1"/>
          </p:cNvSpPr>
          <p:nvPr>
            <p:ph type="sldNum" sz="quarter" idx="14"/>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178372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 Cameo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A432-6119-2CF9-F0B9-56CD48AFCBFE}"/>
              </a:ext>
            </a:extLst>
          </p:cNvPr>
          <p:cNvSpPr>
            <a:spLocks noGrp="1"/>
          </p:cNvSpPr>
          <p:nvPr>
            <p:ph type="title" hasCustomPrompt="1"/>
          </p:nvPr>
        </p:nvSpPr>
        <p:spPr/>
        <p:txBody>
          <a:bodyPr/>
          <a:lstStyle/>
          <a:p>
            <a:r>
              <a:rPr lang="en-GB" dirty="0"/>
              <a:t>Add slide title here</a:t>
            </a:r>
          </a:p>
        </p:txBody>
      </p:sp>
      <p:sp>
        <p:nvSpPr>
          <p:cNvPr id="4" name="Cameo Placeholder 3" descr="This placeholder contains video, if you are unable to access this please contact your module leader.">
            <a:extLst>
              <a:ext uri="{FF2B5EF4-FFF2-40B4-BE49-F238E27FC236}">
                <a16:creationId xmlns:a16="http://schemas.microsoft.com/office/drawing/2014/main" id="{A613DAA1-C11E-839F-B14F-20978FA8C75F}"/>
              </a:ext>
            </a:extLst>
          </p:cNvPr>
          <p:cNvSpPr>
            <a:spLocks noGrp="1"/>
          </p:cNvSpPr>
          <p:nvPr>
            <p:ph type="media" sz="quarter" idx="13" hasCustomPrompt="1">
              <p:extLst>
                <p:ext uri="{56F484CC-4922-43CF-B6FB-B326C6A72FC8}">
                  <p232:phTypeExt xmlns="" xmlns:p232="http://schemas.microsoft.com/office/powerpoint/2023/02/main">
                    <p232:type>
                      <p232:cameo/>
                    </p232:type>
                  </p232:phTypeExt>
                </p:ext>
              </p:extLst>
            </p:ph>
          </p:nvPr>
        </p:nvSpPr>
        <p:spPr>
          <a:xfrm>
            <a:off x="447674" y="1321909"/>
            <a:ext cx="3430262" cy="4329743"/>
          </a:xfrm>
        </p:spPr>
        <p:txBody>
          <a:bodyPr>
            <a:normAutofit/>
          </a:bodyPr>
          <a:lstStyle>
            <a:lvl1pPr marL="0" indent="0">
              <a:buNone/>
              <a:defRPr sz="1400" i="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a short bitesize video into this frame by pressing the icon below and selecting the webcam you want to use.</a:t>
            </a:r>
          </a:p>
          <a:p>
            <a:endParaRPr lang="en-US" dirty="0"/>
          </a:p>
        </p:txBody>
      </p:sp>
      <p:sp>
        <p:nvSpPr>
          <p:cNvPr id="5" name="Text Placeholder 4">
            <a:extLst>
              <a:ext uri="{FF2B5EF4-FFF2-40B4-BE49-F238E27FC236}">
                <a16:creationId xmlns:a16="http://schemas.microsoft.com/office/drawing/2014/main" id="{01B6E712-652D-00BF-4F95-1DE17F806CD4}"/>
              </a:ext>
            </a:extLst>
          </p:cNvPr>
          <p:cNvSpPr>
            <a:spLocks noGrp="1"/>
          </p:cNvSpPr>
          <p:nvPr>
            <p:ph type="body" sz="quarter" idx="14" hasCustomPrompt="1"/>
          </p:nvPr>
        </p:nvSpPr>
        <p:spPr>
          <a:xfrm>
            <a:off x="4065588" y="1311275"/>
            <a:ext cx="7691437" cy="4362450"/>
          </a:xfrm>
        </p:spPr>
        <p:txBody>
          <a:bodyPr/>
          <a:lstStyle/>
          <a:p>
            <a:pPr lvl="0"/>
            <a:r>
              <a:rPr lang="en-GB" dirty="0"/>
              <a:t>Add the text or short bullet points you are speaking to in your video here.</a:t>
            </a:r>
            <a:endParaRPr lang="en-US" dirty="0"/>
          </a:p>
        </p:txBody>
      </p:sp>
      <p:sp>
        <p:nvSpPr>
          <p:cNvPr id="3" name="Slide Number Placeholder 2">
            <a:extLst>
              <a:ext uri="{FF2B5EF4-FFF2-40B4-BE49-F238E27FC236}">
                <a16:creationId xmlns:a16="http://schemas.microsoft.com/office/drawing/2014/main" id="{5669B127-A56E-711A-2040-C0949DA93D2F}"/>
              </a:ext>
            </a:extLst>
          </p:cNvPr>
          <p:cNvSpPr>
            <a:spLocks noGrp="1" noRot="1" noMove="1" noResize="1" noEditPoints="1" noAdjustHandles="1" noChangeArrowheads="1" noChangeShapeType="1"/>
          </p:cNvSpPr>
          <p:nvPr>
            <p:ph type="sldNum" sz="quarter" idx="15"/>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195508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 Cameo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A432-6119-2CF9-F0B9-56CD48AFCBFE}"/>
              </a:ext>
            </a:extLst>
          </p:cNvPr>
          <p:cNvSpPr>
            <a:spLocks noGrp="1"/>
          </p:cNvSpPr>
          <p:nvPr>
            <p:ph type="title" hasCustomPrompt="1"/>
          </p:nvPr>
        </p:nvSpPr>
        <p:spPr/>
        <p:txBody>
          <a:bodyPr/>
          <a:lstStyle/>
          <a:p>
            <a:r>
              <a:rPr lang="en-GB" dirty="0"/>
              <a:t>Add slide title here</a:t>
            </a:r>
          </a:p>
        </p:txBody>
      </p:sp>
      <p:sp>
        <p:nvSpPr>
          <p:cNvPr id="4" name="Cameo Placeholder 3" descr="This placeholder contains video, if you are unable to access this please contact your module leader.">
            <a:extLst>
              <a:ext uri="{FF2B5EF4-FFF2-40B4-BE49-F238E27FC236}">
                <a16:creationId xmlns:a16="http://schemas.microsoft.com/office/drawing/2014/main" id="{A613DAA1-C11E-839F-B14F-20978FA8C75F}"/>
              </a:ext>
            </a:extLst>
          </p:cNvPr>
          <p:cNvSpPr>
            <a:spLocks noGrp="1"/>
          </p:cNvSpPr>
          <p:nvPr>
            <p:ph type="media" sz="quarter" idx="13" hasCustomPrompt="1">
              <p:extLst>
                <p:ext uri="{56F484CC-4922-43CF-B6FB-B326C6A72FC8}">
                  <p232:phTypeExt xmlns="" xmlns:p232="http://schemas.microsoft.com/office/powerpoint/2023/02/main">
                    <p232:type>
                      <p232:cameo/>
                    </p232:type>
                  </p232:phTypeExt>
                </p:ext>
              </p:extLst>
            </p:ph>
          </p:nvPr>
        </p:nvSpPr>
        <p:spPr>
          <a:xfrm>
            <a:off x="8326307" y="1321909"/>
            <a:ext cx="3430262" cy="4329743"/>
          </a:xfrm>
        </p:spPr>
        <p:txBody>
          <a:bodyPr>
            <a:normAutofit/>
          </a:bodyPr>
          <a:lstStyle>
            <a:lvl1pPr marL="0" indent="0">
              <a:buNone/>
              <a:defRPr sz="1400" i="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Speak to the inserted image you’ve included in a bitesize video. Use the icon below to begin.</a:t>
            </a:r>
          </a:p>
        </p:txBody>
      </p:sp>
      <p:sp>
        <p:nvSpPr>
          <p:cNvPr id="6" name="Picture Placeholder 5">
            <a:extLst>
              <a:ext uri="{FF2B5EF4-FFF2-40B4-BE49-F238E27FC236}">
                <a16:creationId xmlns:a16="http://schemas.microsoft.com/office/drawing/2014/main" id="{7F433060-5EB1-6DA2-BA4A-B0583AB8BF9F}"/>
              </a:ext>
            </a:extLst>
          </p:cNvPr>
          <p:cNvSpPr>
            <a:spLocks noGrp="1"/>
          </p:cNvSpPr>
          <p:nvPr>
            <p:ph type="pic" sz="quarter" idx="14" hasCustomPrompt="1"/>
          </p:nvPr>
        </p:nvSpPr>
        <p:spPr>
          <a:xfrm>
            <a:off x="447675" y="1322388"/>
            <a:ext cx="7715250" cy="4329112"/>
          </a:xfrm>
        </p:spPr>
        <p:txBody>
          <a:bodyPr>
            <a:normAutofit/>
          </a:bodyPr>
          <a:lstStyle>
            <a:lvl1pPr marL="0" indent="0">
              <a:buNone/>
              <a:defRPr sz="1400" i="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To insert an image from your device you can choose the icon below. Alternatively, to search and select from Microsoft’s bank of online stock images simply choose the drop-down </a:t>
            </a:r>
            <a:r>
              <a:rPr lang="en-GB" b="1" dirty="0"/>
              <a:t>Pictures </a:t>
            </a:r>
            <a:r>
              <a:rPr lang="en-GB" dirty="0"/>
              <a:t>menu (found in the Insert ribbon) and select an option, such as ‘Stock Images’. The image you insert will be cropped to this frame, you can edit the resulting image using the options in the </a:t>
            </a:r>
            <a:r>
              <a:rPr lang="en-GB" b="1" dirty="0"/>
              <a:t>Picture Format</a:t>
            </a:r>
            <a:r>
              <a:rPr lang="en-GB" b="0" dirty="0"/>
              <a:t> ribbon. If you’re stuck please email </a:t>
            </a:r>
            <a:r>
              <a:rPr lang="en-GB" b="0" dirty="0" err="1"/>
              <a:t>LUBS-DEE@leeds.ac.uk</a:t>
            </a:r>
            <a:r>
              <a:rPr lang="en-GB" b="0" dirty="0"/>
              <a:t> for help.</a:t>
            </a:r>
            <a:endParaRPr lang="en-GB" dirty="0"/>
          </a:p>
          <a:p>
            <a:endParaRPr lang="en-US" dirty="0"/>
          </a:p>
        </p:txBody>
      </p:sp>
      <p:sp>
        <p:nvSpPr>
          <p:cNvPr id="3" name="Slide Number Placeholder 2">
            <a:extLst>
              <a:ext uri="{FF2B5EF4-FFF2-40B4-BE49-F238E27FC236}">
                <a16:creationId xmlns:a16="http://schemas.microsoft.com/office/drawing/2014/main" id="{0C82F95F-7CCA-B6A3-B61F-61976EFB7B46}"/>
              </a:ext>
            </a:extLst>
          </p:cNvPr>
          <p:cNvSpPr>
            <a:spLocks noGrp="1" noRot="1" noMove="1" noResize="1" noEditPoints="1" noAdjustHandles="1" noChangeArrowheads="1" noChangeShapeType="1"/>
          </p:cNvSpPr>
          <p:nvPr>
            <p:ph type="sldNum" sz="quarter" idx="15"/>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194364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33143-D8B0-840C-ADDA-F235FB44C601}"/>
              </a:ext>
            </a:extLst>
          </p:cNvPr>
          <p:cNvSpPr>
            <a:spLocks noGrp="1"/>
          </p:cNvSpPr>
          <p:nvPr>
            <p:ph type="title" hasCustomPrompt="1"/>
          </p:nvPr>
        </p:nvSpPr>
        <p:spPr/>
        <p:txBody>
          <a:bodyPr/>
          <a:lstStyle/>
          <a:p>
            <a:r>
              <a:rPr lang="en-GB" dirty="0"/>
              <a:t>Add slide title here</a:t>
            </a:r>
            <a:endParaRPr lang="en-US" dirty="0"/>
          </a:p>
        </p:txBody>
      </p:sp>
      <p:sp>
        <p:nvSpPr>
          <p:cNvPr id="3" name="Slide Number Placeholder 2">
            <a:extLst>
              <a:ext uri="{FF2B5EF4-FFF2-40B4-BE49-F238E27FC236}">
                <a16:creationId xmlns:a16="http://schemas.microsoft.com/office/drawing/2014/main" id="{D8A2B1A4-036C-6B5A-3231-CFA1DB688C06}"/>
              </a:ext>
            </a:extLst>
          </p:cNvPr>
          <p:cNvSpPr>
            <a:spLocks noGrp="1" noRot="1" noMove="1" noResize="1" noEditPoints="1" noAdjustHandles="1" noChangeArrowheads="1" noChangeShapeType="1"/>
          </p:cNvSpPr>
          <p:nvPr>
            <p:ph type="sldNum" sz="quarter" idx="10"/>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36296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uits shorter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463C-608D-13B5-1D2F-79AF21D7231E}"/>
              </a:ext>
            </a:extLst>
          </p:cNvPr>
          <p:cNvSpPr>
            <a:spLocks noGrp="1"/>
          </p:cNvSpPr>
          <p:nvPr>
            <p:ph type="ctrTitle" hasCustomPrompt="1"/>
          </p:nvPr>
        </p:nvSpPr>
        <p:spPr>
          <a:xfrm>
            <a:off x="434975" y="1600200"/>
            <a:ext cx="5157303" cy="3035298"/>
          </a:xfrm>
        </p:spPr>
        <p:txBody>
          <a:bodyPr anchor="b">
            <a:normAutofit/>
          </a:bodyPr>
          <a:lstStyle>
            <a:lvl1pPr algn="l">
              <a:lnSpc>
                <a:spcPct val="95000"/>
              </a:lnSpc>
              <a:defRPr sz="4400">
                <a:solidFill>
                  <a:schemeClr val="bg1"/>
                </a:solidFill>
              </a:defRPr>
            </a:lvl1pPr>
          </a:lstStyle>
          <a:p>
            <a:r>
              <a:rPr lang="en-GB" dirty="0"/>
              <a:t>Add the class title here</a:t>
            </a:r>
          </a:p>
        </p:txBody>
      </p:sp>
      <p:sp>
        <p:nvSpPr>
          <p:cNvPr id="3" name="Subtitle 2">
            <a:extLst>
              <a:ext uri="{FF2B5EF4-FFF2-40B4-BE49-F238E27FC236}">
                <a16:creationId xmlns:a16="http://schemas.microsoft.com/office/drawing/2014/main" id="{564946EB-A0AB-A529-4A80-84180658CB1A}"/>
              </a:ext>
            </a:extLst>
          </p:cNvPr>
          <p:cNvSpPr>
            <a:spLocks noGrp="1"/>
          </p:cNvSpPr>
          <p:nvPr>
            <p:ph type="subTitle" idx="1" hasCustomPrompt="1"/>
          </p:nvPr>
        </p:nvSpPr>
        <p:spPr>
          <a:xfrm>
            <a:off x="434975" y="5257801"/>
            <a:ext cx="5157303" cy="777240"/>
          </a:xfrm>
        </p:spPr>
        <p:txBody>
          <a:bodyPr>
            <a:normAutofit/>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your name here</a:t>
            </a:r>
          </a:p>
          <a:p>
            <a:r>
              <a:rPr lang="en-GB" dirty="0"/>
              <a:t>Add the module code here</a:t>
            </a:r>
          </a:p>
        </p:txBody>
      </p:sp>
      <p:sp>
        <p:nvSpPr>
          <p:cNvPr id="9" name="Rule">
            <a:extLst>
              <a:ext uri="{FF2B5EF4-FFF2-40B4-BE49-F238E27FC236}">
                <a16:creationId xmlns:a16="http://schemas.microsoft.com/office/drawing/2014/main" id="{1AA8658B-489D-937F-E54E-8F83706404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659" y="4996987"/>
            <a:ext cx="379415" cy="95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1" name="Business School wordmark">
            <a:extLst>
              <a:ext uri="{FF2B5EF4-FFF2-40B4-BE49-F238E27FC236}">
                <a16:creationId xmlns:a16="http://schemas.microsoft.com/office/drawing/2014/main" id="{15B8D312-1B6D-671B-7A71-D91E3145B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976" y="419101"/>
            <a:ext cx="1244599" cy="937958"/>
          </a:xfrm>
          <a:prstGeom prst="rect">
            <a:avLst/>
          </a:prstGeom>
        </p:spPr>
      </p:pic>
      <p:pic>
        <p:nvPicPr>
          <p:cNvPr id="8" name="Triple Accreditation logo">
            <a:extLst>
              <a:ext uri="{FF2B5EF4-FFF2-40B4-BE49-F238E27FC236}">
                <a16:creationId xmlns:a16="http://schemas.microsoft.com/office/drawing/2014/main" id="{EF45011F-11D8-136B-CF52-6F2ECE4755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rcRect/>
          <a:stretch/>
        </p:blipFill>
        <p:spPr>
          <a:xfrm>
            <a:off x="435429" y="6113001"/>
            <a:ext cx="2735943" cy="346136"/>
          </a:xfrm>
          <a:prstGeom prst="rect">
            <a:avLst/>
          </a:prstGeom>
        </p:spPr>
      </p:pic>
      <p:pic>
        <p:nvPicPr>
          <p:cNvPr id="10" name="University of Leeds logo">
            <a:extLst>
              <a:ext uri="{FF2B5EF4-FFF2-40B4-BE49-F238E27FC236}">
                <a16:creationId xmlns:a16="http://schemas.microsoft.com/office/drawing/2014/main" id="{788C15C4-F612-867E-AB2B-ABD421889C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01276" y="428627"/>
            <a:ext cx="1584000" cy="450521"/>
          </a:xfrm>
          <a:prstGeom prst="rect">
            <a:avLst/>
          </a:prstGeom>
        </p:spPr>
      </p:pic>
      <p:sp>
        <p:nvSpPr>
          <p:cNvPr id="22" name="Evolving world shape large">
            <a:extLst>
              <a:ext uri="{FF2B5EF4-FFF2-40B4-BE49-F238E27FC236}">
                <a16:creationId xmlns:a16="http://schemas.microsoft.com/office/drawing/2014/main" id="{E1C7E3E4-A79F-0743-A902-E0C2664EDA8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9429005" y="1726874"/>
            <a:ext cx="2762995" cy="5131127"/>
          </a:xfrm>
          <a:custGeom>
            <a:avLst/>
            <a:gdLst>
              <a:gd name="connsiteX0" fmla="*/ 2762995 w 2762995"/>
              <a:gd name="connsiteY0" fmla="*/ 0 h 5131127"/>
              <a:gd name="connsiteX1" fmla="*/ 2762995 w 2762995"/>
              <a:gd name="connsiteY1" fmla="*/ 5131127 h 5131127"/>
              <a:gd name="connsiteX2" fmla="*/ 1031144 w 2762995"/>
              <a:gd name="connsiteY2" fmla="*/ 5131127 h 5131127"/>
              <a:gd name="connsiteX3" fmla="*/ 854077 w 2762995"/>
              <a:gd name="connsiteY3" fmla="*/ 4970198 h 5131127"/>
              <a:gd name="connsiteX4" fmla="*/ 0 w 2762995"/>
              <a:gd name="connsiteY4" fmla="*/ 2908274 h 5131127"/>
              <a:gd name="connsiteX5" fmla="*/ 2617856 w 2762995"/>
              <a:gd name="connsiteY5" fmla="*/ 7329 h 51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995" h="5131127">
                <a:moveTo>
                  <a:pt x="2762995" y="0"/>
                </a:moveTo>
                <a:lnTo>
                  <a:pt x="2762995" y="5131127"/>
                </a:lnTo>
                <a:lnTo>
                  <a:pt x="1031144" y="5131127"/>
                </a:lnTo>
                <a:lnTo>
                  <a:pt x="854077" y="4970198"/>
                </a:lnTo>
                <a:cubicBezTo>
                  <a:pt x="326385" y="4442505"/>
                  <a:pt x="0" y="3713505"/>
                  <a:pt x="0" y="2908274"/>
                </a:cubicBezTo>
                <a:cubicBezTo>
                  <a:pt x="0" y="1398466"/>
                  <a:pt x="1147446" y="156658"/>
                  <a:pt x="2617856" y="7329"/>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Evolving world shape medium">
            <a:extLst>
              <a:ext uri="{FF2B5EF4-FFF2-40B4-BE49-F238E27FC236}">
                <a16:creationId xmlns:a16="http://schemas.microsoft.com/office/drawing/2014/main" id="{858E84B9-5460-FB8E-F01F-BBACC7512F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532182" y="1719148"/>
            <a:ext cx="2919829" cy="5138853"/>
          </a:xfrm>
          <a:custGeom>
            <a:avLst/>
            <a:gdLst>
              <a:gd name="connsiteX0" fmla="*/ 2916000 w 2919829"/>
              <a:gd name="connsiteY0" fmla="*/ 0 h 5138853"/>
              <a:gd name="connsiteX1" fmla="*/ 2919829 w 2919829"/>
              <a:gd name="connsiteY1" fmla="*/ 193 h 5138853"/>
              <a:gd name="connsiteX2" fmla="*/ 2919829 w 2919829"/>
              <a:gd name="connsiteY2" fmla="*/ 5138853 h 5138853"/>
              <a:gd name="connsiteX3" fmla="*/ 1031144 w 2919829"/>
              <a:gd name="connsiteY3" fmla="*/ 5138853 h 5138853"/>
              <a:gd name="connsiteX4" fmla="*/ 854077 w 2919829"/>
              <a:gd name="connsiteY4" fmla="*/ 4977924 h 5138853"/>
              <a:gd name="connsiteX5" fmla="*/ 0 w 2919829"/>
              <a:gd name="connsiteY5" fmla="*/ 2916000 h 5138853"/>
              <a:gd name="connsiteX6" fmla="*/ 2916000 w 2919829"/>
              <a:gd name="connsiteY6" fmla="*/ 0 h 513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829" h="5138853">
                <a:moveTo>
                  <a:pt x="2916000" y="0"/>
                </a:moveTo>
                <a:lnTo>
                  <a:pt x="2919829" y="193"/>
                </a:lnTo>
                <a:lnTo>
                  <a:pt x="2919829" y="5138853"/>
                </a:lnTo>
                <a:lnTo>
                  <a:pt x="1031144" y="5138853"/>
                </a:lnTo>
                <a:lnTo>
                  <a:pt x="854077" y="4977924"/>
                </a:lnTo>
                <a:cubicBezTo>
                  <a:pt x="326385" y="4450231"/>
                  <a:pt x="0" y="3721231"/>
                  <a:pt x="0" y="2916000"/>
                </a:cubicBezTo>
                <a:cubicBezTo>
                  <a:pt x="0" y="1305538"/>
                  <a:pt x="1305538" y="0"/>
                  <a:pt x="2916000"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 name="Evolving world shape small">
            <a:extLst>
              <a:ext uri="{FF2B5EF4-FFF2-40B4-BE49-F238E27FC236}">
                <a16:creationId xmlns:a16="http://schemas.microsoft.com/office/drawing/2014/main" id="{307B1B1D-4FF9-19A0-CDE9-42A873B55CB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5798747" y="2687854"/>
            <a:ext cx="746434" cy="3890781"/>
          </a:xfrm>
          <a:custGeom>
            <a:avLst/>
            <a:gdLst>
              <a:gd name="connsiteX0" fmla="*/ 746434 w 746434"/>
              <a:gd name="connsiteY0" fmla="*/ 0 h 3890781"/>
              <a:gd name="connsiteX1" fmla="*/ 746434 w 746434"/>
              <a:gd name="connsiteY1" fmla="*/ 3890781 h 3890781"/>
              <a:gd name="connsiteX2" fmla="*/ 665873 w 746434"/>
              <a:gd name="connsiteY2" fmla="*/ 3802141 h 3890781"/>
              <a:gd name="connsiteX3" fmla="*/ 0 w 746434"/>
              <a:gd name="connsiteY3" fmla="*/ 1947294 h 3890781"/>
              <a:gd name="connsiteX4" fmla="*/ 589843 w 746434"/>
              <a:gd name="connsiteY4" fmla="*/ 188604 h 389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434" h="3890781">
                <a:moveTo>
                  <a:pt x="746434" y="0"/>
                </a:moveTo>
                <a:lnTo>
                  <a:pt x="746434" y="3890781"/>
                </a:lnTo>
                <a:lnTo>
                  <a:pt x="665873" y="3802141"/>
                </a:lnTo>
                <a:cubicBezTo>
                  <a:pt x="249889" y="3298084"/>
                  <a:pt x="0" y="2651871"/>
                  <a:pt x="0" y="1947294"/>
                </a:cubicBezTo>
                <a:cubicBezTo>
                  <a:pt x="0" y="1286753"/>
                  <a:pt x="219629" y="677509"/>
                  <a:pt x="589843" y="18860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09577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cropp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463C-608D-13B5-1D2F-79AF21D7231E}"/>
              </a:ext>
            </a:extLst>
          </p:cNvPr>
          <p:cNvSpPr>
            <a:spLocks noGrp="1"/>
          </p:cNvSpPr>
          <p:nvPr>
            <p:ph type="ctrTitle" hasCustomPrompt="1"/>
          </p:nvPr>
        </p:nvSpPr>
        <p:spPr>
          <a:xfrm>
            <a:off x="434975" y="1600200"/>
            <a:ext cx="5864225" cy="3035298"/>
          </a:xfrm>
        </p:spPr>
        <p:txBody>
          <a:bodyPr anchor="b">
            <a:normAutofit/>
          </a:bodyPr>
          <a:lstStyle>
            <a:lvl1pPr algn="l">
              <a:lnSpc>
                <a:spcPct val="95000"/>
              </a:lnSpc>
              <a:defRPr sz="4400"/>
            </a:lvl1pPr>
          </a:lstStyle>
          <a:p>
            <a:r>
              <a:rPr lang="en-GB" dirty="0"/>
              <a:t>Add the class title here</a:t>
            </a:r>
          </a:p>
        </p:txBody>
      </p:sp>
      <p:sp>
        <p:nvSpPr>
          <p:cNvPr id="3" name="Subtitle 2">
            <a:extLst>
              <a:ext uri="{FF2B5EF4-FFF2-40B4-BE49-F238E27FC236}">
                <a16:creationId xmlns:a16="http://schemas.microsoft.com/office/drawing/2014/main" id="{564946EB-A0AB-A529-4A80-84180658CB1A}"/>
              </a:ext>
            </a:extLst>
          </p:cNvPr>
          <p:cNvSpPr>
            <a:spLocks noGrp="1"/>
          </p:cNvSpPr>
          <p:nvPr>
            <p:ph type="subTitle" idx="1" hasCustomPrompt="1"/>
          </p:nvPr>
        </p:nvSpPr>
        <p:spPr>
          <a:xfrm>
            <a:off x="434975" y="5257800"/>
            <a:ext cx="5864225" cy="714829"/>
          </a:xfrm>
        </p:spPr>
        <p:txBody>
          <a:bodyPr>
            <a:normAutofit/>
          </a:bodyPr>
          <a:lstStyle>
            <a:lvl1pPr marL="0" indent="0" algn="l">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your name here</a:t>
            </a:r>
          </a:p>
          <a:p>
            <a:r>
              <a:rPr lang="en-GB" dirty="0"/>
              <a:t>Add the module code here</a:t>
            </a:r>
          </a:p>
        </p:txBody>
      </p:sp>
      <p:sp>
        <p:nvSpPr>
          <p:cNvPr id="19" name="Picture Placeholder 18">
            <a:extLst>
              <a:ext uri="{FF2B5EF4-FFF2-40B4-BE49-F238E27FC236}">
                <a16:creationId xmlns:a16="http://schemas.microsoft.com/office/drawing/2014/main" id="{11738E2F-CBAE-3B37-7538-8103A37B65B2}"/>
              </a:ext>
            </a:extLst>
          </p:cNvPr>
          <p:cNvSpPr>
            <a:spLocks noGrp="1"/>
          </p:cNvSpPr>
          <p:nvPr>
            <p:ph type="pic" sz="quarter" idx="13"/>
          </p:nvPr>
        </p:nvSpPr>
        <p:spPr>
          <a:xfrm>
            <a:off x="6746874" y="0"/>
            <a:ext cx="5445126" cy="6858000"/>
          </a:xfrm>
          <a:custGeom>
            <a:avLst/>
            <a:gdLst>
              <a:gd name="connsiteX0" fmla="*/ 845572 w 5445126"/>
              <a:gd name="connsiteY0" fmla="*/ 0 h 6858000"/>
              <a:gd name="connsiteX1" fmla="*/ 5445126 w 5445126"/>
              <a:gd name="connsiteY1" fmla="*/ 0 h 6858000"/>
              <a:gd name="connsiteX2" fmla="*/ 5445126 w 5445126"/>
              <a:gd name="connsiteY2" fmla="*/ 6858000 h 6858000"/>
              <a:gd name="connsiteX3" fmla="*/ 806416 w 5445126"/>
              <a:gd name="connsiteY3" fmla="*/ 6858000 h 6858000"/>
              <a:gd name="connsiteX4" fmla="*/ 722120 w 5445126"/>
              <a:gd name="connsiteY4" fmla="*/ 6693952 h 6858000"/>
              <a:gd name="connsiteX5" fmla="*/ 0 w 5445126"/>
              <a:gd name="connsiteY5" fmla="*/ 3467100 h 6858000"/>
              <a:gd name="connsiteX6" fmla="*/ 722120 w 5445126"/>
              <a:gd name="connsiteY6" fmla="*/ 2402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126" h="6858000">
                <a:moveTo>
                  <a:pt x="845572" y="0"/>
                </a:moveTo>
                <a:lnTo>
                  <a:pt x="5445126" y="0"/>
                </a:lnTo>
                <a:lnTo>
                  <a:pt x="5445126" y="6858000"/>
                </a:lnTo>
                <a:lnTo>
                  <a:pt x="806416" y="6858000"/>
                </a:lnTo>
                <a:lnTo>
                  <a:pt x="722120" y="6693952"/>
                </a:lnTo>
                <a:cubicBezTo>
                  <a:pt x="263881" y="5753053"/>
                  <a:pt x="0" y="4648524"/>
                  <a:pt x="0" y="3467100"/>
                </a:cubicBezTo>
                <a:cubicBezTo>
                  <a:pt x="0" y="2285677"/>
                  <a:pt x="263881" y="1181147"/>
                  <a:pt x="722120" y="240248"/>
                </a:cubicBezTo>
                <a:close/>
              </a:path>
            </a:pathLst>
          </a:custGeom>
        </p:spPr>
        <p:txBody>
          <a:bodyPr wrap="square" anchor="t">
            <a:noAutofit/>
          </a:bodyPr>
          <a:lstStyle>
            <a:lvl1pPr marL="0" indent="0" algn="l">
              <a:buFont typeface="+mj-lt"/>
              <a:buNone/>
              <a:defRPr sz="1400" i="1"/>
            </a:lvl1pPr>
          </a:lstStyle>
          <a:p>
            <a:endParaRPr lang="en-GB" dirty="0"/>
          </a:p>
          <a:p>
            <a:endParaRPr lang="en-GB" dirty="0"/>
          </a:p>
          <a:p>
            <a:r>
              <a:rPr lang="en-GB" dirty="0"/>
              <a:t>Insert an image into this border by pressing the icon below. You’ll be able to choose an image from your own device or search Microsoft’s bank of online and stock images. The resulting image will be cropped in line with the LUBS visual identity.</a:t>
            </a:r>
          </a:p>
        </p:txBody>
      </p:sp>
      <p:sp>
        <p:nvSpPr>
          <p:cNvPr id="9" name="Rule">
            <a:extLst>
              <a:ext uri="{FF2B5EF4-FFF2-40B4-BE49-F238E27FC236}">
                <a16:creationId xmlns:a16="http://schemas.microsoft.com/office/drawing/2014/main" id="{1AA8658B-489D-937F-E54E-8F83706404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659" y="4996987"/>
            <a:ext cx="379415" cy="957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Business School wordmark">
            <a:extLst>
              <a:ext uri="{FF2B5EF4-FFF2-40B4-BE49-F238E27FC236}">
                <a16:creationId xmlns:a16="http://schemas.microsoft.com/office/drawing/2014/main" id="{15B8D312-1B6D-671B-7A71-D91E3145B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976" y="419101"/>
            <a:ext cx="1244599" cy="937958"/>
          </a:xfrm>
          <a:prstGeom prst="rect">
            <a:avLst/>
          </a:prstGeom>
        </p:spPr>
      </p:pic>
      <p:pic>
        <p:nvPicPr>
          <p:cNvPr id="13" name="Triple Accreditation Logo">
            <a:extLst>
              <a:ext uri="{FF2B5EF4-FFF2-40B4-BE49-F238E27FC236}">
                <a16:creationId xmlns:a16="http://schemas.microsoft.com/office/drawing/2014/main" id="{809C6E06-F71D-709E-3534-DD95061EC3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tretch>
            <a:fillRect/>
          </a:stretch>
        </p:blipFill>
        <p:spPr>
          <a:xfrm>
            <a:off x="435429" y="6108447"/>
            <a:ext cx="2735943" cy="355244"/>
          </a:xfrm>
          <a:prstGeom prst="rect">
            <a:avLst/>
          </a:prstGeom>
        </p:spPr>
      </p:pic>
    </p:spTree>
    <p:extLst>
      <p:ext uri="{BB962C8B-B14F-4D97-AF65-F5344CB8AC3E}">
        <p14:creationId xmlns:p14="http://schemas.microsoft.com/office/powerpoint/2010/main" val="35774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Cameo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463C-608D-13B5-1D2F-79AF21D7231E}"/>
              </a:ext>
            </a:extLst>
          </p:cNvPr>
          <p:cNvSpPr>
            <a:spLocks noGrp="1"/>
          </p:cNvSpPr>
          <p:nvPr>
            <p:ph type="ctrTitle" hasCustomPrompt="1"/>
          </p:nvPr>
        </p:nvSpPr>
        <p:spPr>
          <a:xfrm>
            <a:off x="434974" y="1600200"/>
            <a:ext cx="6340963" cy="3035298"/>
          </a:xfrm>
        </p:spPr>
        <p:txBody>
          <a:bodyPr anchor="b">
            <a:normAutofit/>
          </a:bodyPr>
          <a:lstStyle>
            <a:lvl1pPr algn="l">
              <a:lnSpc>
                <a:spcPct val="95000"/>
              </a:lnSpc>
              <a:defRPr sz="4400">
                <a:solidFill>
                  <a:schemeClr val="bg1"/>
                </a:solidFill>
              </a:defRPr>
            </a:lvl1pPr>
          </a:lstStyle>
          <a:p>
            <a:r>
              <a:rPr lang="en-GB" dirty="0"/>
              <a:t>Add class title here</a:t>
            </a:r>
          </a:p>
        </p:txBody>
      </p:sp>
      <p:sp>
        <p:nvSpPr>
          <p:cNvPr id="3" name="Subtitle 2">
            <a:extLst>
              <a:ext uri="{FF2B5EF4-FFF2-40B4-BE49-F238E27FC236}">
                <a16:creationId xmlns:a16="http://schemas.microsoft.com/office/drawing/2014/main" id="{564946EB-A0AB-A529-4A80-84180658CB1A}"/>
              </a:ext>
            </a:extLst>
          </p:cNvPr>
          <p:cNvSpPr>
            <a:spLocks noGrp="1"/>
          </p:cNvSpPr>
          <p:nvPr>
            <p:ph type="subTitle" idx="1" hasCustomPrompt="1"/>
          </p:nvPr>
        </p:nvSpPr>
        <p:spPr>
          <a:xfrm>
            <a:off x="434975" y="5257801"/>
            <a:ext cx="6340962" cy="777240"/>
          </a:xfrm>
        </p:spPr>
        <p:txBody>
          <a:bodyPr>
            <a:normAutofit/>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your name here</a:t>
            </a:r>
          </a:p>
          <a:p>
            <a:r>
              <a:rPr lang="en-GB" dirty="0"/>
              <a:t>Add the module code here</a:t>
            </a:r>
          </a:p>
        </p:txBody>
      </p:sp>
      <p:sp>
        <p:nvSpPr>
          <p:cNvPr id="9" name="Rule">
            <a:extLst>
              <a:ext uri="{FF2B5EF4-FFF2-40B4-BE49-F238E27FC236}">
                <a16:creationId xmlns:a16="http://schemas.microsoft.com/office/drawing/2014/main" id="{1AA8658B-489D-937F-E54E-8F83706404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74659" y="4996987"/>
            <a:ext cx="379415" cy="95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Cameo Placeholder 11" descr="This placeholder features video content. If you cannot access this please contact your module leader.">
            <a:extLst>
              <a:ext uri="{FF2B5EF4-FFF2-40B4-BE49-F238E27FC236}">
                <a16:creationId xmlns:a16="http://schemas.microsoft.com/office/drawing/2014/main" id="{DF46FE70-3BEE-FDD7-491C-A59F276C51CE}"/>
              </a:ext>
            </a:extLst>
          </p:cNvPr>
          <p:cNvSpPr>
            <a:spLocks noGrp="1"/>
          </p:cNvSpPr>
          <p:nvPr>
            <p:ph type="media" sz="quarter" idx="10" hasCustomPrompt="1">
              <p:extLst>
                <p:ext uri="{56F484CC-4922-43CF-B6FB-B326C6A72FC8}">
                  <p232:phTypeExt xmlns="" xmlns:p232="http://schemas.microsoft.com/office/powerpoint/2023/02/main">
                    <p232:type>
                      <p232:cameo/>
                    </p232:type>
                  </p232:phTypeExt>
                </p:ext>
              </p:extLst>
            </p:ph>
          </p:nvPr>
        </p:nvSpPr>
        <p:spPr>
          <a:xfrm>
            <a:off x="7273929" y="1600200"/>
            <a:ext cx="4443412" cy="4443413"/>
          </a:xfrm>
          <a:prstGeom prst="ellipse">
            <a:avLst/>
          </a:prstGeom>
        </p:spPr>
        <p:txBody>
          <a:bodyPr>
            <a:normAutofit/>
          </a:bodyPr>
          <a:lstStyle>
            <a:lvl1pPr marL="0" indent="0">
              <a:buNone/>
              <a:defRPr sz="1400" i="1">
                <a:solidFill>
                  <a:schemeClr val="bg1"/>
                </a:solidFill>
              </a:defRPr>
            </a:lvl1pPr>
          </a:lstStyle>
          <a:p>
            <a:r>
              <a:rPr lang="en-US" dirty="0"/>
              <a:t>Insert a short bitesize video into this circular frame by pressing the icon below and selecting the webcam you want to use.</a:t>
            </a:r>
          </a:p>
        </p:txBody>
      </p:sp>
      <p:pic>
        <p:nvPicPr>
          <p:cNvPr id="11" name="Business School wordmark">
            <a:extLst>
              <a:ext uri="{FF2B5EF4-FFF2-40B4-BE49-F238E27FC236}">
                <a16:creationId xmlns:a16="http://schemas.microsoft.com/office/drawing/2014/main" id="{15B8D312-1B6D-671B-7A71-D91E3145B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976" y="419101"/>
            <a:ext cx="1244599" cy="937958"/>
          </a:xfrm>
          <a:prstGeom prst="rect">
            <a:avLst/>
          </a:prstGeom>
        </p:spPr>
      </p:pic>
      <p:pic>
        <p:nvPicPr>
          <p:cNvPr id="8" name="Triple Accreditation logo">
            <a:extLst>
              <a:ext uri="{FF2B5EF4-FFF2-40B4-BE49-F238E27FC236}">
                <a16:creationId xmlns:a16="http://schemas.microsoft.com/office/drawing/2014/main" id="{EF45011F-11D8-136B-CF52-6F2ECE4755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rcRect/>
          <a:stretch/>
        </p:blipFill>
        <p:spPr>
          <a:xfrm>
            <a:off x="435429" y="6113001"/>
            <a:ext cx="2735943" cy="346136"/>
          </a:xfrm>
          <a:prstGeom prst="rect">
            <a:avLst/>
          </a:prstGeom>
        </p:spPr>
      </p:pic>
      <p:pic>
        <p:nvPicPr>
          <p:cNvPr id="10" name="University of Leeds logo">
            <a:extLst>
              <a:ext uri="{FF2B5EF4-FFF2-40B4-BE49-F238E27FC236}">
                <a16:creationId xmlns:a16="http://schemas.microsoft.com/office/drawing/2014/main" id="{788C15C4-F612-867E-AB2B-ABD421889C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01276" y="428627"/>
            <a:ext cx="1584000" cy="450521"/>
          </a:xfrm>
          <a:prstGeom prst="rect">
            <a:avLst/>
          </a:prstGeom>
        </p:spPr>
      </p:pic>
    </p:spTree>
    <p:extLst>
      <p:ext uri="{BB962C8B-B14F-4D97-AF65-F5344CB8AC3E}">
        <p14:creationId xmlns:p14="http://schemas.microsoft.com/office/powerpoint/2010/main" val="71515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6BA5-ACCD-78BC-DF0C-B41A599640DB}"/>
              </a:ext>
            </a:extLst>
          </p:cNvPr>
          <p:cNvSpPr>
            <a:spLocks noGrp="1"/>
          </p:cNvSpPr>
          <p:nvPr>
            <p:ph type="title" hasCustomPrompt="1"/>
          </p:nvPr>
        </p:nvSpPr>
        <p:spPr>
          <a:xfrm>
            <a:off x="447674" y="153736"/>
            <a:ext cx="11308895" cy="985747"/>
          </a:xfrm>
        </p:spPr>
        <p:txBody>
          <a:bodyPr/>
          <a:lstStyle/>
          <a:p>
            <a:r>
              <a:rPr lang="en-GB" dirty="0"/>
              <a:t>Add slide title here</a:t>
            </a:r>
          </a:p>
        </p:txBody>
      </p:sp>
      <p:sp>
        <p:nvSpPr>
          <p:cNvPr id="8" name="Text Placeholder">
            <a:extLst>
              <a:ext uri="{FF2B5EF4-FFF2-40B4-BE49-F238E27FC236}">
                <a16:creationId xmlns:a16="http://schemas.microsoft.com/office/drawing/2014/main" id="{D3FBFFEC-8F9B-3A91-2683-A4CA7D2D9BE6}"/>
              </a:ext>
            </a:extLst>
          </p:cNvPr>
          <p:cNvSpPr>
            <a:spLocks noGrp="1"/>
          </p:cNvSpPr>
          <p:nvPr>
            <p:ph type="body" sz="quarter" idx="13" hasCustomPrompt="1"/>
          </p:nvPr>
        </p:nvSpPr>
        <p:spPr>
          <a:xfrm>
            <a:off x="447675" y="1408113"/>
            <a:ext cx="11309350" cy="4438650"/>
          </a:xfrm>
        </p:spPr>
        <p:txBody>
          <a:bodyPr/>
          <a:lstStyle/>
          <a:p>
            <a:pPr lvl="0"/>
            <a:r>
              <a:rPr lang="en-GB" dirty="0"/>
              <a:t>Add text or short bullet points here</a:t>
            </a:r>
            <a:endParaRPr lang="en-US" dirty="0"/>
          </a:p>
        </p:txBody>
      </p:sp>
      <p:sp>
        <p:nvSpPr>
          <p:cNvPr id="3" name="Slide Number Placeholder 2">
            <a:extLst>
              <a:ext uri="{FF2B5EF4-FFF2-40B4-BE49-F238E27FC236}">
                <a16:creationId xmlns:a16="http://schemas.microsoft.com/office/drawing/2014/main" id="{A063B0B2-FC9D-08BE-EB02-D1B89132814E}"/>
              </a:ext>
            </a:extLst>
          </p:cNvPr>
          <p:cNvSpPr>
            <a:spLocks noGrp="1" noRot="1" noMove="1" noResize="1" noEditPoints="1" noAdjustHandles="1" noChangeArrowheads="1" noChangeShapeType="1"/>
          </p:cNvSpPr>
          <p:nvPr>
            <p:ph type="sldNum" sz="quarter" idx="14"/>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166695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two column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44AE1C0-EE8E-887E-4D95-711B57EFF06B}"/>
              </a:ext>
            </a:extLst>
          </p:cNvPr>
          <p:cNvSpPr>
            <a:spLocks noGrp="1"/>
          </p:cNvSpPr>
          <p:nvPr>
            <p:ph type="title" hasCustomPrompt="1"/>
          </p:nvPr>
        </p:nvSpPr>
        <p:spPr/>
        <p:txBody>
          <a:bodyPr/>
          <a:lstStyle/>
          <a:p>
            <a:r>
              <a:rPr lang="en-GB" dirty="0"/>
              <a:t>Add slide title here</a:t>
            </a:r>
            <a:endParaRPr lang="en-US" dirty="0"/>
          </a:p>
        </p:txBody>
      </p:sp>
      <p:sp>
        <p:nvSpPr>
          <p:cNvPr id="8" name="Text Placeholder Left">
            <a:extLst>
              <a:ext uri="{FF2B5EF4-FFF2-40B4-BE49-F238E27FC236}">
                <a16:creationId xmlns:a16="http://schemas.microsoft.com/office/drawing/2014/main" id="{6972F286-B1CA-7CC2-4B9C-0552351B7471}"/>
              </a:ext>
            </a:extLst>
          </p:cNvPr>
          <p:cNvSpPr>
            <a:spLocks noGrp="1"/>
          </p:cNvSpPr>
          <p:nvPr>
            <p:ph type="body" sz="quarter" idx="13" hasCustomPrompt="1"/>
          </p:nvPr>
        </p:nvSpPr>
        <p:spPr>
          <a:xfrm>
            <a:off x="447676" y="1408113"/>
            <a:ext cx="5524000" cy="4438650"/>
          </a:xfrm>
        </p:spPr>
        <p:txBody>
          <a:bodyPr/>
          <a:lstStyle/>
          <a:p>
            <a:pPr lvl="0"/>
            <a:r>
              <a:rPr lang="en-GB" dirty="0"/>
              <a:t>Add block text or short bullet points here</a:t>
            </a:r>
            <a:endParaRPr lang="en-US" dirty="0"/>
          </a:p>
        </p:txBody>
      </p:sp>
      <p:sp>
        <p:nvSpPr>
          <p:cNvPr id="9" name="Text Placeholder Right">
            <a:extLst>
              <a:ext uri="{FF2B5EF4-FFF2-40B4-BE49-F238E27FC236}">
                <a16:creationId xmlns:a16="http://schemas.microsoft.com/office/drawing/2014/main" id="{BABFA873-E2AF-B9D2-1AB4-AB43333B3830}"/>
              </a:ext>
            </a:extLst>
          </p:cNvPr>
          <p:cNvSpPr>
            <a:spLocks noGrp="1"/>
          </p:cNvSpPr>
          <p:nvPr>
            <p:ph type="body" sz="quarter" idx="14" hasCustomPrompt="1"/>
          </p:nvPr>
        </p:nvSpPr>
        <p:spPr>
          <a:xfrm>
            <a:off x="6220326" y="1408113"/>
            <a:ext cx="5536243" cy="4438650"/>
          </a:xfrm>
        </p:spPr>
        <p:txBody>
          <a:bodyPr/>
          <a:lstStyle/>
          <a:p>
            <a:pPr lvl="0"/>
            <a:r>
              <a:rPr lang="en-GB" dirty="0"/>
              <a:t>Add block text or short bullet points here</a:t>
            </a:r>
            <a:endParaRPr lang="en-US" dirty="0"/>
          </a:p>
        </p:txBody>
      </p:sp>
      <p:sp>
        <p:nvSpPr>
          <p:cNvPr id="2" name="Slide Number Placeholder 1">
            <a:extLst>
              <a:ext uri="{FF2B5EF4-FFF2-40B4-BE49-F238E27FC236}">
                <a16:creationId xmlns:a16="http://schemas.microsoft.com/office/drawing/2014/main" id="{BF409B65-7899-2363-2410-660009F0CD2D}"/>
              </a:ext>
            </a:extLst>
          </p:cNvPr>
          <p:cNvSpPr>
            <a:spLocks noGrp="1" noRot="1" noMove="1" noResize="1" noEditPoints="1" noAdjustHandles="1" noChangeArrowheads="1" noChangeShapeType="1"/>
          </p:cNvSpPr>
          <p:nvPr>
            <p:ph type="sldNum" sz="quarter" idx="15"/>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270235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C186BA5-ACCD-78BC-DF0C-B41A599640DB}"/>
              </a:ext>
            </a:extLst>
          </p:cNvPr>
          <p:cNvSpPr>
            <a:spLocks noGrp="1"/>
          </p:cNvSpPr>
          <p:nvPr>
            <p:ph type="title" hasCustomPrompt="1"/>
          </p:nvPr>
        </p:nvSpPr>
        <p:spPr/>
        <p:txBody>
          <a:bodyPr/>
          <a:lstStyle/>
          <a:p>
            <a:r>
              <a:rPr lang="en-GB" dirty="0"/>
              <a:t>Add slide title here</a:t>
            </a:r>
          </a:p>
        </p:txBody>
      </p:sp>
      <p:sp>
        <p:nvSpPr>
          <p:cNvPr id="10" name="Picture Placeholder">
            <a:extLst>
              <a:ext uri="{FF2B5EF4-FFF2-40B4-BE49-F238E27FC236}">
                <a16:creationId xmlns:a16="http://schemas.microsoft.com/office/drawing/2014/main" id="{7006D512-91C1-D8FA-ED3B-4C82A09F307E}"/>
              </a:ext>
            </a:extLst>
          </p:cNvPr>
          <p:cNvSpPr>
            <a:spLocks noGrp="1"/>
          </p:cNvSpPr>
          <p:nvPr>
            <p:ph type="pic" sz="quarter" idx="13" hasCustomPrompt="1"/>
          </p:nvPr>
        </p:nvSpPr>
        <p:spPr>
          <a:xfrm>
            <a:off x="447675" y="1393370"/>
            <a:ext cx="11309350" cy="4347030"/>
          </a:xfrm>
        </p:spPr>
        <p:txBody>
          <a:bodyPr>
            <a:normAutofit/>
          </a:bodyPr>
          <a:lstStyle>
            <a:lvl1pPr marL="0" indent="0">
              <a:buNone/>
              <a:defRPr sz="1400" i="1"/>
            </a:lvl1pPr>
          </a:lstStyle>
          <a:p>
            <a:r>
              <a:rPr lang="en-GB" dirty="0"/>
              <a:t>To insert an image from your device you can choose the icon below. Alternatively, to search and select from Microsoft’s bank of online stock images simply choose the drop-down </a:t>
            </a:r>
            <a:r>
              <a:rPr lang="en-GB" b="1" dirty="0"/>
              <a:t>Pictures </a:t>
            </a:r>
            <a:r>
              <a:rPr lang="en-GB" dirty="0"/>
              <a:t>menu (found in the Insert ribbon) and select an option, such as ‘Stock Images’. The image you insert will be cropped to this frame, you can edit the resulting image using the options in the </a:t>
            </a:r>
            <a:r>
              <a:rPr lang="en-GB" b="1" dirty="0"/>
              <a:t>Picture Format</a:t>
            </a:r>
            <a:r>
              <a:rPr lang="en-GB" b="0" dirty="0"/>
              <a:t> ribbon. If you’re stuck please email </a:t>
            </a:r>
            <a:r>
              <a:rPr lang="en-GB" b="0" dirty="0" err="1"/>
              <a:t>LUBS-DEE@leeds.ac.uk</a:t>
            </a:r>
            <a:r>
              <a:rPr lang="en-GB" b="0" dirty="0"/>
              <a:t> for help.</a:t>
            </a:r>
            <a:endParaRPr lang="en-GB" dirty="0"/>
          </a:p>
        </p:txBody>
      </p:sp>
      <p:sp>
        <p:nvSpPr>
          <p:cNvPr id="3" name="Slide Number Placeholder 2">
            <a:extLst>
              <a:ext uri="{FF2B5EF4-FFF2-40B4-BE49-F238E27FC236}">
                <a16:creationId xmlns:a16="http://schemas.microsoft.com/office/drawing/2014/main" id="{BEDAC007-DBF8-9484-1F69-80117F248634}"/>
              </a:ext>
            </a:extLst>
          </p:cNvPr>
          <p:cNvSpPr>
            <a:spLocks noGrp="1" noRot="1" noMove="1" noResize="1" noEditPoints="1" noAdjustHandles="1" noChangeArrowheads="1" noChangeShapeType="1"/>
          </p:cNvSpPr>
          <p:nvPr>
            <p:ph type="sldNum" sz="quarter" idx="14"/>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138485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content + im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C186BA5-ACCD-78BC-DF0C-B41A599640DB}"/>
              </a:ext>
            </a:extLst>
          </p:cNvPr>
          <p:cNvSpPr>
            <a:spLocks noGrp="1"/>
          </p:cNvSpPr>
          <p:nvPr>
            <p:ph type="title" hasCustomPrompt="1"/>
          </p:nvPr>
        </p:nvSpPr>
        <p:spPr/>
        <p:txBody>
          <a:bodyPr/>
          <a:lstStyle/>
          <a:p>
            <a:r>
              <a:rPr lang="en-GB" dirty="0"/>
              <a:t>Add slide title here</a:t>
            </a:r>
          </a:p>
        </p:txBody>
      </p:sp>
      <p:sp>
        <p:nvSpPr>
          <p:cNvPr id="5" name="Text Placeholder 4">
            <a:extLst>
              <a:ext uri="{FF2B5EF4-FFF2-40B4-BE49-F238E27FC236}">
                <a16:creationId xmlns:a16="http://schemas.microsoft.com/office/drawing/2014/main" id="{C0EFE776-80A0-9572-50E5-7F9381EC96D3}"/>
              </a:ext>
            </a:extLst>
          </p:cNvPr>
          <p:cNvSpPr>
            <a:spLocks noGrp="1"/>
          </p:cNvSpPr>
          <p:nvPr>
            <p:ph type="body" sz="quarter" idx="14" hasCustomPrompt="1"/>
          </p:nvPr>
        </p:nvSpPr>
        <p:spPr>
          <a:xfrm>
            <a:off x="447675" y="1495425"/>
            <a:ext cx="5864225" cy="4397375"/>
          </a:xfrm>
        </p:spPr>
        <p:txBody>
          <a:bodyPr/>
          <a:lstStyle/>
          <a:p>
            <a:pPr lvl="0"/>
            <a:r>
              <a:rPr lang="en-GB" dirty="0"/>
              <a:t>Add text or short bullet points here</a:t>
            </a:r>
            <a:endParaRPr lang="en-US" dirty="0"/>
          </a:p>
        </p:txBody>
      </p:sp>
      <p:sp>
        <p:nvSpPr>
          <p:cNvPr id="10" name="Picture Placeholder Right">
            <a:extLst>
              <a:ext uri="{FF2B5EF4-FFF2-40B4-BE49-F238E27FC236}">
                <a16:creationId xmlns:a16="http://schemas.microsoft.com/office/drawing/2014/main" id="{D37A36D0-B350-51AD-0278-1534AD3DCA99}"/>
              </a:ext>
            </a:extLst>
          </p:cNvPr>
          <p:cNvSpPr>
            <a:spLocks noGrp="1"/>
          </p:cNvSpPr>
          <p:nvPr>
            <p:ph type="pic" sz="quarter" idx="13" hasCustomPrompt="1"/>
          </p:nvPr>
        </p:nvSpPr>
        <p:spPr>
          <a:xfrm>
            <a:off x="6727371" y="1494973"/>
            <a:ext cx="5029198" cy="4397825"/>
          </a:xfrm>
        </p:spPr>
        <p:txBody>
          <a:bodyPr/>
          <a:lstStyle>
            <a:lvl1pPr marL="0" indent="0">
              <a:buNone/>
              <a:defRPr sz="1400" i="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To insert an image from your device you can choose the icon below. Alternatively, to search and select from Microsoft’s bank of online stock images simply choose the drop-down </a:t>
            </a:r>
            <a:r>
              <a:rPr lang="en-GB" b="1" dirty="0"/>
              <a:t>Pictures </a:t>
            </a:r>
            <a:r>
              <a:rPr lang="en-GB" dirty="0"/>
              <a:t>menu (found in the Insert ribbon) and select an option, such as ‘Stock Images’. The image you insert will be cropped to this frame, you can edit the resulting image using the options in the </a:t>
            </a:r>
            <a:r>
              <a:rPr lang="en-GB" b="1" dirty="0"/>
              <a:t>Picture Format</a:t>
            </a:r>
            <a:r>
              <a:rPr lang="en-GB" b="0" dirty="0"/>
              <a:t> ribbon. If you’re stuck please email </a:t>
            </a:r>
            <a:r>
              <a:rPr lang="en-GB" b="0" dirty="0" err="1"/>
              <a:t>LUBS-DEE@leeds.ac.uk</a:t>
            </a:r>
            <a:r>
              <a:rPr lang="en-GB" b="0" dirty="0"/>
              <a:t> for help.</a:t>
            </a:r>
            <a:endParaRPr lang="en-GB" dirty="0"/>
          </a:p>
          <a:p>
            <a:endParaRPr lang="en-GB" dirty="0"/>
          </a:p>
        </p:txBody>
      </p:sp>
      <p:sp>
        <p:nvSpPr>
          <p:cNvPr id="6" name="Slide number">
            <a:extLst>
              <a:ext uri="{FF2B5EF4-FFF2-40B4-BE49-F238E27FC236}">
                <a16:creationId xmlns:a16="http://schemas.microsoft.com/office/drawing/2014/main" id="{4AEFA1C6-DA95-F952-EA24-47CE08127A43}"/>
              </a:ext>
            </a:extLst>
          </p:cNvPr>
          <p:cNvSpPr>
            <a:spLocks noGrp="1" noRot="1" noMove="1" noResize="1" noEditPoints="1" noAdjustHandles="1" noChangeArrowheads="1" noChangeShapeType="1"/>
          </p:cNvSpPr>
          <p:nvPr>
            <p:ph type="sldNum" sz="quarter" idx="15"/>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31530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llage of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6BA5-ACCD-78BC-DF0C-B41A599640DB}"/>
              </a:ext>
            </a:extLst>
          </p:cNvPr>
          <p:cNvSpPr>
            <a:spLocks noGrp="1"/>
          </p:cNvSpPr>
          <p:nvPr>
            <p:ph type="title" hasCustomPrompt="1"/>
          </p:nvPr>
        </p:nvSpPr>
        <p:spPr/>
        <p:txBody>
          <a:bodyPr/>
          <a:lstStyle/>
          <a:p>
            <a:r>
              <a:rPr lang="en-GB" dirty="0"/>
              <a:t>Add slide title here</a:t>
            </a:r>
          </a:p>
        </p:txBody>
      </p:sp>
      <p:sp>
        <p:nvSpPr>
          <p:cNvPr id="10" name="Picture Placeholder Large">
            <a:extLst>
              <a:ext uri="{FF2B5EF4-FFF2-40B4-BE49-F238E27FC236}">
                <a16:creationId xmlns:a16="http://schemas.microsoft.com/office/drawing/2014/main" id="{7006D512-91C1-D8FA-ED3B-4C82A09F307E}"/>
              </a:ext>
            </a:extLst>
          </p:cNvPr>
          <p:cNvSpPr>
            <a:spLocks noGrp="1"/>
          </p:cNvSpPr>
          <p:nvPr>
            <p:ph type="pic" sz="quarter" idx="13" hasCustomPrompt="1"/>
          </p:nvPr>
        </p:nvSpPr>
        <p:spPr>
          <a:xfrm>
            <a:off x="447675" y="1393370"/>
            <a:ext cx="4924425" cy="3991429"/>
          </a:xfrm>
        </p:spPr>
        <p:txBody>
          <a:bodyPr>
            <a:normAutofit/>
          </a:bodyPr>
          <a:lstStyle>
            <a:lvl1pPr marL="0" indent="0">
              <a:buNone/>
              <a:defRPr sz="1400" i="1"/>
            </a:lvl1pPr>
          </a:lstStyle>
          <a:p>
            <a:r>
              <a:rPr lang="en-GB" dirty="0"/>
              <a:t>Click the icon to add a picture from your device. It will be cropped to this shape. Use the icons in the other frames to build a collage of images.</a:t>
            </a:r>
          </a:p>
        </p:txBody>
      </p:sp>
      <p:sp>
        <p:nvSpPr>
          <p:cNvPr id="7" name="Picture Placeholder Middle Top">
            <a:extLst>
              <a:ext uri="{FF2B5EF4-FFF2-40B4-BE49-F238E27FC236}">
                <a16:creationId xmlns:a16="http://schemas.microsoft.com/office/drawing/2014/main" id="{A89D1DE5-ED87-FB07-B88B-3F385C65513C}"/>
              </a:ext>
            </a:extLst>
          </p:cNvPr>
          <p:cNvSpPr>
            <a:spLocks noGrp="1"/>
          </p:cNvSpPr>
          <p:nvPr>
            <p:ph type="pic" sz="quarter" idx="15" hasCustomPrompt="1"/>
          </p:nvPr>
        </p:nvSpPr>
        <p:spPr>
          <a:xfrm>
            <a:off x="5464629" y="1393371"/>
            <a:ext cx="3788228" cy="1955800"/>
          </a:xfrm>
        </p:spPr>
        <p:txBody>
          <a:bodyPr/>
          <a:lstStyle>
            <a:lvl1pPr marL="0" indent="0">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Add a picture here</a:t>
            </a:r>
            <a:endParaRPr lang="en-GB" dirty="0"/>
          </a:p>
          <a:p>
            <a:endParaRPr lang="en-GB" dirty="0"/>
          </a:p>
        </p:txBody>
      </p:sp>
      <p:sp>
        <p:nvSpPr>
          <p:cNvPr id="9" name="Picture Placeholder Middle Bottom">
            <a:extLst>
              <a:ext uri="{FF2B5EF4-FFF2-40B4-BE49-F238E27FC236}">
                <a16:creationId xmlns:a16="http://schemas.microsoft.com/office/drawing/2014/main" id="{BE07CABC-88A5-50D6-42D3-4A28744077DD}"/>
              </a:ext>
            </a:extLst>
          </p:cNvPr>
          <p:cNvSpPr>
            <a:spLocks noGrp="1"/>
          </p:cNvSpPr>
          <p:nvPr>
            <p:ph type="pic" sz="quarter" idx="16" hasCustomPrompt="1"/>
          </p:nvPr>
        </p:nvSpPr>
        <p:spPr>
          <a:xfrm>
            <a:off x="5464629" y="3429000"/>
            <a:ext cx="3788228" cy="1955800"/>
          </a:xfrm>
        </p:spPr>
        <p:txBody>
          <a:bodyPr/>
          <a:lstStyle>
            <a:lvl1pPr marL="0" indent="0">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Add a picture here</a:t>
            </a:r>
            <a:endParaRPr lang="en-GB" dirty="0"/>
          </a:p>
          <a:p>
            <a:endParaRPr lang="en-GB" dirty="0"/>
          </a:p>
        </p:txBody>
      </p:sp>
      <p:sp>
        <p:nvSpPr>
          <p:cNvPr id="3" name="Picture Placeholder Right">
            <a:extLst>
              <a:ext uri="{FF2B5EF4-FFF2-40B4-BE49-F238E27FC236}">
                <a16:creationId xmlns:a16="http://schemas.microsoft.com/office/drawing/2014/main" id="{486F43C2-3273-D354-BEDB-C6BCEC54A189}"/>
              </a:ext>
            </a:extLst>
          </p:cNvPr>
          <p:cNvSpPr>
            <a:spLocks noGrp="1"/>
          </p:cNvSpPr>
          <p:nvPr>
            <p:ph type="pic" sz="quarter" idx="14" hasCustomPrompt="1"/>
          </p:nvPr>
        </p:nvSpPr>
        <p:spPr>
          <a:xfrm>
            <a:off x="9345385" y="1393370"/>
            <a:ext cx="2411183" cy="3991429"/>
          </a:xfrm>
        </p:spPr>
        <p:txBody>
          <a:bodyPr>
            <a:normAutofit/>
          </a:bodyPr>
          <a:lstStyle>
            <a:lvl1pPr marL="0" indent="0">
              <a:buNone/>
              <a:defRPr sz="1400" i="1"/>
            </a:lvl1pPr>
          </a:lstStyle>
          <a:p>
            <a:r>
              <a:rPr lang="en-GB" i="1" dirty="0"/>
              <a:t>Add a picture here</a:t>
            </a:r>
            <a:endParaRPr lang="en-GB" dirty="0"/>
          </a:p>
        </p:txBody>
      </p:sp>
      <p:sp>
        <p:nvSpPr>
          <p:cNvPr id="4" name="Slide Number Placeholder 3">
            <a:extLst>
              <a:ext uri="{FF2B5EF4-FFF2-40B4-BE49-F238E27FC236}">
                <a16:creationId xmlns:a16="http://schemas.microsoft.com/office/drawing/2014/main" id="{41609794-1440-93AA-6C87-C264FC6E885B}"/>
              </a:ext>
            </a:extLst>
          </p:cNvPr>
          <p:cNvSpPr>
            <a:spLocks noGrp="1" noRot="1" noMove="1" noResize="1" noEditPoints="1" noAdjustHandles="1" noChangeArrowheads="1" noChangeShapeType="1"/>
          </p:cNvSpPr>
          <p:nvPr>
            <p:ph type="sldNum" sz="quarter" idx="17"/>
          </p:nvPr>
        </p:nvSpPr>
        <p:spPr/>
        <p:txBody>
          <a:bodyPr/>
          <a:lstStyle/>
          <a:p>
            <a:fld id="{E8888E10-1AC5-7442-9CAE-F3E423AA959E}" type="slidenum">
              <a:rPr lang="en-US" smtClean="0"/>
              <a:pPr/>
              <a:t>‹#›</a:t>
            </a:fld>
            <a:endParaRPr lang="en-US"/>
          </a:p>
        </p:txBody>
      </p:sp>
    </p:spTree>
    <p:extLst>
      <p:ext uri="{BB962C8B-B14F-4D97-AF65-F5344CB8AC3E}">
        <p14:creationId xmlns:p14="http://schemas.microsoft.com/office/powerpoint/2010/main" val="177967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FA10074-9A2E-7BD8-7753-93F10E57E729}"/>
              </a:ext>
            </a:extLst>
          </p:cNvPr>
          <p:cNvSpPr>
            <a:spLocks noGrp="1"/>
          </p:cNvSpPr>
          <p:nvPr>
            <p:ph type="title"/>
          </p:nvPr>
        </p:nvSpPr>
        <p:spPr>
          <a:xfrm>
            <a:off x="447674" y="153736"/>
            <a:ext cx="11308895" cy="978378"/>
          </a:xfrm>
          <a:prstGeom prst="rect">
            <a:avLst/>
          </a:prstGeom>
        </p:spPr>
        <p:txBody>
          <a:bodyPr vert="horz" lIns="0" tIns="0" rIns="0" bIns="0" rtlCol="0" anchor="ctr">
            <a:normAutofit/>
          </a:bodyPr>
          <a:lstStyle/>
          <a:p>
            <a:r>
              <a:rPr lang="en-GB" dirty="0"/>
              <a:t>Click to edit Master title style</a:t>
            </a:r>
          </a:p>
        </p:txBody>
      </p:sp>
      <p:sp>
        <p:nvSpPr>
          <p:cNvPr id="3" name="Content placeholder">
            <a:extLst>
              <a:ext uri="{FF2B5EF4-FFF2-40B4-BE49-F238E27FC236}">
                <a16:creationId xmlns:a16="http://schemas.microsoft.com/office/drawing/2014/main" id="{C664CFB8-1966-DE35-CC22-9D60D62B66A7}"/>
              </a:ext>
            </a:extLst>
          </p:cNvPr>
          <p:cNvSpPr>
            <a:spLocks noGrp="1"/>
          </p:cNvSpPr>
          <p:nvPr>
            <p:ph type="body" idx="1"/>
          </p:nvPr>
        </p:nvSpPr>
        <p:spPr>
          <a:xfrm>
            <a:off x="447675" y="1477282"/>
            <a:ext cx="11308894" cy="4415517"/>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a:extLst>
              <a:ext uri="{FF2B5EF4-FFF2-40B4-BE49-F238E27FC236}">
                <a16:creationId xmlns:a16="http://schemas.microsoft.com/office/drawing/2014/main" id="{E4600C6D-A24D-4A48-E75B-89817AE4FFB1}"/>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fld id="{E8888E10-1AC5-7442-9CAE-F3E423AA959E}" type="slidenum">
              <a:rPr lang="en-US" smtClean="0"/>
              <a:pPr/>
              <a:t>‹#›</a:t>
            </a:fld>
            <a:endParaRPr lang="en-US"/>
          </a:p>
        </p:txBody>
      </p:sp>
      <p:pic>
        <p:nvPicPr>
          <p:cNvPr id="14" name="Business School wordmark">
            <a:extLst>
              <a:ext uri="{FF2B5EF4-FFF2-40B4-BE49-F238E27FC236}">
                <a16:creationId xmlns:a16="http://schemas.microsoft.com/office/drawing/2014/main" id="{1B3E110C-699A-8D04-033B-4133CB5B24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59464" y="6029132"/>
            <a:ext cx="796249" cy="600072"/>
          </a:xfrm>
          <a:prstGeom prst="rect">
            <a:avLst/>
          </a:prstGeom>
        </p:spPr>
      </p:pic>
      <p:pic>
        <p:nvPicPr>
          <p:cNvPr id="16" name="University of Leeds Logo">
            <a:extLst>
              <a:ext uri="{FF2B5EF4-FFF2-40B4-BE49-F238E27FC236}">
                <a16:creationId xmlns:a16="http://schemas.microsoft.com/office/drawing/2014/main" id="{6435A84B-8780-7556-5EC8-8E3CDE0B51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385426" y="6234535"/>
            <a:ext cx="1374786" cy="391017"/>
          </a:xfrm>
          <a:prstGeom prst="rect">
            <a:avLst/>
          </a:prstGeom>
        </p:spPr>
      </p:pic>
      <p:sp>
        <p:nvSpPr>
          <p:cNvPr id="12" name="Rule">
            <a:extLst>
              <a:ext uri="{FF2B5EF4-FFF2-40B4-BE49-F238E27FC236}">
                <a16:creationId xmlns:a16="http://schemas.microsoft.com/office/drawing/2014/main" id="{3188A43E-8102-92FD-6853-9D13A63BC2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42910" y="1082212"/>
            <a:ext cx="239713" cy="607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00956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69" r:id="rId4"/>
    <p:sldLayoutId id="2147483650" r:id="rId5"/>
    <p:sldLayoutId id="2147483664" r:id="rId6"/>
    <p:sldLayoutId id="2147483665" r:id="rId7"/>
    <p:sldLayoutId id="2147483662" r:id="rId8"/>
    <p:sldLayoutId id="2147483666" r:id="rId9"/>
    <p:sldLayoutId id="2147483654" r:id="rId10"/>
    <p:sldLayoutId id="2147483667" r:id="rId11"/>
    <p:sldLayoutId id="2147483668" r:id="rId12"/>
    <p:sldLayoutId id="214748367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78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3pPr>
      <a:lvl4pPr marL="717550" indent="-1778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898525" indent="-180975"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pewresearch.org/" TargetMode="External"/><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hyperlink" Target="https://restofworld.org/2022/tiktok-e-commerce-shift-china/" TargetMode="External"/><Relationship Id="rId5" Type="http://schemas.openxmlformats.org/officeDocument/2006/relationships/hyperlink" Target="https://www.statista.com/statistics/1327116/number-of-global-tiktok-users/"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6589" y="1611778"/>
            <a:ext cx="10815411" cy="1909489"/>
          </a:xfrm>
        </p:spPr>
        <p:txBody>
          <a:bodyPr>
            <a:normAutofit/>
          </a:bodyPr>
          <a:lstStyle/>
          <a:p>
            <a:r>
              <a:rPr lang="en-GB" sz="2800" b="1" dirty="0">
                <a:solidFill>
                  <a:schemeClr val="tx1"/>
                </a:solidFill>
              </a:rPr>
              <a:t>TikTok Marketing research: A Systematic Review of Trends, Theories and a Proposed Future Agenda</a:t>
            </a:r>
          </a:p>
        </p:txBody>
      </p:sp>
      <p:sp>
        <p:nvSpPr>
          <p:cNvPr id="3" name="Subtitle 2"/>
          <p:cNvSpPr>
            <a:spLocks noGrp="1"/>
          </p:cNvSpPr>
          <p:nvPr>
            <p:ph type="subTitle" idx="1"/>
          </p:nvPr>
        </p:nvSpPr>
        <p:spPr>
          <a:xfrm>
            <a:off x="575714" y="5309045"/>
            <a:ext cx="9690802" cy="777241"/>
          </a:xfrm>
        </p:spPr>
        <p:txBody>
          <a:bodyPr/>
          <a:lstStyle/>
          <a:p>
            <a:r>
              <a:rPr lang="en-GB" dirty="0"/>
              <a:t>Dr Nahid Ibrahim</a:t>
            </a:r>
            <a:br>
              <a:rPr lang="en-GB" dirty="0"/>
            </a:br>
            <a:r>
              <a:rPr lang="en-GB" dirty="0"/>
              <a:t>October 2024</a:t>
            </a:r>
          </a:p>
        </p:txBody>
      </p:sp>
      <p:sp>
        <p:nvSpPr>
          <p:cNvPr id="9" name="文本框 8">
            <a:extLst>
              <a:ext uri="{FF2B5EF4-FFF2-40B4-BE49-F238E27FC236}">
                <a16:creationId xmlns:a16="http://schemas.microsoft.com/office/drawing/2014/main" id="{B6F42599-1708-D25D-ED6A-804FA802AA9E}"/>
              </a:ext>
            </a:extLst>
          </p:cNvPr>
          <p:cNvSpPr txBox="1"/>
          <p:nvPr/>
        </p:nvSpPr>
        <p:spPr>
          <a:xfrm>
            <a:off x="434975" y="3966229"/>
            <a:ext cx="8383905" cy="1631216"/>
          </a:xfrm>
          <a:prstGeom prst="rect">
            <a:avLst/>
          </a:prstGeom>
          <a:noFill/>
        </p:spPr>
        <p:txBody>
          <a:bodyPr wrap="square">
            <a:spAutoFit/>
          </a:bodyPr>
          <a:lstStyle/>
          <a:p>
            <a:pPr algn="just"/>
            <a:r>
              <a:rPr lang="en-US" altLang="zh-CN" sz="1600" kern="100" dirty="0" err="1">
                <a:effectLst/>
                <a:latin typeface="+mj-lt"/>
                <a:ea typeface="DengXian" panose="02010600030101010101" pitchFamily="2" charset="-122"/>
                <a:cs typeface="Times New Roman" panose="02020603050405020304" pitchFamily="18" charset="0"/>
              </a:rPr>
              <a:t>Jiazheng</a:t>
            </a:r>
            <a:r>
              <a:rPr lang="en-US" altLang="zh-CN" sz="1600" kern="100" dirty="0">
                <a:effectLst/>
                <a:latin typeface="+mj-lt"/>
                <a:ea typeface="DengXian" panose="02010600030101010101" pitchFamily="2" charset="-122"/>
                <a:cs typeface="Times New Roman" panose="02020603050405020304" pitchFamily="18" charset="0"/>
              </a:rPr>
              <a:t> </a:t>
            </a:r>
            <a:r>
              <a:rPr lang="en-US" altLang="zh-CN" sz="1600" kern="100" dirty="0" err="1">
                <a:effectLst/>
                <a:latin typeface="+mj-lt"/>
                <a:ea typeface="DengXian" panose="02010600030101010101" pitchFamily="2" charset="-122"/>
                <a:cs typeface="Times New Roman" panose="02020603050405020304" pitchFamily="18" charset="0"/>
              </a:rPr>
              <a:t>Nie</a:t>
            </a:r>
            <a:r>
              <a:rPr lang="en-US" altLang="zh-CN" sz="1600" kern="100" dirty="0">
                <a:effectLst/>
                <a:latin typeface="+mj-lt"/>
                <a:ea typeface="DengXian" panose="02010600030101010101" pitchFamily="2" charset="-122"/>
                <a:cs typeface="Times New Roman" panose="02020603050405020304" pitchFamily="18" charset="0"/>
              </a:rPr>
              <a:t> </a:t>
            </a:r>
            <a:r>
              <a:rPr lang="en-US" altLang="zh-CN" sz="1600" kern="100" baseline="30000" dirty="0">
                <a:effectLst/>
                <a:latin typeface="+mj-lt"/>
                <a:ea typeface="DengXian" panose="02010600030101010101" pitchFamily="2" charset="-122"/>
                <a:cs typeface="Times New Roman" panose="02020603050405020304" pitchFamily="18" charset="0"/>
              </a:rPr>
              <a:t>1*</a:t>
            </a:r>
            <a:r>
              <a:rPr lang="en-US" altLang="zh-CN" sz="1600" kern="100" dirty="0">
                <a:effectLst/>
                <a:latin typeface="+mj-lt"/>
                <a:ea typeface="DengXian" panose="02010600030101010101" pitchFamily="2" charset="-122"/>
                <a:cs typeface="Times New Roman" panose="02020603050405020304" pitchFamily="18" charset="0"/>
              </a:rPr>
              <a:t>: University of Leeds</a:t>
            </a:r>
            <a:endParaRPr lang="zh-CN" altLang="zh-CN" sz="1600" kern="100" dirty="0">
              <a:effectLst/>
              <a:latin typeface="+mj-lt"/>
              <a:ea typeface="DengXian" panose="02010600030101010101" pitchFamily="2" charset="-122"/>
              <a:cs typeface="Times New Roman" panose="02020603050405020304" pitchFamily="18" charset="0"/>
            </a:endParaRPr>
          </a:p>
          <a:p>
            <a:pPr algn="just"/>
            <a:r>
              <a:rPr lang="en-US" altLang="zh-CN" sz="1600" kern="100" dirty="0">
                <a:effectLst/>
                <a:latin typeface="+mj-lt"/>
                <a:ea typeface="DengXian" panose="02010600030101010101" pitchFamily="2" charset="-122"/>
                <a:cs typeface="Times New Roman" panose="02020603050405020304" pitchFamily="18" charset="0"/>
              </a:rPr>
              <a:t>Dr Rubab Ashiq</a:t>
            </a:r>
            <a:r>
              <a:rPr lang="en-US" altLang="zh-CN" sz="1600" kern="100" baseline="30000" dirty="0">
                <a:effectLst/>
                <a:latin typeface="+mj-lt"/>
                <a:ea typeface="DengXian" panose="02010600030101010101" pitchFamily="2" charset="-122"/>
                <a:cs typeface="Times New Roman" panose="02020603050405020304" pitchFamily="18" charset="0"/>
              </a:rPr>
              <a:t>2</a:t>
            </a:r>
            <a:r>
              <a:rPr lang="en-US" altLang="zh-CN" sz="1600" kern="100" dirty="0">
                <a:effectLst/>
                <a:latin typeface="+mj-lt"/>
                <a:ea typeface="DengXian" panose="02010600030101010101" pitchFamily="2" charset="-122"/>
                <a:cs typeface="Times New Roman" panose="02020603050405020304" pitchFamily="18" charset="0"/>
              </a:rPr>
              <a:t> : University of Leeds</a:t>
            </a:r>
            <a:endParaRPr lang="zh-CN" altLang="zh-CN" sz="1600" kern="100" dirty="0">
              <a:effectLst/>
              <a:latin typeface="+mj-lt"/>
              <a:ea typeface="DengXian" panose="02010600030101010101" pitchFamily="2" charset="-122"/>
              <a:cs typeface="Times New Roman" panose="02020603050405020304" pitchFamily="18" charset="0"/>
            </a:endParaRPr>
          </a:p>
          <a:p>
            <a:pPr algn="just"/>
            <a:r>
              <a:rPr lang="en-US" altLang="zh-CN" sz="1600" kern="100" dirty="0">
                <a:effectLst/>
                <a:latin typeface="+mj-lt"/>
                <a:ea typeface="DengXian" panose="02010600030101010101" pitchFamily="2" charset="-122"/>
                <a:cs typeface="Times New Roman" panose="02020603050405020304" pitchFamily="18" charset="0"/>
              </a:rPr>
              <a:t>Dr. </a:t>
            </a:r>
            <a:r>
              <a:rPr lang="en-US" altLang="zh-CN" sz="1600" kern="100" dirty="0" err="1">
                <a:effectLst/>
                <a:latin typeface="+mj-lt"/>
                <a:ea typeface="DengXian" panose="02010600030101010101" pitchFamily="2" charset="-122"/>
                <a:cs typeface="Times New Roman" panose="02020603050405020304" pitchFamily="18" charset="0"/>
              </a:rPr>
              <a:t>Eunsuk</a:t>
            </a:r>
            <a:r>
              <a:rPr lang="en-US" altLang="zh-CN" sz="1600" kern="100" dirty="0">
                <a:effectLst/>
                <a:latin typeface="+mj-lt"/>
                <a:ea typeface="DengXian" panose="02010600030101010101" pitchFamily="2" charset="-122"/>
                <a:cs typeface="Times New Roman" panose="02020603050405020304" pitchFamily="18" charset="0"/>
              </a:rPr>
              <a:t> Hur</a:t>
            </a:r>
            <a:r>
              <a:rPr lang="en-US" altLang="zh-CN" sz="1600" kern="100" baseline="30000" dirty="0">
                <a:effectLst/>
                <a:latin typeface="+mj-lt"/>
                <a:ea typeface="DengXian" panose="02010600030101010101" pitchFamily="2" charset="-122"/>
                <a:cs typeface="Times New Roman" panose="02020603050405020304" pitchFamily="18" charset="0"/>
              </a:rPr>
              <a:t>3</a:t>
            </a:r>
            <a:r>
              <a:rPr lang="en-US" altLang="zh-CN" sz="1600" kern="100" baseline="-25000" dirty="0">
                <a:effectLst/>
                <a:latin typeface="+mj-lt"/>
                <a:ea typeface="DengXian" panose="02010600030101010101" pitchFamily="2" charset="-122"/>
                <a:cs typeface="Times New Roman" panose="02020603050405020304" pitchFamily="18" charset="0"/>
              </a:rPr>
              <a:t> </a:t>
            </a:r>
            <a:r>
              <a:rPr lang="en-US" altLang="zh-CN" sz="1600" kern="100" dirty="0">
                <a:effectLst/>
                <a:latin typeface="+mj-lt"/>
                <a:ea typeface="DengXian" panose="02010600030101010101" pitchFamily="2" charset="-122"/>
                <a:cs typeface="Times New Roman" panose="02020603050405020304" pitchFamily="18" charset="0"/>
              </a:rPr>
              <a:t>: University of Leeds</a:t>
            </a:r>
          </a:p>
          <a:p>
            <a:pPr algn="just"/>
            <a:endParaRPr lang="zh-CN" altLang="zh-CN" sz="1600" kern="100" dirty="0">
              <a:effectLst/>
              <a:latin typeface="+mj-lt"/>
              <a:ea typeface="DengXian" panose="02010600030101010101" pitchFamily="2" charset="-122"/>
              <a:cs typeface="Times New Roman" panose="02020603050405020304" pitchFamily="18" charset="0"/>
            </a:endParaRPr>
          </a:p>
          <a:p>
            <a:pPr algn="just"/>
            <a:r>
              <a:rPr lang="en-US" altLang="zh-CN" sz="1200" kern="100" dirty="0">
                <a:effectLst/>
                <a:latin typeface="+mj-lt"/>
                <a:ea typeface="DengXian" panose="02010600030101010101" pitchFamily="2" charset="-122"/>
                <a:cs typeface="Times New Roman" panose="02020603050405020304" pitchFamily="18" charset="0"/>
              </a:rPr>
              <a:t>*Presenter E-mail: </a:t>
            </a:r>
            <a:r>
              <a:rPr lang="en-US" altLang="zh-CN" sz="1200" kern="100" dirty="0" err="1">
                <a:effectLst/>
                <a:latin typeface="+mj-lt"/>
                <a:ea typeface="DengXian" panose="02010600030101010101" pitchFamily="2" charset="-122"/>
                <a:cs typeface="Times New Roman" panose="02020603050405020304" pitchFamily="18" charset="0"/>
              </a:rPr>
              <a:t>sdjn@leeds.ac.uk</a:t>
            </a:r>
            <a:endParaRPr lang="en-US" altLang="zh-CN" sz="1200" kern="100" dirty="0">
              <a:effectLst/>
              <a:latin typeface="+mj-lt"/>
              <a:ea typeface="DengXian" panose="02010600030101010101" pitchFamily="2" charset="-122"/>
              <a:cs typeface="Times New Roman" panose="02020603050405020304" pitchFamily="18" charset="0"/>
            </a:endParaRPr>
          </a:p>
          <a:p>
            <a:pPr algn="just"/>
            <a:r>
              <a:rPr lang="en-US" altLang="zh-CN" sz="1200" kern="100" dirty="0">
                <a:effectLst/>
                <a:latin typeface="+mj-lt"/>
                <a:ea typeface="DengXian" panose="02010600030101010101" pitchFamily="2" charset="-122"/>
                <a:cs typeface="Times New Roman" panose="02020603050405020304" pitchFamily="18" charset="0"/>
              </a:rPr>
              <a:t>Presentation date: </a:t>
            </a:r>
            <a:r>
              <a:rPr kumimoji="1" lang="en-US" altLang="zh-CN" sz="1200" dirty="0">
                <a:latin typeface="+mj-lt"/>
              </a:rPr>
              <a:t>4</a:t>
            </a:r>
            <a:r>
              <a:rPr kumimoji="1" lang="en-US" altLang="zh-CN" sz="1200" baseline="30000" dirty="0">
                <a:latin typeface="+mj-lt"/>
              </a:rPr>
              <a:t>th</a:t>
            </a:r>
            <a:r>
              <a:rPr kumimoji="1" lang="en-US" altLang="zh-CN" sz="1200" dirty="0">
                <a:latin typeface="+mj-lt"/>
              </a:rPr>
              <a:t> September, 2025</a:t>
            </a:r>
          </a:p>
          <a:p>
            <a:pPr algn="just"/>
            <a:endParaRPr lang="zh-CN" altLang="zh-CN" sz="1200" kern="100" dirty="0">
              <a:effectLst/>
              <a:latin typeface="+mj-lt"/>
              <a:ea typeface="DengXian"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7806F6E9-58B9-38C3-E648-0CCDF154689F}"/>
              </a:ext>
            </a:extLst>
          </p:cNvPr>
          <p:cNvSpPr txBox="1"/>
          <p:nvPr/>
        </p:nvSpPr>
        <p:spPr>
          <a:xfrm>
            <a:off x="374014" y="771714"/>
            <a:ext cx="8383905" cy="1692771"/>
          </a:xfrm>
          <a:prstGeom prst="rect">
            <a:avLst/>
          </a:prstGeom>
          <a:noFill/>
        </p:spPr>
        <p:txBody>
          <a:bodyPr wrap="square" rtlCol="0">
            <a:spAutoFit/>
          </a:bodyPr>
          <a:lstStyle/>
          <a:p>
            <a:r>
              <a:rPr kumimoji="1" lang="en-US" altLang="zh-CN" sz="2400" b="1" dirty="0">
                <a:latin typeface="+mj-lt"/>
              </a:rPr>
              <a:t>British Academy of Management Conference 2025</a:t>
            </a:r>
          </a:p>
          <a:p>
            <a:r>
              <a:rPr kumimoji="1" lang="en-US" altLang="zh-CN" sz="2000" dirty="0">
                <a:latin typeface="+mj-lt"/>
              </a:rPr>
              <a:t>Kent Business School</a:t>
            </a:r>
          </a:p>
          <a:p>
            <a:r>
              <a:rPr kumimoji="1" lang="en-US" altLang="zh-CN" sz="2000" dirty="0">
                <a:latin typeface="+mj-lt"/>
              </a:rPr>
              <a:t>Primary Track: Marketing and Retail-Development Paper</a:t>
            </a:r>
          </a:p>
          <a:p>
            <a:endParaRPr kumimoji="1" lang="en-US" altLang="zh-CN" sz="2000" b="1" dirty="0">
              <a:latin typeface="+mj-lt"/>
            </a:endParaRPr>
          </a:p>
          <a:p>
            <a:endParaRPr kumimoji="1" lang="zh-CN" altLang="en-US" sz="2000" b="1" dirty="0">
              <a:latin typeface="+mj-lt"/>
            </a:endParaRPr>
          </a:p>
        </p:txBody>
      </p:sp>
      <p:pic>
        <p:nvPicPr>
          <p:cNvPr id="1028" name="Picture 4" descr="徽">
            <a:extLst>
              <a:ext uri="{FF2B5EF4-FFF2-40B4-BE49-F238E27FC236}">
                <a16:creationId xmlns:a16="http://schemas.microsoft.com/office/drawing/2014/main" id="{603549F4-25BD-ECE6-6466-3976CD824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打造大胆的新形象：设计学院的品牌重塑  ">
            <a:extLst>
              <a:ext uri="{FF2B5EF4-FFF2-40B4-BE49-F238E27FC236}">
                <a16:creationId xmlns:a16="http://schemas.microsoft.com/office/drawing/2014/main" id="{7114B874-4562-66F2-0027-FCC9F8D92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Leeds (UoL) – Entice">
            <a:extLst>
              <a:ext uri="{FF2B5EF4-FFF2-40B4-BE49-F238E27FC236}">
                <a16:creationId xmlns:a16="http://schemas.microsoft.com/office/drawing/2014/main" id="{509B22A1-0695-99B1-42F8-4DFA74199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7149" y="5775848"/>
            <a:ext cx="2541378" cy="736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9A295D5-44C6-ABDE-3B4A-D456628AF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8012" y="771714"/>
            <a:ext cx="1840515" cy="111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5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Dominant Research Themes</a:t>
            </a:r>
          </a:p>
        </p:txBody>
      </p:sp>
      <p:pic>
        <p:nvPicPr>
          <p:cNvPr id="10" name="Picture 4" descr="徽">
            <a:extLst>
              <a:ext uri="{FF2B5EF4-FFF2-40B4-BE49-F238E27FC236}">
                <a16:creationId xmlns:a16="http://schemas.microsoft.com/office/drawing/2014/main" id="{6BAEA3F2-6A34-5A39-2193-397B3AFC7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打造大胆的新形象：设计学院的品牌重塑  ">
            <a:extLst>
              <a:ext uri="{FF2B5EF4-FFF2-40B4-BE49-F238E27FC236}">
                <a16:creationId xmlns:a16="http://schemas.microsoft.com/office/drawing/2014/main" id="{D0B121C4-4505-FEE0-CD01-A40BCFF39C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niversity of Leeds (UoL) – Entice">
            <a:extLst>
              <a:ext uri="{FF2B5EF4-FFF2-40B4-BE49-F238E27FC236}">
                <a16:creationId xmlns:a16="http://schemas.microsoft.com/office/drawing/2014/main" id="{94CFE12F-71FA-0E80-A30C-BA10F569F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占位符 2">
            <a:extLst>
              <a:ext uri="{FF2B5EF4-FFF2-40B4-BE49-F238E27FC236}">
                <a16:creationId xmlns:a16="http://schemas.microsoft.com/office/drawing/2014/main" id="{6EE20401-2E83-07D0-68B6-9F78C0385F31}"/>
              </a:ext>
            </a:extLst>
          </p:cNvPr>
          <p:cNvSpPr>
            <a:spLocks noGrp="1"/>
          </p:cNvSpPr>
          <p:nvPr>
            <p:ph type="body" sz="quarter" idx="13"/>
          </p:nvPr>
        </p:nvSpPr>
        <p:spPr>
          <a:xfrm>
            <a:off x="1442720" y="4638675"/>
            <a:ext cx="10190185" cy="4438650"/>
          </a:xfrm>
        </p:spPr>
        <p:txBody>
          <a:bodyPr/>
          <a:lstStyle/>
          <a:p>
            <a:pPr marL="0" indent="0">
              <a:buNone/>
            </a:pPr>
            <a:r>
              <a:rPr lang="en-US" altLang="zh-CN" b="1" dirty="0">
                <a:latin typeface="+mj-lt"/>
              </a:rPr>
              <a:t>Influencer Marketing</a:t>
            </a:r>
            <a:r>
              <a:rPr lang="en-US" altLang="zh-CN" dirty="0">
                <a:latin typeface="+mj-lt"/>
              </a:rPr>
              <a:t> is the most dominant theme, with 24 out of 60 articles focusing on this topic.</a:t>
            </a:r>
          </a:p>
          <a:p>
            <a:pPr marL="0" indent="0">
              <a:buNone/>
            </a:pPr>
            <a:r>
              <a:rPr lang="en-US" altLang="zh-CN" dirty="0">
                <a:latin typeface="+mj-lt"/>
              </a:rPr>
              <a:t>Other marketing approaches, such as </a:t>
            </a:r>
            <a:r>
              <a:rPr lang="en-US" altLang="zh-CN" b="1" dirty="0">
                <a:latin typeface="+mj-lt"/>
              </a:rPr>
              <a:t>content marketing strategies</a:t>
            </a:r>
            <a:r>
              <a:rPr lang="en-US" altLang="zh-CN" dirty="0">
                <a:latin typeface="+mj-lt"/>
              </a:rPr>
              <a:t> and </a:t>
            </a:r>
            <a:r>
              <a:rPr lang="en-US" altLang="zh-CN" b="1" dirty="0">
                <a:latin typeface="+mj-lt"/>
              </a:rPr>
              <a:t>data-driven personalization</a:t>
            </a:r>
            <a:r>
              <a:rPr lang="en-US" altLang="zh-CN" dirty="0">
                <a:latin typeface="+mj-lt"/>
              </a:rPr>
              <a:t>, are significantly underexplored.</a:t>
            </a:r>
          </a:p>
          <a:p>
            <a:pPr marL="0" indent="0">
              <a:buNone/>
            </a:pPr>
            <a:endParaRPr lang="zh-CN" altLang="en-US" dirty="0">
              <a:latin typeface="+mj-lt"/>
            </a:endParaRPr>
          </a:p>
        </p:txBody>
      </p:sp>
      <p:sp>
        <p:nvSpPr>
          <p:cNvPr id="5" name="文本框 4">
            <a:extLst>
              <a:ext uri="{FF2B5EF4-FFF2-40B4-BE49-F238E27FC236}">
                <a16:creationId xmlns:a16="http://schemas.microsoft.com/office/drawing/2014/main" id="{23CA016C-DB94-1347-F72D-B269BD2C2768}"/>
              </a:ext>
            </a:extLst>
          </p:cNvPr>
          <p:cNvSpPr txBox="1"/>
          <p:nvPr/>
        </p:nvSpPr>
        <p:spPr>
          <a:xfrm>
            <a:off x="3069771" y="4278086"/>
            <a:ext cx="7086600" cy="646331"/>
          </a:xfrm>
          <a:prstGeom prst="rect">
            <a:avLst/>
          </a:prstGeom>
          <a:noFill/>
        </p:spPr>
        <p:txBody>
          <a:bodyPr wrap="square" rtlCol="0">
            <a:spAutoFit/>
          </a:bodyPr>
          <a:lstStyle/>
          <a:p>
            <a:r>
              <a:rPr lang="en-US" altLang="zh-CN" sz="1800" b="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Figure 5</a:t>
            </a:r>
            <a:r>
              <a:rPr lang="en-US" altLang="zh-CN" sz="18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Frequency of occurrence of marketing strategies</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kumimoji="1" lang="zh-CN" altLang="en-US" dirty="0"/>
          </a:p>
        </p:txBody>
      </p:sp>
      <p:grpSp>
        <p:nvGrpSpPr>
          <p:cNvPr id="7" name="组合 6">
            <a:extLst>
              <a:ext uri="{FF2B5EF4-FFF2-40B4-BE49-F238E27FC236}">
                <a16:creationId xmlns:a16="http://schemas.microsoft.com/office/drawing/2014/main" id="{351F91F4-71A8-72E9-E660-2FE8322753B5}"/>
              </a:ext>
            </a:extLst>
          </p:cNvPr>
          <p:cNvGrpSpPr/>
          <p:nvPr/>
        </p:nvGrpSpPr>
        <p:grpSpPr>
          <a:xfrm>
            <a:off x="1645920" y="808508"/>
            <a:ext cx="8741409" cy="3402594"/>
            <a:chOff x="1645920" y="808508"/>
            <a:chExt cx="8741409" cy="3402594"/>
          </a:xfrm>
        </p:grpSpPr>
        <p:pic>
          <p:nvPicPr>
            <p:cNvPr id="2" name="图片 1">
              <a:extLst>
                <a:ext uri="{FF2B5EF4-FFF2-40B4-BE49-F238E27FC236}">
                  <a16:creationId xmlns:a16="http://schemas.microsoft.com/office/drawing/2014/main" id="{B8BA36AC-1481-7AD4-0391-82E52A0FE3A2}"/>
                </a:ext>
              </a:extLst>
            </p:cNvPr>
            <p:cNvPicPr>
              <a:picLocks noChangeAspect="1"/>
            </p:cNvPicPr>
            <p:nvPr/>
          </p:nvPicPr>
          <p:blipFill rotWithShape="1">
            <a:blip r:embed="rId6"/>
            <a:srcRect t="8694" r="-206" b="9277"/>
            <a:stretch/>
          </p:blipFill>
          <p:spPr>
            <a:xfrm>
              <a:off x="1645920" y="808508"/>
              <a:ext cx="8741409" cy="3402594"/>
            </a:xfrm>
            <a:prstGeom prst="rect">
              <a:avLst/>
            </a:prstGeom>
          </p:spPr>
        </p:pic>
        <p:sp>
          <p:nvSpPr>
            <p:cNvPr id="6" name="文本框 5">
              <a:extLst>
                <a:ext uri="{FF2B5EF4-FFF2-40B4-BE49-F238E27FC236}">
                  <a16:creationId xmlns:a16="http://schemas.microsoft.com/office/drawing/2014/main" id="{F52FCEB2-249A-DE2E-6496-159247E76FC0}"/>
                </a:ext>
              </a:extLst>
            </p:cNvPr>
            <p:cNvSpPr txBox="1"/>
            <p:nvPr/>
          </p:nvSpPr>
          <p:spPr>
            <a:xfrm>
              <a:off x="3357683" y="3943350"/>
              <a:ext cx="249117" cy="184666"/>
            </a:xfrm>
            <a:prstGeom prst="rect">
              <a:avLst/>
            </a:prstGeom>
            <a:solidFill>
              <a:srgbClr val="58CBED"/>
            </a:solidFill>
          </p:spPr>
          <p:txBody>
            <a:bodyPr wrap="square" rtlCol="0">
              <a:spAutoFit/>
            </a:bodyPr>
            <a:lstStyle/>
            <a:p>
              <a:r>
                <a:rPr kumimoji="1" lang="en-US" altLang="zh-CN" sz="300" b="1" dirty="0"/>
                <a:t>1.7%</a:t>
              </a:r>
              <a:endParaRPr kumimoji="1" lang="zh-CN" altLang="en-US" sz="300" b="1" dirty="0"/>
            </a:p>
          </p:txBody>
        </p:sp>
        <p:sp>
          <p:nvSpPr>
            <p:cNvPr id="14" name="文本框 13">
              <a:extLst>
                <a:ext uri="{FF2B5EF4-FFF2-40B4-BE49-F238E27FC236}">
                  <a16:creationId xmlns:a16="http://schemas.microsoft.com/office/drawing/2014/main" id="{30E1FA05-BA0A-49A1-C6F8-2EF13817DC67}"/>
                </a:ext>
              </a:extLst>
            </p:cNvPr>
            <p:cNvSpPr txBox="1"/>
            <p:nvPr/>
          </p:nvSpPr>
          <p:spPr>
            <a:xfrm>
              <a:off x="3357683" y="3691700"/>
              <a:ext cx="249117" cy="184666"/>
            </a:xfrm>
            <a:prstGeom prst="rect">
              <a:avLst/>
            </a:prstGeom>
            <a:solidFill>
              <a:srgbClr val="58CBED"/>
            </a:solidFill>
          </p:spPr>
          <p:txBody>
            <a:bodyPr wrap="square" rtlCol="0">
              <a:spAutoFit/>
            </a:bodyPr>
            <a:lstStyle/>
            <a:p>
              <a:r>
                <a:rPr kumimoji="1" lang="en-US" altLang="zh-CN" sz="300" b="1" dirty="0"/>
                <a:t>1.7%</a:t>
              </a:r>
              <a:endParaRPr kumimoji="1" lang="zh-CN" altLang="en-US" sz="300" b="1" dirty="0"/>
            </a:p>
          </p:txBody>
        </p:sp>
        <p:sp>
          <p:nvSpPr>
            <p:cNvPr id="15" name="文本框 14">
              <a:extLst>
                <a:ext uri="{FF2B5EF4-FFF2-40B4-BE49-F238E27FC236}">
                  <a16:creationId xmlns:a16="http://schemas.microsoft.com/office/drawing/2014/main" id="{F0A2C044-1A63-EC57-479C-C6313A141836}"/>
                </a:ext>
              </a:extLst>
            </p:cNvPr>
            <p:cNvSpPr txBox="1"/>
            <p:nvPr/>
          </p:nvSpPr>
          <p:spPr>
            <a:xfrm>
              <a:off x="3482241" y="3431138"/>
              <a:ext cx="400050" cy="169277"/>
            </a:xfrm>
            <a:prstGeom prst="rect">
              <a:avLst/>
            </a:prstGeom>
            <a:solidFill>
              <a:srgbClr val="58CBED"/>
            </a:solidFill>
          </p:spPr>
          <p:txBody>
            <a:bodyPr wrap="square" rtlCol="0">
              <a:spAutoFit/>
            </a:bodyPr>
            <a:lstStyle/>
            <a:p>
              <a:r>
                <a:rPr kumimoji="1" lang="en-US" altLang="zh-CN" sz="500" dirty="0"/>
                <a:t>3.3%</a:t>
              </a:r>
              <a:endParaRPr kumimoji="1" lang="zh-CN" altLang="en-US" sz="500" dirty="0"/>
            </a:p>
          </p:txBody>
        </p:sp>
        <p:sp>
          <p:nvSpPr>
            <p:cNvPr id="16" name="文本框 15">
              <a:extLst>
                <a:ext uri="{FF2B5EF4-FFF2-40B4-BE49-F238E27FC236}">
                  <a16:creationId xmlns:a16="http://schemas.microsoft.com/office/drawing/2014/main" id="{DB89CA2C-FB38-9EDD-3C93-36D87952EFBA}"/>
                </a:ext>
              </a:extLst>
            </p:cNvPr>
            <p:cNvSpPr txBox="1"/>
            <p:nvPr/>
          </p:nvSpPr>
          <p:spPr>
            <a:xfrm>
              <a:off x="3482241" y="3195037"/>
              <a:ext cx="400050" cy="169277"/>
            </a:xfrm>
            <a:prstGeom prst="rect">
              <a:avLst/>
            </a:prstGeom>
            <a:solidFill>
              <a:srgbClr val="58CBED"/>
            </a:solidFill>
          </p:spPr>
          <p:txBody>
            <a:bodyPr wrap="square" rtlCol="0">
              <a:spAutoFit/>
            </a:bodyPr>
            <a:lstStyle/>
            <a:p>
              <a:r>
                <a:rPr kumimoji="1" lang="en-US" altLang="zh-CN" sz="500" dirty="0"/>
                <a:t>3.3%</a:t>
              </a:r>
              <a:endParaRPr kumimoji="1" lang="zh-CN" altLang="en-US" sz="500" dirty="0"/>
            </a:p>
          </p:txBody>
        </p:sp>
        <p:sp>
          <p:nvSpPr>
            <p:cNvPr id="17" name="文本框 16">
              <a:extLst>
                <a:ext uri="{FF2B5EF4-FFF2-40B4-BE49-F238E27FC236}">
                  <a16:creationId xmlns:a16="http://schemas.microsoft.com/office/drawing/2014/main" id="{A7306E96-C10F-886A-986A-DEA7B078EA6B}"/>
                </a:ext>
              </a:extLst>
            </p:cNvPr>
            <p:cNvSpPr txBox="1"/>
            <p:nvPr/>
          </p:nvSpPr>
          <p:spPr>
            <a:xfrm>
              <a:off x="3482241" y="2945035"/>
              <a:ext cx="400050" cy="169277"/>
            </a:xfrm>
            <a:prstGeom prst="rect">
              <a:avLst/>
            </a:prstGeom>
            <a:solidFill>
              <a:srgbClr val="58CBED"/>
            </a:solidFill>
          </p:spPr>
          <p:txBody>
            <a:bodyPr wrap="square" rtlCol="0">
              <a:spAutoFit/>
            </a:bodyPr>
            <a:lstStyle/>
            <a:p>
              <a:r>
                <a:rPr kumimoji="1" lang="en-US" altLang="zh-CN" sz="500" dirty="0"/>
                <a:t>3.3%</a:t>
              </a:r>
              <a:endParaRPr kumimoji="1" lang="zh-CN" altLang="en-US" sz="500" dirty="0"/>
            </a:p>
          </p:txBody>
        </p:sp>
        <p:sp>
          <p:nvSpPr>
            <p:cNvPr id="18" name="文本框 17">
              <a:extLst>
                <a:ext uri="{FF2B5EF4-FFF2-40B4-BE49-F238E27FC236}">
                  <a16:creationId xmlns:a16="http://schemas.microsoft.com/office/drawing/2014/main" id="{4A226EB4-B907-43E1-3F1D-C01D8E318FDD}"/>
                </a:ext>
              </a:extLst>
            </p:cNvPr>
            <p:cNvSpPr txBox="1"/>
            <p:nvPr/>
          </p:nvSpPr>
          <p:spPr>
            <a:xfrm>
              <a:off x="3784600" y="2680102"/>
              <a:ext cx="367565" cy="169277"/>
            </a:xfrm>
            <a:prstGeom prst="rect">
              <a:avLst/>
            </a:prstGeom>
            <a:solidFill>
              <a:srgbClr val="58CBED"/>
            </a:solidFill>
          </p:spPr>
          <p:txBody>
            <a:bodyPr wrap="square" rtlCol="0">
              <a:spAutoFit/>
            </a:bodyPr>
            <a:lstStyle/>
            <a:p>
              <a:r>
                <a:rPr kumimoji="1" lang="en-US" altLang="zh-CN" sz="500" dirty="0"/>
                <a:t>5%</a:t>
              </a:r>
              <a:endParaRPr kumimoji="1" lang="zh-CN" altLang="en-US" sz="500" dirty="0"/>
            </a:p>
          </p:txBody>
        </p:sp>
        <p:sp>
          <p:nvSpPr>
            <p:cNvPr id="19" name="文本框 18">
              <a:extLst>
                <a:ext uri="{FF2B5EF4-FFF2-40B4-BE49-F238E27FC236}">
                  <a16:creationId xmlns:a16="http://schemas.microsoft.com/office/drawing/2014/main" id="{C45271E3-027D-D9F5-D985-F3D71B9A5C7B}"/>
                </a:ext>
              </a:extLst>
            </p:cNvPr>
            <p:cNvSpPr txBox="1"/>
            <p:nvPr/>
          </p:nvSpPr>
          <p:spPr>
            <a:xfrm>
              <a:off x="3784599" y="2413453"/>
              <a:ext cx="367565" cy="169277"/>
            </a:xfrm>
            <a:prstGeom prst="rect">
              <a:avLst/>
            </a:prstGeom>
            <a:solidFill>
              <a:srgbClr val="58CBED"/>
            </a:solidFill>
          </p:spPr>
          <p:txBody>
            <a:bodyPr wrap="square" rtlCol="0">
              <a:spAutoFit/>
            </a:bodyPr>
            <a:lstStyle/>
            <a:p>
              <a:r>
                <a:rPr kumimoji="1" lang="en-US" altLang="zh-CN" sz="500" dirty="0"/>
                <a:t>5%</a:t>
              </a:r>
              <a:endParaRPr kumimoji="1" lang="zh-CN" altLang="en-US" sz="500" dirty="0"/>
            </a:p>
          </p:txBody>
        </p:sp>
        <p:sp>
          <p:nvSpPr>
            <p:cNvPr id="20" name="文本框 19">
              <a:extLst>
                <a:ext uri="{FF2B5EF4-FFF2-40B4-BE49-F238E27FC236}">
                  <a16:creationId xmlns:a16="http://schemas.microsoft.com/office/drawing/2014/main" id="{573335D1-A70D-0DF2-0568-F6F0877E8AB2}"/>
                </a:ext>
              </a:extLst>
            </p:cNvPr>
            <p:cNvSpPr txBox="1"/>
            <p:nvPr/>
          </p:nvSpPr>
          <p:spPr>
            <a:xfrm>
              <a:off x="4054474" y="2161676"/>
              <a:ext cx="367565" cy="169277"/>
            </a:xfrm>
            <a:prstGeom prst="rect">
              <a:avLst/>
            </a:prstGeom>
            <a:solidFill>
              <a:srgbClr val="58CBED"/>
            </a:solidFill>
          </p:spPr>
          <p:txBody>
            <a:bodyPr wrap="square" rtlCol="0">
              <a:spAutoFit/>
            </a:bodyPr>
            <a:lstStyle/>
            <a:p>
              <a:r>
                <a:rPr kumimoji="1" lang="en-US" altLang="zh-CN" sz="500" dirty="0"/>
                <a:t>6.7%</a:t>
              </a:r>
              <a:endParaRPr kumimoji="1" lang="zh-CN" altLang="en-US" sz="500" dirty="0"/>
            </a:p>
          </p:txBody>
        </p:sp>
        <p:sp>
          <p:nvSpPr>
            <p:cNvPr id="21" name="文本框 20">
              <a:extLst>
                <a:ext uri="{FF2B5EF4-FFF2-40B4-BE49-F238E27FC236}">
                  <a16:creationId xmlns:a16="http://schemas.microsoft.com/office/drawing/2014/main" id="{B9893A1A-E839-49D1-E4E5-0B326B25F62F}"/>
                </a:ext>
              </a:extLst>
            </p:cNvPr>
            <p:cNvSpPr txBox="1"/>
            <p:nvPr/>
          </p:nvSpPr>
          <p:spPr>
            <a:xfrm>
              <a:off x="4324349" y="1909899"/>
              <a:ext cx="367565" cy="169277"/>
            </a:xfrm>
            <a:prstGeom prst="rect">
              <a:avLst/>
            </a:prstGeom>
            <a:solidFill>
              <a:srgbClr val="58CBED"/>
            </a:solidFill>
          </p:spPr>
          <p:txBody>
            <a:bodyPr wrap="square" rtlCol="0">
              <a:spAutoFit/>
            </a:bodyPr>
            <a:lstStyle/>
            <a:p>
              <a:r>
                <a:rPr kumimoji="1" lang="en-US" altLang="zh-CN" sz="500" dirty="0"/>
                <a:t>8.3%</a:t>
              </a:r>
              <a:endParaRPr kumimoji="1" lang="zh-CN" altLang="en-US" sz="500" dirty="0"/>
            </a:p>
          </p:txBody>
        </p:sp>
        <p:sp>
          <p:nvSpPr>
            <p:cNvPr id="22" name="文本框 21">
              <a:extLst>
                <a:ext uri="{FF2B5EF4-FFF2-40B4-BE49-F238E27FC236}">
                  <a16:creationId xmlns:a16="http://schemas.microsoft.com/office/drawing/2014/main" id="{8ADCA538-735F-05BA-5802-795C912A0523}"/>
                </a:ext>
              </a:extLst>
            </p:cNvPr>
            <p:cNvSpPr txBox="1"/>
            <p:nvPr/>
          </p:nvSpPr>
          <p:spPr>
            <a:xfrm>
              <a:off x="5432424" y="1655877"/>
              <a:ext cx="367565" cy="169277"/>
            </a:xfrm>
            <a:prstGeom prst="rect">
              <a:avLst/>
            </a:prstGeom>
            <a:solidFill>
              <a:srgbClr val="58CBED"/>
            </a:solidFill>
          </p:spPr>
          <p:txBody>
            <a:bodyPr wrap="square" rtlCol="0">
              <a:spAutoFit/>
            </a:bodyPr>
            <a:lstStyle/>
            <a:p>
              <a:r>
                <a:rPr kumimoji="1" lang="en-US" altLang="zh-CN" sz="500" dirty="0"/>
                <a:t>15</a:t>
              </a:r>
              <a:r>
                <a:rPr kumimoji="1" lang="zh-CN" altLang="en-US" sz="500" dirty="0"/>
                <a:t> </a:t>
              </a:r>
              <a:r>
                <a:rPr kumimoji="1" lang="en-US" altLang="zh-CN" sz="500" dirty="0"/>
                <a:t>%</a:t>
              </a:r>
              <a:endParaRPr kumimoji="1" lang="zh-CN" altLang="en-US" sz="500" dirty="0"/>
            </a:p>
          </p:txBody>
        </p:sp>
        <p:sp>
          <p:nvSpPr>
            <p:cNvPr id="23" name="文本框 22">
              <a:extLst>
                <a:ext uri="{FF2B5EF4-FFF2-40B4-BE49-F238E27FC236}">
                  <a16:creationId xmlns:a16="http://schemas.microsoft.com/office/drawing/2014/main" id="{59E1CA3F-51B0-52F8-8EAB-67A30FCCCFA2}"/>
                </a:ext>
              </a:extLst>
            </p:cNvPr>
            <p:cNvSpPr txBox="1"/>
            <p:nvPr/>
          </p:nvSpPr>
          <p:spPr>
            <a:xfrm>
              <a:off x="5988050" y="1390314"/>
              <a:ext cx="389790" cy="169277"/>
            </a:xfrm>
            <a:prstGeom prst="rect">
              <a:avLst/>
            </a:prstGeom>
            <a:solidFill>
              <a:srgbClr val="58CBED"/>
            </a:solidFill>
          </p:spPr>
          <p:txBody>
            <a:bodyPr wrap="square" rtlCol="0">
              <a:spAutoFit/>
            </a:bodyPr>
            <a:lstStyle/>
            <a:p>
              <a:r>
                <a:rPr kumimoji="1" lang="en-US" altLang="zh-CN" sz="500" dirty="0"/>
                <a:t>18.3</a:t>
              </a:r>
              <a:r>
                <a:rPr kumimoji="1" lang="zh-CN" altLang="en-US" sz="500" dirty="0"/>
                <a:t> </a:t>
              </a:r>
              <a:r>
                <a:rPr kumimoji="1" lang="en-US" altLang="zh-CN" sz="500" dirty="0"/>
                <a:t>%</a:t>
              </a:r>
              <a:endParaRPr kumimoji="1" lang="zh-CN" altLang="en-US" sz="500" dirty="0"/>
            </a:p>
          </p:txBody>
        </p:sp>
        <p:sp>
          <p:nvSpPr>
            <p:cNvPr id="24" name="文本框 23">
              <a:extLst>
                <a:ext uri="{FF2B5EF4-FFF2-40B4-BE49-F238E27FC236}">
                  <a16:creationId xmlns:a16="http://schemas.microsoft.com/office/drawing/2014/main" id="{82D6EBA7-E0D6-808F-2D59-83B1A2B793B9}"/>
                </a:ext>
              </a:extLst>
            </p:cNvPr>
            <p:cNvSpPr txBox="1"/>
            <p:nvPr/>
          </p:nvSpPr>
          <p:spPr>
            <a:xfrm>
              <a:off x="9642474" y="1139483"/>
              <a:ext cx="323115" cy="169277"/>
            </a:xfrm>
            <a:prstGeom prst="rect">
              <a:avLst/>
            </a:prstGeom>
            <a:solidFill>
              <a:srgbClr val="58CBED"/>
            </a:solidFill>
          </p:spPr>
          <p:txBody>
            <a:bodyPr wrap="square" rtlCol="0">
              <a:spAutoFit/>
            </a:bodyPr>
            <a:lstStyle/>
            <a:p>
              <a:r>
                <a:rPr kumimoji="1" lang="en-US" altLang="zh-CN" sz="500" dirty="0"/>
                <a:t>40%</a:t>
              </a:r>
              <a:endParaRPr kumimoji="1" lang="zh-CN" altLang="en-US" sz="500" dirty="0"/>
            </a:p>
          </p:txBody>
        </p:sp>
      </p:grpSp>
    </p:spTree>
    <p:extLst>
      <p:ext uri="{BB962C8B-B14F-4D97-AF65-F5344CB8AC3E}">
        <p14:creationId xmlns:p14="http://schemas.microsoft.com/office/powerpoint/2010/main" val="308963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b="1" dirty="0"/>
              <a:t>Methodological &amp; Theoretical Gaps</a:t>
            </a:r>
            <a:endParaRPr lang="en-GB" b="1" dirty="0"/>
          </a:p>
        </p:txBody>
      </p:sp>
      <p:pic>
        <p:nvPicPr>
          <p:cNvPr id="6" name="Picture 4" descr="徽">
            <a:extLst>
              <a:ext uri="{FF2B5EF4-FFF2-40B4-BE49-F238E27FC236}">
                <a16:creationId xmlns:a16="http://schemas.microsoft.com/office/drawing/2014/main" id="{EA78534B-EB6F-10EE-7DEB-177EDF5286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打造大胆的新形象：设计学院的品牌重塑  ">
            <a:extLst>
              <a:ext uri="{FF2B5EF4-FFF2-40B4-BE49-F238E27FC236}">
                <a16:creationId xmlns:a16="http://schemas.microsoft.com/office/drawing/2014/main" id="{A0D0A18B-8EE1-21D1-8C96-5C8CF7E48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versity of Leeds (UoL) – Entice">
            <a:extLst>
              <a:ext uri="{FF2B5EF4-FFF2-40B4-BE49-F238E27FC236}">
                <a16:creationId xmlns:a16="http://schemas.microsoft.com/office/drawing/2014/main" id="{7A787EE8-64B2-15FD-07D7-58A3C3E36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28667024-4B52-5E2A-E445-5ABD1BF9127A}"/>
              </a:ext>
            </a:extLst>
          </p:cNvPr>
          <p:cNvPicPr>
            <a:picLocks noChangeAspect="1"/>
          </p:cNvPicPr>
          <p:nvPr/>
        </p:nvPicPr>
        <p:blipFill>
          <a:blip r:embed="rId5"/>
          <a:stretch>
            <a:fillRect/>
          </a:stretch>
        </p:blipFill>
        <p:spPr>
          <a:xfrm>
            <a:off x="4967329" y="1790700"/>
            <a:ext cx="6789240" cy="2853602"/>
          </a:xfrm>
          <a:prstGeom prst="rect">
            <a:avLst/>
          </a:prstGeom>
        </p:spPr>
      </p:pic>
      <p:sp>
        <p:nvSpPr>
          <p:cNvPr id="14" name="文本框 13">
            <a:extLst>
              <a:ext uri="{FF2B5EF4-FFF2-40B4-BE49-F238E27FC236}">
                <a16:creationId xmlns:a16="http://schemas.microsoft.com/office/drawing/2014/main" id="{2E5E71B6-C193-102F-DC78-E3455BE4430C}"/>
              </a:ext>
            </a:extLst>
          </p:cNvPr>
          <p:cNvSpPr txBox="1"/>
          <p:nvPr/>
        </p:nvSpPr>
        <p:spPr>
          <a:xfrm>
            <a:off x="527999" y="1503225"/>
            <a:ext cx="4200450" cy="3693319"/>
          </a:xfrm>
          <a:prstGeom prst="rect">
            <a:avLst/>
          </a:prstGeom>
          <a:noFill/>
        </p:spPr>
        <p:txBody>
          <a:bodyPr wrap="square">
            <a:spAutoFit/>
          </a:bodyPr>
          <a:lstStyle/>
          <a:p>
            <a:r>
              <a:rPr lang="en-US" altLang="zh-CN" b="1" dirty="0">
                <a:latin typeface="+mj-lt"/>
              </a:rPr>
              <a:t>Methodological Trends:</a:t>
            </a:r>
            <a:endParaRPr lang="en-US" altLang="zh-CN" dirty="0">
              <a:latin typeface="+mj-lt"/>
            </a:endParaRPr>
          </a:p>
          <a:p>
            <a:r>
              <a:rPr lang="en-US" altLang="zh-CN" b="1" dirty="0">
                <a:latin typeface="+mj-lt"/>
              </a:rPr>
              <a:t>Quantitative methods</a:t>
            </a:r>
            <a:r>
              <a:rPr lang="en-US" altLang="zh-CN" dirty="0">
                <a:latin typeface="+mj-lt"/>
              </a:rPr>
              <a:t> dominate (68.3%), especially surveys and field experiments.</a:t>
            </a:r>
          </a:p>
          <a:p>
            <a:r>
              <a:rPr lang="en-US" altLang="zh-CN" b="1" dirty="0">
                <a:latin typeface="+mj-lt"/>
              </a:rPr>
              <a:t>Qualitative</a:t>
            </a:r>
            <a:r>
              <a:rPr lang="en-US" altLang="zh-CN" dirty="0">
                <a:latin typeface="+mj-lt"/>
              </a:rPr>
              <a:t> (5%) and </a:t>
            </a:r>
            <a:r>
              <a:rPr lang="en-US" altLang="zh-CN" b="1" dirty="0">
                <a:latin typeface="+mj-lt"/>
              </a:rPr>
              <a:t>mixed methods</a:t>
            </a:r>
            <a:r>
              <a:rPr lang="en-US" altLang="zh-CN" dirty="0">
                <a:latin typeface="+mj-lt"/>
              </a:rPr>
              <a:t> (8.3%) are underutilized.</a:t>
            </a:r>
          </a:p>
          <a:p>
            <a:endParaRPr lang="en-US" altLang="zh-CN" dirty="0">
              <a:latin typeface="+mj-lt"/>
            </a:endParaRPr>
          </a:p>
          <a:p>
            <a:r>
              <a:rPr lang="en-US" altLang="zh-CN" b="1" dirty="0">
                <a:latin typeface="+mj-lt"/>
              </a:rPr>
              <a:t>Theoretical Trends:</a:t>
            </a:r>
            <a:endParaRPr lang="en-US" altLang="zh-CN" dirty="0">
              <a:latin typeface="+mj-lt"/>
            </a:endParaRPr>
          </a:p>
          <a:p>
            <a:r>
              <a:rPr lang="en-US" altLang="zh-CN" b="1" dirty="0">
                <a:latin typeface="+mj-lt"/>
              </a:rPr>
              <a:t>Uses and Gratifications Theory (UGT)</a:t>
            </a:r>
            <a:r>
              <a:rPr lang="en-US" altLang="zh-CN" dirty="0">
                <a:latin typeface="+mj-lt"/>
              </a:rPr>
              <a:t> and </a:t>
            </a:r>
            <a:r>
              <a:rPr lang="en-US" altLang="zh-CN" b="1" dirty="0">
                <a:latin typeface="+mj-lt"/>
              </a:rPr>
              <a:t>Elaboration Likelihood Model (ELM)</a:t>
            </a:r>
            <a:r>
              <a:rPr lang="en-US" altLang="zh-CN" dirty="0">
                <a:latin typeface="+mj-lt"/>
              </a:rPr>
              <a:t> are core frameworks.</a:t>
            </a:r>
          </a:p>
          <a:p>
            <a:r>
              <a:rPr lang="en-US" altLang="zh-CN" dirty="0">
                <a:latin typeface="+mj-lt"/>
              </a:rPr>
              <a:t>Their application remains fragmented and underdeveloped.</a:t>
            </a:r>
          </a:p>
        </p:txBody>
      </p:sp>
      <p:sp>
        <p:nvSpPr>
          <p:cNvPr id="15" name="文本框 14">
            <a:extLst>
              <a:ext uri="{FF2B5EF4-FFF2-40B4-BE49-F238E27FC236}">
                <a16:creationId xmlns:a16="http://schemas.microsoft.com/office/drawing/2014/main" id="{C65CB0C2-3279-5FC8-8BEA-D686F63B0D16}"/>
              </a:ext>
            </a:extLst>
          </p:cNvPr>
          <p:cNvSpPr txBox="1"/>
          <p:nvPr/>
        </p:nvSpPr>
        <p:spPr>
          <a:xfrm>
            <a:off x="5510959" y="1457530"/>
            <a:ext cx="7777102" cy="523220"/>
          </a:xfrm>
          <a:prstGeom prst="rect">
            <a:avLst/>
          </a:prstGeom>
          <a:noFill/>
        </p:spPr>
        <p:txBody>
          <a:bodyPr wrap="square" rtlCol="0">
            <a:spAutoFit/>
          </a:bodyPr>
          <a:lstStyle/>
          <a:p>
            <a:r>
              <a:rPr kumimoji="1" lang="en-US" altLang="zh-CN" sz="1400" b="1" dirty="0"/>
              <a:t>Table 2</a:t>
            </a:r>
            <a:r>
              <a:rPr kumimoji="1" lang="en-US" altLang="zh-CN" sz="1400" dirty="0"/>
              <a:t>: </a:t>
            </a:r>
            <a:r>
              <a:rPr lang="en-US" altLang="zh-CN" sz="1400" kern="100" dirty="0">
                <a:effectLst/>
                <a:ea typeface="等线" panose="02010600030101010101" pitchFamily="2" charset="-122"/>
                <a:cs typeface="Times New Roman" panose="02020603050405020304" pitchFamily="18" charset="0"/>
              </a:rPr>
              <a:t>Research types and data collection method of articles</a:t>
            </a:r>
          </a:p>
          <a:p>
            <a:endParaRPr kumimoji="1" lang="zh-CN" altLang="en-US" sz="1400" dirty="0"/>
          </a:p>
        </p:txBody>
      </p:sp>
    </p:spTree>
    <p:extLst>
      <p:ext uri="{BB962C8B-B14F-4D97-AF65-F5344CB8AC3E}">
        <p14:creationId xmlns:p14="http://schemas.microsoft.com/office/powerpoint/2010/main" val="35244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Discussions</a:t>
            </a:r>
            <a:r>
              <a:rPr lang="zh-CN" altLang="en-US" b="1" dirty="0"/>
              <a:t> </a:t>
            </a:r>
            <a:r>
              <a:rPr lang="en-US" altLang="zh-CN" b="1" dirty="0"/>
              <a:t>of key findings</a:t>
            </a:r>
            <a:endParaRPr lang="en-GB" b="1" dirty="0"/>
          </a:p>
        </p:txBody>
      </p:sp>
      <p:pic>
        <p:nvPicPr>
          <p:cNvPr id="6" name="Picture 4" descr="徽">
            <a:extLst>
              <a:ext uri="{FF2B5EF4-FFF2-40B4-BE49-F238E27FC236}">
                <a16:creationId xmlns:a16="http://schemas.microsoft.com/office/drawing/2014/main" id="{EA78534B-EB6F-10EE-7DEB-177EDF5286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打造大胆的新形象：设计学院的品牌重塑  ">
            <a:extLst>
              <a:ext uri="{FF2B5EF4-FFF2-40B4-BE49-F238E27FC236}">
                <a16:creationId xmlns:a16="http://schemas.microsoft.com/office/drawing/2014/main" id="{A0D0A18B-8EE1-21D1-8C96-5C8CF7E48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versity of Leeds (UoL) – Entice">
            <a:extLst>
              <a:ext uri="{FF2B5EF4-FFF2-40B4-BE49-F238E27FC236}">
                <a16:creationId xmlns:a16="http://schemas.microsoft.com/office/drawing/2014/main" id="{7A787EE8-64B2-15FD-07D7-58A3C3E36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AFDE493B-2685-FBB9-BD9C-298992799BB2}"/>
              </a:ext>
            </a:extLst>
          </p:cNvPr>
          <p:cNvSpPr txBox="1"/>
          <p:nvPr/>
        </p:nvSpPr>
        <p:spPr>
          <a:xfrm>
            <a:off x="527999" y="1352550"/>
            <a:ext cx="10893375" cy="3170099"/>
          </a:xfrm>
          <a:prstGeom prst="rect">
            <a:avLst/>
          </a:prstGeom>
          <a:noFill/>
        </p:spPr>
        <p:txBody>
          <a:bodyPr wrap="square" rtlCol="0">
            <a:spAutoFit/>
          </a:bodyPr>
          <a:lstStyle/>
          <a:p>
            <a:r>
              <a:rPr kumimoji="1" lang="en-US" altLang="zh-CN" sz="2000" b="1" dirty="0">
                <a:latin typeface="+mj-lt"/>
              </a:rPr>
              <a:t>Theoretical :</a:t>
            </a:r>
          </a:p>
          <a:p>
            <a:r>
              <a:rPr kumimoji="1" lang="en-US" altLang="zh-CN" sz="2000" dirty="0">
                <a:latin typeface="+mj-lt"/>
              </a:rPr>
              <a:t>Lack of theoretical framework integration.</a:t>
            </a:r>
          </a:p>
          <a:p>
            <a:r>
              <a:rPr kumimoji="1" lang="en-US" altLang="zh-CN" sz="2000" dirty="0">
                <a:latin typeface="+mj-lt"/>
              </a:rPr>
              <a:t>Traditional models fail to capture the fast-paced, emotionally engaging nature of TikTok.</a:t>
            </a:r>
          </a:p>
          <a:p>
            <a:r>
              <a:rPr kumimoji="1" lang="en-US" altLang="zh-CN" sz="2000" dirty="0">
                <a:latin typeface="+mj-lt"/>
              </a:rPr>
              <a:t>Requires a reconceptualization of persuasion mechanisms.</a:t>
            </a:r>
          </a:p>
          <a:p>
            <a:endParaRPr kumimoji="1" lang="en-US" altLang="zh-CN" sz="2000" dirty="0">
              <a:latin typeface="+mj-lt"/>
            </a:endParaRPr>
          </a:p>
          <a:p>
            <a:r>
              <a:rPr kumimoji="1" lang="en-US" altLang="zh-CN" sz="2000" b="1" dirty="0">
                <a:latin typeface="+mj-lt"/>
              </a:rPr>
              <a:t>Practical :</a:t>
            </a:r>
          </a:p>
          <a:p>
            <a:r>
              <a:rPr kumimoji="1" lang="en-US" altLang="zh-CN" sz="2000" dirty="0">
                <a:latin typeface="+mj-lt"/>
              </a:rPr>
              <a:t>Scarcity of cross-platform and cross-country comparative analyses.</a:t>
            </a:r>
          </a:p>
          <a:p>
            <a:r>
              <a:rPr kumimoji="1" lang="en-US" altLang="zh-CN" sz="2000" dirty="0">
                <a:latin typeface="+mj-lt"/>
              </a:rPr>
              <a:t>Overreliance on quantitative methods, which miss emotional and cultural drivers.</a:t>
            </a:r>
          </a:p>
          <a:p>
            <a:r>
              <a:rPr kumimoji="1" lang="en-US" altLang="zh-CN" sz="2000" dirty="0">
                <a:latin typeface="+mj-lt"/>
              </a:rPr>
              <a:t>Narrow concentration of research in specific industries (e.g., fashion).</a:t>
            </a:r>
          </a:p>
          <a:p>
            <a:endParaRPr kumimoji="1" lang="zh-CN" altLang="en-US" sz="2000" dirty="0">
              <a:latin typeface="+mj-lt"/>
            </a:endParaRPr>
          </a:p>
        </p:txBody>
      </p:sp>
    </p:spTree>
    <p:extLst>
      <p:ext uri="{BB962C8B-B14F-4D97-AF65-F5344CB8AC3E}">
        <p14:creationId xmlns:p14="http://schemas.microsoft.com/office/powerpoint/2010/main" val="177917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Future Research Agenda</a:t>
            </a:r>
            <a:endParaRPr lang="en-GB" b="1" dirty="0"/>
          </a:p>
        </p:txBody>
      </p:sp>
      <p:pic>
        <p:nvPicPr>
          <p:cNvPr id="5" name="Picture 4" descr="徽">
            <a:extLst>
              <a:ext uri="{FF2B5EF4-FFF2-40B4-BE49-F238E27FC236}">
                <a16:creationId xmlns:a16="http://schemas.microsoft.com/office/drawing/2014/main" id="{7EF1272A-D1F4-CA22-E759-C66B7F96CA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7" t="12334" r="30373" b="11804"/>
          <a:stretch/>
        </p:blipFill>
        <p:spPr bwMode="auto">
          <a:xfrm>
            <a:off x="480373" y="5775848"/>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打造大胆的新形象：设计学院的品牌重塑  ">
            <a:extLst>
              <a:ext uri="{FF2B5EF4-FFF2-40B4-BE49-F238E27FC236}">
                <a16:creationId xmlns:a16="http://schemas.microsoft.com/office/drawing/2014/main" id="{9D87B120-24AB-792C-62C4-F1D434449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3" t="29735" r="7213" b="30371"/>
          <a:stretch/>
        </p:blipFill>
        <p:spPr bwMode="auto">
          <a:xfrm>
            <a:off x="474971" y="5588055"/>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University of Leeds (UoL) – Entice">
            <a:extLst>
              <a:ext uri="{FF2B5EF4-FFF2-40B4-BE49-F238E27FC236}">
                <a16:creationId xmlns:a16="http://schemas.microsoft.com/office/drawing/2014/main" id="{D9A507B4-CD4B-7087-8FCD-4AF5FCBD3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格 10">
            <a:extLst>
              <a:ext uri="{FF2B5EF4-FFF2-40B4-BE49-F238E27FC236}">
                <a16:creationId xmlns:a16="http://schemas.microsoft.com/office/drawing/2014/main" id="{B97FB68E-8806-C294-1ED7-F7CC524BE84E}"/>
              </a:ext>
            </a:extLst>
          </p:cNvPr>
          <p:cNvGraphicFramePr>
            <a:graphicFrameLocks noGrp="1"/>
          </p:cNvGraphicFramePr>
          <p:nvPr>
            <p:extLst>
              <p:ext uri="{D42A27DB-BD31-4B8C-83A1-F6EECF244321}">
                <p14:modId xmlns:p14="http://schemas.microsoft.com/office/powerpoint/2010/main" val="2027663308"/>
              </p:ext>
            </p:extLst>
          </p:nvPr>
        </p:nvGraphicFramePr>
        <p:xfrm>
          <a:off x="480374" y="930729"/>
          <a:ext cx="11460516" cy="5771060"/>
        </p:xfrm>
        <a:graphic>
          <a:graphicData uri="http://schemas.openxmlformats.org/drawingml/2006/table">
            <a:tbl>
              <a:tblPr firstRow="1" bandRow="1">
                <a:tableStyleId>{5C22544A-7EE6-4342-B048-85BDC9FD1C3A}</a:tableStyleId>
              </a:tblPr>
              <a:tblGrid>
                <a:gridCol w="2433994">
                  <a:extLst>
                    <a:ext uri="{9D8B030D-6E8A-4147-A177-3AD203B41FA5}">
                      <a16:colId xmlns:a16="http://schemas.microsoft.com/office/drawing/2014/main" val="1147483426"/>
                    </a:ext>
                  </a:extLst>
                </a:gridCol>
                <a:gridCol w="5206350">
                  <a:extLst>
                    <a:ext uri="{9D8B030D-6E8A-4147-A177-3AD203B41FA5}">
                      <a16:colId xmlns:a16="http://schemas.microsoft.com/office/drawing/2014/main" val="1159518493"/>
                    </a:ext>
                  </a:extLst>
                </a:gridCol>
                <a:gridCol w="3820172">
                  <a:extLst>
                    <a:ext uri="{9D8B030D-6E8A-4147-A177-3AD203B41FA5}">
                      <a16:colId xmlns:a16="http://schemas.microsoft.com/office/drawing/2014/main" val="2301578243"/>
                    </a:ext>
                  </a:extLst>
                </a:gridCol>
              </a:tblGrid>
              <a:tr h="275866">
                <a:tc>
                  <a:txBody>
                    <a:bodyPr/>
                    <a:lstStyle/>
                    <a:p>
                      <a:pPr algn="just"/>
                      <a:r>
                        <a:rPr lang="en-US" altLang="zh-CN" sz="1200" dirty="0">
                          <a:solidFill>
                            <a:schemeClr val="tx1"/>
                          </a:solidFill>
                          <a:latin typeface="+mj-lt"/>
                        </a:rPr>
                        <a:t>Dimension</a:t>
                      </a:r>
                      <a:endParaRPr lang="zh-CN" altLang="en-US" sz="1200" dirty="0">
                        <a:solidFill>
                          <a:schemeClr val="tx1"/>
                        </a:solidFill>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altLang="zh-CN" sz="1200" dirty="0">
                          <a:solidFill>
                            <a:schemeClr val="tx1"/>
                          </a:solidFill>
                          <a:latin typeface="+mj-lt"/>
                        </a:rPr>
                        <a:t>Research Question</a:t>
                      </a:r>
                      <a:endParaRPr lang="zh-CN" altLang="en-US" sz="1200" dirty="0">
                        <a:solidFill>
                          <a:schemeClr val="tx1"/>
                        </a:solidFill>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altLang="zh-CN" sz="1200" dirty="0">
                          <a:solidFill>
                            <a:schemeClr val="tx1"/>
                          </a:solidFill>
                          <a:latin typeface="+mj-lt"/>
                        </a:rPr>
                        <a:t>Proposed Research Directions</a:t>
                      </a:r>
                      <a:endParaRPr lang="zh-CN" altLang="en-US" sz="1200" dirty="0">
                        <a:solidFill>
                          <a:schemeClr val="tx1"/>
                        </a:solidFill>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112851"/>
                  </a:ext>
                </a:extLst>
              </a:tr>
              <a:tr h="643688">
                <a:tc>
                  <a:txBody>
                    <a:bodyPr/>
                    <a:lstStyle/>
                    <a:p>
                      <a:pPr algn="just"/>
                      <a:r>
                        <a:rPr lang="en-US" altLang="zh-CN" sz="1200" dirty="0">
                          <a:solidFill>
                            <a:schemeClr val="tx1"/>
                          </a:solidFill>
                          <a:latin typeface="+mj-lt"/>
                        </a:rPr>
                        <a:t>Geographical Gaps</a:t>
                      </a:r>
                      <a:endParaRPr lang="zh-CN" altLang="en-US" sz="1200" dirty="0">
                        <a:solidFill>
                          <a:schemeClr val="tx1"/>
                        </a:solidFill>
                        <a:latin typeface="+mj-lt"/>
                      </a:endParaRPr>
                    </a:p>
                  </a:txBody>
                  <a:tcPr>
                    <a:lnT w="12700" cap="flat" cmpd="sng" algn="ctr">
                      <a:solidFill>
                        <a:schemeClr val="tx1"/>
                      </a:solidFill>
                      <a:prstDash val="solid"/>
                      <a:round/>
                      <a:headEnd type="none" w="med" len="med"/>
                      <a:tailEnd type="none" w="med" len="med"/>
                    </a:lnT>
                    <a:noFill/>
                  </a:tcPr>
                </a:tc>
                <a:tc>
                  <a:txBody>
                    <a:bodyPr/>
                    <a:lstStyle/>
                    <a:p>
                      <a:pPr algn="just"/>
                      <a:r>
                        <a:rPr lang="en-US" altLang="zh-CN" sz="1200" dirty="0">
                          <a:solidFill>
                            <a:schemeClr val="tx1"/>
                          </a:solidFill>
                          <a:latin typeface="+mj-lt"/>
                        </a:rPr>
                        <a:t>How do marketing dynamics operate in under-researched emerging markets?</a:t>
                      </a:r>
                      <a:endParaRPr lang="zh-CN" altLang="en-US" sz="1200" dirty="0">
                        <a:solidFill>
                          <a:schemeClr val="tx1"/>
                        </a:solidFill>
                        <a:latin typeface="+mj-lt"/>
                      </a:endParaRPr>
                    </a:p>
                  </a:txBody>
                  <a:tcPr>
                    <a:lnT w="12700" cap="flat" cmpd="sng" algn="ctr">
                      <a:solidFill>
                        <a:schemeClr val="tx1"/>
                      </a:solidFill>
                      <a:prstDash val="solid"/>
                      <a:round/>
                      <a:headEnd type="none" w="med" len="med"/>
                      <a:tailEnd type="none" w="med" len="med"/>
                    </a:lnT>
                    <a:noFill/>
                  </a:tcPr>
                </a:tc>
                <a:tc>
                  <a:txBody>
                    <a:bodyPr/>
                    <a:lstStyle/>
                    <a:p>
                      <a:pPr algn="just"/>
                      <a:r>
                        <a:rPr lang="en-US" altLang="zh-CN" sz="1200" dirty="0">
                          <a:solidFill>
                            <a:schemeClr val="tx1"/>
                          </a:solidFill>
                          <a:latin typeface="+mj-lt"/>
                        </a:rPr>
                        <a:t>Ethnographic studies of platform adoption in emerging markets like </a:t>
                      </a:r>
                      <a:r>
                        <a:rPr lang="en-US" altLang="zh-CN" sz="1200" b="0" i="0" kern="1200" dirty="0">
                          <a:solidFill>
                            <a:schemeClr val="dk1"/>
                          </a:solidFill>
                          <a:effectLst/>
                          <a:latin typeface="+mj-lt"/>
                          <a:ea typeface="+mn-ea"/>
                          <a:cs typeface="+mn-cs"/>
                        </a:rPr>
                        <a:t>West Asia and North Africa (WANA) and </a:t>
                      </a:r>
                      <a:r>
                        <a:rPr lang="en-US" altLang="zh-CN" sz="1200" dirty="0">
                          <a:solidFill>
                            <a:schemeClr val="tx1"/>
                          </a:solidFill>
                          <a:latin typeface="+mj-lt"/>
                        </a:rPr>
                        <a:t>African contexts</a:t>
                      </a:r>
                      <a:endParaRPr lang="zh-CN" altLang="en-US" sz="1200" dirty="0">
                        <a:solidFill>
                          <a:schemeClr val="tx1"/>
                        </a:solidFill>
                        <a:latin typeface="+mj-lt"/>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02329582"/>
                  </a:ext>
                </a:extLst>
              </a:tr>
              <a:tr h="705414">
                <a:tc>
                  <a:txBody>
                    <a:bodyPr/>
                    <a:lstStyle/>
                    <a:p>
                      <a:pPr algn="just"/>
                      <a:r>
                        <a:rPr lang="en-US" altLang="zh-CN" sz="1200" dirty="0">
                          <a:solidFill>
                            <a:schemeClr val="tx1"/>
                          </a:solidFill>
                          <a:latin typeface="+mj-lt"/>
                        </a:rPr>
                        <a:t>Cross-cultural Studies</a:t>
                      </a:r>
                    </a:p>
                  </a:txBody>
                  <a:tcPr>
                    <a:noFill/>
                  </a:tcPr>
                </a:tc>
                <a:tc>
                  <a:txBody>
                    <a:bodyPr/>
                    <a:lstStyle/>
                    <a:p>
                      <a:pPr algn="just"/>
                      <a:r>
                        <a:rPr lang="en-US" altLang="zh-CN" sz="1200" dirty="0">
                          <a:solidFill>
                            <a:schemeClr val="tx1"/>
                          </a:solidFill>
                          <a:latin typeface="+mj-lt"/>
                        </a:rPr>
                        <a:t>What cross-platform and cross-cultural variation exist?</a:t>
                      </a:r>
                    </a:p>
                    <a:p>
                      <a:pPr algn="just"/>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Comparative qualitative analysis of user engagement across platform (e.g., TikTok/Instagram Reels) in cross-cultural contents</a:t>
                      </a:r>
                      <a:endParaRPr lang="zh-CN" altLang="en-US" sz="1200" dirty="0">
                        <a:solidFill>
                          <a:schemeClr val="tx1"/>
                        </a:solidFill>
                        <a:latin typeface="+mj-lt"/>
                      </a:endParaRPr>
                    </a:p>
                  </a:txBody>
                  <a:tcPr>
                    <a:noFill/>
                  </a:tcPr>
                </a:tc>
                <a:extLst>
                  <a:ext uri="{0D108BD9-81ED-4DB2-BD59-A6C34878D82A}">
                    <a16:rowId xmlns:a16="http://schemas.microsoft.com/office/drawing/2014/main" val="2640701096"/>
                  </a:ext>
                </a:extLst>
              </a:tr>
              <a:tr h="70541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mj-lt"/>
                        </a:rPr>
                        <a:t>User segmentation</a:t>
                      </a:r>
                      <a:endParaRPr lang="zh-CN" altLang="en-US" sz="1200" dirty="0">
                        <a:solidFill>
                          <a:schemeClr val="tx1"/>
                        </a:solidFill>
                        <a:latin typeface="+mj-lt"/>
                      </a:endParaRPr>
                    </a:p>
                    <a:p>
                      <a:pPr algn="just"/>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How to further specify user engagement of TikTok?</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Conduct a qualitative follow-up of pre-identified users who engage with algorithmic recommendations and who are keen followers.</a:t>
                      </a:r>
                      <a:endParaRPr lang="zh-CN" altLang="en-US" sz="1200" dirty="0">
                        <a:solidFill>
                          <a:schemeClr val="tx1"/>
                        </a:solidFill>
                        <a:latin typeface="+mj-lt"/>
                      </a:endParaRPr>
                    </a:p>
                  </a:txBody>
                  <a:tcPr>
                    <a:noFill/>
                  </a:tcPr>
                </a:tc>
                <a:extLst>
                  <a:ext uri="{0D108BD9-81ED-4DB2-BD59-A6C34878D82A}">
                    <a16:rowId xmlns:a16="http://schemas.microsoft.com/office/drawing/2014/main" val="454670923"/>
                  </a:ext>
                </a:extLst>
              </a:tr>
              <a:tr h="546127">
                <a:tc>
                  <a:txBody>
                    <a:bodyPr/>
                    <a:lstStyle/>
                    <a:p>
                      <a:pPr algn="just"/>
                      <a:r>
                        <a:rPr lang="en-US" altLang="zh-CN" sz="1200" dirty="0">
                          <a:solidFill>
                            <a:schemeClr val="tx1"/>
                          </a:solidFill>
                          <a:latin typeface="+mj-lt"/>
                        </a:rPr>
                        <a:t>Platform Features Focus</a:t>
                      </a:r>
                    </a:p>
                    <a:p>
                      <a:pPr algn="just"/>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How do features like duets and hashtag challenges shape marketing outcomes?</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Investigate how platform features and user-generated content drive engagement and trust.</a:t>
                      </a:r>
                      <a:endParaRPr lang="zh-CN" altLang="en-US" sz="1200" dirty="0">
                        <a:solidFill>
                          <a:schemeClr val="tx1"/>
                        </a:solidFill>
                        <a:latin typeface="+mj-lt"/>
                      </a:endParaRPr>
                    </a:p>
                  </a:txBody>
                  <a:tcPr>
                    <a:noFill/>
                  </a:tcPr>
                </a:tc>
                <a:extLst>
                  <a:ext uri="{0D108BD9-81ED-4DB2-BD59-A6C34878D82A}">
                    <a16:rowId xmlns:a16="http://schemas.microsoft.com/office/drawing/2014/main" val="470951447"/>
                  </a:ext>
                </a:extLst>
              </a:tr>
              <a:tr h="643688">
                <a:tc>
                  <a:txBody>
                    <a:bodyPr/>
                    <a:lstStyle/>
                    <a:p>
                      <a:pPr algn="just"/>
                      <a:r>
                        <a:rPr lang="en-US" altLang="zh-CN" sz="1200" dirty="0">
                          <a:solidFill>
                            <a:schemeClr val="tx1"/>
                          </a:solidFill>
                          <a:latin typeface="+mj-lt"/>
                        </a:rPr>
                        <a:t>Measurement</a:t>
                      </a:r>
                    </a:p>
                    <a:p>
                      <a:pPr algn="just"/>
                      <a:r>
                        <a:rPr lang="en-US" altLang="zh-CN" sz="1200" dirty="0">
                          <a:solidFill>
                            <a:schemeClr val="tx1"/>
                          </a:solidFill>
                          <a:latin typeface="+mj-lt"/>
                        </a:rPr>
                        <a:t>Bias</a:t>
                      </a:r>
                    </a:p>
                    <a:p>
                      <a:pPr algn="just"/>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How can we capture the emotional and cognitive drivers behind TikTok marketing engagement?</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User qualitative methods to explore psychological factors influencing user </a:t>
                      </a:r>
                      <a:r>
                        <a:rPr lang="en-US" altLang="zh-CN" sz="1200" dirty="0" err="1">
                          <a:solidFill>
                            <a:schemeClr val="tx1"/>
                          </a:solidFill>
                          <a:latin typeface="+mj-lt"/>
                        </a:rPr>
                        <a:t>behaviour</a:t>
                      </a:r>
                      <a:endParaRPr lang="zh-CN" altLang="en-US" sz="1200" dirty="0">
                        <a:solidFill>
                          <a:schemeClr val="tx1"/>
                        </a:solidFill>
                        <a:latin typeface="+mj-lt"/>
                      </a:endParaRPr>
                    </a:p>
                  </a:txBody>
                  <a:tcPr>
                    <a:noFill/>
                  </a:tcPr>
                </a:tc>
                <a:extLst>
                  <a:ext uri="{0D108BD9-81ED-4DB2-BD59-A6C34878D82A}">
                    <a16:rowId xmlns:a16="http://schemas.microsoft.com/office/drawing/2014/main" val="317536651"/>
                  </a:ext>
                </a:extLst>
              </a:tr>
              <a:tr h="643688">
                <a:tc>
                  <a:txBody>
                    <a:bodyPr/>
                    <a:lstStyle/>
                    <a:p>
                      <a:pPr algn="just"/>
                      <a:r>
                        <a:rPr lang="en-US" altLang="zh-CN" sz="1200" dirty="0">
                          <a:solidFill>
                            <a:schemeClr val="tx1"/>
                          </a:solidFill>
                          <a:latin typeface="+mj-lt"/>
                        </a:rPr>
                        <a:t>Ethical considerations</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What are the ethical implications of TikTok marketing effectiveness?</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Investigation of ethical considerations (e.g., appearance anxiety) through practitioner interviews and user focus groups</a:t>
                      </a:r>
                      <a:endParaRPr lang="zh-CN" altLang="en-US" sz="1200" dirty="0">
                        <a:solidFill>
                          <a:schemeClr val="tx1"/>
                        </a:solidFill>
                        <a:latin typeface="+mj-lt"/>
                      </a:endParaRPr>
                    </a:p>
                  </a:txBody>
                  <a:tcPr>
                    <a:noFill/>
                  </a:tcPr>
                </a:tc>
                <a:extLst>
                  <a:ext uri="{0D108BD9-81ED-4DB2-BD59-A6C34878D82A}">
                    <a16:rowId xmlns:a16="http://schemas.microsoft.com/office/drawing/2014/main" val="133908249"/>
                  </a:ext>
                </a:extLst>
              </a:tr>
              <a:tr h="1055443">
                <a:tc>
                  <a:txBody>
                    <a:bodyPr/>
                    <a:lstStyle/>
                    <a:p>
                      <a:pPr algn="just"/>
                      <a:r>
                        <a:rPr lang="en-US" altLang="zh-CN" sz="1200" dirty="0">
                          <a:solidFill>
                            <a:schemeClr val="tx1"/>
                          </a:solidFill>
                          <a:latin typeface="+mj-lt"/>
                        </a:rPr>
                        <a:t>Integrated theoretical framework</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How do TikTok’s algorithmic features impact users’ decision and </a:t>
                      </a:r>
                      <a:r>
                        <a:rPr lang="en-US" altLang="zh-CN" sz="1200" dirty="0" err="1">
                          <a:solidFill>
                            <a:schemeClr val="tx1"/>
                          </a:solidFill>
                          <a:latin typeface="+mj-lt"/>
                        </a:rPr>
                        <a:t>behaviour</a:t>
                      </a:r>
                      <a:r>
                        <a:rPr lang="en-US" altLang="zh-CN" sz="1200" dirty="0">
                          <a:solidFill>
                            <a:schemeClr val="tx1"/>
                          </a:solidFill>
                          <a:latin typeface="+mj-lt"/>
                        </a:rPr>
                        <a:t>?</a:t>
                      </a:r>
                      <a:endParaRPr lang="zh-CN" altLang="en-US" sz="1200" dirty="0">
                        <a:solidFill>
                          <a:schemeClr val="tx1"/>
                        </a:solidFill>
                        <a:latin typeface="+mj-lt"/>
                      </a:endParaRPr>
                    </a:p>
                  </a:txBody>
                  <a:tcPr>
                    <a:noFill/>
                  </a:tcPr>
                </a:tc>
                <a:tc>
                  <a:txBody>
                    <a:bodyPr/>
                    <a:lstStyle/>
                    <a:p>
                      <a:pPr algn="just"/>
                      <a:r>
                        <a:rPr lang="en-US" altLang="zh-CN" sz="1200" dirty="0">
                          <a:solidFill>
                            <a:schemeClr val="tx1"/>
                          </a:solidFill>
                          <a:latin typeface="+mj-lt"/>
                        </a:rPr>
                        <a:t>Exploring the conceptual framework and integrated theoretical framework for investigating user </a:t>
                      </a:r>
                      <a:r>
                        <a:rPr lang="en-US" altLang="zh-CN" sz="1200" dirty="0" err="1">
                          <a:solidFill>
                            <a:schemeClr val="tx1"/>
                          </a:solidFill>
                          <a:latin typeface="+mj-lt"/>
                        </a:rPr>
                        <a:t>behaviour</a:t>
                      </a:r>
                      <a:r>
                        <a:rPr lang="en-US" altLang="zh-CN" sz="1200" dirty="0">
                          <a:solidFill>
                            <a:schemeClr val="tx1"/>
                          </a:solidFill>
                          <a:latin typeface="+mj-lt"/>
                        </a:rPr>
                        <a:t> within the specific context of short video algorithm recommendation mechanisms</a:t>
                      </a:r>
                      <a:endParaRPr lang="zh-CN" altLang="en-US" sz="1200" dirty="0">
                        <a:solidFill>
                          <a:schemeClr val="tx1"/>
                        </a:solidFill>
                        <a:latin typeface="+mj-lt"/>
                      </a:endParaRPr>
                    </a:p>
                  </a:txBody>
                  <a:tcPr>
                    <a:noFill/>
                  </a:tcPr>
                </a:tc>
                <a:extLst>
                  <a:ext uri="{0D108BD9-81ED-4DB2-BD59-A6C34878D82A}">
                    <a16:rowId xmlns:a16="http://schemas.microsoft.com/office/drawing/2014/main" val="1869993673"/>
                  </a:ext>
                </a:extLst>
              </a:tr>
              <a:tr h="275866">
                <a:tc>
                  <a:txBody>
                    <a:bodyPr/>
                    <a:lstStyle/>
                    <a:p>
                      <a:pPr algn="just"/>
                      <a:endParaRPr lang="zh-CN" altLang="en-US" sz="1200" dirty="0">
                        <a:solidFill>
                          <a:schemeClr val="tx1"/>
                        </a:solidFill>
                        <a:latin typeface="+mj-lt"/>
                      </a:endParaRPr>
                    </a:p>
                  </a:txBody>
                  <a:tcPr>
                    <a:noFill/>
                  </a:tcPr>
                </a:tc>
                <a:tc>
                  <a:txBody>
                    <a:bodyPr/>
                    <a:lstStyle/>
                    <a:p>
                      <a:pPr algn="just"/>
                      <a:endParaRPr lang="zh-CN" altLang="en-US" sz="1200" dirty="0">
                        <a:solidFill>
                          <a:schemeClr val="tx1"/>
                        </a:solidFill>
                        <a:latin typeface="+mj-lt"/>
                      </a:endParaRPr>
                    </a:p>
                  </a:txBody>
                  <a:tcPr>
                    <a:noFill/>
                  </a:tcPr>
                </a:tc>
                <a:tc>
                  <a:txBody>
                    <a:bodyPr/>
                    <a:lstStyle/>
                    <a:p>
                      <a:pPr algn="just"/>
                      <a:endParaRPr lang="zh-CN" altLang="en-US" sz="1200" dirty="0">
                        <a:solidFill>
                          <a:schemeClr val="tx1"/>
                        </a:solidFill>
                        <a:latin typeface="+mj-lt"/>
                      </a:endParaRPr>
                    </a:p>
                  </a:txBody>
                  <a:tcPr>
                    <a:noFill/>
                  </a:tcPr>
                </a:tc>
                <a:extLst>
                  <a:ext uri="{0D108BD9-81ED-4DB2-BD59-A6C34878D82A}">
                    <a16:rowId xmlns:a16="http://schemas.microsoft.com/office/drawing/2014/main" val="2156267758"/>
                  </a:ext>
                </a:extLst>
              </a:tr>
              <a:tr h="275866">
                <a:tc>
                  <a:txBody>
                    <a:bodyPr/>
                    <a:lstStyle/>
                    <a:p>
                      <a:pPr algn="just"/>
                      <a:endParaRPr lang="zh-CN" altLang="en-US" sz="1200" dirty="0">
                        <a:solidFill>
                          <a:schemeClr val="tx1"/>
                        </a:solidFill>
                        <a:latin typeface="+mj-lt"/>
                      </a:endParaRPr>
                    </a:p>
                  </a:txBody>
                  <a:tcPr>
                    <a:noFill/>
                  </a:tcPr>
                </a:tc>
                <a:tc>
                  <a:txBody>
                    <a:bodyPr/>
                    <a:lstStyle/>
                    <a:p>
                      <a:pPr algn="just"/>
                      <a:endParaRPr lang="zh-CN" altLang="en-US" sz="1200">
                        <a:solidFill>
                          <a:schemeClr val="tx1"/>
                        </a:solidFill>
                        <a:latin typeface="+mj-lt"/>
                      </a:endParaRPr>
                    </a:p>
                  </a:txBody>
                  <a:tcPr>
                    <a:noFill/>
                  </a:tcPr>
                </a:tc>
                <a:tc>
                  <a:txBody>
                    <a:bodyPr/>
                    <a:lstStyle/>
                    <a:p>
                      <a:pPr algn="just"/>
                      <a:endParaRPr lang="zh-CN" altLang="en-US" sz="1200" dirty="0">
                        <a:solidFill>
                          <a:schemeClr val="tx1"/>
                        </a:solidFill>
                        <a:latin typeface="+mj-lt"/>
                      </a:endParaRPr>
                    </a:p>
                  </a:txBody>
                  <a:tcPr>
                    <a:noFill/>
                  </a:tcPr>
                </a:tc>
                <a:extLst>
                  <a:ext uri="{0D108BD9-81ED-4DB2-BD59-A6C34878D82A}">
                    <a16:rowId xmlns:a16="http://schemas.microsoft.com/office/drawing/2014/main" val="1159832805"/>
                  </a:ext>
                </a:extLst>
              </a:tr>
            </a:tbl>
          </a:graphicData>
        </a:graphic>
      </p:graphicFrame>
    </p:spTree>
    <p:extLst>
      <p:ext uri="{BB962C8B-B14F-4D97-AF65-F5344CB8AC3E}">
        <p14:creationId xmlns:p14="http://schemas.microsoft.com/office/powerpoint/2010/main" val="272216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Expected contributions</a:t>
            </a:r>
            <a:endParaRPr lang="en-GB" b="1" dirty="0"/>
          </a:p>
        </p:txBody>
      </p:sp>
      <p:pic>
        <p:nvPicPr>
          <p:cNvPr id="4" name="Picture 4" descr="徽">
            <a:extLst>
              <a:ext uri="{FF2B5EF4-FFF2-40B4-BE49-F238E27FC236}">
                <a16:creationId xmlns:a16="http://schemas.microsoft.com/office/drawing/2014/main" id="{F98DE524-27DD-FD57-881C-8FAD4B5810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40813238-D9FE-A779-D005-C1E91FD29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of Leeds (UoL) – Entice">
            <a:extLst>
              <a:ext uri="{FF2B5EF4-FFF2-40B4-BE49-F238E27FC236}">
                <a16:creationId xmlns:a16="http://schemas.microsoft.com/office/drawing/2014/main" id="{2BF1FC6F-629B-A49F-B10F-36806A457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BF13FDA-03DA-E115-7CFE-1F670BC7785E}"/>
              </a:ext>
            </a:extLst>
          </p:cNvPr>
          <p:cNvSpPr txBox="1"/>
          <p:nvPr/>
        </p:nvSpPr>
        <p:spPr>
          <a:xfrm>
            <a:off x="527999" y="1082152"/>
            <a:ext cx="10886235" cy="3785652"/>
          </a:xfrm>
          <a:prstGeom prst="rect">
            <a:avLst/>
          </a:prstGeom>
          <a:noFill/>
        </p:spPr>
        <p:txBody>
          <a:bodyPr wrap="square" rtlCol="0">
            <a:spAutoFit/>
          </a:bodyPr>
          <a:lstStyle/>
          <a:p>
            <a:endParaRPr lang="en-US" altLang="zh-CN" sz="2000" dirty="0">
              <a:latin typeface="+mj-lt"/>
            </a:endParaRPr>
          </a:p>
          <a:p>
            <a:endParaRPr lang="en-US" altLang="zh-CN" sz="2000" dirty="0">
              <a:latin typeface="+mj-lt"/>
            </a:endParaRPr>
          </a:p>
          <a:p>
            <a:r>
              <a:rPr lang="en-US" altLang="zh-CN" sz="2000" b="1" dirty="0">
                <a:latin typeface="+mj-lt"/>
              </a:rPr>
              <a:t>Academic Contribution:</a:t>
            </a:r>
            <a:endParaRPr lang="en-US" altLang="zh-CN" sz="2000" dirty="0">
              <a:latin typeface="+mj-lt"/>
            </a:endParaRPr>
          </a:p>
          <a:p>
            <a:r>
              <a:rPr lang="en-US" altLang="zh-CN" sz="2000" dirty="0">
                <a:latin typeface="+mj-lt"/>
              </a:rPr>
              <a:t>Conducts a structured and multi-method literature review.</a:t>
            </a:r>
          </a:p>
          <a:p>
            <a:r>
              <a:rPr lang="en-US" altLang="zh-CN" sz="2000" dirty="0">
                <a:latin typeface="+mj-lt"/>
              </a:rPr>
              <a:t>Identifies key research patterns, knowledge gaps, and an essential starting point for future research.</a:t>
            </a:r>
          </a:p>
          <a:p>
            <a:endParaRPr lang="en-US" altLang="zh-CN" sz="2000" dirty="0">
              <a:latin typeface="+mj-lt"/>
            </a:endParaRPr>
          </a:p>
          <a:p>
            <a:r>
              <a:rPr lang="en-US" altLang="zh-CN" sz="2000" b="1" dirty="0">
                <a:latin typeface="+mj-lt"/>
              </a:rPr>
              <a:t>Practical contributions</a:t>
            </a:r>
          </a:p>
          <a:p>
            <a:r>
              <a:rPr lang="en-US" altLang="zh-CN" sz="2000" dirty="0" err="1">
                <a:latin typeface="+mj-lt"/>
              </a:rPr>
              <a:t>Summarise</a:t>
            </a:r>
            <a:r>
              <a:rPr lang="en-US" altLang="zh-CN" sz="2000" dirty="0">
                <a:latin typeface="+mj-lt"/>
              </a:rPr>
              <a:t> and </a:t>
            </a:r>
            <a:r>
              <a:rPr lang="en-US" altLang="zh-CN" sz="2000" dirty="0" err="1">
                <a:latin typeface="+mj-lt"/>
              </a:rPr>
              <a:t>synthesise</a:t>
            </a:r>
            <a:r>
              <a:rPr lang="en-US" altLang="zh-CN" sz="2000" dirty="0">
                <a:latin typeface="+mj-lt"/>
              </a:rPr>
              <a:t> research trends and landscapes for practitioners and researchers in social media marketing, laying the groundwork for future innovation in the industry's TikTok/ marketing strategies.</a:t>
            </a:r>
          </a:p>
          <a:p>
            <a:endParaRPr kumimoji="1" lang="zh-CN" altLang="en-US" sz="2000" dirty="0">
              <a:latin typeface="+mj-lt"/>
            </a:endParaRPr>
          </a:p>
        </p:txBody>
      </p:sp>
    </p:spTree>
    <p:extLst>
      <p:ext uri="{BB962C8B-B14F-4D97-AF65-F5344CB8AC3E}">
        <p14:creationId xmlns:p14="http://schemas.microsoft.com/office/powerpoint/2010/main" val="184466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Conclusion</a:t>
            </a:r>
            <a:endParaRPr lang="en-GB" b="1" dirty="0"/>
          </a:p>
        </p:txBody>
      </p:sp>
      <p:pic>
        <p:nvPicPr>
          <p:cNvPr id="4" name="Picture 4" descr="徽">
            <a:extLst>
              <a:ext uri="{FF2B5EF4-FFF2-40B4-BE49-F238E27FC236}">
                <a16:creationId xmlns:a16="http://schemas.microsoft.com/office/drawing/2014/main" id="{F98DE524-27DD-FD57-881C-8FAD4B5810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40813238-D9FE-A779-D005-C1E91FD29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of Leeds (UoL) – Entice">
            <a:extLst>
              <a:ext uri="{FF2B5EF4-FFF2-40B4-BE49-F238E27FC236}">
                <a16:creationId xmlns:a16="http://schemas.microsoft.com/office/drawing/2014/main" id="{2BF1FC6F-629B-A49F-B10F-36806A457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B5E128F-7CA8-346F-78DA-E554637D1E04}"/>
              </a:ext>
            </a:extLst>
          </p:cNvPr>
          <p:cNvSpPr txBox="1"/>
          <p:nvPr/>
        </p:nvSpPr>
        <p:spPr>
          <a:xfrm>
            <a:off x="527999" y="1261241"/>
            <a:ext cx="11228570" cy="1908215"/>
          </a:xfrm>
          <a:prstGeom prst="rect">
            <a:avLst/>
          </a:prstGeom>
          <a:noFill/>
        </p:spPr>
        <p:txBody>
          <a:bodyPr wrap="square" rtlCol="0">
            <a:spAutoFit/>
          </a:bodyPr>
          <a:lstStyle/>
          <a:p>
            <a:r>
              <a:rPr lang="en-US" altLang="zh-CN" sz="2400" dirty="0">
                <a:latin typeface="+mj-lt"/>
              </a:rPr>
              <a:t>Future research should treat TikTok as a space with its own unique cultural practices and user behaviors.</a:t>
            </a:r>
          </a:p>
          <a:p>
            <a:r>
              <a:rPr lang="en-US" altLang="zh-CN" sz="2400" dirty="0">
                <a:latin typeface="+mj-lt"/>
              </a:rPr>
              <a:t>This requires a deeper understanding of how content spreads, how value is co-created, and how persuasion operates in peer-driven environments.</a:t>
            </a:r>
          </a:p>
          <a:p>
            <a:endParaRPr kumimoji="1" lang="zh-CN" altLang="en-US" sz="2200" dirty="0">
              <a:latin typeface="+mj-lt"/>
            </a:endParaRPr>
          </a:p>
        </p:txBody>
      </p:sp>
    </p:spTree>
    <p:extLst>
      <p:ext uri="{BB962C8B-B14F-4D97-AF65-F5344CB8AC3E}">
        <p14:creationId xmlns:p14="http://schemas.microsoft.com/office/powerpoint/2010/main" val="247827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Reference</a:t>
            </a:r>
            <a:endParaRPr lang="en-GB" b="1" dirty="0"/>
          </a:p>
        </p:txBody>
      </p:sp>
      <p:pic>
        <p:nvPicPr>
          <p:cNvPr id="7" name="Picture 4" descr="徽">
            <a:extLst>
              <a:ext uri="{FF2B5EF4-FFF2-40B4-BE49-F238E27FC236}">
                <a16:creationId xmlns:a16="http://schemas.microsoft.com/office/drawing/2014/main" id="{67629225-3F59-8430-3467-233A16164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打造大胆的新形象：设计学院的品牌重塑  ">
            <a:extLst>
              <a:ext uri="{FF2B5EF4-FFF2-40B4-BE49-F238E27FC236}">
                <a16:creationId xmlns:a16="http://schemas.microsoft.com/office/drawing/2014/main" id="{870124E4-D151-D07C-89A0-ECAB7936E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University of Leeds (UoL) – Entice">
            <a:extLst>
              <a:ext uri="{FF2B5EF4-FFF2-40B4-BE49-F238E27FC236}">
                <a16:creationId xmlns:a16="http://schemas.microsoft.com/office/drawing/2014/main" id="{45F73D09-0C5A-F31E-F06B-127A7FE40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06CA10AB-A272-8175-06A6-E64619D8868E}"/>
              </a:ext>
            </a:extLst>
          </p:cNvPr>
          <p:cNvSpPr txBox="1"/>
          <p:nvPr/>
        </p:nvSpPr>
        <p:spPr>
          <a:xfrm>
            <a:off x="1110342" y="1137557"/>
            <a:ext cx="10553659" cy="54424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800" dirty="0" err="1">
                <a:effectLst/>
                <a:latin typeface="Times New Roman" panose="02020603050405020304" pitchFamily="18" charset="0"/>
              </a:rPr>
              <a:t>Ceci</a:t>
            </a:r>
            <a:r>
              <a:rPr lang="en-US" altLang="zh-CN" sz="1800" dirty="0">
                <a:effectLst/>
                <a:latin typeface="Times New Roman" panose="02020603050405020304" pitchFamily="18" charset="0"/>
              </a:rPr>
              <a:t>, L. (2024). </a:t>
            </a:r>
            <a:r>
              <a:rPr lang="en-US" altLang="zh-CN" sz="1800" i="1" dirty="0">
                <a:effectLst/>
                <a:latin typeface="Times New Roman" panose="02020603050405020304" pitchFamily="18" charset="0"/>
              </a:rPr>
              <a:t>Number of TikTok users worldwide from 2020 to 2025</a:t>
            </a:r>
            <a:r>
              <a:rPr lang="en-US" altLang="zh-CN" sz="1800" dirty="0">
                <a:effectLst/>
                <a:latin typeface="Times New Roman" panose="02020603050405020304" pitchFamily="18" charset="0"/>
              </a:rPr>
              <a:t>. [online] Statista. Available at: </a:t>
            </a:r>
            <a:r>
              <a:rPr lang="en-US" altLang="zh-CN" sz="1800" dirty="0">
                <a:effectLst/>
                <a:latin typeface="Times New Roman" panose="02020603050405020304" pitchFamily="18" charset="0"/>
                <a:hlinkClick r:id="rId5">
                  <a:extLst>
                    <a:ext uri="{A12FA001-AC4F-418D-AE19-62706E023703}">
                      <ahyp:hlinkClr xmlns:ahyp="http://schemas.microsoft.com/office/drawing/2018/hyperlinkcolor" val="tx"/>
                    </a:ext>
                  </a:extLst>
                </a:hlinkClick>
              </a:rPr>
              <a:t>https://www.statista.com/statistics/1327116/number-of-global-tiktok-users/</a:t>
            </a:r>
            <a:r>
              <a:rPr lang="en-US" altLang="zh-CN" sz="1800" dirty="0">
                <a:effectLst/>
                <a:latin typeface="Times New Roman" panose="02020603050405020304" pitchFamily="18" charset="0"/>
              </a:rPr>
              <a:t>.</a:t>
            </a:r>
          </a:p>
          <a:p>
            <a:pPr marL="285750" indent="-285750">
              <a:lnSpc>
                <a:spcPct val="150000"/>
              </a:lnSpc>
              <a:buFont typeface="Arial" panose="020B0604020202020204" pitchFamily="34" charset="0"/>
              <a:buChar cha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Ma, R. 2022. China’s livestream shopping craze hits a ceiling.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Rest of World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[Online]. Available from: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https://restofworld.org/2022/tiktok-e-commerce-shift-china/</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p>
          <a:p>
            <a:pPr marL="285750" indent="-285750">
              <a:lnSpc>
                <a:spcPct val="150000"/>
              </a:lnSpc>
              <a:buFont typeface="Arial" panose="020B0604020202020204" pitchFamily="34" charset="0"/>
              <a:buChar cha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Smith, A. and Anderson, M. (2023) Social Media Use in 2023. Pew Research Center. Available at: </a:t>
            </a:r>
            <a:r>
              <a:rPr lang="en-US" altLang="zh-CN" sz="1800" u="sng" kern="100" dirty="0">
                <a:effectLst/>
                <a:latin typeface="Times New Roman" panose="02020603050405020304" pitchFamily="18" charset="0"/>
                <a:ea typeface="等线" panose="02010600030101010101" pitchFamily="2" charset="-122"/>
                <a:cs typeface="Times New Roman" panose="02020603050405020304" pitchFamily="18" charset="0"/>
                <a:hlinkClick r:id="rId7">
                  <a:extLst>
                    <a:ext uri="{A12FA001-AC4F-418D-AE19-62706E023703}">
                      <ahyp:hlinkClr xmlns:ahyp="http://schemas.microsoft.com/office/drawing/2018/hyperlinkcolor" val="tx"/>
                    </a:ext>
                  </a:extLst>
                </a:hlinkClick>
              </a:rPr>
              <a:t>https://www.pewresearch.org</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[Accessed 03 February 2025].</a:t>
            </a:r>
          </a:p>
          <a:p>
            <a:pPr marL="285750" indent="-285750">
              <a:lnSpc>
                <a:spcPct val="150000"/>
              </a:lnSpc>
              <a:buFont typeface="Arial" panose="020B0604020202020204" pitchFamily="34" charset="0"/>
              <a:buChar cha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Zhang, Y. and Mao, Y. (2023) ‘TikTok Marketing and Consumer Purchase Intention: The Mediating Role of User Engagement’, Journal of Retailing and Consumer Services, 72, p. 103230. doi:10.1016/j.jretconser.2023.103230.</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pPr>
            <a:endParaRPr lang="en-US" altLang="zh-CN" sz="1800" dirty="0">
              <a:effectLst/>
              <a:latin typeface="Times New Roman" panose="02020603050405020304" pitchFamily="18" charset="0"/>
            </a:endParaRPr>
          </a:p>
          <a:p>
            <a:pPr marL="285750" indent="-285750">
              <a:lnSpc>
                <a:spcPct val="150000"/>
              </a:lnSpc>
              <a:buFont typeface="Arial" panose="020B0604020202020204" pitchFamily="34" charset="0"/>
              <a:buChar char="•"/>
            </a:pPr>
            <a:endParaRPr kumimoji="1" lang="zh-CN" altLang="en-US" dirty="0"/>
          </a:p>
        </p:txBody>
      </p:sp>
    </p:spTree>
    <p:extLst>
      <p:ext uri="{BB962C8B-B14F-4D97-AF65-F5344CB8AC3E}">
        <p14:creationId xmlns:p14="http://schemas.microsoft.com/office/powerpoint/2010/main" val="62991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84689" y="1699230"/>
            <a:ext cx="12289475" cy="1621431"/>
          </a:xfrm>
        </p:spPr>
        <p:txBody>
          <a:bodyPr>
            <a:normAutofit/>
          </a:bodyPr>
          <a:lstStyle/>
          <a:p>
            <a:r>
              <a:rPr lang="en-GB" sz="2800" b="1" dirty="0"/>
              <a:t>Thanks for listening! Any questions</a:t>
            </a:r>
            <a:r>
              <a:rPr lang="en-GB" b="1" dirty="0"/>
              <a:t>?</a:t>
            </a:r>
          </a:p>
        </p:txBody>
      </p:sp>
      <p:sp>
        <p:nvSpPr>
          <p:cNvPr id="3" name="文本框 2">
            <a:extLst>
              <a:ext uri="{FF2B5EF4-FFF2-40B4-BE49-F238E27FC236}">
                <a16:creationId xmlns:a16="http://schemas.microsoft.com/office/drawing/2014/main" id="{8D5B8CE0-B552-BB1C-1E5B-7C88AD5E0B44}"/>
              </a:ext>
            </a:extLst>
          </p:cNvPr>
          <p:cNvSpPr txBox="1"/>
          <p:nvPr/>
        </p:nvSpPr>
        <p:spPr>
          <a:xfrm>
            <a:off x="2684689" y="3537339"/>
            <a:ext cx="7172326" cy="923330"/>
          </a:xfrm>
          <a:prstGeom prst="rect">
            <a:avLst/>
          </a:prstGeom>
          <a:noFill/>
        </p:spPr>
        <p:txBody>
          <a:bodyPr wrap="square" rtlCol="0">
            <a:spAutoFit/>
          </a:bodyPr>
          <a:lstStyle/>
          <a:p>
            <a:r>
              <a:rPr kumimoji="1" lang="en-US" altLang="zh-CN" b="1" dirty="0">
                <a:latin typeface="+mj-lt"/>
              </a:rPr>
              <a:t>Presenter Contact:</a:t>
            </a:r>
          </a:p>
          <a:p>
            <a:r>
              <a:rPr kumimoji="1" lang="en-US" altLang="zh-CN" dirty="0" err="1">
                <a:latin typeface="+mj-lt"/>
              </a:rPr>
              <a:t>Jiazheng</a:t>
            </a:r>
            <a:r>
              <a:rPr kumimoji="1" lang="en-US" altLang="zh-CN" dirty="0">
                <a:latin typeface="+mj-lt"/>
              </a:rPr>
              <a:t> </a:t>
            </a:r>
            <a:r>
              <a:rPr kumimoji="1" lang="en-US" altLang="zh-CN" dirty="0" err="1">
                <a:latin typeface="+mj-lt"/>
              </a:rPr>
              <a:t>Nie</a:t>
            </a:r>
            <a:endParaRPr kumimoji="1" lang="en-US" altLang="zh-CN" dirty="0">
              <a:latin typeface="+mj-lt"/>
            </a:endParaRPr>
          </a:p>
          <a:p>
            <a:r>
              <a:rPr kumimoji="1" lang="en-US" altLang="zh-CN" dirty="0">
                <a:latin typeface="+mj-lt"/>
              </a:rPr>
              <a:t>E-mail Address: </a:t>
            </a:r>
            <a:r>
              <a:rPr kumimoji="1" lang="en-US" altLang="zh-CN" dirty="0" err="1">
                <a:latin typeface="+mj-lt"/>
              </a:rPr>
              <a:t>sdjn@leeds.ac.uk</a:t>
            </a:r>
            <a:endParaRPr kumimoji="1" lang="en-US" altLang="zh-CN" dirty="0">
              <a:latin typeface="+mj-lt"/>
            </a:endParaRPr>
          </a:p>
        </p:txBody>
      </p:sp>
      <p:pic>
        <p:nvPicPr>
          <p:cNvPr id="7" name="Picture 4" descr="徽">
            <a:extLst>
              <a:ext uri="{FF2B5EF4-FFF2-40B4-BE49-F238E27FC236}">
                <a16:creationId xmlns:a16="http://schemas.microsoft.com/office/drawing/2014/main" id="{67629225-3F59-8430-3467-233A16164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打造大胆的新形象：设计学院的品牌重塑  ">
            <a:extLst>
              <a:ext uri="{FF2B5EF4-FFF2-40B4-BE49-F238E27FC236}">
                <a16:creationId xmlns:a16="http://schemas.microsoft.com/office/drawing/2014/main" id="{870124E4-D151-D07C-89A0-ECAB7936E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University of Leeds (UoL) – Entice">
            <a:extLst>
              <a:ext uri="{FF2B5EF4-FFF2-40B4-BE49-F238E27FC236}">
                <a16:creationId xmlns:a16="http://schemas.microsoft.com/office/drawing/2014/main" id="{45F73D09-0C5A-F31E-F06B-127A7FE40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6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9A302-59D2-72BC-93C2-40A5CC243A5F}"/>
              </a:ext>
            </a:extLst>
          </p:cNvPr>
          <p:cNvSpPr>
            <a:spLocks noGrp="1"/>
          </p:cNvSpPr>
          <p:nvPr>
            <p:ph type="title"/>
          </p:nvPr>
        </p:nvSpPr>
        <p:spPr>
          <a:xfrm>
            <a:off x="631993" y="290425"/>
            <a:ext cx="11308895" cy="985747"/>
          </a:xfrm>
        </p:spPr>
        <p:txBody>
          <a:bodyPr>
            <a:normAutofit/>
          </a:bodyPr>
          <a:lstStyle/>
          <a:p>
            <a:r>
              <a:rPr kumimoji="1" lang="en-US" altLang="zh-CN" sz="3200" b="1" dirty="0"/>
              <a:t>Outline</a:t>
            </a:r>
            <a:endParaRPr kumimoji="1" lang="zh-CN" altLang="en-US" sz="3200" b="1" dirty="0"/>
          </a:p>
        </p:txBody>
      </p:sp>
      <p:sp>
        <p:nvSpPr>
          <p:cNvPr id="3" name="文本占位符 2">
            <a:extLst>
              <a:ext uri="{FF2B5EF4-FFF2-40B4-BE49-F238E27FC236}">
                <a16:creationId xmlns:a16="http://schemas.microsoft.com/office/drawing/2014/main" id="{E4B03120-565C-D25A-B637-5F534990F297}"/>
              </a:ext>
            </a:extLst>
          </p:cNvPr>
          <p:cNvSpPr>
            <a:spLocks noGrp="1"/>
          </p:cNvSpPr>
          <p:nvPr>
            <p:ph type="body" sz="quarter" idx="13"/>
          </p:nvPr>
        </p:nvSpPr>
        <p:spPr>
          <a:xfrm>
            <a:off x="2009775" y="1201079"/>
            <a:ext cx="10868025" cy="4438650"/>
          </a:xfrm>
        </p:spPr>
        <p:txBody>
          <a:bodyPr/>
          <a:lstStyle/>
          <a:p>
            <a:pPr marL="457200" indent="-457200">
              <a:lnSpc>
                <a:spcPct val="150000"/>
              </a:lnSpc>
              <a:buFont typeface="+mj-lt"/>
              <a:buAutoNum type="arabicPeriod"/>
            </a:pPr>
            <a:r>
              <a:rPr kumimoji="1" lang="en-US" altLang="zh-CN" sz="2400" b="1" dirty="0">
                <a:latin typeface="+mj-lt"/>
              </a:rPr>
              <a:t>Research Aim &amp; Objectives</a:t>
            </a:r>
          </a:p>
          <a:p>
            <a:pPr marL="457200" indent="-457200">
              <a:lnSpc>
                <a:spcPct val="150000"/>
              </a:lnSpc>
              <a:buFont typeface="+mj-lt"/>
              <a:buAutoNum type="arabicPeriod"/>
            </a:pPr>
            <a:r>
              <a:rPr kumimoji="1" lang="en-US" altLang="zh-CN" sz="2400" b="1" dirty="0">
                <a:latin typeface="+mj-lt"/>
              </a:rPr>
              <a:t>Methodology</a:t>
            </a:r>
          </a:p>
          <a:p>
            <a:pPr marL="457200" indent="-457200">
              <a:lnSpc>
                <a:spcPct val="150000"/>
              </a:lnSpc>
              <a:buFont typeface="+mj-lt"/>
              <a:buAutoNum type="arabicPeriod"/>
            </a:pPr>
            <a:r>
              <a:rPr kumimoji="1" lang="en-US" altLang="zh-CN" sz="2400" b="1" dirty="0">
                <a:latin typeface="+mj-lt"/>
              </a:rPr>
              <a:t>Preliminary Results &amp; Key Trends</a:t>
            </a:r>
          </a:p>
          <a:p>
            <a:pPr marL="457200" indent="-457200">
              <a:lnSpc>
                <a:spcPct val="150000"/>
              </a:lnSpc>
              <a:buFont typeface="+mj-lt"/>
              <a:buAutoNum type="arabicPeriod"/>
            </a:pPr>
            <a:r>
              <a:rPr kumimoji="1" lang="en-US" altLang="zh-CN" sz="2400" b="1" dirty="0">
                <a:latin typeface="+mj-lt"/>
              </a:rPr>
              <a:t>Discussions of key findings</a:t>
            </a:r>
          </a:p>
          <a:p>
            <a:pPr marL="457200" indent="-457200">
              <a:lnSpc>
                <a:spcPct val="150000"/>
              </a:lnSpc>
              <a:buFont typeface="+mj-lt"/>
              <a:buAutoNum type="arabicPeriod"/>
            </a:pPr>
            <a:r>
              <a:rPr kumimoji="1" lang="en-US" altLang="zh-CN" sz="2400" b="1" dirty="0">
                <a:latin typeface="+mj-lt"/>
              </a:rPr>
              <a:t>Future Research Agenda</a:t>
            </a:r>
          </a:p>
          <a:p>
            <a:pPr marL="457200" indent="-457200">
              <a:lnSpc>
                <a:spcPct val="150000"/>
              </a:lnSpc>
              <a:buFont typeface="+mj-lt"/>
              <a:buAutoNum type="arabicPeriod"/>
            </a:pPr>
            <a:r>
              <a:rPr kumimoji="1" lang="en-US" altLang="zh-CN" sz="2400" b="1" dirty="0">
                <a:latin typeface="+mj-lt"/>
              </a:rPr>
              <a:t>Contributions</a:t>
            </a:r>
          </a:p>
          <a:p>
            <a:pPr marL="457200" indent="-457200">
              <a:buFont typeface="+mj-lt"/>
              <a:buAutoNum type="arabicPeriod"/>
            </a:pPr>
            <a:endParaRPr kumimoji="1" lang="zh-CN" altLang="en-US" dirty="0"/>
          </a:p>
        </p:txBody>
      </p:sp>
      <p:pic>
        <p:nvPicPr>
          <p:cNvPr id="5" name="Picture 4" descr="徽">
            <a:extLst>
              <a:ext uri="{FF2B5EF4-FFF2-40B4-BE49-F238E27FC236}">
                <a16:creationId xmlns:a16="http://schemas.microsoft.com/office/drawing/2014/main" id="{82893F72-5A52-7465-EE69-DD8E65EBDF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打造大胆的新形象：设计学院的品牌重塑  ">
            <a:extLst>
              <a:ext uri="{FF2B5EF4-FFF2-40B4-BE49-F238E27FC236}">
                <a16:creationId xmlns:a16="http://schemas.microsoft.com/office/drawing/2014/main" id="{F020F7FD-50EF-FCB8-C4D0-0F234AEDA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of Leeds (UoL) – Entice">
            <a:extLst>
              <a:ext uri="{FF2B5EF4-FFF2-40B4-BE49-F238E27FC236}">
                <a16:creationId xmlns:a16="http://schemas.microsoft.com/office/drawing/2014/main" id="{351F07EF-2DC0-4F7E-16A1-7027AF31C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8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9C55B5-9A15-ABD0-66D9-649F9EF9B9E9}"/>
              </a:ext>
            </a:extLst>
          </p:cNvPr>
          <p:cNvSpPr>
            <a:spLocks noGrp="1"/>
          </p:cNvSpPr>
          <p:nvPr>
            <p:ph type="title"/>
          </p:nvPr>
        </p:nvSpPr>
        <p:spPr/>
        <p:txBody>
          <a:bodyPr/>
          <a:lstStyle/>
          <a:p>
            <a:r>
              <a:rPr kumimoji="1" lang="en-US" altLang="zh-CN" b="1" dirty="0"/>
              <a:t>Research Context</a:t>
            </a:r>
            <a:endParaRPr kumimoji="1" lang="zh-CN" altLang="en-US" b="1" dirty="0"/>
          </a:p>
        </p:txBody>
      </p:sp>
      <p:sp>
        <p:nvSpPr>
          <p:cNvPr id="3" name="文本占位符 2">
            <a:extLst>
              <a:ext uri="{FF2B5EF4-FFF2-40B4-BE49-F238E27FC236}">
                <a16:creationId xmlns:a16="http://schemas.microsoft.com/office/drawing/2014/main" id="{8E5DDE84-1010-0880-8A19-C738C54B0128}"/>
              </a:ext>
            </a:extLst>
          </p:cNvPr>
          <p:cNvSpPr>
            <a:spLocks noGrp="1"/>
          </p:cNvSpPr>
          <p:nvPr>
            <p:ph type="body" sz="quarter" idx="13"/>
          </p:nvPr>
        </p:nvSpPr>
        <p:spPr>
          <a:xfrm>
            <a:off x="447675" y="1408113"/>
            <a:ext cx="6039389" cy="4438650"/>
          </a:xfrm>
        </p:spPr>
        <p:txBody>
          <a:bodyPr>
            <a:normAutofit lnSpcReduction="10000"/>
          </a:bodyPr>
          <a:lstStyle/>
          <a:p>
            <a:pPr marL="0" indent="0">
              <a:buNone/>
            </a:pPr>
            <a:r>
              <a:rPr lang="en-US" altLang="zh-CN" b="1" dirty="0">
                <a:latin typeface="+mj-lt"/>
              </a:rPr>
              <a:t>TikTok's Rapid Rise</a:t>
            </a:r>
          </a:p>
          <a:p>
            <a:r>
              <a:rPr lang="en-US" altLang="zh-CN" dirty="0">
                <a:latin typeface="+mj-lt"/>
              </a:rPr>
              <a:t>Global launch in 2018, rapidly becoming a transformative social media platform.</a:t>
            </a:r>
          </a:p>
          <a:p>
            <a:r>
              <a:rPr lang="en-US" altLang="zh-CN" dirty="0">
                <a:latin typeface="+mj-lt"/>
              </a:rPr>
              <a:t>Gen Z user dominance (60%) → marketing potential(Smith and Anderson, 2023)</a:t>
            </a:r>
          </a:p>
          <a:p>
            <a:r>
              <a:rPr lang="en-US" altLang="zh-CN" dirty="0">
                <a:latin typeface="+mj-lt"/>
              </a:rPr>
              <a:t>Algorithm-driven content enhances user engagement.→ high commercial potential(Zhang and Mao, 2023). </a:t>
            </a:r>
          </a:p>
          <a:p>
            <a:pPr marL="0" indent="0">
              <a:buNone/>
            </a:pPr>
            <a:r>
              <a:rPr lang="en-US" altLang="zh-CN" b="1" dirty="0">
                <a:latin typeface="+mj-lt"/>
              </a:rPr>
              <a:t>Significant Commercial Potential</a:t>
            </a:r>
            <a:endParaRPr lang="en-US" altLang="zh-CN" dirty="0">
              <a:latin typeface="+mj-lt"/>
            </a:endParaRPr>
          </a:p>
          <a:p>
            <a:pPr>
              <a:buFont typeface="Arial" panose="020B0604020202020204" pitchFamily="34" charset="0"/>
              <a:buChar char="•"/>
            </a:pPr>
            <a:r>
              <a:rPr lang="en-US" altLang="zh-CN" dirty="0">
                <a:latin typeface="+mj-lt"/>
              </a:rPr>
              <a:t>Short-form video and trend-driven participation lead to high conversion rates.</a:t>
            </a:r>
          </a:p>
          <a:p>
            <a:r>
              <a:rPr lang="en-US" altLang="zh-CN" dirty="0">
                <a:latin typeface="+mj-lt"/>
              </a:rPr>
              <a:t>Seamless integration of content and commerce, exemplified by </a:t>
            </a:r>
            <a:r>
              <a:rPr lang="en-US" altLang="zh-CN" dirty="0" err="1">
                <a:latin typeface="+mj-lt"/>
              </a:rPr>
              <a:t>Douyin's</a:t>
            </a:r>
            <a:r>
              <a:rPr lang="en-US" altLang="zh-CN" dirty="0">
                <a:latin typeface="+mj-lt"/>
              </a:rPr>
              <a:t> $200 billion GMV in 2022(Ma, 2022)</a:t>
            </a:r>
          </a:p>
          <a:p>
            <a:r>
              <a:rPr lang="en-US" altLang="zh-CN" dirty="0">
                <a:latin typeface="+mj-lt"/>
              </a:rPr>
              <a:t>.</a:t>
            </a:r>
          </a:p>
          <a:p>
            <a:endParaRPr kumimoji="1" lang="zh-CN" altLang="en-US" dirty="0">
              <a:latin typeface="+mj-lt"/>
            </a:endParaRPr>
          </a:p>
        </p:txBody>
      </p:sp>
      <p:pic>
        <p:nvPicPr>
          <p:cNvPr id="4" name="Picture 4" descr="徽">
            <a:extLst>
              <a:ext uri="{FF2B5EF4-FFF2-40B4-BE49-F238E27FC236}">
                <a16:creationId xmlns:a16="http://schemas.microsoft.com/office/drawing/2014/main" id="{28BE346E-ACC3-B725-5F8E-B3D814737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D579476E-3986-C9A4-C854-314B61B10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versity of Leeds (UoL) – Entice">
            <a:extLst>
              <a:ext uri="{FF2B5EF4-FFF2-40B4-BE49-F238E27FC236}">
                <a16:creationId xmlns:a16="http://schemas.microsoft.com/office/drawing/2014/main" id="{6B5DC6D7-5A10-BBDD-5929-58A8E01E4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umber of global TikTok users 2025| Statista">
            <a:extLst>
              <a:ext uri="{FF2B5EF4-FFF2-40B4-BE49-F238E27FC236}">
                <a16:creationId xmlns:a16="http://schemas.microsoft.com/office/drawing/2014/main" id="{D26A1862-42AB-C04E-969A-1DE961D6F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7388" y="1282530"/>
            <a:ext cx="5316179" cy="395010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B9C182D2-B7DD-166B-0653-268B4DC7A9CA}"/>
              </a:ext>
            </a:extLst>
          </p:cNvPr>
          <p:cNvSpPr txBox="1"/>
          <p:nvPr/>
        </p:nvSpPr>
        <p:spPr>
          <a:xfrm>
            <a:off x="6582028" y="5298676"/>
            <a:ext cx="5301539" cy="738664"/>
          </a:xfrm>
          <a:prstGeom prst="rect">
            <a:avLst/>
          </a:prstGeom>
          <a:noFill/>
        </p:spPr>
        <p:txBody>
          <a:bodyPr wrap="square" rtlCol="0">
            <a:spAutoFit/>
          </a:bodyPr>
          <a:lstStyle/>
          <a:p>
            <a:r>
              <a:rPr kumimoji="1" lang="en-US" altLang="zh-CN" sz="1400" b="1" dirty="0"/>
              <a:t>Figure 1</a:t>
            </a:r>
            <a:r>
              <a:rPr kumimoji="1" lang="en-US" altLang="zh-CN" sz="1400" dirty="0"/>
              <a:t>: Number of global TikTok users from 2022 to 2025 (</a:t>
            </a:r>
            <a:r>
              <a:rPr kumimoji="1" lang="en-US" altLang="zh-CN" sz="1400" dirty="0" err="1"/>
              <a:t>Ceci</a:t>
            </a:r>
            <a:r>
              <a:rPr kumimoji="1" lang="en-US" altLang="zh-CN" sz="1400" dirty="0"/>
              <a:t>, 2024)</a:t>
            </a:r>
          </a:p>
          <a:p>
            <a:endParaRPr kumimoji="1" lang="zh-CN" altLang="en-US" sz="1400" dirty="0"/>
          </a:p>
        </p:txBody>
      </p:sp>
    </p:spTree>
    <p:extLst>
      <p:ext uri="{BB962C8B-B14F-4D97-AF65-F5344CB8AC3E}">
        <p14:creationId xmlns:p14="http://schemas.microsoft.com/office/powerpoint/2010/main" val="18201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Research Gap</a:t>
            </a:r>
          </a:p>
        </p:txBody>
      </p:sp>
      <p:sp>
        <p:nvSpPr>
          <p:cNvPr id="6" name="Text Placeholder 5"/>
          <p:cNvSpPr>
            <a:spLocks noGrp="1"/>
          </p:cNvSpPr>
          <p:nvPr>
            <p:ph type="body" sz="quarter" idx="13"/>
          </p:nvPr>
        </p:nvSpPr>
        <p:spPr>
          <a:xfrm>
            <a:off x="447674" y="1323350"/>
            <a:ext cx="10334626" cy="4438650"/>
          </a:xfrm>
        </p:spPr>
        <p:txBody>
          <a:bodyPr/>
          <a:lstStyle/>
          <a:p>
            <a:pPr marL="0" indent="0">
              <a:buNone/>
            </a:pPr>
            <a:r>
              <a:rPr lang="en-US" altLang="zh-CN" b="1" dirty="0">
                <a:latin typeface="+mj-lt"/>
              </a:rPr>
              <a:t>Fragmented Existing Research:</a:t>
            </a:r>
            <a:r>
              <a:rPr lang="en-US" altLang="zh-CN" dirty="0">
                <a:latin typeface="+mj-lt"/>
              </a:rPr>
              <a:t> Despite growing attention, academic research remains fragmented, lacking a holistic understanding of previous studies.</a:t>
            </a:r>
          </a:p>
          <a:p>
            <a:pPr marL="0" indent="0">
              <a:buNone/>
            </a:pPr>
            <a:endParaRPr lang="en-US" altLang="zh-CN" dirty="0">
              <a:latin typeface="+mj-lt"/>
            </a:endParaRPr>
          </a:p>
          <a:p>
            <a:pPr marL="0" indent="0">
              <a:buNone/>
            </a:pPr>
            <a:r>
              <a:rPr lang="en-US" altLang="zh-CN" b="1" dirty="0">
                <a:latin typeface="+mj-lt"/>
              </a:rPr>
              <a:t>Limited Integration:</a:t>
            </a:r>
            <a:r>
              <a:rPr lang="en-US" altLang="zh-CN" dirty="0">
                <a:latin typeface="+mj-lt"/>
              </a:rPr>
              <a:t> Previous studies overlook platform-specific features like TikTok's algorithm, failing to integrate its unique affordances with consumer behavior theories.</a:t>
            </a:r>
          </a:p>
          <a:p>
            <a:pPr marL="0" indent="0">
              <a:buNone/>
            </a:pPr>
            <a:endParaRPr lang="en-US" altLang="zh-CN" dirty="0">
              <a:latin typeface="+mj-lt"/>
            </a:endParaRPr>
          </a:p>
          <a:p>
            <a:pPr marL="0" indent="0">
              <a:buNone/>
            </a:pPr>
            <a:r>
              <a:rPr lang="en-US" altLang="zh-CN" b="1" dirty="0">
                <a:latin typeface="+mj-lt"/>
              </a:rPr>
              <a:t>Strategy-Practice Gap:</a:t>
            </a:r>
            <a:r>
              <a:rPr lang="en-US" altLang="zh-CN" dirty="0">
                <a:latin typeface="+mj-lt"/>
              </a:rPr>
              <a:t> Rapid feature iteration (e.g., livestreaming,</a:t>
            </a:r>
            <a:r>
              <a:rPr lang="zh-CN" altLang="en-US" dirty="0">
                <a:latin typeface="+mj-lt"/>
              </a:rPr>
              <a:t> </a:t>
            </a:r>
            <a:r>
              <a:rPr lang="en-US" altLang="zh-CN" dirty="0">
                <a:latin typeface="+mj-lt"/>
              </a:rPr>
              <a:t>TikTok Shops, AR filters) outpaces academic validation, creating a gap between marketing strategies and platform realities.</a:t>
            </a:r>
          </a:p>
          <a:p>
            <a:pPr marL="0" indent="0">
              <a:buNone/>
            </a:pPr>
            <a:endParaRPr lang="en-US" altLang="zh-CN" dirty="0">
              <a:latin typeface="+mj-lt"/>
            </a:endParaRPr>
          </a:p>
          <a:p>
            <a:endParaRPr lang="en-GB" dirty="0">
              <a:latin typeface="+mj-lt"/>
            </a:endParaRPr>
          </a:p>
        </p:txBody>
      </p:sp>
      <p:pic>
        <p:nvPicPr>
          <p:cNvPr id="4" name="Picture 4" descr="徽">
            <a:extLst>
              <a:ext uri="{FF2B5EF4-FFF2-40B4-BE49-F238E27FC236}">
                <a16:creationId xmlns:a16="http://schemas.microsoft.com/office/drawing/2014/main" id="{5A33FDB4-7DA8-0930-7E7D-9B9DC8B91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45025C60-E685-5FE4-85DE-EA278B26D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of Leeds (UoL) – Entice">
            <a:extLst>
              <a:ext uri="{FF2B5EF4-FFF2-40B4-BE49-F238E27FC236}">
                <a16:creationId xmlns:a16="http://schemas.microsoft.com/office/drawing/2014/main" id="{44A67513-446A-9E60-702A-E343FF218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9C55B5-9A15-ABD0-66D9-649F9EF9B9E9}"/>
              </a:ext>
            </a:extLst>
          </p:cNvPr>
          <p:cNvSpPr>
            <a:spLocks noGrp="1"/>
          </p:cNvSpPr>
          <p:nvPr>
            <p:ph type="title"/>
          </p:nvPr>
        </p:nvSpPr>
        <p:spPr/>
        <p:txBody>
          <a:bodyPr/>
          <a:lstStyle/>
          <a:p>
            <a:r>
              <a:rPr lang="en-US" altLang="zh-CN" b="1" dirty="0"/>
              <a:t>Aim &amp; Objectives</a:t>
            </a:r>
            <a:endParaRPr kumimoji="1" lang="zh-CN" altLang="en-US" b="1" dirty="0"/>
          </a:p>
        </p:txBody>
      </p:sp>
      <p:sp>
        <p:nvSpPr>
          <p:cNvPr id="3" name="文本占位符 2">
            <a:extLst>
              <a:ext uri="{FF2B5EF4-FFF2-40B4-BE49-F238E27FC236}">
                <a16:creationId xmlns:a16="http://schemas.microsoft.com/office/drawing/2014/main" id="{8E5DDE84-1010-0880-8A19-C738C54B0128}"/>
              </a:ext>
            </a:extLst>
          </p:cNvPr>
          <p:cNvSpPr>
            <a:spLocks noGrp="1"/>
          </p:cNvSpPr>
          <p:nvPr>
            <p:ph type="body" sz="quarter" idx="13"/>
          </p:nvPr>
        </p:nvSpPr>
        <p:spPr>
          <a:xfrm>
            <a:off x="434976" y="1039190"/>
            <a:ext cx="11309350" cy="4438650"/>
          </a:xfrm>
        </p:spPr>
        <p:txBody>
          <a:bodyPr/>
          <a:lstStyle/>
          <a:p>
            <a:pPr marL="0" indent="0">
              <a:buNone/>
            </a:pPr>
            <a:r>
              <a:rPr lang="en-US" altLang="zh-CN" b="1" dirty="0">
                <a:latin typeface="+mj-lt"/>
              </a:rPr>
              <a:t>Research Aim</a:t>
            </a:r>
          </a:p>
          <a:p>
            <a:pPr marL="0" indent="0">
              <a:buNone/>
            </a:pPr>
            <a:r>
              <a:rPr lang="en-US" altLang="zh-CN" dirty="0">
                <a:latin typeface="+mj-lt"/>
              </a:rPr>
              <a:t>This study identifies research priorities and suggests directions for TikTok marketing by mapping trends and gaps. </a:t>
            </a:r>
          </a:p>
          <a:p>
            <a:pPr marL="0" indent="0">
              <a:buNone/>
            </a:pPr>
            <a:endParaRPr lang="en-US" altLang="zh-CN" dirty="0">
              <a:latin typeface="+mj-lt"/>
            </a:endParaRPr>
          </a:p>
          <a:p>
            <a:pPr marL="0" indent="0">
              <a:buNone/>
            </a:pPr>
            <a:r>
              <a:rPr lang="en-US" altLang="zh-CN" b="1" dirty="0">
                <a:latin typeface="+mj-lt"/>
              </a:rPr>
              <a:t>Objectives</a:t>
            </a:r>
          </a:p>
          <a:p>
            <a:pPr marL="0" indent="0">
              <a:buNone/>
            </a:pPr>
            <a:r>
              <a:rPr lang="en-US" altLang="zh-CN" dirty="0">
                <a:latin typeface="+mj-lt"/>
              </a:rPr>
              <a:t>1) To provide an overview of TikTok marketing research by identifying key trends in publication patterns, regional focus, and journal types through bibliometric analysis. </a:t>
            </a:r>
          </a:p>
          <a:p>
            <a:pPr marL="0" indent="0">
              <a:buNone/>
            </a:pPr>
            <a:r>
              <a:rPr lang="en-US" altLang="zh-CN" dirty="0">
                <a:latin typeface="+mj-lt"/>
              </a:rPr>
              <a:t>2) To critically evaluate the methodological and theoretical frameworks employed in TikTok marketing studies, highlighting their strengths and limitations in addressing the TikTok marketing issues.</a:t>
            </a:r>
          </a:p>
          <a:p>
            <a:pPr marL="0" indent="0">
              <a:buNone/>
            </a:pPr>
            <a:r>
              <a:rPr lang="en-US" altLang="zh-CN" dirty="0">
                <a:latin typeface="+mj-lt"/>
              </a:rPr>
              <a:t> 3) To explore the dominant themes and methodologies in TikTok marketing research, identifying gaps in current literature using co-word analysis.</a:t>
            </a:r>
          </a:p>
          <a:p>
            <a:pPr marL="0" indent="0">
              <a:buNone/>
            </a:pPr>
            <a:r>
              <a:rPr lang="en-US" altLang="zh-CN" dirty="0">
                <a:latin typeface="+mj-lt"/>
              </a:rPr>
              <a:t> 4) To propose a future research agenda for TikTok marketing, advocating for the adoption of advanced methodologies to address emerging challenges in TikTok marketing. </a:t>
            </a:r>
            <a:endParaRPr kumimoji="1" lang="zh-CN" altLang="en-US" dirty="0">
              <a:latin typeface="+mj-lt"/>
            </a:endParaRPr>
          </a:p>
        </p:txBody>
      </p:sp>
      <p:pic>
        <p:nvPicPr>
          <p:cNvPr id="4" name="Picture 4" descr="徽">
            <a:extLst>
              <a:ext uri="{FF2B5EF4-FFF2-40B4-BE49-F238E27FC236}">
                <a16:creationId xmlns:a16="http://schemas.microsoft.com/office/drawing/2014/main" id="{28BE346E-ACC3-B725-5F8E-B3D814737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D579476E-3986-C9A4-C854-314B61B10C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versity of Leeds (UoL) – Entice">
            <a:extLst>
              <a:ext uri="{FF2B5EF4-FFF2-40B4-BE49-F238E27FC236}">
                <a16:creationId xmlns:a16="http://schemas.microsoft.com/office/drawing/2014/main" id="{6B5DC6D7-5A10-BBDD-5929-58A8E01E4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Data collection and screening</a:t>
            </a:r>
            <a:endParaRPr lang="en-GB" b="1" dirty="0"/>
          </a:p>
        </p:txBody>
      </p:sp>
      <p:sp>
        <p:nvSpPr>
          <p:cNvPr id="6" name="Text Placeholder 5"/>
          <p:cNvSpPr>
            <a:spLocks noGrp="1"/>
          </p:cNvSpPr>
          <p:nvPr>
            <p:ph type="body" sz="quarter" idx="13"/>
          </p:nvPr>
        </p:nvSpPr>
        <p:spPr>
          <a:xfrm>
            <a:off x="-647700" y="1059585"/>
            <a:ext cx="6903830" cy="4438650"/>
          </a:xfrm>
        </p:spPr>
        <p:txBody>
          <a:bodyPr>
            <a:normAutofit/>
          </a:bodyPr>
          <a:lstStyle/>
          <a:p>
            <a:pPr marL="1080000" indent="0">
              <a:lnSpc>
                <a:spcPct val="120000"/>
              </a:lnSpc>
              <a:buNone/>
            </a:pPr>
            <a:r>
              <a:rPr lang="en-US" altLang="zh-CN" sz="1500" b="1" dirty="0">
                <a:latin typeface="+mj-lt"/>
              </a:rPr>
              <a:t>Time Span:</a:t>
            </a:r>
            <a:r>
              <a:rPr lang="en-US" altLang="zh-CN" sz="1500" dirty="0">
                <a:latin typeface="+mj-lt"/>
              </a:rPr>
              <a:t> Publications from 2016 to 2024.</a:t>
            </a:r>
          </a:p>
          <a:p>
            <a:pPr marL="1080000" indent="0">
              <a:lnSpc>
                <a:spcPct val="120000"/>
              </a:lnSpc>
              <a:buNone/>
            </a:pPr>
            <a:r>
              <a:rPr lang="en-US" altLang="zh-CN" sz="1500" b="1" dirty="0">
                <a:latin typeface="+mj-lt"/>
              </a:rPr>
              <a:t>Databases:</a:t>
            </a:r>
            <a:endParaRPr lang="en-US" altLang="zh-CN" sz="1500" dirty="0">
              <a:latin typeface="+mj-lt"/>
            </a:endParaRPr>
          </a:p>
          <a:p>
            <a:pPr marL="1080000" indent="0">
              <a:lnSpc>
                <a:spcPct val="120000"/>
              </a:lnSpc>
              <a:buNone/>
            </a:pPr>
            <a:r>
              <a:rPr lang="en-US" altLang="zh-CN" sz="1500" dirty="0">
                <a:latin typeface="+mj-lt"/>
              </a:rPr>
              <a:t>Primary: Web of Science and Scopus.</a:t>
            </a:r>
          </a:p>
          <a:p>
            <a:pPr marL="1080000" indent="0">
              <a:lnSpc>
                <a:spcPct val="120000"/>
              </a:lnSpc>
              <a:buNone/>
            </a:pPr>
            <a:r>
              <a:rPr lang="en-US" altLang="zh-CN" sz="1500" dirty="0">
                <a:latin typeface="+mj-lt"/>
              </a:rPr>
              <a:t>Supplementary: EBSCO Business Source Premier and Emerald Insight.</a:t>
            </a:r>
          </a:p>
          <a:p>
            <a:pPr marL="1080000" indent="0">
              <a:lnSpc>
                <a:spcPct val="120000"/>
              </a:lnSpc>
              <a:buNone/>
            </a:pPr>
            <a:r>
              <a:rPr lang="en-US" altLang="zh-CN" sz="1500" b="1" dirty="0">
                <a:latin typeface="+mj-lt"/>
              </a:rPr>
              <a:t>Search Strategy:</a:t>
            </a:r>
            <a:endParaRPr lang="en-US" altLang="zh-CN" sz="1500" dirty="0">
              <a:latin typeface="+mj-lt"/>
            </a:endParaRPr>
          </a:p>
          <a:p>
            <a:pPr marL="1080000" indent="0">
              <a:lnSpc>
                <a:spcPct val="120000"/>
              </a:lnSpc>
              <a:buNone/>
            </a:pPr>
            <a:r>
              <a:rPr lang="en-US" altLang="zh-CN" sz="1500" b="1" dirty="0">
                <a:latin typeface="+mj-lt"/>
              </a:rPr>
              <a:t>Keywords:</a:t>
            </a:r>
            <a:r>
              <a:rPr lang="en-US" altLang="zh-CN" sz="1500" dirty="0">
                <a:latin typeface="+mj-lt"/>
              </a:rPr>
              <a:t> "TikTok," "Marketing," and "Brand" along with their synonyms.</a:t>
            </a:r>
          </a:p>
          <a:p>
            <a:pPr marL="1080000" indent="0">
              <a:lnSpc>
                <a:spcPct val="120000"/>
              </a:lnSpc>
              <a:buNone/>
            </a:pPr>
            <a:r>
              <a:rPr lang="en-US" altLang="zh-CN" sz="1500" dirty="0">
                <a:latin typeface="+mj-lt"/>
              </a:rPr>
              <a:t>Employed advanced Boolean search (AND, OR, NOT).</a:t>
            </a:r>
          </a:p>
          <a:p>
            <a:pPr marL="1080000" indent="0">
              <a:lnSpc>
                <a:spcPct val="120000"/>
              </a:lnSpc>
              <a:buNone/>
            </a:pPr>
            <a:r>
              <a:rPr lang="en-US" altLang="zh-CN" sz="1500" b="1" dirty="0">
                <a:latin typeface="+mj-lt"/>
              </a:rPr>
              <a:t>Inclusion Criteria:</a:t>
            </a:r>
            <a:endParaRPr lang="en-US" altLang="zh-CN" sz="1500" dirty="0">
              <a:latin typeface="+mj-lt"/>
            </a:endParaRPr>
          </a:p>
          <a:p>
            <a:pPr marL="1080000" indent="0">
              <a:lnSpc>
                <a:spcPct val="120000"/>
              </a:lnSpc>
              <a:buNone/>
            </a:pPr>
            <a:r>
              <a:rPr lang="en-US" altLang="zh-CN" sz="1500" b="1" dirty="0">
                <a:latin typeface="+mj-lt"/>
              </a:rPr>
              <a:t>Themes:</a:t>
            </a:r>
            <a:r>
              <a:rPr lang="en-US" altLang="zh-CN" sz="1500" dirty="0">
                <a:latin typeface="+mj-lt"/>
              </a:rPr>
              <a:t> Marketing research focused on brand image, awareness, or promotion.</a:t>
            </a:r>
          </a:p>
          <a:p>
            <a:pPr marL="1080000" indent="0">
              <a:lnSpc>
                <a:spcPct val="120000"/>
              </a:lnSpc>
              <a:buNone/>
            </a:pPr>
            <a:r>
              <a:rPr lang="en-US" altLang="zh-CN" sz="1500" b="1" dirty="0">
                <a:latin typeface="+mj-lt"/>
              </a:rPr>
              <a:t>Article Types:</a:t>
            </a:r>
            <a:r>
              <a:rPr lang="en-US" altLang="zh-CN" sz="1500" dirty="0">
                <a:latin typeface="+mj-lt"/>
              </a:rPr>
              <a:t> English-written, peer-reviewed journal articles, conference papers.</a:t>
            </a:r>
          </a:p>
          <a:p>
            <a:pPr marL="1080000" indent="0">
              <a:lnSpc>
                <a:spcPct val="120000"/>
              </a:lnSpc>
              <a:buNone/>
            </a:pPr>
            <a:r>
              <a:rPr lang="en-US" altLang="zh-CN" sz="1500" b="1" dirty="0">
                <a:latin typeface="+mj-lt"/>
              </a:rPr>
              <a:t>Quality:</a:t>
            </a:r>
            <a:r>
              <a:rPr lang="en-US" altLang="zh-CN" sz="1500" dirty="0">
                <a:latin typeface="+mj-lt"/>
              </a:rPr>
              <a:t> Published on </a:t>
            </a:r>
            <a:r>
              <a:rPr lang="en-US" altLang="zh-CN" sz="1500" dirty="0" err="1">
                <a:latin typeface="+mj-lt"/>
              </a:rPr>
              <a:t>SCImago</a:t>
            </a:r>
            <a:r>
              <a:rPr lang="en-US" altLang="zh-CN" sz="1500" dirty="0">
                <a:latin typeface="+mj-lt"/>
              </a:rPr>
              <a:t> journal ranking Q1-Q3.</a:t>
            </a:r>
          </a:p>
          <a:p>
            <a:pPr marL="1080000" indent="0">
              <a:lnSpc>
                <a:spcPct val="120000"/>
              </a:lnSpc>
              <a:buNone/>
            </a:pPr>
            <a:r>
              <a:rPr lang="en-US" altLang="zh-CN" sz="1500" b="1" dirty="0">
                <a:latin typeface="+mj-lt"/>
              </a:rPr>
              <a:t>Non-duplicated:</a:t>
            </a:r>
            <a:r>
              <a:rPr lang="en-US" altLang="zh-CN" sz="1500" dirty="0">
                <a:latin typeface="+mj-lt"/>
              </a:rPr>
              <a:t> Unique articles only.</a:t>
            </a:r>
          </a:p>
          <a:p>
            <a:pPr marL="1080000" indent="0">
              <a:buNone/>
            </a:pPr>
            <a:endParaRPr lang="en-GB" dirty="0">
              <a:latin typeface="+mj-lt"/>
            </a:endParaRPr>
          </a:p>
        </p:txBody>
      </p:sp>
      <p:pic>
        <p:nvPicPr>
          <p:cNvPr id="4" name="Picture 4" descr="徽">
            <a:extLst>
              <a:ext uri="{FF2B5EF4-FFF2-40B4-BE49-F238E27FC236}">
                <a16:creationId xmlns:a16="http://schemas.microsoft.com/office/drawing/2014/main" id="{5A33FDB4-7DA8-0930-7E7D-9B9DC8B91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45025C60-E685-5FE4-85DE-EA278B26D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of Leeds (UoL) – Entice">
            <a:extLst>
              <a:ext uri="{FF2B5EF4-FFF2-40B4-BE49-F238E27FC236}">
                <a16:creationId xmlns:a16="http://schemas.microsoft.com/office/drawing/2014/main" id="{44A67513-446A-9E60-702A-E343FF218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98407"/>
            <a:ext cx="2541378" cy="7366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a:extLst>
              <a:ext uri="{FF2B5EF4-FFF2-40B4-BE49-F238E27FC236}">
                <a16:creationId xmlns:a16="http://schemas.microsoft.com/office/drawing/2014/main" id="{E1915AB9-072F-9E1B-8B4A-7D007B47AB8A}"/>
              </a:ext>
            </a:extLst>
          </p:cNvPr>
          <p:cNvGraphicFramePr>
            <a:graphicFrameLocks noGrp="1"/>
          </p:cNvGraphicFramePr>
          <p:nvPr>
            <p:extLst>
              <p:ext uri="{D42A27DB-BD31-4B8C-83A1-F6EECF244321}">
                <p14:modId xmlns:p14="http://schemas.microsoft.com/office/powerpoint/2010/main" val="3053918380"/>
              </p:ext>
            </p:extLst>
          </p:nvPr>
        </p:nvGraphicFramePr>
        <p:xfrm>
          <a:off x="6519368" y="959593"/>
          <a:ext cx="5421520" cy="2404019"/>
        </p:xfrm>
        <a:graphic>
          <a:graphicData uri="http://schemas.openxmlformats.org/drawingml/2006/table">
            <a:tbl>
              <a:tblPr/>
              <a:tblGrid>
                <a:gridCol w="1194626">
                  <a:extLst>
                    <a:ext uri="{9D8B030D-6E8A-4147-A177-3AD203B41FA5}">
                      <a16:colId xmlns:a16="http://schemas.microsoft.com/office/drawing/2014/main" val="2242786556"/>
                    </a:ext>
                  </a:extLst>
                </a:gridCol>
                <a:gridCol w="4226894">
                  <a:extLst>
                    <a:ext uri="{9D8B030D-6E8A-4147-A177-3AD203B41FA5}">
                      <a16:colId xmlns:a16="http://schemas.microsoft.com/office/drawing/2014/main" val="1126676631"/>
                    </a:ext>
                  </a:extLst>
                </a:gridCol>
              </a:tblGrid>
              <a:tr h="256937">
                <a:tc>
                  <a:txBody>
                    <a:bodyPr/>
                    <a:lstStyle/>
                    <a:p>
                      <a:pPr marL="0" marR="0" algn="ctr">
                        <a:spcBef>
                          <a:spcPts val="0"/>
                        </a:spcBef>
                        <a:spcAft>
                          <a:spcPts val="0"/>
                        </a:spcAft>
                      </a:pPr>
                      <a:r>
                        <a:rPr lang="en-US" sz="1400" b="1"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Dimension</a:t>
                      </a:r>
                      <a:endParaRPr lang="en-US"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R="9525" marT="9525" marB="95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Inclusion criteria</a:t>
                      </a:r>
                      <a:endParaRPr lang="en-US"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02762"/>
                  </a:ext>
                </a:extLst>
              </a:tr>
              <a:tr h="722331">
                <a:tc>
                  <a:txBody>
                    <a:bodyPr/>
                    <a:lstStyle/>
                    <a:p>
                      <a:pPr marL="0" marR="0" algn="l">
                        <a:spcBef>
                          <a:spcPts val="0"/>
                        </a:spcBef>
                        <a:spcAft>
                          <a:spcPts val="0"/>
                        </a:spcAft>
                      </a:pPr>
                      <a:r>
                        <a:rPr lang="en-US" sz="1400" b="1" kern="100">
                          <a:solidFill>
                            <a:srgbClr val="3F3F3F"/>
                          </a:solidFill>
                          <a:effectLst/>
                          <a:latin typeface="Times New Roman" panose="02020603050405020304" pitchFamily="18" charset="0"/>
                          <a:ea typeface="等线" panose="02010600030101010101" pitchFamily="2" charset="-122"/>
                          <a:cs typeface="Times New Roman" panose="02020603050405020304" pitchFamily="18" charset="0"/>
                        </a:rPr>
                        <a:t>A Themes</a:t>
                      </a:r>
                      <a:endParaRPr lang="en-US"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R="9525" marT="9525" marB="9525"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spcBef>
                          <a:spcPts val="0"/>
                        </a:spcBef>
                        <a:spcAft>
                          <a:spcPts val="0"/>
                        </a:spcAft>
                      </a:pPr>
                      <a:r>
                        <a:rPr lang="en-US" sz="1400"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Only marketing research that focuses on brand image and awareness building or product or service promotion will be included.</a:t>
                      </a:r>
                      <a:endParaRPr lang="en-US"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525" marR="9525" marT="9525" marB="9525"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60713010"/>
                  </a:ext>
                </a:extLst>
              </a:tr>
              <a:tr h="432642">
                <a:tc>
                  <a:txBody>
                    <a:bodyPr/>
                    <a:lstStyle/>
                    <a:p>
                      <a:pPr marL="0" marR="0" algn="l">
                        <a:spcBef>
                          <a:spcPts val="0"/>
                        </a:spcBef>
                        <a:spcAft>
                          <a:spcPts val="0"/>
                        </a:spcAft>
                      </a:pPr>
                      <a:r>
                        <a:rPr lang="en-US" sz="1400" b="1" kern="100">
                          <a:solidFill>
                            <a:srgbClr val="3F3F3F"/>
                          </a:solidFill>
                          <a:effectLst/>
                          <a:latin typeface="Times New Roman" panose="02020603050405020304" pitchFamily="18" charset="0"/>
                          <a:ea typeface="等线" panose="02010600030101010101" pitchFamily="2" charset="-122"/>
                          <a:cs typeface="Times New Roman" panose="02020603050405020304" pitchFamily="18" charset="0"/>
                        </a:rPr>
                        <a:t>B Article types</a:t>
                      </a:r>
                      <a:endParaRPr lang="en-US"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R="9525" marT="9525" marB="9525" anchor="ctr">
                    <a:lnL>
                      <a:noFill/>
                    </a:lnL>
                    <a:lnR>
                      <a:noFill/>
                    </a:lnR>
                    <a:lnT>
                      <a:noFill/>
                    </a:lnT>
                    <a:lnB>
                      <a:noFill/>
                    </a:lnB>
                  </a:tcPr>
                </a:tc>
                <a:tc>
                  <a:txBody>
                    <a:bodyPr/>
                    <a:lstStyle/>
                    <a:p>
                      <a:pPr marL="0" marR="0" algn="just">
                        <a:spcBef>
                          <a:spcPts val="0"/>
                        </a:spcBef>
                        <a:spcAft>
                          <a:spcPts val="0"/>
                        </a:spcAft>
                      </a:pPr>
                      <a:r>
                        <a:rPr lang="en-US" sz="1400"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English written; Peer-reviewed journal articles, conference papers;</a:t>
                      </a:r>
                      <a:endParaRPr lang="en-US"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593924560"/>
                  </a:ext>
                </a:extLst>
              </a:tr>
              <a:tr h="134275">
                <a:tc>
                  <a:txBody>
                    <a:bodyPr/>
                    <a:lstStyle/>
                    <a:p>
                      <a:pPr marL="0" marR="0" algn="l">
                        <a:spcBef>
                          <a:spcPts val="0"/>
                        </a:spcBef>
                        <a:spcAft>
                          <a:spcPts val="0"/>
                        </a:spcAft>
                      </a:pPr>
                      <a:r>
                        <a:rPr lang="en-US" sz="1400" b="1" kern="100">
                          <a:solidFill>
                            <a:srgbClr val="3F3F3F"/>
                          </a:solidFill>
                          <a:effectLst/>
                          <a:latin typeface="Times New Roman" panose="02020603050405020304" pitchFamily="18" charset="0"/>
                          <a:ea typeface="等线" panose="02010600030101010101" pitchFamily="2" charset="-122"/>
                          <a:cs typeface="Times New Roman" panose="02020603050405020304" pitchFamily="18" charset="0"/>
                        </a:rPr>
                        <a:t>C Time span</a:t>
                      </a:r>
                      <a:endParaRPr lang="en-US"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R="9525" marT="9525" marB="9525" anchor="ctr">
                    <a:lnL>
                      <a:noFill/>
                    </a:lnL>
                    <a:lnR>
                      <a:noFill/>
                    </a:lnR>
                    <a:lnT>
                      <a:noFill/>
                    </a:lnT>
                    <a:lnB>
                      <a:noFill/>
                    </a:lnB>
                  </a:tcPr>
                </a:tc>
                <a:tc>
                  <a:txBody>
                    <a:bodyPr/>
                    <a:lstStyle/>
                    <a:p>
                      <a:pPr marL="0" marR="0" algn="just">
                        <a:spcBef>
                          <a:spcPts val="0"/>
                        </a:spcBef>
                        <a:spcAft>
                          <a:spcPts val="0"/>
                        </a:spcAft>
                      </a:pPr>
                      <a:r>
                        <a:rPr lang="en-US" sz="1400" kern="10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From 2016-2024</a:t>
                      </a:r>
                      <a:endParaRPr lang="en-US"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444054811"/>
                  </a:ext>
                </a:extLst>
              </a:tr>
              <a:tr h="256937">
                <a:tc>
                  <a:txBody>
                    <a:bodyPr/>
                    <a:lstStyle/>
                    <a:p>
                      <a:pPr marL="0" marR="0" algn="l">
                        <a:spcBef>
                          <a:spcPts val="0"/>
                        </a:spcBef>
                        <a:spcAft>
                          <a:spcPts val="0"/>
                        </a:spcAft>
                      </a:pPr>
                      <a:r>
                        <a:rPr lang="en-US" sz="1400" b="1" kern="100">
                          <a:solidFill>
                            <a:srgbClr val="3F3F3F"/>
                          </a:solidFill>
                          <a:effectLst/>
                          <a:latin typeface="Times New Roman" panose="02020603050405020304" pitchFamily="18" charset="0"/>
                          <a:ea typeface="等线" panose="02010600030101010101" pitchFamily="2" charset="-122"/>
                          <a:cs typeface="Times New Roman" panose="02020603050405020304" pitchFamily="18" charset="0"/>
                        </a:rPr>
                        <a:t>D Quality</a:t>
                      </a:r>
                      <a:endParaRPr lang="en-US"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R="9525" marT="9525" marB="9525" anchor="ctr">
                    <a:lnL>
                      <a:noFill/>
                    </a:lnL>
                    <a:lnR>
                      <a:noFill/>
                    </a:lnR>
                    <a:lnT>
                      <a:noFill/>
                    </a:lnT>
                    <a:lnB>
                      <a:noFill/>
                    </a:lnB>
                  </a:tcPr>
                </a:tc>
                <a:tc>
                  <a:txBody>
                    <a:bodyPr/>
                    <a:lstStyle/>
                    <a:p>
                      <a:pPr marL="0" marR="0" algn="just">
                        <a:spcBef>
                          <a:spcPts val="0"/>
                        </a:spcBef>
                        <a:spcAft>
                          <a:spcPts val="0"/>
                        </a:spcAft>
                      </a:pPr>
                      <a:r>
                        <a:rPr lang="en-US" sz="1400"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Articles published on </a:t>
                      </a:r>
                      <a:r>
                        <a:rPr lang="en-US" sz="1400" kern="100" dirty="0" err="1">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SCImago</a:t>
                      </a:r>
                      <a:r>
                        <a:rPr lang="en-US" sz="1400"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 journal ranking Q1-Q3</a:t>
                      </a:r>
                      <a:endParaRPr lang="en-US"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4249744692"/>
                  </a:ext>
                </a:extLst>
              </a:tr>
              <a:tr h="489634">
                <a:tc>
                  <a:txBody>
                    <a:bodyPr/>
                    <a:lstStyle/>
                    <a:p>
                      <a:pPr marL="0" marR="0" algn="l">
                        <a:spcBef>
                          <a:spcPts val="0"/>
                        </a:spcBef>
                        <a:spcAft>
                          <a:spcPts val="0"/>
                        </a:spcAft>
                      </a:pPr>
                      <a:r>
                        <a:rPr lang="en-US" sz="1400" b="1" kern="100">
                          <a:solidFill>
                            <a:srgbClr val="3F3F3F"/>
                          </a:solidFill>
                          <a:effectLst/>
                          <a:latin typeface="Times New Roman" panose="02020603050405020304" pitchFamily="18" charset="0"/>
                          <a:ea typeface="等线" panose="02010600030101010101" pitchFamily="2" charset="-122"/>
                          <a:cs typeface="Times New Roman" panose="02020603050405020304" pitchFamily="18" charset="0"/>
                        </a:rPr>
                        <a:t>E Non-duplicated</a:t>
                      </a:r>
                      <a:endParaRPr lang="en-US"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R="9525" marT="9525" marB="9525"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400" kern="100" dirty="0">
                          <a:solidFill>
                            <a:srgbClr val="404040"/>
                          </a:solidFill>
                          <a:effectLst/>
                          <a:latin typeface="Times New Roman" panose="02020603050405020304" pitchFamily="18" charset="0"/>
                          <a:ea typeface="等线" panose="02010600030101010101" pitchFamily="2" charset="-122"/>
                          <a:cs typeface="Times New Roman" panose="02020603050405020304" pitchFamily="18" charset="0"/>
                        </a:rPr>
                        <a:t>Only non-duplicated articles will be included</a:t>
                      </a:r>
                      <a:endParaRPr lang="en-US"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525" marR="9525" marT="9525" marB="9525"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825741"/>
                  </a:ext>
                </a:extLst>
              </a:tr>
            </a:tbl>
          </a:graphicData>
        </a:graphic>
      </p:graphicFrame>
      <p:sp>
        <p:nvSpPr>
          <p:cNvPr id="10" name="文本框 9">
            <a:extLst>
              <a:ext uri="{FF2B5EF4-FFF2-40B4-BE49-F238E27FC236}">
                <a16:creationId xmlns:a16="http://schemas.microsoft.com/office/drawing/2014/main" id="{185F1F34-1297-D89C-F739-5AD5C75128CC}"/>
              </a:ext>
            </a:extLst>
          </p:cNvPr>
          <p:cNvSpPr txBox="1"/>
          <p:nvPr/>
        </p:nvSpPr>
        <p:spPr>
          <a:xfrm>
            <a:off x="7576457" y="646609"/>
            <a:ext cx="4180112" cy="276999"/>
          </a:xfrm>
          <a:prstGeom prst="rect">
            <a:avLst/>
          </a:prstGeom>
          <a:noFill/>
        </p:spPr>
        <p:txBody>
          <a:bodyPr wrap="square" rtlCol="0">
            <a:spAutoFit/>
          </a:bodyPr>
          <a:lstStyle/>
          <a:p>
            <a:r>
              <a:rPr kumimoji="1" lang="en-US" altLang="zh-CN" sz="1200" b="1" dirty="0"/>
              <a:t>Table 1. </a:t>
            </a:r>
            <a:r>
              <a:rPr kumimoji="1" lang="en-US" altLang="zh-CN" sz="1200" dirty="0"/>
              <a:t>Selection Criteria for Included Studies</a:t>
            </a:r>
          </a:p>
        </p:txBody>
      </p:sp>
      <p:graphicFrame>
        <p:nvGraphicFramePr>
          <p:cNvPr id="8" name="表格 7">
            <a:extLst>
              <a:ext uri="{FF2B5EF4-FFF2-40B4-BE49-F238E27FC236}">
                <a16:creationId xmlns:a16="http://schemas.microsoft.com/office/drawing/2014/main" id="{661FA8F9-35EB-29D4-B9D9-17DC71C05C19}"/>
              </a:ext>
            </a:extLst>
          </p:cNvPr>
          <p:cNvGraphicFramePr>
            <a:graphicFrameLocks noGrp="1"/>
          </p:cNvGraphicFramePr>
          <p:nvPr>
            <p:extLst>
              <p:ext uri="{D42A27DB-BD31-4B8C-83A1-F6EECF244321}">
                <p14:modId xmlns:p14="http://schemas.microsoft.com/office/powerpoint/2010/main" val="2133845420"/>
              </p:ext>
            </p:extLst>
          </p:nvPr>
        </p:nvGraphicFramePr>
        <p:xfrm>
          <a:off x="6583823" y="3717183"/>
          <a:ext cx="5276850" cy="2086433"/>
        </p:xfrm>
        <a:graphic>
          <a:graphicData uri="http://schemas.openxmlformats.org/drawingml/2006/table">
            <a:tbl>
              <a:tblPr/>
              <a:tblGrid>
                <a:gridCol w="2638425">
                  <a:extLst>
                    <a:ext uri="{9D8B030D-6E8A-4147-A177-3AD203B41FA5}">
                      <a16:colId xmlns:a16="http://schemas.microsoft.com/office/drawing/2014/main" val="3655302446"/>
                    </a:ext>
                  </a:extLst>
                </a:gridCol>
                <a:gridCol w="2638425">
                  <a:extLst>
                    <a:ext uri="{9D8B030D-6E8A-4147-A177-3AD203B41FA5}">
                      <a16:colId xmlns:a16="http://schemas.microsoft.com/office/drawing/2014/main" val="4030755671"/>
                    </a:ext>
                  </a:extLst>
                </a:gridCol>
              </a:tblGrid>
              <a:tr h="346220">
                <a:tc>
                  <a:txBody>
                    <a:bodyPr/>
                    <a:lstStyle/>
                    <a:p>
                      <a:pPr algn="l" fontAlgn="base"/>
                      <a:r>
                        <a:rPr lang="en-GB" sz="1400" b="1" i="0">
                          <a:solidFill>
                            <a:srgbClr val="212121"/>
                          </a:solidFill>
                          <a:effectLst/>
                          <a:latin typeface="Georgia" panose="02040502050405020303" pitchFamily="18" charset="0"/>
                        </a:rPr>
                        <a:t>Dimension</a:t>
                      </a:r>
                      <a:r>
                        <a:rPr lang="en-GB" sz="1400" b="1" i="0">
                          <a:solidFill>
                            <a:srgbClr val="FFFFFF"/>
                          </a:solidFill>
                          <a:effectLst/>
                          <a:latin typeface="Georgia" panose="02040502050405020303" pitchFamily="18" charset="0"/>
                        </a:rPr>
                        <a:t>​</a:t>
                      </a:r>
                      <a:endParaRPr lang="en-GB"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163" cap="flat" cmpd="sng" algn="ctr">
                      <a:solidFill>
                        <a:srgbClr val="212121"/>
                      </a:solidFill>
                      <a:prstDash val="solid"/>
                      <a:round/>
                      <a:headEnd type="none" w="med" len="med"/>
                      <a:tailEnd type="none" w="med" len="med"/>
                    </a:lnT>
                    <a:lnB w="12163" cap="flat" cmpd="sng" algn="ctr">
                      <a:solidFill>
                        <a:srgbClr val="212121"/>
                      </a:solidFill>
                      <a:prstDash val="solid"/>
                      <a:round/>
                      <a:headEnd type="none" w="med" len="med"/>
                      <a:tailEnd type="none" w="med" len="med"/>
                    </a:lnB>
                    <a:solidFill>
                      <a:srgbClr val="FFFFFF"/>
                    </a:solidFill>
                  </a:tcPr>
                </a:tc>
                <a:tc>
                  <a:txBody>
                    <a:bodyPr/>
                    <a:lstStyle/>
                    <a:p>
                      <a:pPr algn="l" fontAlgn="base"/>
                      <a:r>
                        <a:rPr lang="en-GB" sz="1400" b="1" i="0">
                          <a:solidFill>
                            <a:srgbClr val="212121"/>
                          </a:solidFill>
                          <a:effectLst/>
                          <a:latin typeface="Georgia" panose="02040502050405020303" pitchFamily="18" charset="0"/>
                        </a:rPr>
                        <a:t>Exclusion criteria</a:t>
                      </a:r>
                      <a:r>
                        <a:rPr lang="en-GB" sz="1400" b="1" i="0">
                          <a:solidFill>
                            <a:srgbClr val="FFFFFF"/>
                          </a:solidFill>
                          <a:effectLst/>
                          <a:latin typeface="Georgia" panose="02040502050405020303" pitchFamily="18" charset="0"/>
                        </a:rPr>
                        <a:t>​</a:t>
                      </a:r>
                      <a:endParaRPr lang="en-GB" b="1" i="0">
                        <a:solidFill>
                          <a:srgbClr val="FFFFFF"/>
                        </a:solidFill>
                        <a:effectLst/>
                      </a:endParaRPr>
                    </a:p>
                  </a:txBody>
                  <a:tcPr>
                    <a:lnL w="12700"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212121"/>
                      </a:solidFill>
                      <a:prstDash val="solid"/>
                      <a:round/>
                      <a:headEnd type="none" w="med" len="med"/>
                      <a:tailEnd type="none" w="med" len="med"/>
                    </a:lnT>
                    <a:lnB w="12163" cap="flat" cmpd="sng" algn="ctr">
                      <a:solidFill>
                        <a:srgbClr val="212121"/>
                      </a:solidFill>
                      <a:prstDash val="solid"/>
                      <a:round/>
                      <a:headEnd type="none" w="med" len="med"/>
                      <a:tailEnd type="none" w="med" len="med"/>
                    </a:lnB>
                    <a:solidFill>
                      <a:srgbClr val="FFFFFF"/>
                    </a:solidFill>
                  </a:tcPr>
                </a:tc>
                <a:extLst>
                  <a:ext uri="{0D108BD9-81ED-4DB2-BD59-A6C34878D82A}">
                    <a16:rowId xmlns:a16="http://schemas.microsoft.com/office/drawing/2014/main" val="1874052889"/>
                  </a:ext>
                </a:extLst>
              </a:tr>
              <a:tr h="327998">
                <a:tc>
                  <a:txBody>
                    <a:bodyPr/>
                    <a:lstStyle/>
                    <a:p>
                      <a:pPr algn="l" fontAlgn="base">
                        <a:buFont typeface="+mj-lt"/>
                        <a:buAutoNum type="arabicPeriod"/>
                      </a:pPr>
                      <a:r>
                        <a:rPr lang="en-GB" sz="1400" b="1" i="0" u="none" strike="noStrike">
                          <a:solidFill>
                            <a:srgbClr val="212121"/>
                          </a:solidFill>
                          <a:effectLst/>
                          <a:latin typeface="Georgia" panose="02040502050405020303" pitchFamily="18" charset="0"/>
                        </a:rPr>
                        <a:t>Accessibility</a:t>
                      </a:r>
                      <a:r>
                        <a:rPr lang="en-GB" sz="1400" b="0" i="0">
                          <a:solidFill>
                            <a:srgbClr val="212121"/>
                          </a:solidFill>
                          <a:effectLst/>
                          <a:latin typeface="Georgia" panose="02040502050405020303" pitchFamily="18" charset="0"/>
                        </a:rPr>
                        <a:t>​</a:t>
                      </a:r>
                      <a:endParaRPr lang="en-GB" sz="1120" b="0" i="0">
                        <a:solidFill>
                          <a:srgbClr val="212121"/>
                        </a:solidFill>
                        <a:effectLst/>
                        <a:latin typeface="Arial" panose="020B0604020202020204" pitchFamily="34" charset="0"/>
                      </a:endParaRPr>
                    </a:p>
                  </a:txBody>
                  <a:tcPr>
                    <a:lnL w="12163"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212121"/>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FFFFFF"/>
                    </a:solidFill>
                  </a:tcPr>
                </a:tc>
                <a:tc>
                  <a:txBody>
                    <a:bodyPr/>
                    <a:lstStyle/>
                    <a:p>
                      <a:pPr algn="l" fontAlgn="base"/>
                      <a:r>
                        <a:rPr lang="en-GB" sz="1400" b="0" i="0" dirty="0">
                          <a:solidFill>
                            <a:srgbClr val="212121"/>
                          </a:solidFill>
                          <a:effectLst/>
                          <a:latin typeface="Georgia" panose="02040502050405020303" pitchFamily="18" charset="0"/>
                        </a:rPr>
                        <a:t>Non-full text available​</a:t>
                      </a:r>
                      <a:endParaRPr lang="en-GB" b="0" i="0" dirty="0">
                        <a:solidFill>
                          <a:srgbClr val="212121"/>
                        </a:solidFill>
                        <a:effectLst/>
                      </a:endParaRPr>
                    </a:p>
                  </a:txBody>
                  <a:tcPr>
                    <a:lnL w="12163"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212121"/>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253698458"/>
                  </a:ext>
                </a:extLst>
              </a:tr>
              <a:tr h="829107">
                <a:tc>
                  <a:txBody>
                    <a:bodyPr/>
                    <a:lstStyle/>
                    <a:p>
                      <a:pPr algn="l" fontAlgn="base"/>
                      <a:r>
                        <a:rPr lang="en-GB" sz="1400" b="1" i="0">
                          <a:solidFill>
                            <a:srgbClr val="212121"/>
                          </a:solidFill>
                          <a:effectLst/>
                          <a:latin typeface="Georgia" panose="02040502050405020303" pitchFamily="18" charset="0"/>
                        </a:rPr>
                        <a:t>B. Theme</a:t>
                      </a:r>
                      <a:r>
                        <a:rPr lang="en-GB" sz="1400" b="0" i="0">
                          <a:solidFill>
                            <a:srgbClr val="212121"/>
                          </a:solidFill>
                          <a:effectLst/>
                          <a:latin typeface="Georgia" panose="02040502050405020303" pitchFamily="18" charset="0"/>
                        </a:rPr>
                        <a:t>​</a:t>
                      </a:r>
                      <a:endParaRPr lang="en-GB" b="0" i="0">
                        <a:solidFill>
                          <a:srgbClr val="212121"/>
                        </a:solidFill>
                        <a:effectLst/>
                      </a:endParaRPr>
                    </a:p>
                  </a:txBody>
                  <a:tcPr>
                    <a:lnL w="12163"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FFFFFF"/>
                    </a:solidFill>
                  </a:tcPr>
                </a:tc>
                <a:tc>
                  <a:txBody>
                    <a:bodyPr/>
                    <a:lstStyle/>
                    <a:p>
                      <a:pPr algn="l" fontAlgn="base"/>
                      <a:r>
                        <a:rPr lang="en-GB" sz="1400" b="0" i="0" u="none" strike="noStrike">
                          <a:solidFill>
                            <a:srgbClr val="212121"/>
                          </a:solidFill>
                          <a:effectLst/>
                          <a:latin typeface="Georgia" panose="02040502050405020303" pitchFamily="18" charset="0"/>
                        </a:rPr>
                        <a:t>Articles beyond the scope of marketing research topics</a:t>
                      </a:r>
                      <a:r>
                        <a:rPr lang="en-GB" sz="1400" b="0" i="0">
                          <a:solidFill>
                            <a:srgbClr val="212121"/>
                          </a:solidFill>
                          <a:effectLst/>
                          <a:latin typeface="Georgia" panose="02040502050405020303" pitchFamily="18" charset="0"/>
                        </a:rPr>
                        <a:t>​</a:t>
                      </a:r>
                      <a:endParaRPr lang="en-GB" b="0" i="0">
                        <a:solidFill>
                          <a:srgbClr val="212121"/>
                        </a:solidFill>
                        <a:effectLst/>
                      </a:endParaRPr>
                    </a:p>
                  </a:txBody>
                  <a:tcPr>
                    <a:lnL w="12163"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189506779"/>
                  </a:ext>
                </a:extLst>
              </a:tr>
              <a:tr h="583108">
                <a:tc>
                  <a:txBody>
                    <a:bodyPr/>
                    <a:lstStyle/>
                    <a:p>
                      <a:pPr algn="l" fontAlgn="base"/>
                      <a:r>
                        <a:rPr lang="en-GB" sz="1400" b="1" i="0">
                          <a:solidFill>
                            <a:srgbClr val="212121"/>
                          </a:solidFill>
                          <a:effectLst/>
                          <a:latin typeface="Georgia" panose="02040502050405020303" pitchFamily="18" charset="0"/>
                        </a:rPr>
                        <a:t>C. Keywords</a:t>
                      </a:r>
                      <a:r>
                        <a:rPr lang="en-GB" sz="1400" b="0" i="0">
                          <a:solidFill>
                            <a:srgbClr val="212121"/>
                          </a:solidFill>
                          <a:effectLst/>
                          <a:latin typeface="Georgia" panose="02040502050405020303" pitchFamily="18" charset="0"/>
                        </a:rPr>
                        <a:t>​</a:t>
                      </a:r>
                      <a:endParaRPr lang="en-GB" b="0" i="0">
                        <a:solidFill>
                          <a:srgbClr val="212121"/>
                        </a:solidFill>
                        <a:effectLst/>
                      </a:endParaRPr>
                    </a:p>
                  </a:txBody>
                  <a:tcPr>
                    <a:lnL w="12163"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212121"/>
                      </a:solidFill>
                      <a:prstDash val="solid"/>
                      <a:round/>
                      <a:headEnd type="none" w="med" len="med"/>
                      <a:tailEnd type="none" w="med" len="med"/>
                    </a:lnB>
                    <a:solidFill>
                      <a:srgbClr val="FFFFFF"/>
                    </a:solidFill>
                  </a:tcPr>
                </a:tc>
                <a:tc>
                  <a:txBody>
                    <a:bodyPr/>
                    <a:lstStyle/>
                    <a:p>
                      <a:pPr algn="l" fontAlgn="base"/>
                      <a:r>
                        <a:rPr lang="en-GB" sz="1400" b="0" i="0" dirty="0">
                          <a:solidFill>
                            <a:srgbClr val="212121"/>
                          </a:solidFill>
                          <a:effectLst/>
                          <a:latin typeface="Georgia" panose="02040502050405020303" pitchFamily="18" charset="0"/>
                        </a:rPr>
                        <a:t>No keywords "TikTok or </a:t>
                      </a:r>
                      <a:r>
                        <a:rPr lang="en-GB" sz="1400" b="0" i="0" dirty="0" err="1">
                          <a:solidFill>
                            <a:srgbClr val="212121"/>
                          </a:solidFill>
                          <a:effectLst/>
                          <a:latin typeface="Georgia" panose="02040502050405020303" pitchFamily="18" charset="0"/>
                        </a:rPr>
                        <a:t>Douyin</a:t>
                      </a:r>
                      <a:r>
                        <a:rPr lang="en-GB" sz="1400" b="0" i="0" dirty="0">
                          <a:solidFill>
                            <a:srgbClr val="212121"/>
                          </a:solidFill>
                          <a:effectLst/>
                          <a:latin typeface="Georgia" panose="02040502050405020303" pitchFamily="18" charset="0"/>
                        </a:rPr>
                        <a:t>" found​</a:t>
                      </a:r>
                      <a:endParaRPr lang="en-GB" b="0" i="0" dirty="0">
                        <a:solidFill>
                          <a:srgbClr val="212121"/>
                        </a:solidFill>
                        <a:effectLst/>
                      </a:endParaRPr>
                    </a:p>
                  </a:txBody>
                  <a:tcPr>
                    <a:lnL w="12163" cap="flat" cmpd="sng" algn="ctr">
                      <a:solidFill>
                        <a:srgbClr val="FFFFFF"/>
                      </a:solidFill>
                      <a:prstDash val="solid"/>
                      <a:round/>
                      <a:headEnd type="none" w="med" len="med"/>
                      <a:tailEnd type="none" w="med" len="med"/>
                    </a:lnL>
                    <a:lnR w="12163" cap="flat" cmpd="sng" algn="ctr">
                      <a:solidFill>
                        <a:srgbClr val="FFFFFF"/>
                      </a:solidFill>
                      <a:prstDash val="solid"/>
                      <a:round/>
                      <a:headEnd type="none" w="med" len="med"/>
                      <a:tailEnd type="none" w="med" len="med"/>
                    </a:lnR>
                    <a:lnT w="12163" cap="flat" cmpd="sng" algn="ctr">
                      <a:solidFill>
                        <a:srgbClr val="FFFFFF"/>
                      </a:solidFill>
                      <a:prstDash val="solid"/>
                      <a:round/>
                      <a:headEnd type="none" w="med" len="med"/>
                      <a:tailEnd type="none" w="med" len="med"/>
                    </a:lnT>
                    <a:lnB w="12163" cap="flat" cmpd="sng" algn="ctr">
                      <a:solidFill>
                        <a:srgbClr val="212121"/>
                      </a:solidFill>
                      <a:prstDash val="solid"/>
                      <a:round/>
                      <a:headEnd type="none" w="med" len="med"/>
                      <a:tailEnd type="none" w="med" len="med"/>
                    </a:lnB>
                    <a:solidFill>
                      <a:srgbClr val="FFFFFF"/>
                    </a:solidFill>
                  </a:tcPr>
                </a:tc>
                <a:extLst>
                  <a:ext uri="{0D108BD9-81ED-4DB2-BD59-A6C34878D82A}">
                    <a16:rowId xmlns:a16="http://schemas.microsoft.com/office/drawing/2014/main" val="3810946595"/>
                  </a:ext>
                </a:extLst>
              </a:tr>
            </a:tbl>
          </a:graphicData>
        </a:graphic>
      </p:graphicFrame>
      <p:sp>
        <p:nvSpPr>
          <p:cNvPr id="9" name="Rectangle 1">
            <a:extLst>
              <a:ext uri="{FF2B5EF4-FFF2-40B4-BE49-F238E27FC236}">
                <a16:creationId xmlns:a16="http://schemas.microsoft.com/office/drawing/2014/main" id="{7BE15436-0867-8D7B-60D3-8E157FF6B414}"/>
              </a:ext>
            </a:extLst>
          </p:cNvPr>
          <p:cNvSpPr>
            <a:spLocks noChangeArrowheads="1"/>
          </p:cNvSpPr>
          <p:nvPr/>
        </p:nvSpPr>
        <p:spPr bwMode="auto">
          <a:xfrm>
            <a:off x="6096000" y="40309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Arial" panose="020B0604020202020204" pitchFamily="34" charset="0"/>
                <a:ea typeface="PingFang SC" panose="020B0400000000000000" pitchFamily="34" charset="-122"/>
              </a:rPr>
              <a:t> </a:t>
            </a: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2236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Methodology </a:t>
            </a:r>
            <a:endParaRPr lang="en-GB" b="1" dirty="0"/>
          </a:p>
        </p:txBody>
      </p:sp>
      <p:pic>
        <p:nvPicPr>
          <p:cNvPr id="4" name="Picture 4" descr="徽">
            <a:extLst>
              <a:ext uri="{FF2B5EF4-FFF2-40B4-BE49-F238E27FC236}">
                <a16:creationId xmlns:a16="http://schemas.microsoft.com/office/drawing/2014/main" id="{5A33FDB4-7DA8-0930-7E7D-9B9DC8B91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打造大胆的新形象：设计学院的品牌重塑  ">
            <a:extLst>
              <a:ext uri="{FF2B5EF4-FFF2-40B4-BE49-F238E27FC236}">
                <a16:creationId xmlns:a16="http://schemas.microsoft.com/office/drawing/2014/main" id="{45025C60-E685-5FE4-85DE-EA278B26D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y of Leeds (UoL) – Entice">
            <a:extLst>
              <a:ext uri="{FF2B5EF4-FFF2-40B4-BE49-F238E27FC236}">
                <a16:creationId xmlns:a16="http://schemas.microsoft.com/office/drawing/2014/main" id="{44A67513-446A-9E60-702A-E343FF218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E6E4E522-FB2E-EAC2-F0D9-151131B111D8}"/>
              </a:ext>
            </a:extLst>
          </p:cNvPr>
          <p:cNvPicPr>
            <a:picLocks noChangeAspect="1"/>
          </p:cNvPicPr>
          <p:nvPr/>
        </p:nvPicPr>
        <p:blipFill>
          <a:blip r:embed="rId5"/>
          <a:stretch>
            <a:fillRect/>
          </a:stretch>
        </p:blipFill>
        <p:spPr>
          <a:xfrm>
            <a:off x="3433532" y="153736"/>
            <a:ext cx="5497801" cy="6704264"/>
          </a:xfrm>
          <a:prstGeom prst="rect">
            <a:avLst/>
          </a:prstGeom>
        </p:spPr>
      </p:pic>
      <p:sp>
        <p:nvSpPr>
          <p:cNvPr id="11" name="文本框 10">
            <a:extLst>
              <a:ext uri="{FF2B5EF4-FFF2-40B4-BE49-F238E27FC236}">
                <a16:creationId xmlns:a16="http://schemas.microsoft.com/office/drawing/2014/main" id="{22D148D2-3A8E-95D3-2DF6-942555FDB61E}"/>
              </a:ext>
            </a:extLst>
          </p:cNvPr>
          <p:cNvSpPr txBox="1"/>
          <p:nvPr/>
        </p:nvSpPr>
        <p:spPr>
          <a:xfrm>
            <a:off x="9399510" y="542925"/>
            <a:ext cx="2541378" cy="1477328"/>
          </a:xfrm>
          <a:prstGeom prst="rect">
            <a:avLst/>
          </a:prstGeom>
          <a:noFill/>
        </p:spPr>
        <p:txBody>
          <a:bodyPr wrap="square" rtlCol="0">
            <a:spAutoFit/>
          </a:bodyPr>
          <a:lstStyle/>
          <a:p>
            <a:r>
              <a:rPr lang="en-US" altLang="zh-CN" b="1" kern="100" dirty="0">
                <a:latin typeface="Times New Roman" panose="02020603050405020304" pitchFamily="18" charset="0"/>
                <a:ea typeface="等线" panose="02010600030101010101" pitchFamily="2" charset="-122"/>
                <a:cs typeface="Times New Roman" panose="02020603050405020304" pitchFamily="18" charset="0"/>
              </a:rPr>
              <a:t>Figure 2</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 P</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RISMA-based reference searching and screening process</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kumimoji="1" lang="zh-CN" altLang="en-US" dirty="0"/>
          </a:p>
        </p:txBody>
      </p:sp>
    </p:spTree>
    <p:extLst>
      <p:ext uri="{BB962C8B-B14F-4D97-AF65-F5344CB8AC3E}">
        <p14:creationId xmlns:p14="http://schemas.microsoft.com/office/powerpoint/2010/main" val="14280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Publication Trends</a:t>
            </a:r>
            <a:endParaRPr lang="en-GB" b="1" dirty="0"/>
          </a:p>
        </p:txBody>
      </p:sp>
      <p:pic>
        <p:nvPicPr>
          <p:cNvPr id="9" name="Picture 4" descr="徽">
            <a:extLst>
              <a:ext uri="{FF2B5EF4-FFF2-40B4-BE49-F238E27FC236}">
                <a16:creationId xmlns:a16="http://schemas.microsoft.com/office/drawing/2014/main" id="{3E23EE6A-BD9D-A184-C2AA-96F4F6E4EB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打造大胆的新形象：设计学院的品牌重塑  ">
            <a:extLst>
              <a:ext uri="{FF2B5EF4-FFF2-40B4-BE49-F238E27FC236}">
                <a16:creationId xmlns:a16="http://schemas.microsoft.com/office/drawing/2014/main" id="{F1AECB51-14D8-4699-E5FA-6633BEC66A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University of Leeds (UoL) – Entice">
            <a:extLst>
              <a:ext uri="{FF2B5EF4-FFF2-40B4-BE49-F238E27FC236}">
                <a16:creationId xmlns:a16="http://schemas.microsoft.com/office/drawing/2014/main" id="{A18D703F-10E5-4820-881F-B399F4CD0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CE317BFA-823F-52B7-34CD-87D8A780C5AA}"/>
              </a:ext>
            </a:extLst>
          </p:cNvPr>
          <p:cNvSpPr txBox="1"/>
          <p:nvPr/>
        </p:nvSpPr>
        <p:spPr>
          <a:xfrm>
            <a:off x="527999" y="2145871"/>
            <a:ext cx="3744456" cy="2862322"/>
          </a:xfrm>
          <a:prstGeom prst="rect">
            <a:avLst/>
          </a:prstGeom>
          <a:noFill/>
        </p:spPr>
        <p:txBody>
          <a:bodyPr wrap="square" rtlCol="0">
            <a:spAutoFit/>
          </a:bodyPr>
          <a:lstStyle/>
          <a:p>
            <a:r>
              <a:rPr lang="en-US" altLang="zh-CN" b="1" dirty="0">
                <a:latin typeface="+mj-lt"/>
                <a:ea typeface="+mj-ea"/>
              </a:rPr>
              <a:t>Key trends</a:t>
            </a:r>
          </a:p>
          <a:p>
            <a:r>
              <a:rPr lang="en-US" altLang="zh-CN" dirty="0">
                <a:latin typeface="+mj-lt"/>
                <a:ea typeface="+mj-ea"/>
              </a:rPr>
              <a:t>Surge after 2020</a:t>
            </a:r>
          </a:p>
          <a:p>
            <a:r>
              <a:rPr lang="en-US" altLang="zh-CN" dirty="0">
                <a:latin typeface="+mj-lt"/>
                <a:ea typeface="+mj-ea"/>
              </a:rPr>
              <a:t>Peak in 2023 (post-COVID academic interest)</a:t>
            </a:r>
          </a:p>
          <a:p>
            <a:endParaRPr lang="en-US" altLang="zh-CN" dirty="0">
              <a:latin typeface="+mj-lt"/>
              <a:ea typeface="+mj-ea"/>
            </a:endParaRPr>
          </a:p>
          <a:p>
            <a:r>
              <a:rPr lang="en-US" altLang="zh-CN" dirty="0">
                <a:latin typeface="+mj-lt"/>
              </a:rPr>
              <a:t>Highest number of publications appeared in 2023, reflecting increased academic interest.</a:t>
            </a:r>
          </a:p>
          <a:p>
            <a:endParaRPr lang="en-US" altLang="zh-CN" dirty="0">
              <a:latin typeface="+mj-lt"/>
              <a:ea typeface="+mj-ea"/>
            </a:endParaRPr>
          </a:p>
          <a:p>
            <a:endParaRPr kumimoji="1" lang="zh-CN" altLang="en-US" dirty="0">
              <a:latin typeface="+mj-lt"/>
              <a:ea typeface="+mj-ea"/>
            </a:endParaRPr>
          </a:p>
        </p:txBody>
      </p:sp>
      <p:sp>
        <p:nvSpPr>
          <p:cNvPr id="5" name="文本框 4">
            <a:extLst>
              <a:ext uri="{FF2B5EF4-FFF2-40B4-BE49-F238E27FC236}">
                <a16:creationId xmlns:a16="http://schemas.microsoft.com/office/drawing/2014/main" id="{126BBDF5-4681-065E-7CD9-39862D84F067}"/>
              </a:ext>
            </a:extLst>
          </p:cNvPr>
          <p:cNvSpPr txBox="1"/>
          <p:nvPr/>
        </p:nvSpPr>
        <p:spPr>
          <a:xfrm>
            <a:off x="5165271" y="5394140"/>
            <a:ext cx="6498730" cy="307777"/>
          </a:xfrm>
          <a:prstGeom prst="rect">
            <a:avLst/>
          </a:prstGeom>
          <a:noFill/>
        </p:spPr>
        <p:txBody>
          <a:bodyPr wrap="square" rtlCol="0">
            <a:spAutoFit/>
          </a:bodyPr>
          <a:lstStyle/>
          <a:p>
            <a:r>
              <a:rPr lang="en-US" altLang="zh-CN" sz="1400" b="1" kern="100" dirty="0">
                <a:effectLst/>
                <a:latin typeface="Times New Roman" panose="02020603050405020304" pitchFamily="18" charset="0"/>
                <a:ea typeface="等线" panose="02010600030101010101" pitchFamily="2" charset="-122"/>
                <a:cs typeface="Times New Roman" panose="02020603050405020304" pitchFamily="18" charset="0"/>
              </a:rPr>
              <a:t>Figure 3</a:t>
            </a:r>
            <a:r>
              <a:rPr lang="en-US" altLang="zh-CN" sz="1400" kern="100" dirty="0">
                <a:effectLst/>
                <a:latin typeface="Times New Roman" panose="02020603050405020304" pitchFamily="18" charset="0"/>
                <a:ea typeface="等线" panose="02010600030101010101" pitchFamily="2" charset="-122"/>
                <a:cs typeface="Times New Roman" panose="02020603050405020304" pitchFamily="18" charset="0"/>
              </a:rPr>
              <a:t>. Trends in the growth of publications from 2016 to 2024 (as of the first quarter) </a:t>
            </a:r>
            <a:endParaRPr lang="en-US"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nvGrpSpPr>
          <p:cNvPr id="17" name="组合 16">
            <a:extLst>
              <a:ext uri="{FF2B5EF4-FFF2-40B4-BE49-F238E27FC236}">
                <a16:creationId xmlns:a16="http://schemas.microsoft.com/office/drawing/2014/main" id="{43F6845E-5472-C753-4276-6A96EFD14B33}"/>
              </a:ext>
            </a:extLst>
          </p:cNvPr>
          <p:cNvGrpSpPr/>
          <p:nvPr/>
        </p:nvGrpSpPr>
        <p:grpSpPr>
          <a:xfrm>
            <a:off x="4883735" y="1132114"/>
            <a:ext cx="6860591" cy="4011386"/>
            <a:chOff x="4989650" y="1202250"/>
            <a:chExt cx="6860591" cy="4011386"/>
          </a:xfrm>
        </p:grpSpPr>
        <p:pic>
          <p:nvPicPr>
            <p:cNvPr id="4" name="图片 3">
              <a:extLst>
                <a:ext uri="{FF2B5EF4-FFF2-40B4-BE49-F238E27FC236}">
                  <a16:creationId xmlns:a16="http://schemas.microsoft.com/office/drawing/2014/main" id="{F70E2C6A-57C1-54B3-12A4-EC417EF7A9F1}"/>
                </a:ext>
              </a:extLst>
            </p:cNvPr>
            <p:cNvPicPr>
              <a:picLocks noChangeAspect="1"/>
            </p:cNvPicPr>
            <p:nvPr/>
          </p:nvPicPr>
          <p:blipFill rotWithShape="1">
            <a:blip r:embed="rId6"/>
            <a:srcRect b="9412"/>
            <a:stretch/>
          </p:blipFill>
          <p:spPr>
            <a:xfrm>
              <a:off x="4989650" y="1202250"/>
              <a:ext cx="6860591" cy="4011386"/>
            </a:xfrm>
            <a:prstGeom prst="rect">
              <a:avLst/>
            </a:prstGeom>
          </p:spPr>
        </p:pic>
        <p:sp>
          <p:nvSpPr>
            <p:cNvPr id="6" name="文本框 5">
              <a:extLst>
                <a:ext uri="{FF2B5EF4-FFF2-40B4-BE49-F238E27FC236}">
                  <a16:creationId xmlns:a16="http://schemas.microsoft.com/office/drawing/2014/main" id="{37A2F7D3-34AC-5456-6973-3C71927F764D}"/>
                </a:ext>
              </a:extLst>
            </p:cNvPr>
            <p:cNvSpPr txBox="1"/>
            <p:nvPr/>
          </p:nvSpPr>
          <p:spPr>
            <a:xfrm>
              <a:off x="8088854" y="4116274"/>
              <a:ext cx="564079" cy="276999"/>
            </a:xfrm>
            <a:prstGeom prst="rect">
              <a:avLst/>
            </a:prstGeom>
            <a:solidFill>
              <a:schemeClr val="bg1"/>
            </a:solidFill>
          </p:spPr>
          <p:txBody>
            <a:bodyPr wrap="square" rtlCol="0">
              <a:spAutoFit/>
            </a:bodyPr>
            <a:lstStyle/>
            <a:p>
              <a:r>
                <a:rPr kumimoji="1" lang="en-US" altLang="zh-CN" sz="1200" dirty="0"/>
                <a:t>3.3%</a:t>
              </a:r>
              <a:endParaRPr kumimoji="1" lang="zh-CN" altLang="en-US" sz="1200" dirty="0"/>
            </a:p>
          </p:txBody>
        </p:sp>
        <p:sp>
          <p:nvSpPr>
            <p:cNvPr id="12" name="文本框 11">
              <a:extLst>
                <a:ext uri="{FF2B5EF4-FFF2-40B4-BE49-F238E27FC236}">
                  <a16:creationId xmlns:a16="http://schemas.microsoft.com/office/drawing/2014/main" id="{205F3380-8919-888A-B207-898303A9C2E7}"/>
                </a:ext>
              </a:extLst>
            </p:cNvPr>
            <p:cNvSpPr txBox="1"/>
            <p:nvPr/>
          </p:nvSpPr>
          <p:spPr>
            <a:xfrm>
              <a:off x="9051431" y="4325891"/>
              <a:ext cx="564079" cy="276999"/>
            </a:xfrm>
            <a:prstGeom prst="rect">
              <a:avLst/>
            </a:prstGeom>
            <a:solidFill>
              <a:schemeClr val="bg1"/>
            </a:solidFill>
          </p:spPr>
          <p:txBody>
            <a:bodyPr wrap="square" rtlCol="0">
              <a:spAutoFit/>
            </a:bodyPr>
            <a:lstStyle/>
            <a:p>
              <a:r>
                <a:rPr kumimoji="1" lang="en-US" altLang="zh-CN" sz="1200" dirty="0"/>
                <a:t>3.3%</a:t>
              </a:r>
              <a:endParaRPr kumimoji="1" lang="zh-CN" altLang="en-US" sz="1200" dirty="0"/>
            </a:p>
          </p:txBody>
        </p:sp>
        <p:sp>
          <p:nvSpPr>
            <p:cNvPr id="13" name="文本框 12">
              <a:extLst>
                <a:ext uri="{FF2B5EF4-FFF2-40B4-BE49-F238E27FC236}">
                  <a16:creationId xmlns:a16="http://schemas.microsoft.com/office/drawing/2014/main" id="{1CB47C59-4942-4C27-BE6A-B22F0BF18377}"/>
                </a:ext>
              </a:extLst>
            </p:cNvPr>
            <p:cNvSpPr txBox="1"/>
            <p:nvPr/>
          </p:nvSpPr>
          <p:spPr>
            <a:xfrm>
              <a:off x="9001494" y="2823135"/>
              <a:ext cx="653706" cy="276999"/>
            </a:xfrm>
            <a:prstGeom prst="rect">
              <a:avLst/>
            </a:prstGeom>
            <a:solidFill>
              <a:schemeClr val="bg1"/>
            </a:solidFill>
          </p:spPr>
          <p:txBody>
            <a:bodyPr wrap="square" rtlCol="0">
              <a:spAutoFit/>
            </a:bodyPr>
            <a:lstStyle/>
            <a:p>
              <a:r>
                <a:rPr kumimoji="1" lang="en-US" altLang="zh-CN" sz="1200" dirty="0"/>
                <a:t>21.6%</a:t>
              </a:r>
              <a:endParaRPr kumimoji="1" lang="zh-CN" altLang="en-US" sz="1200" dirty="0"/>
            </a:p>
          </p:txBody>
        </p:sp>
        <p:sp>
          <p:nvSpPr>
            <p:cNvPr id="15" name="文本框 14">
              <a:extLst>
                <a:ext uri="{FF2B5EF4-FFF2-40B4-BE49-F238E27FC236}">
                  <a16:creationId xmlns:a16="http://schemas.microsoft.com/office/drawing/2014/main" id="{E36B95F8-5783-80D0-E920-2BA1DB4E5D5C}"/>
                </a:ext>
              </a:extLst>
            </p:cNvPr>
            <p:cNvSpPr txBox="1"/>
            <p:nvPr/>
          </p:nvSpPr>
          <p:spPr>
            <a:xfrm>
              <a:off x="9705600" y="1735694"/>
              <a:ext cx="678477" cy="276999"/>
            </a:xfrm>
            <a:prstGeom prst="rect">
              <a:avLst/>
            </a:prstGeom>
            <a:solidFill>
              <a:schemeClr val="bg1"/>
            </a:solidFill>
          </p:spPr>
          <p:txBody>
            <a:bodyPr wrap="square" rtlCol="0">
              <a:spAutoFit/>
            </a:bodyPr>
            <a:lstStyle/>
            <a:p>
              <a:r>
                <a:rPr kumimoji="1" lang="en-US" altLang="zh-CN" sz="1200" dirty="0"/>
                <a:t>36.6%</a:t>
              </a:r>
              <a:endParaRPr kumimoji="1" lang="zh-CN" altLang="en-US" sz="1200" dirty="0"/>
            </a:p>
          </p:txBody>
        </p:sp>
        <p:sp>
          <p:nvSpPr>
            <p:cNvPr id="16" name="文本框 15">
              <a:extLst>
                <a:ext uri="{FF2B5EF4-FFF2-40B4-BE49-F238E27FC236}">
                  <a16:creationId xmlns:a16="http://schemas.microsoft.com/office/drawing/2014/main" id="{8C735C73-7693-BBFC-B46C-9A8873BE3892}"/>
                </a:ext>
              </a:extLst>
            </p:cNvPr>
            <p:cNvSpPr txBox="1"/>
            <p:nvPr/>
          </p:nvSpPr>
          <p:spPr>
            <a:xfrm>
              <a:off x="11215605" y="1812505"/>
              <a:ext cx="540964" cy="276999"/>
            </a:xfrm>
            <a:prstGeom prst="rect">
              <a:avLst/>
            </a:prstGeom>
            <a:solidFill>
              <a:schemeClr val="bg1"/>
            </a:solidFill>
          </p:spPr>
          <p:txBody>
            <a:bodyPr wrap="square" rtlCol="0">
              <a:spAutoFit/>
            </a:bodyPr>
            <a:lstStyle/>
            <a:p>
              <a:r>
                <a:rPr kumimoji="1" lang="en-US" altLang="zh-CN" sz="1200" dirty="0"/>
                <a:t>35%</a:t>
              </a:r>
              <a:endParaRPr kumimoji="1" lang="zh-CN" altLang="en-US" sz="1200" dirty="0"/>
            </a:p>
          </p:txBody>
        </p:sp>
      </p:grpSp>
    </p:spTree>
    <p:extLst>
      <p:ext uri="{BB962C8B-B14F-4D97-AF65-F5344CB8AC3E}">
        <p14:creationId xmlns:p14="http://schemas.microsoft.com/office/powerpoint/2010/main" val="30898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b="1" dirty="0"/>
              <a:t>Geographical Trends</a:t>
            </a:r>
            <a:endParaRPr lang="en-GB" b="1" dirty="0"/>
          </a:p>
        </p:txBody>
      </p:sp>
      <p:pic>
        <p:nvPicPr>
          <p:cNvPr id="10" name="Picture 4" descr="徽">
            <a:extLst>
              <a:ext uri="{FF2B5EF4-FFF2-40B4-BE49-F238E27FC236}">
                <a16:creationId xmlns:a16="http://schemas.microsoft.com/office/drawing/2014/main" id="{6BAEA3F2-6A34-5A39-2193-397B3AFC7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7" t="12334" r="30373" b="11804"/>
          <a:stretch/>
        </p:blipFill>
        <p:spPr bwMode="auto">
          <a:xfrm>
            <a:off x="527999" y="5725179"/>
            <a:ext cx="914721" cy="893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打造大胆的新形象：设计学院的品牌重塑  ">
            <a:extLst>
              <a:ext uri="{FF2B5EF4-FFF2-40B4-BE49-F238E27FC236}">
                <a16:creationId xmlns:a16="http://schemas.microsoft.com/office/drawing/2014/main" id="{D0B121C4-4505-FEE0-CD01-A40BCFF39C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93" t="29735" r="7213" b="30371"/>
          <a:stretch/>
        </p:blipFill>
        <p:spPr bwMode="auto">
          <a:xfrm>
            <a:off x="527999" y="5560286"/>
            <a:ext cx="914721" cy="215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niversity of Leeds (UoL) – Entice">
            <a:extLst>
              <a:ext uri="{FF2B5EF4-FFF2-40B4-BE49-F238E27FC236}">
                <a16:creationId xmlns:a16="http://schemas.microsoft.com/office/drawing/2014/main" id="{94CFE12F-71FA-0E80-A30C-BA10F569F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510" y="5803617"/>
            <a:ext cx="2541378" cy="7366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占位符 2">
            <a:extLst>
              <a:ext uri="{FF2B5EF4-FFF2-40B4-BE49-F238E27FC236}">
                <a16:creationId xmlns:a16="http://schemas.microsoft.com/office/drawing/2014/main" id="{6EE20401-2E83-07D0-68B6-9F78C0385F31}"/>
              </a:ext>
            </a:extLst>
          </p:cNvPr>
          <p:cNvSpPr>
            <a:spLocks noGrp="1"/>
          </p:cNvSpPr>
          <p:nvPr>
            <p:ph type="body" sz="quarter" idx="13"/>
          </p:nvPr>
        </p:nvSpPr>
        <p:spPr>
          <a:xfrm>
            <a:off x="447675" y="2419350"/>
            <a:ext cx="4818477" cy="4438650"/>
          </a:xfrm>
        </p:spPr>
        <p:txBody>
          <a:bodyPr/>
          <a:lstStyle/>
          <a:p>
            <a:pPr marL="0" indent="0">
              <a:buNone/>
            </a:pPr>
            <a:r>
              <a:rPr lang="en-US" altLang="zh-CN" dirty="0">
                <a:latin typeface="+mj-lt"/>
                <a:ea typeface="+mj-ea"/>
              </a:rPr>
              <a:t>Top regions: China 25%, Indonesia 10%, USA 10%</a:t>
            </a:r>
          </a:p>
          <a:p>
            <a:pPr marL="0" indent="0">
              <a:buNone/>
            </a:pPr>
            <a:r>
              <a:rPr lang="en-US" altLang="zh-CN" dirty="0">
                <a:latin typeface="+mj-lt"/>
                <a:ea typeface="+mj-ea"/>
              </a:rPr>
              <a:t>Underexplored Regions: Africa, South America, </a:t>
            </a:r>
            <a:r>
              <a:rPr lang="en-US" altLang="zh-CN" sz="2000" b="0" i="0" kern="1200" dirty="0">
                <a:solidFill>
                  <a:schemeClr val="dk1"/>
                </a:solidFill>
                <a:effectLst/>
                <a:latin typeface="+mj-lt"/>
                <a:ea typeface="+mn-ea"/>
                <a:cs typeface="+mn-cs"/>
              </a:rPr>
              <a:t>West Asia and North Africa (WANA) </a:t>
            </a:r>
            <a:endParaRPr lang="en-US" altLang="zh-CN" dirty="0">
              <a:latin typeface="+mj-lt"/>
              <a:ea typeface="+mj-ea"/>
            </a:endParaRPr>
          </a:p>
          <a:p>
            <a:endParaRPr lang="zh-CN" altLang="en-US" dirty="0"/>
          </a:p>
        </p:txBody>
      </p:sp>
      <p:sp>
        <p:nvSpPr>
          <p:cNvPr id="14" name="文本框 13">
            <a:extLst>
              <a:ext uri="{FF2B5EF4-FFF2-40B4-BE49-F238E27FC236}">
                <a16:creationId xmlns:a16="http://schemas.microsoft.com/office/drawing/2014/main" id="{78C5E10D-5BAF-5BCA-6611-B826E88B7476}"/>
              </a:ext>
            </a:extLst>
          </p:cNvPr>
          <p:cNvSpPr txBox="1"/>
          <p:nvPr/>
        </p:nvSpPr>
        <p:spPr>
          <a:xfrm>
            <a:off x="6096000" y="5402013"/>
            <a:ext cx="5879549" cy="338554"/>
          </a:xfrm>
          <a:prstGeom prst="rect">
            <a:avLst/>
          </a:prstGeom>
          <a:noFill/>
        </p:spPr>
        <p:txBody>
          <a:bodyPr wrap="square" rtlCol="0">
            <a:spAutoFit/>
          </a:bodyPr>
          <a:lstStyle/>
          <a:p>
            <a:r>
              <a:rPr lang="en-US" altLang="zh-CN" sz="1600" b="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Figure 4. </a:t>
            </a:r>
            <a:r>
              <a:rPr lang="en-US" altLang="zh-CN"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Ge</a:t>
            </a:r>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ographical Trends in TikTok Marketing Research </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22480422-41EE-F878-C743-6EDB503D9839}"/>
              </a:ext>
            </a:extLst>
          </p:cNvPr>
          <p:cNvGrpSpPr/>
          <p:nvPr/>
        </p:nvGrpSpPr>
        <p:grpSpPr>
          <a:xfrm>
            <a:off x="5161819" y="1351241"/>
            <a:ext cx="7030181" cy="4050772"/>
            <a:chOff x="5161819" y="1351241"/>
            <a:chExt cx="7030181" cy="4050772"/>
          </a:xfrm>
        </p:grpSpPr>
        <p:pic>
          <p:nvPicPr>
            <p:cNvPr id="13" name="图片 12">
              <a:extLst>
                <a:ext uri="{FF2B5EF4-FFF2-40B4-BE49-F238E27FC236}">
                  <a16:creationId xmlns:a16="http://schemas.microsoft.com/office/drawing/2014/main" id="{BDEF3BD1-A715-5721-D2D8-D423635604FA}"/>
                </a:ext>
              </a:extLst>
            </p:cNvPr>
            <p:cNvPicPr>
              <a:picLocks noChangeAspect="1"/>
            </p:cNvPicPr>
            <p:nvPr/>
          </p:nvPicPr>
          <p:blipFill>
            <a:blip r:embed="rId6"/>
            <a:stretch>
              <a:fillRect/>
            </a:stretch>
          </p:blipFill>
          <p:spPr>
            <a:xfrm>
              <a:off x="5161819" y="1351241"/>
              <a:ext cx="7030181" cy="4050772"/>
            </a:xfrm>
            <a:prstGeom prst="rect">
              <a:avLst/>
            </a:prstGeom>
          </p:spPr>
        </p:pic>
        <p:sp>
          <p:nvSpPr>
            <p:cNvPr id="5" name="文本框 4">
              <a:extLst>
                <a:ext uri="{FF2B5EF4-FFF2-40B4-BE49-F238E27FC236}">
                  <a16:creationId xmlns:a16="http://schemas.microsoft.com/office/drawing/2014/main" id="{C62DCF4E-2EDA-413A-B1C0-B5C126CA1846}"/>
                </a:ext>
              </a:extLst>
            </p:cNvPr>
            <p:cNvSpPr txBox="1"/>
            <p:nvPr/>
          </p:nvSpPr>
          <p:spPr>
            <a:xfrm>
              <a:off x="6846664" y="4791314"/>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16" name="文本框 15">
              <a:extLst>
                <a:ext uri="{FF2B5EF4-FFF2-40B4-BE49-F238E27FC236}">
                  <a16:creationId xmlns:a16="http://schemas.microsoft.com/office/drawing/2014/main" id="{6CD69F8D-CE4D-FFEE-6612-C01433975511}"/>
                </a:ext>
              </a:extLst>
            </p:cNvPr>
            <p:cNvSpPr txBox="1"/>
            <p:nvPr/>
          </p:nvSpPr>
          <p:spPr>
            <a:xfrm>
              <a:off x="6846657" y="4631675"/>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17" name="文本框 16">
              <a:extLst>
                <a:ext uri="{FF2B5EF4-FFF2-40B4-BE49-F238E27FC236}">
                  <a16:creationId xmlns:a16="http://schemas.microsoft.com/office/drawing/2014/main" id="{CB51A08D-C82C-6068-CA24-7291D5D50D7A}"/>
                </a:ext>
              </a:extLst>
            </p:cNvPr>
            <p:cNvSpPr txBox="1"/>
            <p:nvPr/>
          </p:nvSpPr>
          <p:spPr>
            <a:xfrm>
              <a:off x="6846657" y="4454383"/>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18" name="文本框 17">
              <a:extLst>
                <a:ext uri="{FF2B5EF4-FFF2-40B4-BE49-F238E27FC236}">
                  <a16:creationId xmlns:a16="http://schemas.microsoft.com/office/drawing/2014/main" id="{424E2B24-EEB5-A6EF-8C2F-2F00DACC8574}"/>
                </a:ext>
              </a:extLst>
            </p:cNvPr>
            <p:cNvSpPr txBox="1"/>
            <p:nvPr/>
          </p:nvSpPr>
          <p:spPr>
            <a:xfrm>
              <a:off x="6846657" y="4303245"/>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19" name="文本框 18">
              <a:extLst>
                <a:ext uri="{FF2B5EF4-FFF2-40B4-BE49-F238E27FC236}">
                  <a16:creationId xmlns:a16="http://schemas.microsoft.com/office/drawing/2014/main" id="{289CB304-1A2E-49CB-44E2-4622E24AACB2}"/>
                </a:ext>
              </a:extLst>
            </p:cNvPr>
            <p:cNvSpPr txBox="1"/>
            <p:nvPr/>
          </p:nvSpPr>
          <p:spPr>
            <a:xfrm>
              <a:off x="6846657" y="4126519"/>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0" name="文本框 19">
              <a:extLst>
                <a:ext uri="{FF2B5EF4-FFF2-40B4-BE49-F238E27FC236}">
                  <a16:creationId xmlns:a16="http://schemas.microsoft.com/office/drawing/2014/main" id="{66E5CE20-2E1B-6885-F69D-065F55771FFC}"/>
                </a:ext>
              </a:extLst>
            </p:cNvPr>
            <p:cNvSpPr txBox="1"/>
            <p:nvPr/>
          </p:nvSpPr>
          <p:spPr>
            <a:xfrm>
              <a:off x="6846662" y="3957016"/>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1" name="文本框 20">
              <a:extLst>
                <a:ext uri="{FF2B5EF4-FFF2-40B4-BE49-F238E27FC236}">
                  <a16:creationId xmlns:a16="http://schemas.microsoft.com/office/drawing/2014/main" id="{8F7BF1B0-62EF-DB34-1EC5-60C887362538}"/>
                </a:ext>
              </a:extLst>
            </p:cNvPr>
            <p:cNvSpPr txBox="1"/>
            <p:nvPr/>
          </p:nvSpPr>
          <p:spPr>
            <a:xfrm>
              <a:off x="6846661" y="3777690"/>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2" name="文本框 21">
              <a:extLst>
                <a:ext uri="{FF2B5EF4-FFF2-40B4-BE49-F238E27FC236}">
                  <a16:creationId xmlns:a16="http://schemas.microsoft.com/office/drawing/2014/main" id="{F749B32B-5C64-1AB0-FEED-61879CB846ED}"/>
                </a:ext>
              </a:extLst>
            </p:cNvPr>
            <p:cNvSpPr txBox="1"/>
            <p:nvPr/>
          </p:nvSpPr>
          <p:spPr>
            <a:xfrm>
              <a:off x="6846660" y="3610787"/>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3" name="文本框 22">
              <a:extLst>
                <a:ext uri="{FF2B5EF4-FFF2-40B4-BE49-F238E27FC236}">
                  <a16:creationId xmlns:a16="http://schemas.microsoft.com/office/drawing/2014/main" id="{2586B432-01E0-D845-F821-A35609365773}"/>
                </a:ext>
              </a:extLst>
            </p:cNvPr>
            <p:cNvSpPr txBox="1"/>
            <p:nvPr/>
          </p:nvSpPr>
          <p:spPr>
            <a:xfrm>
              <a:off x="6846660" y="3438650"/>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4" name="文本框 23">
              <a:extLst>
                <a:ext uri="{FF2B5EF4-FFF2-40B4-BE49-F238E27FC236}">
                  <a16:creationId xmlns:a16="http://schemas.microsoft.com/office/drawing/2014/main" id="{F554E526-9260-D5F9-C007-6E358EFFA177}"/>
                </a:ext>
              </a:extLst>
            </p:cNvPr>
            <p:cNvSpPr txBox="1"/>
            <p:nvPr/>
          </p:nvSpPr>
          <p:spPr>
            <a:xfrm>
              <a:off x="6846657" y="3282509"/>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5" name="文本框 24">
              <a:extLst>
                <a:ext uri="{FF2B5EF4-FFF2-40B4-BE49-F238E27FC236}">
                  <a16:creationId xmlns:a16="http://schemas.microsoft.com/office/drawing/2014/main" id="{B810838B-E59F-ED33-A711-42385196AEE6}"/>
                </a:ext>
              </a:extLst>
            </p:cNvPr>
            <p:cNvSpPr txBox="1"/>
            <p:nvPr/>
          </p:nvSpPr>
          <p:spPr>
            <a:xfrm>
              <a:off x="6846657" y="3113420"/>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6" name="文本框 25">
              <a:extLst>
                <a:ext uri="{FF2B5EF4-FFF2-40B4-BE49-F238E27FC236}">
                  <a16:creationId xmlns:a16="http://schemas.microsoft.com/office/drawing/2014/main" id="{B4E725FF-D46A-EFB0-E693-18E491F7020B}"/>
                </a:ext>
              </a:extLst>
            </p:cNvPr>
            <p:cNvSpPr txBox="1"/>
            <p:nvPr/>
          </p:nvSpPr>
          <p:spPr>
            <a:xfrm>
              <a:off x="6846657" y="2931954"/>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7" name="文本框 26">
              <a:extLst>
                <a:ext uri="{FF2B5EF4-FFF2-40B4-BE49-F238E27FC236}">
                  <a16:creationId xmlns:a16="http://schemas.microsoft.com/office/drawing/2014/main" id="{CD45F18D-4ED5-90AA-71B9-7607425B3A7D}"/>
                </a:ext>
              </a:extLst>
            </p:cNvPr>
            <p:cNvSpPr txBox="1"/>
            <p:nvPr/>
          </p:nvSpPr>
          <p:spPr>
            <a:xfrm>
              <a:off x="6846657" y="2769674"/>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8" name="文本框 27">
              <a:extLst>
                <a:ext uri="{FF2B5EF4-FFF2-40B4-BE49-F238E27FC236}">
                  <a16:creationId xmlns:a16="http://schemas.microsoft.com/office/drawing/2014/main" id="{48A6DE7C-D4AB-D680-D6E5-29D5128F34BA}"/>
                </a:ext>
              </a:extLst>
            </p:cNvPr>
            <p:cNvSpPr txBox="1"/>
            <p:nvPr/>
          </p:nvSpPr>
          <p:spPr>
            <a:xfrm>
              <a:off x="6846657" y="2613090"/>
              <a:ext cx="370295" cy="184666"/>
            </a:xfrm>
            <a:prstGeom prst="rect">
              <a:avLst/>
            </a:prstGeom>
            <a:solidFill>
              <a:schemeClr val="bg1"/>
            </a:solidFill>
          </p:spPr>
          <p:txBody>
            <a:bodyPr wrap="square" rtlCol="0">
              <a:spAutoFit/>
            </a:bodyPr>
            <a:lstStyle/>
            <a:p>
              <a:r>
                <a:rPr kumimoji="1" lang="en-US" altLang="zh-CN" sz="600" dirty="0"/>
                <a:t>1.7%</a:t>
              </a:r>
              <a:endParaRPr kumimoji="1" lang="zh-CN" altLang="en-US" sz="600" dirty="0"/>
            </a:p>
          </p:txBody>
        </p:sp>
        <p:sp>
          <p:nvSpPr>
            <p:cNvPr id="29" name="文本框 28">
              <a:extLst>
                <a:ext uri="{FF2B5EF4-FFF2-40B4-BE49-F238E27FC236}">
                  <a16:creationId xmlns:a16="http://schemas.microsoft.com/office/drawing/2014/main" id="{D8FA86E6-BC2A-99E8-2501-BB05028D85A1}"/>
                </a:ext>
              </a:extLst>
            </p:cNvPr>
            <p:cNvSpPr txBox="1"/>
            <p:nvPr/>
          </p:nvSpPr>
          <p:spPr>
            <a:xfrm>
              <a:off x="7198233" y="2443402"/>
              <a:ext cx="441919" cy="184666"/>
            </a:xfrm>
            <a:prstGeom prst="rect">
              <a:avLst/>
            </a:prstGeom>
            <a:solidFill>
              <a:schemeClr val="bg1"/>
            </a:solidFill>
          </p:spPr>
          <p:txBody>
            <a:bodyPr wrap="square" rtlCol="0">
              <a:spAutoFit/>
            </a:bodyPr>
            <a:lstStyle/>
            <a:p>
              <a:r>
                <a:rPr kumimoji="1" lang="en-US" altLang="zh-CN" sz="600" dirty="0"/>
                <a:t>3.3</a:t>
              </a:r>
              <a:r>
                <a:rPr kumimoji="1" lang="zh-CN" altLang="en-US" sz="600" dirty="0"/>
                <a:t> </a:t>
              </a:r>
              <a:r>
                <a:rPr kumimoji="1" lang="en-US" altLang="zh-CN" sz="600" dirty="0"/>
                <a:t>%</a:t>
              </a:r>
              <a:endParaRPr kumimoji="1" lang="zh-CN" altLang="en-US" sz="600" dirty="0"/>
            </a:p>
          </p:txBody>
        </p:sp>
        <p:sp>
          <p:nvSpPr>
            <p:cNvPr id="30" name="文本框 29">
              <a:extLst>
                <a:ext uri="{FF2B5EF4-FFF2-40B4-BE49-F238E27FC236}">
                  <a16:creationId xmlns:a16="http://schemas.microsoft.com/office/drawing/2014/main" id="{65B5483B-0CD5-30B1-CE51-C356F8DEDF57}"/>
                </a:ext>
              </a:extLst>
            </p:cNvPr>
            <p:cNvSpPr txBox="1"/>
            <p:nvPr/>
          </p:nvSpPr>
          <p:spPr>
            <a:xfrm>
              <a:off x="7198232" y="2262706"/>
              <a:ext cx="441919" cy="184666"/>
            </a:xfrm>
            <a:prstGeom prst="rect">
              <a:avLst/>
            </a:prstGeom>
            <a:solidFill>
              <a:schemeClr val="bg1"/>
            </a:solidFill>
          </p:spPr>
          <p:txBody>
            <a:bodyPr wrap="square" rtlCol="0">
              <a:spAutoFit/>
            </a:bodyPr>
            <a:lstStyle/>
            <a:p>
              <a:r>
                <a:rPr kumimoji="1" lang="en-US" altLang="zh-CN" sz="600" dirty="0"/>
                <a:t>3.3</a:t>
              </a:r>
              <a:r>
                <a:rPr kumimoji="1" lang="zh-CN" altLang="en-US" sz="600" dirty="0"/>
                <a:t> </a:t>
              </a:r>
              <a:r>
                <a:rPr kumimoji="1" lang="en-US" altLang="zh-CN" sz="600" dirty="0"/>
                <a:t>%</a:t>
              </a:r>
              <a:endParaRPr kumimoji="1" lang="zh-CN" altLang="en-US" sz="600" dirty="0"/>
            </a:p>
          </p:txBody>
        </p:sp>
        <p:sp>
          <p:nvSpPr>
            <p:cNvPr id="31" name="文本框 30">
              <a:extLst>
                <a:ext uri="{FF2B5EF4-FFF2-40B4-BE49-F238E27FC236}">
                  <a16:creationId xmlns:a16="http://schemas.microsoft.com/office/drawing/2014/main" id="{D2680142-F9DE-9E9A-44CA-2D413750DC0C}"/>
                </a:ext>
              </a:extLst>
            </p:cNvPr>
            <p:cNvSpPr txBox="1"/>
            <p:nvPr/>
          </p:nvSpPr>
          <p:spPr>
            <a:xfrm>
              <a:off x="7917409" y="2098761"/>
              <a:ext cx="441919" cy="184666"/>
            </a:xfrm>
            <a:prstGeom prst="rect">
              <a:avLst/>
            </a:prstGeom>
            <a:solidFill>
              <a:schemeClr val="bg1"/>
            </a:solidFill>
          </p:spPr>
          <p:txBody>
            <a:bodyPr wrap="square" rtlCol="0">
              <a:spAutoFit/>
            </a:bodyPr>
            <a:lstStyle/>
            <a:p>
              <a:r>
                <a:rPr kumimoji="1" lang="en-US" altLang="zh-CN" sz="600" dirty="0"/>
                <a:t>6.7</a:t>
              </a:r>
              <a:r>
                <a:rPr kumimoji="1" lang="zh-CN" altLang="en-US" sz="600" dirty="0"/>
                <a:t> </a:t>
              </a:r>
              <a:r>
                <a:rPr kumimoji="1" lang="en-US" altLang="zh-CN" sz="600" dirty="0"/>
                <a:t>%</a:t>
              </a:r>
              <a:endParaRPr kumimoji="1" lang="zh-CN" altLang="en-US" sz="600" dirty="0"/>
            </a:p>
          </p:txBody>
        </p:sp>
        <p:sp>
          <p:nvSpPr>
            <p:cNvPr id="32" name="文本框 31">
              <a:extLst>
                <a:ext uri="{FF2B5EF4-FFF2-40B4-BE49-F238E27FC236}">
                  <a16:creationId xmlns:a16="http://schemas.microsoft.com/office/drawing/2014/main" id="{7354BAA1-31FA-2894-BAA2-FB3C7B7C181E}"/>
                </a:ext>
              </a:extLst>
            </p:cNvPr>
            <p:cNvSpPr txBox="1"/>
            <p:nvPr/>
          </p:nvSpPr>
          <p:spPr>
            <a:xfrm>
              <a:off x="8615174" y="1914095"/>
              <a:ext cx="441919" cy="184666"/>
            </a:xfrm>
            <a:prstGeom prst="rect">
              <a:avLst/>
            </a:prstGeom>
            <a:solidFill>
              <a:schemeClr val="bg1"/>
            </a:solidFill>
          </p:spPr>
          <p:txBody>
            <a:bodyPr wrap="square" rtlCol="0">
              <a:spAutoFit/>
            </a:bodyPr>
            <a:lstStyle/>
            <a:p>
              <a:r>
                <a:rPr kumimoji="1" lang="en-US" altLang="zh-CN" sz="600" dirty="0"/>
                <a:t>10</a:t>
              </a:r>
              <a:r>
                <a:rPr kumimoji="1" lang="zh-CN" altLang="en-US" sz="600" dirty="0"/>
                <a:t> </a:t>
              </a:r>
              <a:r>
                <a:rPr kumimoji="1" lang="en-US" altLang="zh-CN" sz="600" dirty="0"/>
                <a:t>%</a:t>
              </a:r>
              <a:endParaRPr kumimoji="1" lang="zh-CN" altLang="en-US" sz="600" dirty="0"/>
            </a:p>
          </p:txBody>
        </p:sp>
        <p:sp>
          <p:nvSpPr>
            <p:cNvPr id="33" name="文本框 32">
              <a:extLst>
                <a:ext uri="{FF2B5EF4-FFF2-40B4-BE49-F238E27FC236}">
                  <a16:creationId xmlns:a16="http://schemas.microsoft.com/office/drawing/2014/main" id="{0C3F92BF-F36F-BCE5-1ABB-37B7812CC408}"/>
                </a:ext>
              </a:extLst>
            </p:cNvPr>
            <p:cNvSpPr txBox="1"/>
            <p:nvPr/>
          </p:nvSpPr>
          <p:spPr>
            <a:xfrm>
              <a:off x="8615174" y="1758712"/>
              <a:ext cx="441919" cy="184666"/>
            </a:xfrm>
            <a:prstGeom prst="rect">
              <a:avLst/>
            </a:prstGeom>
            <a:solidFill>
              <a:schemeClr val="bg1"/>
            </a:solidFill>
          </p:spPr>
          <p:txBody>
            <a:bodyPr wrap="square" rtlCol="0">
              <a:spAutoFit/>
            </a:bodyPr>
            <a:lstStyle/>
            <a:p>
              <a:r>
                <a:rPr kumimoji="1" lang="en-US" altLang="zh-CN" sz="600" dirty="0"/>
                <a:t>10</a:t>
              </a:r>
              <a:r>
                <a:rPr kumimoji="1" lang="zh-CN" altLang="en-US" sz="600" dirty="0"/>
                <a:t> </a:t>
              </a:r>
              <a:r>
                <a:rPr kumimoji="1" lang="en-US" altLang="zh-CN" sz="600" dirty="0"/>
                <a:t>%</a:t>
              </a:r>
              <a:endParaRPr kumimoji="1" lang="zh-CN" altLang="en-US" sz="600" dirty="0"/>
            </a:p>
          </p:txBody>
        </p:sp>
        <p:sp>
          <p:nvSpPr>
            <p:cNvPr id="34" name="文本框 33">
              <a:extLst>
                <a:ext uri="{FF2B5EF4-FFF2-40B4-BE49-F238E27FC236}">
                  <a16:creationId xmlns:a16="http://schemas.microsoft.com/office/drawing/2014/main" id="{1F6DF68F-17D1-1D2B-F88E-9865F1D490E7}"/>
                </a:ext>
              </a:extLst>
            </p:cNvPr>
            <p:cNvSpPr txBox="1"/>
            <p:nvPr/>
          </p:nvSpPr>
          <p:spPr>
            <a:xfrm>
              <a:off x="11830756" y="1604824"/>
              <a:ext cx="361244" cy="169277"/>
            </a:xfrm>
            <a:prstGeom prst="rect">
              <a:avLst/>
            </a:prstGeom>
            <a:solidFill>
              <a:schemeClr val="bg1"/>
            </a:solidFill>
          </p:spPr>
          <p:txBody>
            <a:bodyPr wrap="square" rtlCol="0">
              <a:spAutoFit/>
            </a:bodyPr>
            <a:lstStyle/>
            <a:p>
              <a:r>
                <a:rPr kumimoji="1" lang="en-US" altLang="zh-CN" sz="500" dirty="0"/>
                <a:t>25</a:t>
              </a:r>
              <a:r>
                <a:rPr kumimoji="1" lang="zh-CN" altLang="en-US" sz="500" dirty="0"/>
                <a:t> </a:t>
              </a:r>
              <a:r>
                <a:rPr kumimoji="1" lang="en-US" altLang="zh-CN" sz="500" dirty="0"/>
                <a:t>%</a:t>
              </a:r>
              <a:endParaRPr kumimoji="1" lang="zh-CN" altLang="en-US" sz="500" dirty="0"/>
            </a:p>
          </p:txBody>
        </p:sp>
      </p:grpSp>
    </p:spTree>
    <p:extLst>
      <p:ext uri="{BB962C8B-B14F-4D97-AF65-F5344CB8AC3E}">
        <p14:creationId xmlns:p14="http://schemas.microsoft.com/office/powerpoint/2010/main" val="65269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60">
      <a:dk1>
        <a:srgbClr val="212121"/>
      </a:dk1>
      <a:lt1>
        <a:srgbClr val="FFFFFF"/>
      </a:lt1>
      <a:dk2>
        <a:srgbClr val="FF4E36"/>
      </a:dk2>
      <a:lt2>
        <a:srgbClr val="F6EEE5"/>
      </a:lt2>
      <a:accent1>
        <a:srgbClr val="FF4E36"/>
      </a:accent1>
      <a:accent2>
        <a:srgbClr val="910000"/>
      </a:accent2>
      <a:accent3>
        <a:srgbClr val="032C45"/>
      </a:accent3>
      <a:accent4>
        <a:srgbClr val="4D14D5"/>
      </a:accent4>
      <a:accent5>
        <a:srgbClr val="F6EEE5"/>
      </a:accent5>
      <a:accent6>
        <a:srgbClr val="DEDEDE"/>
      </a:accent6>
      <a:hlink>
        <a:srgbClr val="FF4E36"/>
      </a:hlink>
      <a:folHlink>
        <a:srgbClr val="910000"/>
      </a:folHlink>
    </a:clrScheme>
    <a:fontScheme name="Custom 112">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BS Presentation Template (16_9) v02" id="{833A7409-411C-4933-AD04-3D45CD0114BC}" vid="{8DFEF9C5-4E72-490D-9373-D1D3DE1F23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a57fca-b8c0-4ee6-9526-6e9e36ed2979">
      <Terms xmlns="http://schemas.microsoft.com/office/infopath/2007/PartnerControls"/>
    </lcf76f155ced4ddcb4097134ff3c332f>
    <TaxCatchAll xmlns="4cd40825-e6b9-4a91-acef-58d501f5b28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EF71A209CADB44A3A3B3AFAC1FD0F5" ma:contentTypeVersion="12" ma:contentTypeDescription="Create a new document." ma:contentTypeScope="" ma:versionID="1c6d4599c112d8148c64bceb8c56fab8">
  <xsd:schema xmlns:xsd="http://www.w3.org/2001/XMLSchema" xmlns:xs="http://www.w3.org/2001/XMLSchema" xmlns:p="http://schemas.microsoft.com/office/2006/metadata/properties" xmlns:ns2="04a57fca-b8c0-4ee6-9526-6e9e36ed2979" xmlns:ns3="4cd40825-e6b9-4a91-acef-58d501f5b280" targetNamespace="http://schemas.microsoft.com/office/2006/metadata/properties" ma:root="true" ma:fieldsID="84af2c217f4a89068a121284ec46838e" ns2:_="" ns3:_="">
    <xsd:import namespace="04a57fca-b8c0-4ee6-9526-6e9e36ed2979"/>
    <xsd:import namespace="4cd40825-e6b9-4a91-acef-58d501f5b2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57fca-b8c0-4ee6-9526-6e9e36ed2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d40825-e6b9-4a91-acef-58d501f5b2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7f2e813-b324-49a3-8872-c0fe148ecc10}" ma:internalName="TaxCatchAll" ma:showField="CatchAllData" ma:web="4cd40825-e6b9-4a91-acef-58d501f5b2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9EBF30-7829-478C-9DA8-025B92500717}">
  <ds:schemaRefs>
    <ds:schemaRef ds:uri="http://purl.org/dc/dcmitype/"/>
    <ds:schemaRef ds:uri="http://schemas.microsoft.com/office/infopath/2007/PartnerControls"/>
    <ds:schemaRef ds:uri="http://purl.org/dc/elements/1.1/"/>
    <ds:schemaRef ds:uri="http://schemas.microsoft.com/office/2006/metadata/properties"/>
    <ds:schemaRef ds:uri="4cd40825-e6b9-4a91-acef-58d501f5b280"/>
    <ds:schemaRef ds:uri="http://purl.org/dc/terms/"/>
    <ds:schemaRef ds:uri="http://schemas.microsoft.com/office/2006/documentManagement/types"/>
    <ds:schemaRef ds:uri="http://schemas.openxmlformats.org/package/2006/metadata/core-properties"/>
    <ds:schemaRef ds:uri="04a57fca-b8c0-4ee6-9526-6e9e36ed2979"/>
    <ds:schemaRef ds:uri="http://www.w3.org/XML/1998/namespace"/>
  </ds:schemaRefs>
</ds:datastoreItem>
</file>

<file path=customXml/itemProps2.xml><?xml version="1.0" encoding="utf-8"?>
<ds:datastoreItem xmlns:ds="http://schemas.openxmlformats.org/officeDocument/2006/customXml" ds:itemID="{D2C7E55D-47AD-44F5-AAF6-1EC3A959CDEC}">
  <ds:schemaRefs>
    <ds:schemaRef ds:uri="http://schemas.microsoft.com/sharepoint/v3/contenttype/forms"/>
  </ds:schemaRefs>
</ds:datastoreItem>
</file>

<file path=customXml/itemProps3.xml><?xml version="1.0" encoding="utf-8"?>
<ds:datastoreItem xmlns:ds="http://schemas.openxmlformats.org/officeDocument/2006/customXml" ds:itemID="{96B438F2-5A02-43BA-9C8E-5FA580A7BF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57fca-b8c0-4ee6-9526-6e9e36ed2979"/>
    <ds:schemaRef ds:uri="4cd40825-e6b9-4a91-acef-58d501f5b2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4203</TotalTime>
  <Words>1490</Words>
  <Application>Microsoft Macintosh PowerPoint</Application>
  <PresentationFormat>宽屏</PresentationFormat>
  <Paragraphs>204</Paragraphs>
  <Slides>17</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17</vt:i4>
      </vt:variant>
    </vt:vector>
  </HeadingPairs>
  <TitlesOfParts>
    <vt:vector size="24" baseType="lpstr">
      <vt:lpstr>等线</vt:lpstr>
      <vt:lpstr>Aptos</vt:lpstr>
      <vt:lpstr>Arial</vt:lpstr>
      <vt:lpstr>Calibri</vt:lpstr>
      <vt:lpstr>Georgia</vt:lpstr>
      <vt:lpstr>Times New Roman</vt:lpstr>
      <vt:lpstr>Office Theme</vt:lpstr>
      <vt:lpstr>TikTok Marketing research: A Systematic Review of Trends, Theories and a Proposed Future Agenda</vt:lpstr>
      <vt:lpstr>Outline</vt:lpstr>
      <vt:lpstr>Research Context</vt:lpstr>
      <vt:lpstr>Research Gap</vt:lpstr>
      <vt:lpstr>Aim &amp; Objectives</vt:lpstr>
      <vt:lpstr>Data collection and screening</vt:lpstr>
      <vt:lpstr>Methodology </vt:lpstr>
      <vt:lpstr>Publication Trends</vt:lpstr>
      <vt:lpstr>Geographical Trends</vt:lpstr>
      <vt:lpstr>Dominant Research Themes</vt:lpstr>
      <vt:lpstr>Methodological &amp; Theoretical Gaps</vt:lpstr>
      <vt:lpstr>Discussions of key findings</vt:lpstr>
      <vt:lpstr>Future Research Agenda</vt:lpstr>
      <vt:lpstr>Expected contributions</vt:lpstr>
      <vt:lpstr>Conclusion</vt:lpstr>
      <vt:lpstr>Reference</vt:lpstr>
      <vt:lpstr>Thanks for listening!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Sean Gledhill</dc:creator>
  <cp:lastModifiedBy>Microsoft Office User</cp:lastModifiedBy>
  <cp:revision>92</cp:revision>
  <dcterms:created xsi:type="dcterms:W3CDTF">2024-06-17T09:57:46Z</dcterms:created>
  <dcterms:modified xsi:type="dcterms:W3CDTF">2025-09-30T23:44:18Z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0x0101009DEF71A209CADB44A3A3B3AFAC1FD0F5</vt:lpwstr>
  </property>
  <property fmtid="{D5CDD505-2E9C-101B-9397-08002B2CF9AE}" pid="3" name="MediaServiceImageTags">
    <vt:lpwstr/>
  </property>
</Properties>
</file>