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6800" cy="30279975"/>
  <p:notesSz cx="6797675" cy="9926638"/>
  <p:defaultTextStyle>
    <a:defPPr>
      <a:defRPr lang="en-US"/>
    </a:defPPr>
    <a:lvl1pPr marL="0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9913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79826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19740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59653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99566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39479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79393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919306" algn="l" defTabSz="247982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5">
          <p15:clr>
            <a:srgbClr val="A4A3A4"/>
          </p15:clr>
        </p15:guide>
        <p15:guide id="2" pos="6735">
          <p15:clr>
            <a:srgbClr val="A4A3A4"/>
          </p15:clr>
        </p15:guide>
        <p15:guide id="3" orient="horz" pos="9536">
          <p15:clr>
            <a:srgbClr val="A4A3A4"/>
          </p15:clr>
        </p15:guide>
        <p15:guide id="4" pos="67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Psychology" initials="BC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ECFF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997" autoAdjust="0"/>
    <p:restoredTop sz="94660"/>
  </p:normalViewPr>
  <p:slideViewPr>
    <p:cSldViewPr snapToGrid="0">
      <p:cViewPr>
        <p:scale>
          <a:sx n="59" d="100"/>
          <a:sy n="59" d="100"/>
        </p:scale>
        <p:origin x="-1040" y="-1752"/>
      </p:cViewPr>
      <p:guideLst>
        <p:guide orient="horz" pos="9535"/>
        <p:guide orient="horz" pos="9536"/>
        <p:guide pos="6735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1" y="4955545"/>
            <a:ext cx="18178780" cy="10541917"/>
          </a:xfrm>
        </p:spPr>
        <p:txBody>
          <a:bodyPr anchor="b"/>
          <a:lstStyle>
            <a:lvl1pPr algn="ctr">
              <a:defRPr sz="1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351" y="15903999"/>
            <a:ext cx="16040100" cy="7310649"/>
          </a:xfrm>
        </p:spPr>
        <p:txBody>
          <a:bodyPr/>
          <a:lstStyle>
            <a:lvl1pPr marL="0" indent="0" algn="ctr">
              <a:buNone/>
              <a:defRPr sz="5600"/>
            </a:lvl1pPr>
            <a:lvl2pPr marL="1069269" indent="0" algn="ctr">
              <a:buNone/>
              <a:defRPr sz="4700"/>
            </a:lvl2pPr>
            <a:lvl3pPr marL="2138538" indent="0" algn="ctr">
              <a:buNone/>
              <a:defRPr sz="4200"/>
            </a:lvl3pPr>
            <a:lvl4pPr marL="3207808" indent="0" algn="ctr">
              <a:buNone/>
              <a:defRPr sz="3700"/>
            </a:lvl4pPr>
            <a:lvl5pPr marL="4277077" indent="0" algn="ctr">
              <a:buNone/>
              <a:defRPr sz="3700"/>
            </a:lvl5pPr>
            <a:lvl6pPr marL="5346346" indent="0" algn="ctr">
              <a:buNone/>
              <a:defRPr sz="3700"/>
            </a:lvl6pPr>
            <a:lvl7pPr marL="6415614" indent="0" algn="ctr">
              <a:buNone/>
              <a:defRPr sz="3700"/>
            </a:lvl7pPr>
            <a:lvl8pPr marL="7484883" indent="0" algn="ctr">
              <a:buNone/>
              <a:defRPr sz="3700"/>
            </a:lvl8pPr>
            <a:lvl9pPr marL="8554153" indent="0" algn="ctr">
              <a:buNone/>
              <a:defRPr sz="37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56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81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4930" y="1612128"/>
            <a:ext cx="4611529" cy="25660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344" y="1612128"/>
            <a:ext cx="13567251" cy="25660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7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00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205" y="7548976"/>
            <a:ext cx="18446115" cy="12595626"/>
          </a:xfrm>
        </p:spPr>
        <p:txBody>
          <a:bodyPr anchor="b"/>
          <a:lstStyle>
            <a:lvl1pPr>
              <a:defRPr sz="1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205" y="20263761"/>
            <a:ext cx="18446115" cy="6623743"/>
          </a:xfrm>
        </p:spPr>
        <p:txBody>
          <a:bodyPr/>
          <a:lstStyle>
            <a:lvl1pPr marL="0" indent="0">
              <a:buNone/>
              <a:defRPr sz="5600">
                <a:solidFill>
                  <a:schemeClr val="tx1"/>
                </a:solidFill>
              </a:defRPr>
            </a:lvl1pPr>
            <a:lvl2pPr marL="106926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13853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20780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277077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534634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641561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7484883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8554153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2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343" y="8060642"/>
            <a:ext cx="9089390" cy="192123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7068" y="8060642"/>
            <a:ext cx="9089390" cy="192123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11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1612136"/>
            <a:ext cx="18446115" cy="58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131" y="7422801"/>
            <a:ext cx="9047617" cy="3637800"/>
          </a:xfrm>
        </p:spPr>
        <p:txBody>
          <a:bodyPr anchor="b"/>
          <a:lstStyle>
            <a:lvl1pPr marL="0" indent="0">
              <a:buNone/>
              <a:defRPr sz="5600" b="1"/>
            </a:lvl1pPr>
            <a:lvl2pPr marL="1069269" indent="0">
              <a:buNone/>
              <a:defRPr sz="4700" b="1"/>
            </a:lvl2pPr>
            <a:lvl3pPr marL="2138538" indent="0">
              <a:buNone/>
              <a:defRPr sz="4200" b="1"/>
            </a:lvl3pPr>
            <a:lvl4pPr marL="3207808" indent="0">
              <a:buNone/>
              <a:defRPr sz="3700" b="1"/>
            </a:lvl4pPr>
            <a:lvl5pPr marL="4277077" indent="0">
              <a:buNone/>
              <a:defRPr sz="3700" b="1"/>
            </a:lvl5pPr>
            <a:lvl6pPr marL="5346346" indent="0">
              <a:buNone/>
              <a:defRPr sz="3700" b="1"/>
            </a:lvl6pPr>
            <a:lvl7pPr marL="6415614" indent="0">
              <a:buNone/>
              <a:defRPr sz="3700" b="1"/>
            </a:lvl7pPr>
            <a:lvl8pPr marL="7484883" indent="0">
              <a:buNone/>
              <a:defRPr sz="3700" b="1"/>
            </a:lvl8pPr>
            <a:lvl9pPr marL="8554153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131" y="11060603"/>
            <a:ext cx="9047617" cy="162684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068" y="7422801"/>
            <a:ext cx="9092176" cy="3637800"/>
          </a:xfrm>
        </p:spPr>
        <p:txBody>
          <a:bodyPr anchor="b"/>
          <a:lstStyle>
            <a:lvl1pPr marL="0" indent="0">
              <a:buNone/>
              <a:defRPr sz="5600" b="1"/>
            </a:lvl1pPr>
            <a:lvl2pPr marL="1069269" indent="0">
              <a:buNone/>
              <a:defRPr sz="4700" b="1"/>
            </a:lvl2pPr>
            <a:lvl3pPr marL="2138538" indent="0">
              <a:buNone/>
              <a:defRPr sz="4200" b="1"/>
            </a:lvl3pPr>
            <a:lvl4pPr marL="3207808" indent="0">
              <a:buNone/>
              <a:defRPr sz="3700" b="1"/>
            </a:lvl4pPr>
            <a:lvl5pPr marL="4277077" indent="0">
              <a:buNone/>
              <a:defRPr sz="3700" b="1"/>
            </a:lvl5pPr>
            <a:lvl6pPr marL="5346346" indent="0">
              <a:buNone/>
              <a:defRPr sz="3700" b="1"/>
            </a:lvl6pPr>
            <a:lvl7pPr marL="6415614" indent="0">
              <a:buNone/>
              <a:defRPr sz="3700" b="1"/>
            </a:lvl7pPr>
            <a:lvl8pPr marL="7484883" indent="0">
              <a:buNone/>
              <a:defRPr sz="3700" b="1"/>
            </a:lvl8pPr>
            <a:lvl9pPr marL="8554153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068" y="11060603"/>
            <a:ext cx="9092176" cy="162684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61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2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25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2018666"/>
            <a:ext cx="6897800" cy="7065327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176" y="4359763"/>
            <a:ext cx="10827067" cy="21518408"/>
          </a:xfrm>
        </p:spPr>
        <p:txBody>
          <a:bodyPr/>
          <a:lstStyle>
            <a:lvl1pPr>
              <a:defRPr sz="7500"/>
            </a:lvl1pPr>
            <a:lvl2pPr>
              <a:defRPr sz="6500"/>
            </a:lvl2pPr>
            <a:lvl3pPr>
              <a:defRPr sz="56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128" y="9083993"/>
            <a:ext cx="6897800" cy="16829220"/>
          </a:xfrm>
        </p:spPr>
        <p:txBody>
          <a:bodyPr/>
          <a:lstStyle>
            <a:lvl1pPr marL="0" indent="0">
              <a:buNone/>
              <a:defRPr sz="3700"/>
            </a:lvl1pPr>
            <a:lvl2pPr marL="1069269" indent="0">
              <a:buNone/>
              <a:defRPr sz="3300"/>
            </a:lvl2pPr>
            <a:lvl3pPr marL="2138538" indent="0">
              <a:buNone/>
              <a:defRPr sz="2800"/>
            </a:lvl3pPr>
            <a:lvl4pPr marL="3207808" indent="0">
              <a:buNone/>
              <a:defRPr sz="2300"/>
            </a:lvl4pPr>
            <a:lvl5pPr marL="4277077" indent="0">
              <a:buNone/>
              <a:defRPr sz="2300"/>
            </a:lvl5pPr>
            <a:lvl6pPr marL="5346346" indent="0">
              <a:buNone/>
              <a:defRPr sz="2300"/>
            </a:lvl6pPr>
            <a:lvl7pPr marL="6415614" indent="0">
              <a:buNone/>
              <a:defRPr sz="2300"/>
            </a:lvl7pPr>
            <a:lvl8pPr marL="7484883" indent="0">
              <a:buNone/>
              <a:defRPr sz="2300"/>
            </a:lvl8pPr>
            <a:lvl9pPr marL="8554153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74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2018666"/>
            <a:ext cx="6897800" cy="7065327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2176" y="4359763"/>
            <a:ext cx="10827067" cy="21518408"/>
          </a:xfrm>
        </p:spPr>
        <p:txBody>
          <a:bodyPr anchor="t"/>
          <a:lstStyle>
            <a:lvl1pPr marL="0" indent="0">
              <a:buNone/>
              <a:defRPr sz="7500"/>
            </a:lvl1pPr>
            <a:lvl2pPr marL="1069269" indent="0">
              <a:buNone/>
              <a:defRPr sz="6500"/>
            </a:lvl2pPr>
            <a:lvl3pPr marL="2138538" indent="0">
              <a:buNone/>
              <a:defRPr sz="5600"/>
            </a:lvl3pPr>
            <a:lvl4pPr marL="3207808" indent="0">
              <a:buNone/>
              <a:defRPr sz="4700"/>
            </a:lvl4pPr>
            <a:lvl5pPr marL="4277077" indent="0">
              <a:buNone/>
              <a:defRPr sz="4700"/>
            </a:lvl5pPr>
            <a:lvl6pPr marL="5346346" indent="0">
              <a:buNone/>
              <a:defRPr sz="4700"/>
            </a:lvl6pPr>
            <a:lvl7pPr marL="6415614" indent="0">
              <a:buNone/>
              <a:defRPr sz="4700"/>
            </a:lvl7pPr>
            <a:lvl8pPr marL="7484883" indent="0">
              <a:buNone/>
              <a:defRPr sz="4700"/>
            </a:lvl8pPr>
            <a:lvl9pPr marL="8554153" indent="0">
              <a:buNone/>
              <a:defRPr sz="4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128" y="9083993"/>
            <a:ext cx="6897800" cy="16829220"/>
          </a:xfrm>
        </p:spPr>
        <p:txBody>
          <a:bodyPr/>
          <a:lstStyle>
            <a:lvl1pPr marL="0" indent="0">
              <a:buNone/>
              <a:defRPr sz="3700"/>
            </a:lvl1pPr>
            <a:lvl2pPr marL="1069269" indent="0">
              <a:buNone/>
              <a:defRPr sz="3300"/>
            </a:lvl2pPr>
            <a:lvl3pPr marL="2138538" indent="0">
              <a:buNone/>
              <a:defRPr sz="2800"/>
            </a:lvl3pPr>
            <a:lvl4pPr marL="3207808" indent="0">
              <a:buNone/>
              <a:defRPr sz="2300"/>
            </a:lvl4pPr>
            <a:lvl5pPr marL="4277077" indent="0">
              <a:buNone/>
              <a:defRPr sz="2300"/>
            </a:lvl5pPr>
            <a:lvl6pPr marL="5346346" indent="0">
              <a:buNone/>
              <a:defRPr sz="2300"/>
            </a:lvl6pPr>
            <a:lvl7pPr marL="6415614" indent="0">
              <a:buNone/>
              <a:defRPr sz="2300"/>
            </a:lvl7pPr>
            <a:lvl8pPr marL="7484883" indent="0">
              <a:buNone/>
              <a:defRPr sz="2300"/>
            </a:lvl8pPr>
            <a:lvl9pPr marL="8554153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05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343" y="1612136"/>
            <a:ext cx="18446115" cy="5852728"/>
          </a:xfrm>
          <a:prstGeom prst="rect">
            <a:avLst/>
          </a:prstGeom>
        </p:spPr>
        <p:txBody>
          <a:bodyPr vert="horz" lIns="91449" tIns="45725" rIns="91449" bIns="4572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343" y="8060642"/>
            <a:ext cx="18446115" cy="19212366"/>
          </a:xfrm>
          <a:prstGeom prst="rect">
            <a:avLst/>
          </a:prstGeom>
        </p:spPr>
        <p:txBody>
          <a:bodyPr vert="horz" lIns="91449" tIns="45725" rIns="91449" bIns="4572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342" y="28065058"/>
            <a:ext cx="4812030" cy="1612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C9567-104C-440E-AEDD-441F48A7C346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4378" y="28065058"/>
            <a:ext cx="7218045" cy="1612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4428" y="28065058"/>
            <a:ext cx="4812030" cy="1612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B6B83-8263-48C4-BC64-39E77DF224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08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538" rtl="0" eaLnBrk="1" latinLnBrk="0" hangingPunct="1">
        <a:lnSpc>
          <a:spcPct val="90000"/>
        </a:lnSpc>
        <a:spcBef>
          <a:spcPct val="0"/>
        </a:spcBef>
        <a:buNone/>
        <a:defRPr sz="10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34" indent="-534634" algn="l" defTabSz="2138538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903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673173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42442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811711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880980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950249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8019519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9088788" indent="-534634" algn="l" defTabSz="213853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69269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38538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07808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77077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46346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15614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484883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54153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936" y="2755171"/>
            <a:ext cx="19070969" cy="2294616"/>
          </a:xfrm>
        </p:spPr>
        <p:txBody>
          <a:bodyPr>
            <a:noAutofit/>
          </a:bodyPr>
          <a:lstStyle/>
          <a:p>
            <a:pPr lvl="0"/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8000" b="1" dirty="0">
                <a:latin typeface="Arial" charset="0"/>
                <a:ea typeface="Arial" charset="0"/>
                <a:cs typeface="Arial" charset="0"/>
              </a:rPr>
            </a:br>
            <a:r>
              <a:rPr lang="en-GB" sz="8000" b="1" dirty="0" smtClean="0">
                <a:latin typeface="Arial" charset="0"/>
                <a:ea typeface="Arial" charset="0"/>
                <a:cs typeface="Arial" charset="0"/>
              </a:rPr>
              <a:t>	       </a:t>
            </a:r>
            <a:r>
              <a:rPr lang="en-GB" sz="6000" b="1" dirty="0" smtClean="0">
                <a:latin typeface="Arial" charset="0"/>
                <a:ea typeface="Arial" charset="0"/>
                <a:cs typeface="Arial" charset="0"/>
              </a:rPr>
              <a:t>Enhancing self-help with implementation 		        intentions for individuals with visible skin conditions</a:t>
            </a:r>
            <a:r>
              <a:rPr lang="en-GB" sz="66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6600" dirty="0">
                <a:latin typeface="Arial" charset="0"/>
                <a:ea typeface="Arial" charset="0"/>
                <a:cs typeface="Arial" charset="0"/>
              </a:rPr>
            </a:br>
            <a:r>
              <a:rPr lang="en-GB" sz="4800" dirty="0" smtClean="0">
                <a:latin typeface="Arial" charset="0"/>
                <a:ea typeface="Arial" charset="0"/>
                <a:cs typeface="Arial" charset="0"/>
              </a:rPr>
              <a:t>Jessica Lane, Thomas Webb, &amp; Andrew R Thompson*</a:t>
            </a:r>
            <a:r>
              <a:rPr lang="en-GB" sz="44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44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3200" dirty="0" smtClean="0">
                <a:latin typeface="Arial" charset="0"/>
                <a:ea typeface="Arial" charset="0"/>
                <a:cs typeface="Arial" charset="0"/>
              </a:rPr>
              <a:t>The University of Sheffield, United Kingdom </a:t>
            </a:r>
            <a:r>
              <a:rPr lang="en-GB" sz="44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44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GB" sz="4400" dirty="0" smtClean="0">
                <a:latin typeface="Arial" charset="0"/>
                <a:ea typeface="Arial" charset="0"/>
                <a:cs typeface="Arial" charset="0"/>
              </a:rPr>
              <a:t>*</a:t>
            </a:r>
            <a:r>
              <a:rPr lang="en-GB" sz="2800" dirty="0" err="1" smtClean="0">
                <a:latin typeface="Arial" charset="0"/>
                <a:ea typeface="Arial" charset="0"/>
                <a:cs typeface="Arial" charset="0"/>
              </a:rPr>
              <a:t>a.r.thompson@sheffield.ac.uk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          </a:t>
            </a:r>
            <a:r>
              <a:rPr lang="en-GB" sz="2800" dirty="0" smtClean="0">
                <a:ln w="0"/>
                <a:latin typeface="Avenir Book"/>
                <a:cs typeface="Avenir Book"/>
              </a:rPr>
              <a:t>@</a:t>
            </a:r>
            <a:r>
              <a:rPr lang="en-GB" sz="2800" dirty="0">
                <a:ln w="0"/>
                <a:latin typeface="Avenir Book"/>
                <a:cs typeface="Avenir Book"/>
              </a:rPr>
              <a:t>DrARThompson</a:t>
            </a:r>
            <a:r>
              <a:rPr lang="en-GB" sz="2800" b="1" dirty="0">
                <a:solidFill>
                  <a:schemeClr val="bg1"/>
                </a:solidFill>
                <a:latin typeface="Avenir Book"/>
                <a:cs typeface="Avenir Book"/>
              </a:rPr>
              <a:t/>
            </a:r>
            <a:br>
              <a:rPr lang="en-GB" sz="2800" b="1" dirty="0">
                <a:solidFill>
                  <a:schemeClr val="bg1"/>
                </a:solidFill>
                <a:latin typeface="Avenir Book"/>
                <a:cs typeface="Avenir Book"/>
              </a:rPr>
            </a:br>
            <a:endParaRPr lang="en-GB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4628" y="7563820"/>
            <a:ext cx="14410479" cy="2365491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GB" sz="2600" b="1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What are implementation intentions (IIs)?</a:t>
            </a:r>
          </a:p>
          <a:p>
            <a:pPr algn="l" defTabSz="2479826">
              <a:spcBef>
                <a:spcPts val="0"/>
              </a:spcBef>
            </a:pP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IIs are </a:t>
            </a:r>
            <a:r>
              <a:rPr lang="en-GB" sz="2600" dirty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‘if-then’ plans that connect opportunities to act with cognitive or behavioural responses that are effective in achieving one’s goals. 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GB" sz="2600" dirty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form an II, the individual must (</a:t>
            </a:r>
            <a:r>
              <a:rPr lang="en-GB" sz="2600" dirty="0" err="1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GB" sz="2600" dirty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) identify the response that that will promote goal attainment and, (ii) anticipate an appropriate occasion in which to initiate that 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response. 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meta-analysis </a:t>
            </a:r>
            <a:r>
              <a:rPr lang="en-GB" sz="2600" dirty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of 94 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studies be </a:t>
            </a:r>
            <a:r>
              <a:rPr lang="en-GB" sz="2600" dirty="0" err="1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Gollwitzer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GB" sz="2600" dirty="0" err="1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Sheeran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 (2006) indicated that IIs </a:t>
            </a:r>
            <a:r>
              <a:rPr lang="en-GB" sz="2600" dirty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had a medium-to-large effect (d = 0.65</a:t>
            </a:r>
            <a:r>
              <a:rPr lang="en-GB" sz="2600" dirty="0" smtClean="0">
                <a:solidFill>
                  <a:schemeClr val="dk1"/>
                </a:solidFill>
                <a:latin typeface="Arial" charset="0"/>
                <a:ea typeface="Arial" charset="0"/>
                <a:cs typeface="Arial" charset="0"/>
              </a:rPr>
              <a:t>). </a:t>
            </a:r>
            <a:endParaRPr lang="en-GB" sz="2600" dirty="0">
              <a:solidFill>
                <a:srgbClr val="CC33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382" y="5111486"/>
            <a:ext cx="20390921" cy="212366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9" tIns="45725" rIns="91449" bIns="45725" rtlCol="0">
            <a:spAutoFit/>
          </a:bodyPr>
          <a:lstStyle/>
          <a:p>
            <a:r>
              <a:rPr lang="en-GB" sz="2600" b="1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Introduction and Aim</a:t>
            </a:r>
          </a:p>
          <a:p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People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with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visible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skin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conditions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commonly fear being negatively evaluated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by others during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social interactions. Online self-help interventions tailored to this population may be beneficial; however, the effectiveness of such materials can be limited by failure to undertake recommended exercises or deploy learned techniques. The present research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aimed to examine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the effectiveness of a self-help intervention incorporating implementation intentions (II)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designed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to promote the use of the materials.</a:t>
            </a:r>
            <a:endParaRPr lang="en-GB" sz="2600" b="1" dirty="0" smtClean="0">
              <a:solidFill>
                <a:srgbClr val="CC33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292" y="10253809"/>
            <a:ext cx="20390921" cy="7355871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9" tIns="45725" rIns="91449" bIns="45725" rtlCol="0">
            <a:spAutoFit/>
          </a:bodyPr>
          <a:lstStyle/>
          <a:p>
            <a:r>
              <a:rPr lang="en-GB" sz="2600" b="1" dirty="0" smtClean="0">
                <a:latin typeface="Arial" charset="0"/>
                <a:ea typeface="Arial" charset="0"/>
                <a:cs typeface="Arial" charset="0"/>
              </a:rPr>
              <a:t>Method</a:t>
            </a:r>
          </a:p>
          <a:p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326 individuals who reported lowered confidence due to their skin condition were recruited online through skin charities and organisations predominantly through social media. Participants completed questionnaires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measuring </a:t>
            </a:r>
            <a:r>
              <a:rPr lang="en-GB" sz="2600" b="1" dirty="0">
                <a:latin typeface="Arial" charset="0"/>
                <a:ea typeface="Arial" charset="0"/>
                <a:cs typeface="Arial" charset="0"/>
              </a:rPr>
              <a:t>fear of negative evaluation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(Brief Fear of Negative Evaluation Scale –II; 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BFNE-II, Carleton, </a:t>
            </a:r>
            <a:r>
              <a:rPr lang="en-GB" sz="2600" dirty="0" err="1" smtClean="0">
                <a:latin typeface="Arial" charset="0"/>
                <a:ea typeface="Arial" charset="0"/>
                <a:cs typeface="Arial" charset="0"/>
              </a:rPr>
              <a:t>Collimore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2600" dirty="0" err="1" smtClean="0">
                <a:latin typeface="Arial" charset="0"/>
                <a:ea typeface="Arial" charset="0"/>
                <a:cs typeface="Arial" charset="0"/>
              </a:rPr>
              <a:t>Asmundson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, 2007),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symptoms of </a:t>
            </a:r>
            <a:r>
              <a:rPr lang="en-GB" sz="2600" b="1" dirty="0">
                <a:latin typeface="Arial" charset="0"/>
                <a:ea typeface="Arial" charset="0"/>
                <a:cs typeface="Arial" charset="0"/>
              </a:rPr>
              <a:t>anxiety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GAD-7,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Spitzer, </a:t>
            </a: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Kroenke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, Williams</a:t>
            </a: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,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&amp; </a:t>
            </a:r>
            <a:r>
              <a:rPr lang="en-GB" sz="2800" dirty="0" err="1">
                <a:latin typeface="Arial" charset="0"/>
                <a:ea typeface="Arial" charset="0"/>
                <a:cs typeface="Arial" charset="0"/>
              </a:rPr>
              <a:t>Löwe</a:t>
            </a: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2006)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GB" sz="2600" b="1" dirty="0">
                <a:latin typeface="Arial" charset="0"/>
                <a:ea typeface="Arial" charset="0"/>
                <a:cs typeface="Arial" charset="0"/>
              </a:rPr>
              <a:t>depression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PHQ-9,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Kroenke, Spitzer, </a:t>
            </a:r>
            <a:r>
              <a:rPr lang="en-GB" sz="2800" dirty="0">
                <a:latin typeface="Arial" charset="0"/>
                <a:ea typeface="Arial" charset="0"/>
                <a:cs typeface="Arial" charset="0"/>
              </a:rPr>
              <a:t>&amp; Williams, </a:t>
            </a:r>
            <a:r>
              <a:rPr lang="en-GB" sz="2800" dirty="0" smtClean="0">
                <a:latin typeface="Arial" charset="0"/>
                <a:ea typeface="Arial" charset="0"/>
                <a:cs typeface="Arial" charset="0"/>
              </a:rPr>
              <a:t>2001). 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Participants were then randomly assigned to one of three conditions:</a:t>
            </a:r>
          </a:p>
          <a:p>
            <a:endParaRPr lang="en-GB" sz="2600" dirty="0" smtClean="0">
              <a:latin typeface="Arial" charset="0"/>
              <a:ea typeface="Arial" charset="0"/>
              <a:cs typeface="Arial" charset="0"/>
            </a:endParaRPr>
          </a:p>
          <a:p>
            <a:pPr marL="4176940" lvl="3" indent="-457200">
              <a:buFont typeface="Arial" charset="0"/>
              <a:buChar char="•"/>
            </a:pP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Standard condition: received CBT-based self-help</a:t>
            </a:r>
          </a:p>
          <a:p>
            <a:pPr marL="4176940" lvl="3" indent="-457200">
              <a:buFont typeface="Arial" charset="0"/>
              <a:buChar char="•"/>
            </a:pP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Enhanced condition: received CBT based self-help enhanced throughout with implementation intentions</a:t>
            </a:r>
          </a:p>
          <a:p>
            <a:pPr marL="4176940" lvl="3" indent="-457200">
              <a:buFont typeface="Arial" charset="0"/>
              <a:buChar char="•"/>
            </a:pP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Wait-list control group: did not receive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self-help.</a:t>
            </a:r>
          </a:p>
          <a:p>
            <a:pPr marL="457200" indent="-457200">
              <a:buFont typeface="Arial" charset="0"/>
              <a:buChar char="•"/>
            </a:pPr>
            <a:endParaRPr lang="en-GB" sz="2600" dirty="0">
              <a:latin typeface="Arial" charset="0"/>
              <a:ea typeface="Arial" charset="0"/>
              <a:cs typeface="Arial" charset="0"/>
            </a:endParaRPr>
          </a:p>
          <a:p>
            <a:pPr lvl="3"/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The self-help was delivered as a PDF document and consisted of an introduction and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five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sections: 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lvl="3"/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lvl="3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1. Understanding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why people worry about their appearance and how loss of social confidence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develops</a:t>
            </a:r>
          </a:p>
          <a:p>
            <a:pPr lvl="3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2. Beginning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to change unhelpful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thoughts</a:t>
            </a:r>
          </a:p>
          <a:p>
            <a:pPr lvl="3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3. Breathing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relaxation</a:t>
            </a:r>
          </a:p>
          <a:p>
            <a:pPr lvl="3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4. Tackling avoidance</a:t>
            </a:r>
          </a:p>
          <a:p>
            <a:pPr lvl="3"/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5. Dealing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with comments and negative reactions from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others</a:t>
            </a:r>
            <a:endParaRPr lang="en-GB" sz="26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0383" y="26963824"/>
            <a:ext cx="20390921" cy="3139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9" tIns="45725" rIns="91449" bIns="45725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Select references</a:t>
            </a:r>
          </a:p>
          <a:p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Carleton, R. N., </a:t>
            </a:r>
            <a:r>
              <a:rPr lang="en-GB" sz="17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Collimore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K. C., &amp; </a:t>
            </a:r>
            <a:r>
              <a:rPr lang="en-GB" sz="17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Asmundson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G. J. G. (2007). Social anxiety and fear of negative evaluation: Construct validity of the BFNE-II. </a:t>
            </a:r>
            <a:r>
              <a:rPr lang="en-GB" sz="17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Journal of Anxiety Disorders, 21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131-141. doi:10.1016/j.janxdis.2006.03.010 </a:t>
            </a:r>
            <a:endParaRPr lang="en-GB" sz="1700" b="1" dirty="0" smtClean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r>
              <a:rPr lang="en-GB" sz="1700" dirty="0" err="1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Gollwitzer</a:t>
            </a:r>
            <a:r>
              <a:rPr lang="en-GB" sz="1700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P. M., &amp; Sheeran, P. (2006). Implementation intentions and goal achievement: A meta-analysis of effects and processes. Advances in Experimental Social Psychology, 38, 69-119. doi:10.1016/s0065- 2601(06)38002-1 </a:t>
            </a:r>
            <a:endParaRPr lang="en-GB" sz="1700" dirty="0" smtClean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Kroenke, K., Spitzer, R. L., &amp; Williams, J. B. W. (2001). The PHQ-9: Validity of a brief depression severity measure. </a:t>
            </a:r>
            <a:r>
              <a:rPr lang="en-GB" sz="17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Journal of General Internal Medicine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GB" sz="17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16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606-613. doi:10.1046/j.1525-1497.2001.016009606.x </a:t>
            </a:r>
          </a:p>
          <a:p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Lavda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, A., Webb, T., &amp; Thompson, A. (2012). The effectiveness of psychological interventions for adults with skin conditions: A meta-analysis. </a:t>
            </a: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British Journal of Dermatology. 167,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970-979 DOI: 10.1111/j.1365-2133.2012.11183.x 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Shah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, R., Hunt, J., Webb, T., Thompson (2014). Starting to develop self-help for social anxiety associated with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vitiligo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Using clinical significance to measure the potential effectiveness of enhanced psychological self-help. </a:t>
            </a: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British Journal of Dermatology, 171, 332-337.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DOI: 10.1111/bjd.12990 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Spitzer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R. L., Kroenke, K., Williams, J. B. W., &amp; </a:t>
            </a:r>
            <a:r>
              <a:rPr lang="en-GB" sz="17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Löwe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B. (2006). A brief measure for assessing generalized anxiety disorder. </a:t>
            </a:r>
            <a:r>
              <a:rPr lang="en-GB" sz="17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Archives of Internal Medicine, 166</a:t>
            </a:r>
            <a:r>
              <a:rPr lang="en-GB" sz="17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1092-1097. doi:10.1001/archinte.166.10.1092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292" y="23888872"/>
            <a:ext cx="20387012" cy="28931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Arial" charset="0"/>
                <a:ea typeface="Arial" charset="0"/>
                <a:cs typeface="Arial" charset="0"/>
              </a:rPr>
              <a:t>Points for dermatology practice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Routinely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assess for psychosocial distress in the visible skin condition population. Consider using measures of social anxiety to aid assessment, such as the Brief Fear of Negative Evaluation Scale II (BFNE-II).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Consider offering guided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self-help or consider referral for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psycho-education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groups,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one to one therapy or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applied relaxation as required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Lavda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et al., 2012). 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present study did not objectively measure, and thus control for, changes in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skin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conditions which may have impacted on results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The present study is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also limited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by a high level of participant attrition and warrants replication.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0384" y="17796182"/>
            <a:ext cx="20390920" cy="449353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charset="0"/>
                <a:ea typeface="Arial" charset="0"/>
                <a:cs typeface="Arial" charset="0"/>
              </a:rPr>
              <a:t>Results</a:t>
            </a:r>
            <a:endParaRPr lang="en-GB" sz="2600" b="1" dirty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Participants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were predominantly female (80.06%), White British (61.04%) and single (43.56%). The mean age was 35. </a:t>
            </a: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Skin conditions reported by participants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were alopecia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(24.85%),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psoriasis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(14.72%),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eczema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(13.80%),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vitiligo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(10.43%),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acne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(5.21%),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birth mark (3.07%),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scarring (2.45%),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rosacea (0.92%), ichthyosis (0.92%), two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or more (18.40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%), other (5.21%).</a:t>
            </a:r>
          </a:p>
          <a:p>
            <a:pPr marL="457200" indent="-457200">
              <a:buFont typeface="Arial" charset="0"/>
              <a:buChar char="•"/>
            </a:pP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In total, 157 of the 326 participants (48.16%) completed the follow up survey. 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Participants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scores at baseline gave an indication of </a:t>
            </a:r>
            <a:r>
              <a:rPr lang="en-GB" sz="2600" b="1" dirty="0">
                <a:latin typeface="Arial" charset="0"/>
                <a:ea typeface="Arial" charset="0"/>
                <a:cs typeface="Arial" charset="0"/>
              </a:rPr>
              <a:t>clinically significant levels of social anxiety, mild symptoms of generalised anxiety, and moderate symptoms of depression. </a:t>
            </a:r>
          </a:p>
          <a:p>
            <a:pPr marL="457200" indent="-457200">
              <a:buFont typeface="Arial" charset="0"/>
              <a:buChar char="•"/>
            </a:pP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series of 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ANCOVA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controlling for baseline scores indicated </a:t>
            </a:r>
            <a:r>
              <a:rPr lang="en-GB" sz="2600" b="1" dirty="0">
                <a:latin typeface="Arial" charset="0"/>
                <a:ea typeface="Arial" charset="0"/>
                <a:cs typeface="Arial" charset="0"/>
              </a:rPr>
              <a:t>no significant difference between the standard, enhanced and control groups on outcome measures at four week follow up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despite positive feedback from the participants who received the self-help intervention. There was no significant effect of condition on fear of negative evaluation (F(2,322) = .29, p = .745), symptoms of anxiety (F(2,322) = .35, p = .706) or depression (F(2,322) = .09, p = .912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).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0383" y="22476223"/>
            <a:ext cx="20390921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600" b="1" dirty="0">
                <a:latin typeface="Arial" charset="0"/>
                <a:ea typeface="Arial" charset="0"/>
                <a:cs typeface="Arial" charset="0"/>
              </a:rPr>
              <a:t>Conclusions</a:t>
            </a:r>
          </a:p>
          <a:p>
            <a:r>
              <a:rPr lang="en-GB" sz="2600" dirty="0">
                <a:latin typeface="Arial" charset="0"/>
                <a:ea typeface="Arial" charset="0"/>
                <a:cs typeface="Arial" charset="0"/>
              </a:rPr>
              <a:t>In contrast to </a:t>
            </a:r>
            <a:r>
              <a:rPr lang="en-GB" sz="2600" dirty="0" smtClean="0">
                <a:latin typeface="Arial" charset="0"/>
                <a:ea typeface="Arial" charset="0"/>
                <a:cs typeface="Arial" charset="0"/>
              </a:rPr>
              <a:t>our previous research (Shah et al., 2014), 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the findings suggest (</a:t>
            </a:r>
            <a:r>
              <a:rPr lang="en-GB" sz="2600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GB" sz="2600" dirty="0">
                <a:latin typeface="Arial" charset="0"/>
                <a:ea typeface="Arial" charset="0"/>
                <a:cs typeface="Arial" charset="0"/>
              </a:rPr>
              <a:t>) the self-help materials were not effective at reducing fear of negative evaluation, anxiety or depression and (ii) IIs did not promote the use of these materials. </a:t>
            </a:r>
            <a:endParaRPr lang="en-US" sz="26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51" y="7458359"/>
            <a:ext cx="1596200" cy="2414505"/>
          </a:xfrm>
          <a:prstGeom prst="rect">
            <a:avLst/>
          </a:prstGeom>
        </p:spPr>
      </p:pic>
      <p:pic>
        <p:nvPicPr>
          <p:cNvPr id="14" name="Picture 13" descr="Screen Shot 2017-06-12 at 11.37.02.png"/>
          <p:cNvPicPr>
            <a:picLocks noGrp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4" t="5078" r="2603" b="4661"/>
          <a:stretch/>
        </p:blipFill>
        <p:spPr>
          <a:xfrm>
            <a:off x="17824126" y="3488400"/>
            <a:ext cx="3109229" cy="130232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pic>
        <p:nvPicPr>
          <p:cNvPr id="17" name="Picture 16" descr="Screen Shot 2017-06-08 at 18.54.5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9921" y="0"/>
            <a:ext cx="1636879" cy="1698648"/>
          </a:xfrm>
          <a:prstGeom prst="rect">
            <a:avLst/>
          </a:prstGeom>
        </p:spPr>
      </p:pic>
      <p:pic>
        <p:nvPicPr>
          <p:cNvPr id="6" name="Picture 5" descr="Screen Shot 2017-06-13 at 22.08.2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86" y="12828765"/>
            <a:ext cx="3384891" cy="4624115"/>
          </a:xfrm>
          <a:prstGeom prst="rect">
            <a:avLst/>
          </a:prstGeom>
        </p:spPr>
      </p:pic>
      <p:pic>
        <p:nvPicPr>
          <p:cNvPr id="10" name="Picture 9" descr="papulopustular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5775" y="7507374"/>
            <a:ext cx="4106496" cy="2398972"/>
          </a:xfrm>
          <a:prstGeom prst="rect">
            <a:avLst/>
          </a:prstGeom>
        </p:spPr>
      </p:pic>
      <p:pic>
        <p:nvPicPr>
          <p:cNvPr id="19" name="Picture 1" descr="Screen Shot 2016-06-28 at 19.45.35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74810" cy="2303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Screen Shot 2017-06-15 at 13.20.53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4697" y="2130954"/>
            <a:ext cx="3362103" cy="775870"/>
          </a:xfrm>
          <a:prstGeom prst="rect">
            <a:avLst/>
          </a:prstGeom>
        </p:spPr>
      </p:pic>
      <p:pic>
        <p:nvPicPr>
          <p:cNvPr id="20" name="Picture 19" descr="Screen Shot 2016-08-22 at 14.56.43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643" y="4098955"/>
            <a:ext cx="6604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5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3948</TotalTime>
  <Words>1032</Words>
  <Application>Microsoft Macintosh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Enhancing self-help with implementation           intentions for individuals with visible skin conditions Jessica Lane, Thomas Webb, &amp; Andrew R Thompson* The University of Sheffield, United Kingdom  *a.r.thompson@sheffield.ac.uk          @DrARThompson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Aimie</dc:creator>
  <cp:lastModifiedBy>a.thompson thompson</cp:lastModifiedBy>
  <cp:revision>120</cp:revision>
  <cp:lastPrinted>2014-06-17T11:09:32Z</cp:lastPrinted>
  <dcterms:created xsi:type="dcterms:W3CDTF">2014-06-08T12:17:38Z</dcterms:created>
  <dcterms:modified xsi:type="dcterms:W3CDTF">2017-06-15T12:42:05Z</dcterms:modified>
</cp:coreProperties>
</file>