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77" r:id="rId6"/>
    <p:sldId id="284" r:id="rId7"/>
    <p:sldId id="282" r:id="rId8"/>
    <p:sldId id="267" r:id="rId9"/>
    <p:sldId id="266" r:id="rId10"/>
    <p:sldId id="263" r:id="rId11"/>
    <p:sldId id="278" r:id="rId12"/>
    <p:sldId id="279" r:id="rId13"/>
    <p:sldId id="280" r:id="rId14"/>
    <p:sldId id="270" r:id="rId15"/>
    <p:sldId id="281" r:id="rId16"/>
    <p:sldId id="276" r:id="rId17"/>
    <p:sldId id="285" r:id="rId18"/>
    <p:sldId id="274" r:id="rId19"/>
    <p:sldId id="275" r:id="rId20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598" autoAdjust="0"/>
  </p:normalViewPr>
  <p:slideViewPr>
    <p:cSldViewPr snapToGrid="0">
      <p:cViewPr varScale="1">
        <p:scale>
          <a:sx n="41" d="100"/>
          <a:sy n="41" d="100"/>
        </p:scale>
        <p:origin x="804" y="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1B07DD3-8E0C-4A50-B5FE-ABD362AD454B}" type="datetime1">
              <a:rPr lang="en-GB" smtClean="0"/>
              <a:t>13/02/2024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DE7DFA-63CC-4ED7-B30E-ACF88B4B89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CED090A-610C-4D83-921E-93394EF804D0}" type="datetime1">
              <a:rPr lang="en-GB" noProof="0" smtClean="0"/>
              <a:t>13/02/2024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8C5307-140F-447F-BCBA-BB92E3A2906B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97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724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097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35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7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55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549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286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8C5307-140F-447F-BCBA-BB92E3A2906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072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17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rtlCol="0"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rtlCol="0"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rtlCol="0"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926107-51B9-44DD-8581-AA5E8B60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484494"/>
            <a:ext cx="5800867" cy="1569493"/>
          </a:xfrm>
        </p:spPr>
        <p:txBody>
          <a:bodyPr rtlCol="0" anchor="b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144A4B-34B7-47EC-888B-0D207600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2" y="2156346"/>
            <a:ext cx="5800866" cy="3963937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6A9B852-DA3F-4566-BDEB-F1F69334E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877423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116EBB24-A127-412B-99DB-A7FBCA68A2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0838" y="665163"/>
            <a:ext cx="2214562" cy="2513012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63CCB0A6-D7F6-4C78-B6C0-A045E3B25B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29737" y="665579"/>
            <a:ext cx="2214562" cy="2513012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F3038A14-3DB7-4BDC-A247-674224BFB8B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0854" y="3607271"/>
            <a:ext cx="2214562" cy="2513012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59BCC1BB-4299-409F-9215-B3A4ECAB52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24845" y="3607271"/>
            <a:ext cx="2214562" cy="2513012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FB415D6-2F2D-46E2-94AF-1F3BE10F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EC8DC3B-1AAD-429C-A1EA-FAEE9D88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39FF-F5CB-4ACA-9B46-4CCF89ECA75F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162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52F41C-45C5-4E09-A91A-8F4AE80B0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33900"/>
            <a:ext cx="9144000" cy="23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A9EBEF3-E8A8-4C5C-B6D9-B322242D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sz="5400" noProof="0"/>
              <a:t>Click to edit Master title style</a:t>
            </a:r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id="{6A90C83B-4674-4CF1-9CD4-78C3B7CDC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>
                <a:solidFill>
                  <a:schemeClr val="accent1"/>
                </a:solidFill>
              </a:rPr>
              <a:t>Click to edit Master subtitle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894E094-44B9-4024-A43A-438DEB225D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323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BCFB5F5-AD25-4F9C-8AE7-E0E891F1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919568B3-FE67-4E6E-BA92-FEF29CBFE1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4532313"/>
            <a:ext cx="3048000" cy="2325687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7D4A75-1737-4D5B-A386-9FE32DFB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B52AA41-FD0C-42C6-BD04-9E5B55A4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244D815C-8BF3-4ECF-A945-A2A7C2983AF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467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>
                <a:solidFill>
                  <a:srgbClr val="FFFFFF"/>
                </a:solidFill>
              </a:rPr>
              <a:t>Click to edit Master title style</a:t>
            </a:r>
            <a:endParaRPr lang="en-GB" noProof="0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 rtl="0"/>
            <a:r>
              <a:rPr lang="en-GB" noProof="0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 rtlCol="0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 rtlCol="0"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sz="6000" noProof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 rtlCol="0"/>
          <a:lstStyle>
            <a:lvl1pPr marL="0" indent="0" algn="l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fld id="{2722F022-211C-4882-844C-086FEA6806AA}" type="slidenum">
              <a:rPr lang="en-GB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GB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 rtlCol="0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 rtlCol="0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 rtlCol="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 rtl="0"/>
            <a:r>
              <a:rPr lang="en-GB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rtlCol="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 rtl="0"/>
            <a:r>
              <a:rPr lang="en-GB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fld id="{CD6D940D-6D44-4DF9-9322-B4B11F7EDCD0}" type="slidenum">
              <a:rPr lang="en-GB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GB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rtlCol="0"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rtlCol="0"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8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prints.whiterose.ac.uk/76459/8/cathcarta2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hyperlink" Target="https://adamcathcart.files.wordpress.com/2021/07/from-liberation-to-the-great-leap-forward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D150CF-F888-48EA-89E8-311ED5E9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Yanbian in the Great Leap Forward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BE0348-1527-4055-BA8A-E27542227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rtlCol="0"/>
          <a:lstStyle/>
          <a:p>
            <a:pPr rtl="0"/>
            <a:r>
              <a:rPr lang="en-GB" dirty="0"/>
              <a:t>Adam Cathcart, University of Leeds </a:t>
            </a:r>
          </a:p>
        </p:txBody>
      </p:sp>
      <p:pic>
        <p:nvPicPr>
          <p:cNvPr id="5" name="Picture Placeholder 4" descr="A picture containing mountain, sky, outdoor, nature, sunrise ">
            <a:extLst>
              <a:ext uri="{FF2B5EF4-FFF2-40B4-BE49-F238E27FC236}">
                <a16:creationId xmlns:a16="http://schemas.microsoft.com/office/drawing/2014/main" id="{A33E67C0-6C95-48DB-97CC-8CE8D36C05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3533" y="0"/>
            <a:ext cx="4082983" cy="6858000"/>
          </a:xfrm>
        </p:spPr>
      </p:pic>
    </p:spTree>
    <p:extLst>
      <p:ext uri="{BB962C8B-B14F-4D97-AF65-F5344CB8AC3E}">
        <p14:creationId xmlns:p14="http://schemas.microsoft.com/office/powerpoint/2010/main" val="272071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47DB1-3F9C-468B-AA88-B484A16F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384425" cy="50685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400"/>
              <a:t>Dong Jo Shin</a:t>
            </a:r>
            <a:br>
              <a:rPr lang="en-GB" sz="3400"/>
            </a:br>
            <a:r>
              <a:rPr lang="en-GB" sz="3400"/>
              <a:t>Assistant Professor of History, College of St. Rose (Albany, New York)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6007A-AF83-4DA7-9AD5-1C3E83FFD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pic>
        <p:nvPicPr>
          <p:cNvPr id="17" name="Picture Placeholder 16" descr="A group of men holding guns&#10;&#10;Description automatically generated">
            <a:extLst>
              <a:ext uri="{FF2B5EF4-FFF2-40B4-BE49-F238E27FC236}">
                <a16:creationId xmlns:a16="http://schemas.microsoft.com/office/drawing/2014/main" id="{6376580B-D0EC-4617-8E9E-27EFB0045BF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302000" y="1383695"/>
            <a:ext cx="4208462" cy="3735009"/>
          </a:xfr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0E0E9D5-74E5-41BE-B85F-B2EF355B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  <a:defRPr/>
            </a:pPr>
            <a:r>
              <a:rPr lang="en-GB" noProof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EB67E3-B1A7-4330-8467-A18C4687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  <a:defRPr/>
            </a:pPr>
            <a:fld id="{2722F022-211C-4882-844C-086FEA6806AA}" type="slidenum">
              <a:rPr lang="en-GB" noProof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>
                <a:spcAft>
                  <a:spcPts val="600"/>
                </a:spcAft>
                <a:defRPr/>
              </a:pPr>
              <a:t>10</a:t>
            </a:fld>
            <a:endParaRPr lang="en-GB" noProof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Placeholder 14" descr="A person wearing glasses and a plaid shirt&#10;&#10;Description automatically generated">
            <a:extLst>
              <a:ext uri="{FF2B5EF4-FFF2-40B4-BE49-F238E27FC236}">
                <a16:creationId xmlns:a16="http://schemas.microsoft.com/office/drawing/2014/main" id="{D3823547-9036-4FCB-919B-B7810E2466C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5597" b="5597"/>
          <a:stretch>
            <a:fillRect/>
          </a:stretch>
        </p:blipFill>
        <p:spPr>
          <a:xfrm>
            <a:off x="7700962" y="1382516"/>
            <a:ext cx="4208462" cy="3737367"/>
          </a:xfr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AF7B4EA-05EB-4519-B02B-EA32DF60A97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234320" y="5751832"/>
            <a:ext cx="5945393" cy="1108335"/>
          </a:xfrm>
        </p:spPr>
        <p:txBody>
          <a:bodyPr>
            <a:normAutofit fontScale="85000" lnSpcReduction="10000"/>
          </a:bodyPr>
          <a:lstStyle/>
          <a:p>
            <a:r>
              <a:rPr lang="en-GB" sz="2200" dirty="0"/>
              <a:t>Revised dissertation (Central Washington University, 2018) under review: </a:t>
            </a:r>
            <a:r>
              <a:rPr lang="en-GB" sz="2200" i="1" dirty="0"/>
              <a:t>The Cultural Enemy to Socialism: The Ethnic Koreans in Mao’s China</a:t>
            </a:r>
          </a:p>
        </p:txBody>
      </p:sp>
    </p:spTree>
    <p:extLst>
      <p:ext uri="{BB962C8B-B14F-4D97-AF65-F5344CB8AC3E}">
        <p14:creationId xmlns:p14="http://schemas.microsoft.com/office/powerpoint/2010/main" val="2577660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men walking in a room&#10;&#10;Description automatically generated">
            <a:extLst>
              <a:ext uri="{FF2B5EF4-FFF2-40B4-BE49-F238E27FC236}">
                <a16:creationId xmlns:a16="http://schemas.microsoft.com/office/drawing/2014/main" id="{97CA61E4-9AC0-4403-BE7A-2818725647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9103" b="21453"/>
          <a:stretch/>
        </p:blipFill>
        <p:spPr>
          <a:xfrm>
            <a:off x="-2" y="10"/>
            <a:ext cx="12192000" cy="685799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C7AC30-1251-40E1-9808-1FB902C4C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</p:spPr>
        <p:txBody>
          <a:bodyPr rtlCol="0" anchor="b">
            <a:normAutofit/>
          </a:bodyPr>
          <a:lstStyle/>
          <a:p>
            <a:pPr rtl="0"/>
            <a:r>
              <a:rPr lang="en-GB" dirty="0">
                <a:solidFill>
                  <a:srgbClr val="FFFFFF"/>
                </a:solidFill>
              </a:rPr>
              <a:t>The Great Leap in Yanbian reflected Maoist ideology, economic improvisation, and ethnic assimilation.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154B60C-7CE6-4829-87C0-7B4B3E168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</p:spPr>
        <p:txBody>
          <a:bodyPr rtlCol="0" anchor="t">
            <a:normAutofit/>
          </a:bodyPr>
          <a:lstStyle/>
          <a:p>
            <a:pPr rtl="0"/>
            <a:r>
              <a:rPr lang="en-GB" dirty="0">
                <a:solidFill>
                  <a:srgbClr val="FFFFFF"/>
                </a:solidFill>
              </a:rPr>
              <a:t>For centre/periphery discussion, see David Goodman, Chris Bramall, 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292399BD-BD2E-4306-802E-64A79BA97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r>
              <a:rPr lang="en-GB"/>
              <a:t>Presentation title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A98E8EB0-8988-42CF-80D1-7A2AB7D1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r>
              <a:rPr lang="en-GB"/>
              <a:t>20XX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3FAC0BD-E5E7-4E36-B85D-0C1D0408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fld id="{CD6D940D-6D44-4DF9-9322-B4B11F7EDCD0}" type="slidenum">
              <a:rPr lang="en-GB" smtClean="0"/>
              <a:pPr lvl="0" rtl="0">
                <a:spcAft>
                  <a:spcPts val="600"/>
                </a:spcAft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475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7CA61E4-9AC0-4403-BE7A-2818725647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9507" b="4990"/>
          <a:stretch/>
        </p:blipFill>
        <p:spPr>
          <a:xfrm>
            <a:off x="-2" y="10"/>
            <a:ext cx="12192000" cy="685799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C7AC30-1251-40E1-9808-1FB902C4C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</p:spPr>
        <p:txBody>
          <a:bodyPr rtlCol="0" anchor="b">
            <a:normAutofit/>
          </a:bodyPr>
          <a:lstStyle/>
          <a:p>
            <a:pPr rtl="0"/>
            <a:r>
              <a:rPr lang="en-GB">
                <a:solidFill>
                  <a:srgbClr val="FFFFFF"/>
                </a:solidFill>
              </a:rPr>
              <a:t>“The great Chinese famine did not kill, proportionally, more minority than Han people.”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154B60C-7CE6-4829-87C0-7B4B3E168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</p:spPr>
        <p:txBody>
          <a:bodyPr rtlCol="0" anchor="t">
            <a:normAutofit/>
          </a:bodyPr>
          <a:lstStyle/>
          <a:p>
            <a:r>
              <a:rPr lang="en-GB">
                <a:solidFill>
                  <a:srgbClr val="FFFFFF"/>
                </a:solidFill>
                <a:effectLst/>
              </a:rPr>
              <a:t>Lucian</a:t>
            </a:r>
            <a:r>
              <a:rPr lang="en-GB">
                <a:solidFill>
                  <a:srgbClr val="FFFFFF"/>
                </a:solidFill>
              </a:rPr>
              <a:t> Bianco</a:t>
            </a:r>
            <a:r>
              <a:rPr lang="en-GB">
                <a:solidFill>
                  <a:srgbClr val="FFFFFF"/>
                </a:solidFill>
                <a:effectLst/>
              </a:rPr>
              <a:t> (2021). “The 1958-62 Chinese Famine and Its Impact on Ethnic Minorities.” </a:t>
            </a:r>
            <a:r>
              <a:rPr lang="en-GB" i="1">
                <a:solidFill>
                  <a:srgbClr val="FFFFFF"/>
                </a:solidFill>
                <a:effectLst/>
              </a:rPr>
              <a:t>East/West: Journal of Ukrainian Studies </a:t>
            </a:r>
            <a:r>
              <a:rPr lang="en-GB">
                <a:solidFill>
                  <a:srgbClr val="FFFFFF"/>
                </a:solidFill>
                <a:effectLst/>
              </a:rPr>
              <a:t>Vol. 8, No. 1, 173-191. </a:t>
            </a:r>
          </a:p>
          <a:p>
            <a:pPr rtl="0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292399BD-BD2E-4306-802E-64A79BA97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r>
              <a:rPr lang="en-GB"/>
              <a:t>Presentation title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A98E8EB0-8988-42CF-80D1-7A2AB7D1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r>
              <a:rPr lang="en-GB"/>
              <a:t>20XX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3FAC0BD-E5E7-4E36-B85D-0C1D0408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fld id="{CD6D940D-6D44-4DF9-9322-B4B11F7EDCD0}" type="slidenum">
              <a:rPr lang="en-GB" smtClean="0"/>
              <a:pPr lvl="0" rtl="0">
                <a:spcAft>
                  <a:spcPts val="600"/>
                </a:spcAft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264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42BC158-67DD-CEEA-F633-158027D7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>
            <a:normAutofit/>
          </a:bodyPr>
          <a:lstStyle/>
          <a:p>
            <a:r>
              <a:rPr lang="en-US" sz="3600" dirty="0"/>
              <a:t>Frank </a:t>
            </a:r>
            <a:r>
              <a:rPr lang="en-US" sz="3600" dirty="0" err="1"/>
              <a:t>Dikotter</a:t>
            </a:r>
            <a:r>
              <a:rPr lang="en-US" sz="3600" dirty="0"/>
              <a:t>,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Yang </a:t>
            </a:r>
            <a:r>
              <a:rPr lang="en-US" sz="3600" dirty="0" err="1"/>
              <a:t>Jisheng</a:t>
            </a:r>
            <a:r>
              <a:rPr lang="en-US" sz="3600" dirty="0"/>
              <a:t>,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Felix  </a:t>
            </a:r>
            <a:r>
              <a:rPr lang="en-US" sz="3600" dirty="0" err="1"/>
              <a:t>Wemheuer</a:t>
            </a:r>
            <a:endParaRPr lang="en-U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09E0B-CEBC-425D-8A86-1F858D8DE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r>
              <a:rPr lang="en-GB" dirty="0"/>
              <a:t>Presentation title</a:t>
            </a:r>
          </a:p>
        </p:txBody>
      </p:sp>
      <p:pic>
        <p:nvPicPr>
          <p:cNvPr id="52" name="Picture Placeholder 51">
            <a:extLst>
              <a:ext uri="{FF2B5EF4-FFF2-40B4-BE49-F238E27FC236}">
                <a16:creationId xmlns:a16="http://schemas.microsoft.com/office/drawing/2014/main" id="{45DFCBF0-F91E-40C0-A4E6-24E8250C3B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8788" r="1" b="34538"/>
          <a:stretch/>
        </p:blipFill>
        <p:spPr>
          <a:xfrm>
            <a:off x="4076700" y="10"/>
            <a:ext cx="4038600" cy="3428990"/>
          </a:xfrm>
          <a:noFill/>
        </p:spPr>
      </p:pic>
      <p:pic>
        <p:nvPicPr>
          <p:cNvPr id="58" name="Picture Placeholder 57">
            <a:extLst>
              <a:ext uri="{FF2B5EF4-FFF2-40B4-BE49-F238E27FC236}">
                <a16:creationId xmlns:a16="http://schemas.microsoft.com/office/drawing/2014/main" id="{A51C462C-6D3B-4554-9CDC-86D00D0EA0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26800" r="6325"/>
          <a:stretch/>
        </p:blipFill>
        <p:spPr>
          <a:xfrm>
            <a:off x="7539664" y="1714505"/>
            <a:ext cx="4076701" cy="3428990"/>
          </a:xfrm>
          <a:noFill/>
        </p:spPr>
      </p:pic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B0C7F45F-87A0-C7FC-F547-0C5E15DF8B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4100" y="3841750"/>
            <a:ext cx="6599238" cy="22960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AEA19-91BF-48E8-A1D4-8FB745EA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r>
              <a:rPr lang="en-GB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87279-B48F-43C3-91FA-09BD7EA3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fld id="{D39F39FF-F5CB-4ACA-9B46-4CCF89ECA75F}" type="slidenum">
              <a:rPr lang="en-GB" smtClean="0">
                <a:solidFill>
                  <a:prstClr val="black"/>
                </a:solidFill>
              </a:rPr>
              <a:pPr lvl="0" rtl="0">
                <a:spcAft>
                  <a:spcPts val="600"/>
                </a:spcAft>
              </a:pPr>
              <a:t>13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3" name="Picture 2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78ECE5BE-D718-467B-9016-B0447DBD0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996" y="3566785"/>
            <a:ext cx="3749040" cy="3291205"/>
          </a:xfrm>
          <a:prstGeom prst="rect">
            <a:avLst/>
          </a:prstGeom>
        </p:spPr>
      </p:pic>
      <p:pic>
        <p:nvPicPr>
          <p:cNvPr id="8" name="Picture 7" descr="A collage of a person screaming&#10;&#10;Description automatically generated">
            <a:extLst>
              <a:ext uri="{FF2B5EF4-FFF2-40B4-BE49-F238E27FC236}">
                <a16:creationId xmlns:a16="http://schemas.microsoft.com/office/drawing/2014/main" id="{42E72A5C-B518-4535-9E9C-DCEABCFDC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0" y="-137795"/>
            <a:ext cx="243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11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D57FF-D0D1-4452-B6B0-01A92E3F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983" y="194783"/>
            <a:ext cx="9421177" cy="76949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Zhu </a:t>
            </a:r>
            <a:r>
              <a:rPr lang="en-GB" dirty="0" err="1"/>
              <a:t>Dehai</a:t>
            </a:r>
            <a:r>
              <a:rPr lang="en-GB" dirty="0"/>
              <a:t> / Chu </a:t>
            </a:r>
            <a:r>
              <a:rPr lang="en-GB" dirty="0" err="1"/>
              <a:t>Dok-hae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12520-5319-42E8-B713-4B2744242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0" r="1" b="31003"/>
          <a:stretch/>
        </p:blipFill>
        <p:spPr>
          <a:xfrm>
            <a:off x="931863" y="1084881"/>
            <a:ext cx="10328275" cy="5635323"/>
          </a:xfrm>
          <a:prstGeom prst="rect">
            <a:avLst/>
          </a:prstGeom>
          <a:noFill/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6806FBFC-35B8-8A6D-D5BC-494ACEA2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en-GB" noProof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F569F7BE-B0BE-CF5C-F7BD-4D1021D6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/>
          <a:p>
            <a:pPr rtl="0">
              <a:spcAft>
                <a:spcPts val="600"/>
              </a:spcAft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3842BB6-657A-1233-7470-37FB27705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515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0622F47C-D986-4C50-BD14-2C1E537C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0" y="183988"/>
            <a:ext cx="9406372" cy="80338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Cross-Border Trade, Aid, and Movement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5AC8F8-F459-42EB-AA23-F556AEDD7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1300" y="1764193"/>
            <a:ext cx="3327366" cy="597604"/>
          </a:xfrm>
        </p:spPr>
        <p:txBody>
          <a:bodyPr rtlCol="0"/>
          <a:lstStyle/>
          <a:p>
            <a:pPr rtl="0"/>
            <a:r>
              <a:rPr lang="en-GB" dirty="0"/>
              <a:t>National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FFE8322-74A2-43C3-B71A-8DD6B2DC0D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1193" y="2374899"/>
            <a:ext cx="3327366" cy="3485573"/>
          </a:xfrm>
        </p:spPr>
        <p:txBody>
          <a:bodyPr rtlCol="0">
            <a:normAutofit/>
          </a:bodyPr>
          <a:lstStyle/>
          <a:p>
            <a:pPr lvl="0" rtl="0"/>
            <a:r>
              <a:rPr lang="en-GB" dirty="0"/>
              <a:t>. Kim Il Sung in Beijing, November 1958</a:t>
            </a:r>
          </a:p>
          <a:p>
            <a:pPr lvl="0" rtl="0"/>
            <a:r>
              <a:rPr lang="en-GB" dirty="0"/>
              <a:t>Chinese People’s Volunteers in DPRK until March 1958</a:t>
            </a:r>
          </a:p>
          <a:p>
            <a:pPr lvl="0" rtl="0"/>
            <a:r>
              <a:rPr lang="en-GB" dirty="0"/>
              <a:t>Trade agreements</a:t>
            </a:r>
          </a:p>
          <a:p>
            <a:pPr lvl="0" rtl="0"/>
            <a:r>
              <a:rPr lang="en-GB" dirty="0"/>
              <a:t>Foreign Ministry delegations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8417E53-E35C-4BA6-B238-61D2C004A2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32317" y="1764193"/>
            <a:ext cx="3327366" cy="597604"/>
          </a:xfrm>
        </p:spPr>
        <p:txBody>
          <a:bodyPr rtlCol="0"/>
          <a:lstStyle/>
          <a:p>
            <a:pPr rtl="0"/>
            <a:r>
              <a:rPr lang="en-GB" dirty="0"/>
              <a:t>Provincial/Local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2AA922F-7FCE-49A0-92E0-60263B0E00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32317" y="2374899"/>
            <a:ext cx="3327366" cy="3485573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Trade agreements renegotiated annually</a:t>
            </a:r>
          </a:p>
          <a:p>
            <a:pPr rtl="0"/>
            <a:r>
              <a:rPr lang="en-GB" dirty="0"/>
              <a:t>Yanbian and North </a:t>
            </a:r>
            <a:r>
              <a:rPr lang="en-GB" dirty="0" err="1"/>
              <a:t>Hamgyong</a:t>
            </a:r>
            <a:endParaRPr lang="en-GB" dirty="0"/>
          </a:p>
          <a:p>
            <a:pPr rtl="0"/>
            <a:r>
              <a:rPr lang="en-GB" dirty="0" err="1"/>
              <a:t>Changbai</a:t>
            </a:r>
            <a:r>
              <a:rPr lang="en-GB" dirty="0"/>
              <a:t> and </a:t>
            </a:r>
            <a:r>
              <a:rPr lang="en-GB" dirty="0" err="1"/>
              <a:t>Hyesan</a:t>
            </a:r>
            <a:r>
              <a:rPr lang="en-GB" dirty="0"/>
              <a:t>/</a:t>
            </a:r>
            <a:r>
              <a:rPr lang="en-GB" dirty="0" err="1"/>
              <a:t>Ryanggang</a:t>
            </a:r>
            <a:endParaRPr lang="en-GB" dirty="0"/>
          </a:p>
          <a:p>
            <a:pPr rtl="0"/>
            <a:r>
              <a:rPr lang="en-GB" dirty="0" err="1"/>
              <a:t>Ji’an</a:t>
            </a:r>
            <a:r>
              <a:rPr lang="en-GB" dirty="0"/>
              <a:t> and </a:t>
            </a:r>
            <a:r>
              <a:rPr lang="en-GB" dirty="0" err="1"/>
              <a:t>Kanggye</a:t>
            </a:r>
            <a:r>
              <a:rPr lang="en-GB" dirty="0"/>
              <a:t>/</a:t>
            </a:r>
            <a:r>
              <a:rPr lang="en-GB" dirty="0" err="1"/>
              <a:t>Jagang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4D68F73-4FB1-4145-BF89-FE36142E5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25393" y="1764193"/>
            <a:ext cx="3327366" cy="597604"/>
          </a:xfrm>
        </p:spPr>
        <p:txBody>
          <a:bodyPr rtlCol="0"/>
          <a:lstStyle/>
          <a:p>
            <a:pPr rtl="0"/>
            <a:r>
              <a:rPr lang="en-GB"/>
              <a:t>Subtitle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67F3EB6-BBF7-400D-831B-2949763446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25393" y="2374899"/>
            <a:ext cx="3327366" cy="3485573"/>
          </a:xfrm>
        </p:spPr>
        <p:txBody>
          <a:bodyPr rtlCol="0">
            <a:normAutofit/>
          </a:bodyPr>
          <a:lstStyle/>
          <a:p>
            <a:pPr rtl="0"/>
            <a:r>
              <a:rPr lang="en-GB"/>
              <a:t>Open the Design Ideas pane for instant slide makeovers. </a:t>
            </a:r>
          </a:p>
          <a:p>
            <a:pPr rtl="0"/>
            <a:r>
              <a:rPr lang="en-GB"/>
              <a:t>When we have design ideas, we’ll show them to you right there.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20C49D-5E38-4E7C-A240-4B2D015F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lvl="0" rtl="0"/>
            <a:r>
              <a:rPr lang="en-GB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6D34A-9686-45B2-97D0-AD20167B2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EC6D8-4D66-4B16-AD3F-2850D613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06B786C7-B8F9-4072-AAAA-17258464D730}" type="slidenum">
              <a:rPr lang="en-GB" smtClean="0"/>
              <a:pPr lvl="0" rtl="0"/>
              <a:t>15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B559B-5693-4517-9944-C569696D0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558" y="1879021"/>
            <a:ext cx="4035902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A92E93D-8BFB-4A21-A47E-78B6DCA2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8" y="484494"/>
            <a:ext cx="5800867" cy="1569493"/>
          </a:xfrm>
        </p:spPr>
        <p:txBody>
          <a:bodyPr rtlCol="0"/>
          <a:lstStyle/>
          <a:p>
            <a:pPr rtl="0"/>
            <a:r>
              <a:rPr lang="en-GB" dirty="0"/>
              <a:t>Future Sources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69C1BDB-253B-4642-94A7-F84048E56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2" y="2156346"/>
            <a:ext cx="5800866" cy="3963937"/>
          </a:xfrm>
        </p:spPr>
        <p:txBody>
          <a:bodyPr rtlCol="0"/>
          <a:lstStyle/>
          <a:p>
            <a:pPr rtl="0"/>
            <a:r>
              <a:rPr lang="en-GB" i="1" dirty="0"/>
              <a:t>-</a:t>
            </a:r>
            <a:r>
              <a:rPr lang="en-GB" dirty="0"/>
              <a:t>County-level </a:t>
            </a:r>
            <a:r>
              <a:rPr lang="en-GB" i="1" dirty="0" err="1"/>
              <a:t>Wenshi</a:t>
            </a:r>
            <a:r>
              <a:rPr lang="en-GB" i="1" dirty="0"/>
              <a:t> </a:t>
            </a:r>
            <a:r>
              <a:rPr lang="en-GB" i="1" dirty="0" err="1"/>
              <a:t>Ziliao</a:t>
            </a:r>
            <a:r>
              <a:rPr lang="en-GB" i="1" dirty="0"/>
              <a:t> </a:t>
            </a:r>
          </a:p>
          <a:p>
            <a:pPr rtl="0"/>
            <a:r>
              <a:rPr lang="en-GB" i="1" dirty="0"/>
              <a:t>-Yanbian </a:t>
            </a:r>
            <a:r>
              <a:rPr lang="en-GB" i="1" dirty="0" err="1"/>
              <a:t>Chaoxianzu</a:t>
            </a:r>
            <a:r>
              <a:rPr lang="en-GB" i="1" dirty="0"/>
              <a:t> </a:t>
            </a:r>
            <a:r>
              <a:rPr lang="en-GB" i="1" dirty="0" err="1"/>
              <a:t>zizhizhou</a:t>
            </a:r>
            <a:r>
              <a:rPr lang="en-GB" i="1" dirty="0"/>
              <a:t> </a:t>
            </a:r>
            <a:r>
              <a:rPr lang="en-GB" i="1" dirty="0" err="1"/>
              <a:t>zhi</a:t>
            </a:r>
            <a:r>
              <a:rPr lang="en-GB" i="1" dirty="0"/>
              <a:t> [</a:t>
            </a:r>
            <a:r>
              <a:rPr lang="ja-JP" altLang="en-US" i="1" dirty="0"/>
              <a:t>延边朝鲜族自治州志</a:t>
            </a:r>
            <a:endParaRPr lang="en-GB" altLang="ja-JP" i="1" dirty="0"/>
          </a:p>
          <a:p>
            <a:r>
              <a:rPr lang="en-GB" dirty="0"/>
              <a:t>-</a:t>
            </a:r>
            <a:r>
              <a:rPr lang="en-GB" dirty="0" err="1"/>
              <a:t>Riwi</a:t>
            </a:r>
            <a:r>
              <a:rPr lang="en-GB" dirty="0"/>
              <a:t> Alley, </a:t>
            </a:r>
            <a:r>
              <a:rPr lang="en-GB" i="1" dirty="0"/>
              <a:t>China’s Hinterland</a:t>
            </a:r>
          </a:p>
          <a:p>
            <a:pPr rtl="0"/>
            <a:endParaRPr lang="en-GB" i="1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94FA6A-80EA-46C1-8A4C-B4D8E90A7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877423" cy="365125"/>
          </a:xfrm>
        </p:spPr>
        <p:txBody>
          <a:bodyPr rtlCol="0"/>
          <a:lstStyle/>
          <a:p>
            <a:pPr lvl="0" rtl="0"/>
            <a:r>
              <a:rPr lang="en-GB"/>
              <a:t>Presentation title</a:t>
            </a:r>
          </a:p>
        </p:txBody>
      </p:sp>
      <p:pic>
        <p:nvPicPr>
          <p:cNvPr id="23" name="Picture Placeholder 22" descr="A picture containing mountain, outdoor, sky, rock, tent">
            <a:extLst>
              <a:ext uri="{FF2B5EF4-FFF2-40B4-BE49-F238E27FC236}">
                <a16:creationId xmlns:a16="http://schemas.microsoft.com/office/drawing/2014/main" id="{37330047-BDCE-48AE-A7A5-A6A79A7D29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838" y="665163"/>
            <a:ext cx="2214562" cy="2513012"/>
          </a:xfrm>
        </p:spPr>
      </p:pic>
      <p:pic>
        <p:nvPicPr>
          <p:cNvPr id="53" name="Picture Placeholder 52" descr="A picture containing mountain, sky, snow, outdoor">
            <a:extLst>
              <a:ext uri="{FF2B5EF4-FFF2-40B4-BE49-F238E27FC236}">
                <a16:creationId xmlns:a16="http://schemas.microsoft.com/office/drawing/2014/main" id="{9AFE6654-29BC-4F7D-9F69-C78DCCF2A7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9737" y="665579"/>
            <a:ext cx="2214562" cy="2513012"/>
          </a:xfrm>
        </p:spPr>
      </p:pic>
      <p:pic>
        <p:nvPicPr>
          <p:cNvPr id="19" name="Picture Placeholder 18" descr="A picture containing outdoor, mountain, sky, nature">
            <a:extLst>
              <a:ext uri="{FF2B5EF4-FFF2-40B4-BE49-F238E27FC236}">
                <a16:creationId xmlns:a16="http://schemas.microsoft.com/office/drawing/2014/main" id="{AA7C515C-968D-4E0E-AE9F-2B4791B73F8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854" y="3607271"/>
            <a:ext cx="2214562" cy="2513012"/>
          </a:xfrm>
        </p:spPr>
      </p:pic>
      <p:pic>
        <p:nvPicPr>
          <p:cNvPr id="25" name="Picture Placeholder 24" descr="A picture containing nature, outdoor, mountain, night sky">
            <a:extLst>
              <a:ext uri="{FF2B5EF4-FFF2-40B4-BE49-F238E27FC236}">
                <a16:creationId xmlns:a16="http://schemas.microsoft.com/office/drawing/2014/main" id="{74AF03B6-7ED2-47DC-A5B8-3F7DB422CEA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4845" y="3607271"/>
            <a:ext cx="2214562" cy="2513012"/>
          </a:xfr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AEB8108-A042-4614-9BE5-EA75E865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/>
              <a:t>20XX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F88522D-FC32-4BD0-B916-ED439025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D39F39FF-F5CB-4ACA-9B46-4CCF89ECA75F}" type="slidenum">
              <a:rPr lang="en-GB" smtClean="0"/>
              <a:pPr lvl="0" rtl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80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551FF-1EA1-426C-9ADE-22F517DD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Placeholder 8" descr="A map of the north korean peninsula&#10;&#10;Description automatically generated">
            <a:extLst>
              <a:ext uri="{FF2B5EF4-FFF2-40B4-BE49-F238E27FC236}">
                <a16:creationId xmlns:a16="http://schemas.microsoft.com/office/drawing/2014/main" id="{1E6C2E29-B149-451B-8B77-8BF73F7794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945" b="12945"/>
          <a:stretch>
            <a:fillRect/>
          </a:stretch>
        </p:blipFill>
        <p:spPr>
          <a:xfrm>
            <a:off x="2748159" y="68262"/>
            <a:ext cx="7268705" cy="67214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3D0286-B549-44C5-BF4D-BA1889E3B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6A2E88-71C2-4ECB-88BB-0E6E3765B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13D775-050D-43E8-B0D3-58131A827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75F1D-283E-4445-BD3C-5BD23DEF4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479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0622F47C-D986-4C50-BD14-2C1E537C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0" y="183988"/>
            <a:ext cx="9406372" cy="80338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Preliminary Works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5AC8F8-F459-42EB-AA23-F556AEDD7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1300" y="1764193"/>
            <a:ext cx="3327366" cy="597604"/>
          </a:xfrm>
        </p:spPr>
        <p:txBody>
          <a:bodyPr rtlCol="0"/>
          <a:lstStyle/>
          <a:p>
            <a:pPr rtl="0"/>
            <a:r>
              <a:rPr lang="en-GB" dirty="0"/>
              <a:t>Part 1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FFE8322-74A2-43C3-B71A-8DD6B2DC0D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1193" y="2374899"/>
            <a:ext cx="3327366" cy="3485573"/>
          </a:xfrm>
        </p:spPr>
        <p:txBody>
          <a:bodyPr rtlCol="0">
            <a:normAutofit/>
          </a:bodyPr>
          <a:lstStyle/>
          <a:p>
            <a:pPr lvl="0" rtl="0"/>
            <a:r>
              <a:rPr lang="en-GB" b="0" i="0" dirty="0">
                <a:solidFill>
                  <a:srgbClr val="434343"/>
                </a:solidFill>
                <a:effectLst/>
                <a:latin typeface="Alegreya"/>
              </a:rPr>
              <a:t>(2010). “</a:t>
            </a:r>
            <a:r>
              <a:rPr lang="en-GB" b="0" i="0" u="none" strike="noStrike" dirty="0">
                <a:solidFill>
                  <a:srgbClr val="CE4639"/>
                </a:solidFill>
                <a:effectLst/>
                <a:latin typeface="Alegreya"/>
                <a:hlinkClick r:id="rId3"/>
              </a:rPr>
              <a:t>Nationalism and Ethnic Identity in the Sino-Korean Border Region of Yanbian, 1945-1950</a:t>
            </a:r>
            <a:r>
              <a:rPr lang="en-GB" b="0" i="0" dirty="0">
                <a:solidFill>
                  <a:srgbClr val="434343"/>
                </a:solidFill>
                <a:effectLst/>
                <a:latin typeface="Alegreya"/>
              </a:rPr>
              <a:t>,” </a:t>
            </a:r>
            <a:r>
              <a:rPr lang="en-GB" b="0" i="1" dirty="0">
                <a:solidFill>
                  <a:srgbClr val="434343"/>
                </a:solidFill>
                <a:effectLst/>
                <a:latin typeface="Alegreya"/>
              </a:rPr>
              <a:t>Korean Studies</a:t>
            </a:r>
            <a:r>
              <a:rPr lang="en-GB" b="0" i="0" dirty="0">
                <a:solidFill>
                  <a:srgbClr val="434343"/>
                </a:solidFill>
                <a:effectLst/>
                <a:latin typeface="Alegreya"/>
              </a:rPr>
              <a:t>, Vol. 34 (December) 25-53. 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8417E53-E35C-4BA6-B238-61D2C004A2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32317" y="1764193"/>
            <a:ext cx="3327366" cy="597604"/>
          </a:xfrm>
        </p:spPr>
        <p:txBody>
          <a:bodyPr rtlCol="0"/>
          <a:lstStyle/>
          <a:p>
            <a:pPr rtl="0"/>
            <a:r>
              <a:rPr lang="en-GB" dirty="0"/>
              <a:t>Part 2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2AA922F-7FCE-49A0-92E0-60263B0E00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32317" y="2374899"/>
            <a:ext cx="3327366" cy="3485573"/>
          </a:xfrm>
        </p:spPr>
        <p:txBody>
          <a:bodyPr rtlCol="0">
            <a:normAutofit/>
          </a:bodyPr>
          <a:lstStyle/>
          <a:p>
            <a:pPr rtl="0"/>
            <a:r>
              <a:rPr lang="en-GB" b="0" i="0" dirty="0">
                <a:solidFill>
                  <a:srgbClr val="434343"/>
                </a:solidFill>
                <a:effectLst/>
                <a:latin typeface="Alegreya"/>
              </a:rPr>
              <a:t>(2023). “</a:t>
            </a:r>
            <a:r>
              <a:rPr lang="en-GB" b="0" i="0" u="none" strike="noStrike" dirty="0">
                <a:solidFill>
                  <a:srgbClr val="CE4639"/>
                </a:solidFill>
                <a:effectLst/>
                <a:latin typeface="Alegreya"/>
                <a:hlinkClick r:id="rId4" tooltip="From Liberation to the Great Leap Forward"/>
              </a:rPr>
              <a:t>From Liberation to the Great Leap Forward: Ethnic Koreans and Assimilation in Northeast China, 1945-1962</a:t>
            </a:r>
            <a:r>
              <a:rPr lang="en-GB" b="0" i="0" dirty="0">
                <a:solidFill>
                  <a:srgbClr val="434343"/>
                </a:solidFill>
                <a:effectLst/>
                <a:latin typeface="Alegreya"/>
              </a:rPr>
              <a:t>,” in Kevin Cawley and Julia Schneider, eds., </a:t>
            </a:r>
            <a:r>
              <a:rPr lang="en-GB" b="0" i="1" dirty="0">
                <a:solidFill>
                  <a:srgbClr val="434343"/>
                </a:solidFill>
                <a:effectLst/>
                <a:latin typeface="Alegreya"/>
              </a:rPr>
              <a:t>Transnational East Asian Studies</a:t>
            </a:r>
            <a:r>
              <a:rPr lang="en-GB" b="0" i="0" dirty="0">
                <a:solidFill>
                  <a:srgbClr val="434343"/>
                </a:solidFill>
                <a:effectLst/>
                <a:latin typeface="Alegreya"/>
              </a:rPr>
              <a:t> (Liverpool University Press, 2023), 255-269.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4D68F73-4FB1-4145-BF89-FE36142E5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25393" y="1764193"/>
            <a:ext cx="3327366" cy="597604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67F3EB6-BBF7-400D-831B-2949763446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25393" y="2374899"/>
            <a:ext cx="3327366" cy="3485573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20C49D-5E38-4E7C-A240-4B2D015F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lvl="0" rtl="0"/>
            <a:r>
              <a:rPr lang="en-GB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6D34A-9686-45B2-97D0-AD20167B2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EC6D8-4D66-4B16-AD3F-2850D613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06B786C7-B8F9-4072-AAAA-17258464D730}" type="slidenum">
              <a:rPr lang="en-GB" smtClean="0"/>
              <a:pPr lvl="0" rtl="0"/>
              <a:t>3</a:t>
            </a:fld>
            <a:endParaRPr lang="en-GB"/>
          </a:p>
        </p:txBody>
      </p:sp>
      <p:pic>
        <p:nvPicPr>
          <p:cNvPr id="6" name="Picture 5" descr="A book cover of a korean tower&#10;&#10;Description automatically generated">
            <a:extLst>
              <a:ext uri="{FF2B5EF4-FFF2-40B4-BE49-F238E27FC236}">
                <a16:creationId xmlns:a16="http://schemas.microsoft.com/office/drawing/2014/main" id="{F2B77F90-43A3-4F36-9B2B-EF952736C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334" y="1762923"/>
            <a:ext cx="2838450" cy="4238625"/>
          </a:xfrm>
          <a:prstGeom prst="rect">
            <a:avLst/>
          </a:prstGeom>
        </p:spPr>
      </p:pic>
      <p:pic>
        <p:nvPicPr>
          <p:cNvPr id="8" name="Picture 7" descr="A blue and white book cover&#10;&#10;Description automatically generated">
            <a:extLst>
              <a:ext uri="{FF2B5EF4-FFF2-40B4-BE49-F238E27FC236}">
                <a16:creationId xmlns:a16="http://schemas.microsoft.com/office/drawing/2014/main" id="{9F3E442B-2432-4513-9C03-BB949F4D9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2929" y="4297680"/>
            <a:ext cx="139065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27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1DDFA89-1E2F-479D-8097-16A12CB8CFD3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1" r="-1" b="2766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C0C38-5578-4032-B54D-23BF284D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5535CED2-5090-4944-B342-695EAF656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CE4A264A-FFEE-4F48-9921-1529C229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264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 rtlCol="0"/>
          <a:lstStyle/>
          <a:p>
            <a:pPr rtl="0"/>
            <a:r>
              <a:rPr lang="en-GB" dirty="0"/>
              <a:t>1957-1965</a:t>
            </a:r>
          </a:p>
        </p:txBody>
      </p:sp>
      <p:pic>
        <p:nvPicPr>
          <p:cNvPr id="8" name="Picture Placeholder 7" descr="A picture containing mountain, sky, outdoor, nature">
            <a:extLst>
              <a:ext uri="{FF2B5EF4-FFF2-40B4-BE49-F238E27FC236}">
                <a16:creationId xmlns:a16="http://schemas.microsoft.com/office/drawing/2014/main" id="{7B7F6341-D9BE-4D3C-92A1-37FAA11DE6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6000"/>
            <a:ext cx="5067300" cy="4572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DA17F-F303-4811-96C4-AD8A09AB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rtl="0"/>
            <a:r>
              <a:rPr lang="en-GB" dirty="0"/>
              <a:t>Yanbian in the Great Leap Forward, 1958-1962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Anti-Rightist campaign, 1957</a:t>
            </a:r>
          </a:p>
          <a:p>
            <a:pPr rtl="0"/>
            <a:r>
              <a:rPr lang="en-GB" dirty="0"/>
              <a:t>Great Leap Forward, 1958</a:t>
            </a:r>
          </a:p>
          <a:p>
            <a:pPr rtl="0"/>
            <a:r>
              <a:rPr lang="en-GB" dirty="0"/>
              <a:t>Anti-Local Nationalism campaign, 1959</a:t>
            </a:r>
          </a:p>
          <a:p>
            <a:pPr rtl="0"/>
            <a:r>
              <a:rPr lang="en-GB" dirty="0"/>
              <a:t>Hunger and Floods, 1960</a:t>
            </a:r>
          </a:p>
          <a:p>
            <a:pPr rtl="0"/>
            <a:r>
              <a:rPr lang="en-GB" dirty="0"/>
              <a:t>The Empty Year, 1961</a:t>
            </a:r>
          </a:p>
          <a:p>
            <a:pPr rtl="0"/>
            <a:r>
              <a:rPr lang="en-GB" dirty="0"/>
              <a:t>Rebalancing / Correcting, 1962-1965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5CF6D-DC44-4734-988C-0AAA60D5F7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/>
              <a:t>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753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/>
          <a:lstStyle/>
          <a:p>
            <a:pPr rtl="0"/>
            <a:r>
              <a:rPr lang="en-GB" dirty="0"/>
              <a:t>Questions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B8AAF6-0D0C-4F4F-A10E-6A66E4A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/>
          <a:p>
            <a:pPr rtl="0"/>
            <a:r>
              <a:rPr lang="en-GB" dirty="0"/>
              <a:t>Yanbian in the Great Leap Forward, 1958-1962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4100" y="3841750"/>
            <a:ext cx="6599238" cy="2878455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en-GB" dirty="0"/>
              <a:t>1. What are we missing in the recent wave of Korean Studies treatments of the topic?  </a:t>
            </a:r>
          </a:p>
          <a:p>
            <a:pPr rtl="0"/>
            <a:r>
              <a:rPr lang="en-GB" dirty="0"/>
              <a:t>2. What can be gained from a closer focus on the topic via the prism of studies of Maoist China?</a:t>
            </a:r>
          </a:p>
          <a:p>
            <a:pPr rtl="0"/>
            <a:r>
              <a:rPr lang="en-GB" dirty="0"/>
              <a:t>3. To what extent did cross-border movement of foodstuffs and people from or into North Korea mitigate hunger in Yanbian? </a:t>
            </a:r>
          </a:p>
          <a:p>
            <a:pPr rtl="0"/>
            <a:r>
              <a:rPr lang="en-GB" dirty="0"/>
              <a:t>4. On what evidentiary basis can further work be done? 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E93697D-BFA2-4D84-A860-BA620414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/>
          <a:p>
            <a:pPr lvl="0" rtl="0"/>
            <a:r>
              <a:rPr lang="en-GB"/>
              <a:t>20XX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6</a:t>
            </a:fld>
            <a:endParaRPr lang="en-GB"/>
          </a:p>
        </p:txBody>
      </p:sp>
      <p:pic>
        <p:nvPicPr>
          <p:cNvPr id="7" name="Picture Placeholder 6" descr="A group of people reading books&#10;&#10;Description automatically generated">
            <a:extLst>
              <a:ext uri="{FF2B5EF4-FFF2-40B4-BE49-F238E27FC236}">
                <a16:creationId xmlns:a16="http://schemas.microsoft.com/office/drawing/2014/main" id="{6F2265A4-3E4A-4839-A8F2-70063AA62D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7912" b="17912"/>
          <a:stretch>
            <a:fillRect/>
          </a:stretch>
        </p:blipFill>
        <p:spPr>
          <a:xfrm>
            <a:off x="4087018" y="137795"/>
            <a:ext cx="4076701" cy="3429000"/>
          </a:xfrm>
        </p:spPr>
      </p:pic>
      <p:pic>
        <p:nvPicPr>
          <p:cNvPr id="12" name="Picture Placeholder 11" descr="A person in a suit and tie holding a glass&#10;&#10;Description automatically generated">
            <a:extLst>
              <a:ext uri="{FF2B5EF4-FFF2-40B4-BE49-F238E27FC236}">
                <a16:creationId xmlns:a16="http://schemas.microsoft.com/office/drawing/2014/main" id="{EE7AE7D1-24B4-429A-9F7B-D7A7E7BEA9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8974" r="8974"/>
          <a:stretch>
            <a:fillRect/>
          </a:stretch>
        </p:blipFill>
        <p:spPr>
          <a:xfrm>
            <a:off x="7855006" y="136525"/>
            <a:ext cx="4038600" cy="3429000"/>
          </a:xfrm>
        </p:spPr>
      </p:pic>
    </p:spTree>
    <p:extLst>
      <p:ext uri="{BB962C8B-B14F-4D97-AF65-F5344CB8AC3E}">
        <p14:creationId xmlns:p14="http://schemas.microsoft.com/office/powerpoint/2010/main" val="210634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rtlCol="0" anchor="ctr">
            <a:normAutofit/>
          </a:bodyPr>
          <a:lstStyle/>
          <a:p>
            <a:pPr rtl="0"/>
            <a:r>
              <a:rPr lang="en-GB" sz="4600"/>
              <a:t>Korean Studies and the Great Leap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AEAC0465-1751-47C8-9200-CF24EEB5E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 rtlCol="0" anchor="t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 dirty="0"/>
              <a:t>Hyun Ok Park, </a:t>
            </a:r>
            <a:r>
              <a:rPr lang="en-GB" dirty="0" err="1"/>
              <a:t>Jaeeun</a:t>
            </a:r>
            <a:r>
              <a:rPr lang="en-GB" dirty="0"/>
              <a:t> Kim, Miya </a:t>
            </a:r>
            <a:r>
              <a:rPr lang="en-GB" dirty="0" err="1"/>
              <a:t>Qiong</a:t>
            </a:r>
            <a:r>
              <a:rPr lang="en-GB" dirty="0"/>
              <a:t> </a:t>
            </a:r>
            <a:r>
              <a:rPr lang="en-GB" dirty="0" err="1"/>
              <a:t>Xie</a:t>
            </a:r>
            <a:r>
              <a:rPr lang="en-GB" dirty="0"/>
              <a:t>, Dong Jo Shin</a:t>
            </a:r>
          </a:p>
        </p:txBody>
      </p:sp>
      <p:pic>
        <p:nvPicPr>
          <p:cNvPr id="14" name="Picture Placeholder 13" descr="A lake surrounded by mountains&#10;&#10;Description automatically generated">
            <a:extLst>
              <a:ext uri="{FF2B5EF4-FFF2-40B4-BE49-F238E27FC236}">
                <a16:creationId xmlns:a16="http://schemas.microsoft.com/office/drawing/2014/main" id="{AAE1C330-63A1-4A97-8EFC-8C0DA50284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b="33912"/>
          <a:stretch/>
        </p:blipFill>
        <p:spPr>
          <a:xfrm>
            <a:off x="20" y="10"/>
            <a:ext cx="9143980" cy="4532303"/>
          </a:xfr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932065-5BEE-4D45-A3A1-6F0559B48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r>
              <a:rPr lang="en-GB" dirty="0"/>
              <a:t>Yanbian in the Great Leap Forward, 1958-1962</a:t>
            </a:r>
            <a:endParaRPr lang="en-GB"/>
          </a:p>
        </p:txBody>
      </p:sp>
      <p:pic>
        <p:nvPicPr>
          <p:cNvPr id="18" name="Picture Placeholder 17" descr="A picture containing outdoor, person, mountain">
            <a:extLst>
              <a:ext uri="{FF2B5EF4-FFF2-40B4-BE49-F238E27FC236}">
                <a16:creationId xmlns:a16="http://schemas.microsoft.com/office/drawing/2014/main" id="{17AE28DB-6A67-4368-B973-0AF9753460B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" b="12347"/>
          <a:stretch/>
        </p:blipFill>
        <p:spPr>
          <a:xfrm>
            <a:off x="9144000" y="4532313"/>
            <a:ext cx="3048000" cy="2325687"/>
          </a:xfr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2C1D6-521E-4B36-BBF3-F3613BE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3E1D-B7F8-47F6-A352-B757462B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 anchor="ctr">
            <a:normAutofit/>
          </a:bodyPr>
          <a:lstStyle/>
          <a:p>
            <a:pPr lvl="0" rtl="0">
              <a:spcAft>
                <a:spcPts val="600"/>
              </a:spcAft>
            </a:pPr>
            <a:fld id="{2722F022-211C-4882-844C-086FEA6806AA}" type="slidenum">
              <a:rPr lang="en-GB" smtClean="0"/>
              <a:pPr lvl="0" rtl="0">
                <a:spcAft>
                  <a:spcPts val="600"/>
                </a:spcAft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028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47DB1-3F9C-468B-AA88-B484A16FE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912055"/>
          </a:xfrm>
        </p:spPr>
        <p:txBody>
          <a:bodyPr>
            <a:normAutofit/>
          </a:bodyPr>
          <a:lstStyle/>
          <a:p>
            <a:r>
              <a:rPr lang="en-GB" dirty="0" err="1"/>
              <a:t>Jaeeun</a:t>
            </a:r>
            <a:r>
              <a:rPr lang="en-GB" dirty="0"/>
              <a:t> Kim</a:t>
            </a:r>
            <a:br>
              <a:rPr lang="en-GB" dirty="0"/>
            </a:br>
            <a:r>
              <a:rPr lang="en-GB" sz="2000" dirty="0"/>
              <a:t>Korea Foundation Endowed Associate Professor of Sociology, University of Michigan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7B4EA-05EB-4519-B02B-EA32DF60A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4320" y="5751832"/>
            <a:ext cx="5945393" cy="1108335"/>
          </a:xfrm>
        </p:spPr>
        <p:txBody>
          <a:bodyPr>
            <a:normAutofit fontScale="92500"/>
          </a:bodyPr>
          <a:lstStyle/>
          <a:p>
            <a:r>
              <a:rPr lang="en-GB" dirty="0"/>
              <a:t>University of Michigan (Korea Foundation Endowed Associate Professor of Sociology)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6007A-AF83-4DA7-9AD5-1C3E83FFD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0D14E9-1A26-4E20-945D-180D8A2A99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16BC53-0678-4206-ACA4-A88A45CED9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0E0E9D5-74E5-41BE-B85F-B2EF355B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EB67E3-B1A7-4330-8467-A18C4687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defRPr/>
            </a:pPr>
            <a:fld id="{2722F022-211C-4882-844C-086FEA6806AA}" type="slidenum">
              <a:rPr lang="en-GB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>
                <a:defRPr/>
              </a:pPr>
              <a:t>8</a:t>
            </a:fld>
            <a:endParaRPr lang="en-GB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A book cover of a book&#10;&#10;Description automatically generated">
            <a:extLst>
              <a:ext uri="{FF2B5EF4-FFF2-40B4-BE49-F238E27FC236}">
                <a16:creationId xmlns:a16="http://schemas.microsoft.com/office/drawing/2014/main" id="{9E904436-1520-4F59-9F70-CFC7B394AE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48" y="24616"/>
            <a:ext cx="5032252" cy="4533899"/>
          </a:xfrm>
          <a:prstGeom prst="rect">
            <a:avLst/>
          </a:prstGeom>
        </p:spPr>
      </p:pic>
      <p:pic>
        <p:nvPicPr>
          <p:cNvPr id="11" name="Picture Placeholder 10" descr="A person in a black shirt&#10;&#10;Description automatically generated">
            <a:extLst>
              <a:ext uri="{FF2B5EF4-FFF2-40B4-BE49-F238E27FC236}">
                <a16:creationId xmlns:a16="http://schemas.microsoft.com/office/drawing/2014/main" id="{E3D217D3-D610-451A-8AE1-33AC3F767D05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3" b="2540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26" name="Picture 2" descr="Jilin in NE China records bumper grain harvest - Xinhua">
            <a:extLst>
              <a:ext uri="{FF2B5EF4-FFF2-40B4-BE49-F238E27FC236}">
                <a16:creationId xmlns:a16="http://schemas.microsoft.com/office/drawing/2014/main" id="{FAB1E947-1828-4F50-90C0-200D063EC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8" y="4480952"/>
            <a:ext cx="5068219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17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47DB1-3F9C-468B-AA88-B484A16FE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 anchor="b">
            <a:normAutofit/>
          </a:bodyPr>
          <a:lstStyle/>
          <a:p>
            <a:r>
              <a:rPr lang="en-GB" sz="3800"/>
              <a:t>Hyun Ok Park</a:t>
            </a:r>
            <a:br>
              <a:rPr lang="en-GB" sz="3800"/>
            </a:br>
            <a:r>
              <a:rPr lang="en-GB" sz="3800"/>
              <a:t>Professor of Sociology, York University (Toronto)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7B4EA-05EB-4519-B02B-EA32DF60A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/>
          <a:p>
            <a:r>
              <a:rPr lang="en-GB" sz="2200"/>
              <a:t>University of Michigan (Korea Foundation Endowed Associate Professor of Sociology)</a:t>
            </a:r>
          </a:p>
        </p:txBody>
      </p:sp>
      <p:pic>
        <p:nvPicPr>
          <p:cNvPr id="18" name="Picture Placeholder 17" descr="A long road leading to a snowy landscape&#10;&#10;Description automatically generated">
            <a:extLst>
              <a:ext uri="{FF2B5EF4-FFF2-40B4-BE49-F238E27FC236}">
                <a16:creationId xmlns:a16="http://schemas.microsoft.com/office/drawing/2014/main" id="{C63C806B-AA36-4546-9910-CCC083E52918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0682"/>
          <a:stretch/>
        </p:blipFill>
        <p:spPr>
          <a:xfrm>
            <a:off x="20" y="4533900"/>
            <a:ext cx="7086578" cy="2324100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6007A-AF83-4DA7-9AD5-1C3E83FFD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pic>
        <p:nvPicPr>
          <p:cNvPr id="17" name="Picture 1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3BD23DD-A560-46B8-BCC1-36802A1D5BA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7" r="2" b="2"/>
          <a:stretch/>
        </p:blipFill>
        <p:spPr>
          <a:xfrm>
            <a:off x="7086600" y="10"/>
            <a:ext cx="5105400" cy="4533890"/>
          </a:xfrm>
          <a:prstGeom prst="rect">
            <a:avLst/>
          </a:prstGeom>
          <a:noFill/>
        </p:spPr>
      </p:pic>
      <p:pic>
        <p:nvPicPr>
          <p:cNvPr id="19" name="Picture Placeholder 18" descr="A group of people working on computers&#10;&#10;Description automatically generated">
            <a:extLst>
              <a:ext uri="{FF2B5EF4-FFF2-40B4-BE49-F238E27FC236}">
                <a16:creationId xmlns:a16="http://schemas.microsoft.com/office/drawing/2014/main" id="{DC9B9B09-CFE1-42CA-BE99-A994DA2A30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9516" b="9516"/>
          <a:stretch>
            <a:fillRect/>
          </a:stretch>
        </p:blipFill>
        <p:spPr>
          <a:xfrm>
            <a:off x="7086600" y="4533900"/>
            <a:ext cx="5105400" cy="2324100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0E0E9D5-74E5-41BE-B85F-B2EF355B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EB67E3-B1A7-4330-8467-A18C4687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  <a:defRPr/>
            </a:pPr>
            <a:fld id="{2722F022-211C-4882-844C-086FEA6806AA}" type="slidenum">
              <a:rPr lang="en-GB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>
                <a:spcAft>
                  <a:spcPts val="600"/>
                </a:spcAft>
                <a:defRPr/>
              </a:pPr>
              <a:t>9</a:t>
            </a:fld>
            <a:endParaRPr lang="en-GB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6560908"/>
      </p:ext>
    </p:extLst>
  </p:cSld>
  <p:clrMapOvr>
    <a:masterClrMapping/>
  </p:clrMapOvr>
</p:sld>
</file>

<file path=ppt/theme/theme1.xml><?xml version="1.0" encoding="utf-8"?>
<a:theme xmlns:a="http://schemas.openxmlformats.org/drawingml/2006/main" name="ColorBlockVTI">
  <a:themeElements>
    <a:clrScheme name="ColorBlock Color Scheme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626_TF89117832_Win32" id="{DB0A3224-88B5-430B-9AD1-D790B94EF5D8}" vid="{070D6B8A-04B9-4AE4-ADE6-362B2ED255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757C30-AE9A-4680-90EB-19D282EC2B7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F0BF08-C674-44E3-8BFC-85BC65E095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{AAC91409-42F4-4A36-AC1E-2EC549808B46}tf89117832_win32</Template>
  <TotalTime>100</TotalTime>
  <Words>601</Words>
  <Application>Microsoft Office PowerPoint</Application>
  <PresentationFormat>Widescreen</PresentationFormat>
  <Paragraphs>106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Alegreya</vt:lpstr>
      <vt:lpstr>Arial</vt:lpstr>
      <vt:lpstr>Avenir Next LT Pro</vt:lpstr>
      <vt:lpstr>Calibri</vt:lpstr>
      <vt:lpstr>ColorBlockVTI</vt:lpstr>
      <vt:lpstr>Yanbian in the Great Leap Forward</vt:lpstr>
      <vt:lpstr>PowerPoint Presentation</vt:lpstr>
      <vt:lpstr>Preliminary Works </vt:lpstr>
      <vt:lpstr>PowerPoint Presentation</vt:lpstr>
      <vt:lpstr>1957-1965</vt:lpstr>
      <vt:lpstr>Questions</vt:lpstr>
      <vt:lpstr>Korean Studies and the Great Leap</vt:lpstr>
      <vt:lpstr>Jaeeun Kim Korea Foundation Endowed Associate Professor of Sociology, University of Michigan</vt:lpstr>
      <vt:lpstr>Hyun Ok Park Professor of Sociology, York University (Toronto)</vt:lpstr>
      <vt:lpstr>Dong Jo Shin Assistant Professor of History, College of St. Rose (Albany, New York) </vt:lpstr>
      <vt:lpstr>The Great Leap in Yanbian reflected Maoist ideology, economic improvisation, and ethnic assimilation.</vt:lpstr>
      <vt:lpstr>“The great Chinese famine did not kill, proportionally, more minority than Han people.”</vt:lpstr>
      <vt:lpstr>Frank Dikotter,  Yang Jisheng,  Felix  Wemheuer</vt:lpstr>
      <vt:lpstr>Zhu Dehai / Chu Dok-hae</vt:lpstr>
      <vt:lpstr>Cross-Border Trade, Aid, and Movement</vt:lpstr>
      <vt:lpstr>Future Sources</vt:lpstr>
    </vt:vector>
  </TitlesOfParts>
  <Company>University of Leeds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Yanbian in the Great Leap Forward</dc:title>
  <dc:creator>Adam Cathcart</dc:creator>
  <cp:lastModifiedBy>Adam Cathcart</cp:lastModifiedBy>
  <cp:revision>11</cp:revision>
  <dcterms:created xsi:type="dcterms:W3CDTF">2024-02-13T14:43:38Z</dcterms:created>
  <dcterms:modified xsi:type="dcterms:W3CDTF">2024-02-13T16:24:13Z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