
<file path=[Content_Types].xml><?xml version="1.0" encoding="utf-8"?>
<Types xmlns="http://schemas.openxmlformats.org/package/2006/content-types">
  <Default Extension="fntdata" ContentType="application/x-fontdata"/>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8" r:id="rId3"/>
    <p:sldId id="273" r:id="rId4"/>
    <p:sldId id="257" r:id="rId5"/>
    <p:sldId id="259" r:id="rId6"/>
    <p:sldId id="271" r:id="rId7"/>
    <p:sldId id="268" r:id="rId8"/>
    <p:sldId id="264" r:id="rId9"/>
    <p:sldId id="261" r:id="rId10"/>
    <p:sldId id="270" r:id="rId11"/>
  </p:sldIdLst>
  <p:sldSz cx="18288000" cy="10287000"/>
  <p:notesSz cx="6858000" cy="9144000"/>
  <p:embeddedFontLst>
    <p:embeddedFont>
      <p:font typeface="Anton" pitchFamily="2" charset="77"/>
      <p:regular r:id="rId13"/>
    </p:embeddedFont>
    <p:embeddedFont>
      <p:font typeface="Calibri" panose="020F0502020204030204" pitchFamily="34" charset="0"/>
      <p:regular r:id="rId14"/>
      <p:bold r:id="rId15"/>
      <p:italic r:id="rId16"/>
      <p:boldItalic r:id="rId17"/>
    </p:embeddedFont>
    <p:embeddedFont>
      <p:font typeface="Questrial" pitchFamily="2" charset="77"/>
      <p:regular r:id="rId18"/>
    </p:embeddedFont>
    <p:embeddedFont>
      <p:font typeface="TT Chocolates" panose="02000503020000020003" pitchFamily="2" charset="77"/>
      <p:regular r:id="rId19"/>
    </p:embeddedFont>
    <p:embeddedFont>
      <p:font typeface="TT Chocolates Bold" panose="02000803020000020003" pitchFamily="2" charset="77"/>
      <p:regular r:id="rId20"/>
      <p:bold r:id="rId21"/>
    </p:embeddedFont>
    <p:embeddedFont>
      <p:font typeface="TT Chocolates Bold Italics" panose="02000803030000090003" pitchFamily="2" charset="77"/>
      <p:regular r:id="rId22"/>
      <p:bold r:id="rId23"/>
      <p:italic r:id="rId24"/>
      <p:boldItalic r:id="rId25"/>
    </p:embeddedFont>
    <p:embeddedFont>
      <p:font typeface="TT Chocolates Ultra-Bold" panose="02000903040000020003"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2" autoAdjust="0"/>
    <p:restoredTop sz="88340" autoAdjust="0"/>
  </p:normalViewPr>
  <p:slideViewPr>
    <p:cSldViewPr>
      <p:cViewPr>
        <p:scale>
          <a:sx n="68" d="100"/>
          <a:sy n="68" d="100"/>
        </p:scale>
        <p:origin x="1088"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eligible scans that were performed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of eligible scans performed</c:v>
                </c:pt>
              </c:strCache>
            </c:strRef>
          </c:tx>
          <c:spPr>
            <a:solidFill>
              <a:schemeClr val="accent1"/>
            </a:solidFill>
            <a:ln>
              <a:noFill/>
            </a:ln>
            <a:effectLst/>
            <a:sp3d/>
          </c:spPr>
          <c:invertIfNegative val="0"/>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Sheet1!$B$2:$B$13</c:f>
              <c:numCache>
                <c:formatCode>General</c:formatCode>
                <c:ptCount val="12"/>
                <c:pt idx="0">
                  <c:v>27.6</c:v>
                </c:pt>
                <c:pt idx="1">
                  <c:v>37.9</c:v>
                </c:pt>
                <c:pt idx="2">
                  <c:v>54.8</c:v>
                </c:pt>
                <c:pt idx="3">
                  <c:v>55</c:v>
                </c:pt>
                <c:pt idx="4">
                  <c:v>68.3</c:v>
                </c:pt>
                <c:pt idx="5">
                  <c:v>90.2</c:v>
                </c:pt>
                <c:pt idx="6">
                  <c:v>82.2</c:v>
                </c:pt>
                <c:pt idx="7">
                  <c:v>76.900000000000006</c:v>
                </c:pt>
                <c:pt idx="8">
                  <c:v>68.400000000000006</c:v>
                </c:pt>
                <c:pt idx="9">
                  <c:v>82.4</c:v>
                </c:pt>
                <c:pt idx="10">
                  <c:v>83.3</c:v>
                </c:pt>
              </c:numCache>
            </c:numRef>
          </c:val>
          <c:extLst>
            <c:ext xmlns:c16="http://schemas.microsoft.com/office/drawing/2014/chart" uri="{C3380CC4-5D6E-409C-BE32-E72D297353CC}">
              <c16:uniqueId val="{00000000-EEE7-6640-89AB-A08D0A9F8C46}"/>
            </c:ext>
          </c:extLst>
        </c:ser>
        <c:ser>
          <c:idx val="1"/>
          <c:order val="1"/>
          <c:tx>
            <c:strRef>
              <c:f>Sheet1!$C$1</c:f>
              <c:strCache>
                <c:ptCount val="1"/>
                <c:pt idx="0">
                  <c:v>Column2</c:v>
                </c:pt>
              </c:strCache>
            </c:strRef>
          </c:tx>
          <c:spPr>
            <a:solidFill>
              <a:schemeClr val="accent2"/>
            </a:solidFill>
            <a:ln>
              <a:noFill/>
            </a:ln>
            <a:effectLst/>
            <a:sp3d/>
          </c:spPr>
          <c:invertIfNegative val="0"/>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Sheet1!$C$2:$C$13</c:f>
              <c:numCache>
                <c:formatCode>General</c:formatCode>
                <c:ptCount val="12"/>
              </c:numCache>
            </c:numRef>
          </c:val>
          <c:extLst>
            <c:ext xmlns:c16="http://schemas.microsoft.com/office/drawing/2014/chart" uri="{C3380CC4-5D6E-409C-BE32-E72D297353CC}">
              <c16:uniqueId val="{00000001-EEE7-6640-89AB-A08D0A9F8C46}"/>
            </c:ext>
          </c:extLst>
        </c:ser>
        <c:ser>
          <c:idx val="2"/>
          <c:order val="2"/>
          <c:tx>
            <c:strRef>
              <c:f>Sheet1!$D$1</c:f>
              <c:strCache>
                <c:ptCount val="1"/>
                <c:pt idx="0">
                  <c:v>Column3</c:v>
                </c:pt>
              </c:strCache>
            </c:strRef>
          </c:tx>
          <c:spPr>
            <a:solidFill>
              <a:schemeClr val="accent3"/>
            </a:solidFill>
            <a:ln>
              <a:noFill/>
            </a:ln>
            <a:effectLst/>
            <a:sp3d/>
          </c:spPr>
          <c:invertIfNegative val="0"/>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Sheet1!$D$2:$D$13</c:f>
              <c:numCache>
                <c:formatCode>General</c:formatCode>
                <c:ptCount val="12"/>
              </c:numCache>
            </c:numRef>
          </c:val>
          <c:extLst>
            <c:ext xmlns:c16="http://schemas.microsoft.com/office/drawing/2014/chart" uri="{C3380CC4-5D6E-409C-BE32-E72D297353CC}">
              <c16:uniqueId val="{00000002-EEE7-6640-89AB-A08D0A9F8C46}"/>
            </c:ext>
          </c:extLst>
        </c:ser>
        <c:dLbls>
          <c:showLegendKey val="0"/>
          <c:showVal val="0"/>
          <c:showCatName val="0"/>
          <c:showSerName val="0"/>
          <c:showPercent val="0"/>
          <c:showBubbleSize val="0"/>
        </c:dLbls>
        <c:gapWidth val="150"/>
        <c:shape val="box"/>
        <c:axId val="189937312"/>
        <c:axId val="179267024"/>
        <c:axId val="0"/>
      </c:bar3DChart>
      <c:catAx>
        <c:axId val="189937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267024"/>
        <c:crosses val="autoZero"/>
        <c:auto val="1"/>
        <c:lblAlgn val="ctr"/>
        <c:lblOffset val="100"/>
        <c:noMultiLvlLbl val="0"/>
      </c:catAx>
      <c:valAx>
        <c:axId val="179267024"/>
        <c:scaling>
          <c:orientation val="minMax"/>
        </c:scaling>
        <c:delete val="0"/>
        <c:axPos val="l"/>
        <c:majorGridlines>
          <c:spPr>
            <a:ln w="9525" cap="flat" cmpd="sng" algn="ctr">
              <a:solidFill>
                <a:srgbClr val="00B0F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3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1E174-92E3-D841-B1E5-6DC47494D7F1}" type="datetimeFigureOut">
              <a:rPr lang="en-US" smtClean="0"/>
              <a:t>5/29/24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05868-728C-EC4F-A23D-9C761E34B27E}" type="slidenum">
              <a:rPr lang="en-US" smtClean="0"/>
              <a:t>‹#›</a:t>
            </a:fld>
            <a:endParaRPr lang="en-US"/>
          </a:p>
        </p:txBody>
      </p:sp>
    </p:spTree>
    <p:extLst>
      <p:ext uri="{BB962C8B-B14F-4D97-AF65-F5344CB8AC3E}">
        <p14:creationId xmlns:p14="http://schemas.microsoft.com/office/powerpoint/2010/main" val="330384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Thank you. Good morning everyone. My name is Samantha Buelu, I am a final year student soon to start working as a doctor in Sheffield UK and today I will be presenting the results of our audit on gallbladder surveillance adequacy in patients with Primary Sclerosing Cholangitis, or PSC, at our institution. – Sheffield teaching hospitals.</a:t>
            </a:r>
          </a:p>
          <a:p>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1</a:t>
            </a:fld>
            <a:endParaRPr lang="en-US"/>
          </a:p>
        </p:txBody>
      </p:sp>
    </p:spTree>
    <p:extLst>
      <p:ext uri="{BB962C8B-B14F-4D97-AF65-F5344CB8AC3E}">
        <p14:creationId xmlns:p14="http://schemas.microsoft.com/office/powerpoint/2010/main" val="279412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10</a:t>
            </a:fld>
            <a:endParaRPr lang="en-US"/>
          </a:p>
        </p:txBody>
      </p:sp>
    </p:spTree>
    <p:extLst>
      <p:ext uri="{BB962C8B-B14F-4D97-AF65-F5344CB8AC3E}">
        <p14:creationId xmlns:p14="http://schemas.microsoft.com/office/powerpoint/2010/main" val="160854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Sclerosing Cholangitis is a chronic inflammatory disease that affects the bile ducts, leading to scarring and narrowing of these ducts. This condition significantly increases the risk of hepatobiliary cancers, including cholangiocarcinoma (CCA), hepatocellular carcinoma (HCC), and gallbladder cancer. Malignancy is the leading cause of mortality among PSC </a:t>
            </a:r>
            <a:r>
              <a:rPr lang="en-GB" dirty="0" err="1"/>
              <a:t>patients.""Given</a:t>
            </a:r>
            <a:r>
              <a:rPr lang="en-GB" dirty="0"/>
              <a:t> these risks, the British Society of Gastroenterology (BSG) recommends annual ultrasound surveillance of the gallbladder to detect polyps, which can be a precursor to cancer</a:t>
            </a:r>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2</a:t>
            </a:fld>
            <a:endParaRPr lang="en-US"/>
          </a:p>
        </p:txBody>
      </p:sp>
    </p:spTree>
    <p:extLst>
      <p:ext uri="{BB962C8B-B14F-4D97-AF65-F5344CB8AC3E}">
        <p14:creationId xmlns:p14="http://schemas.microsoft.com/office/powerpoint/2010/main" val="384345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The main objectives of our audit were to evaluate whether we are adhering to the recommended annual ultrasound surveillance for PSC patients and to review the findings of these scans. We also aimed to examine the histological outcomes of any polyps that were removed, as well as cholecystectomies performed for other reasons.</a:t>
            </a:r>
          </a:p>
          <a:p>
            <a:r>
              <a:rPr lang="en-GB" b="0" i="0" u="none" strike="noStrike" dirty="0">
                <a:solidFill>
                  <a:srgbClr val="000000"/>
                </a:solidFill>
                <a:effectLst/>
                <a:latin typeface="-webkit-standard"/>
              </a:rPr>
              <a:t>As you can see, according to the British Society of Gastroenterology written by Michael Chapman et al. It is recommended for US of the gallbladder should be performed in patients with PSC if polyps are identified this should be escalated and investigated further. </a:t>
            </a:r>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3</a:t>
            </a:fld>
            <a:endParaRPr lang="en-US"/>
          </a:p>
        </p:txBody>
      </p:sp>
    </p:spTree>
    <p:extLst>
      <p:ext uri="{BB962C8B-B14F-4D97-AF65-F5344CB8AC3E}">
        <p14:creationId xmlns:p14="http://schemas.microsoft.com/office/powerpoint/2010/main" val="130164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dirty="0">
                <a:solidFill>
                  <a:srgbClr val="000000"/>
                </a:solidFill>
                <a:effectLst/>
                <a:latin typeface="Calibri" panose="020F0502020204030204" pitchFamily="34" charset="0"/>
                <a:ea typeface="Times New Roman" panose="02020603050405020304" pitchFamily="18" charset="0"/>
              </a:rPr>
              <a:t>138 patients were identified from our PSC database.  Their US surveillance rate between 2012-2022 was assessed against our standard that all patients should have an annual US of the gallbladder (100%).  Cross sectional imaging including MRCP was deemed unsuitable for gallbladder surveillance and was excluded. The presence of polyps and their size was noted, and any cholecystectomies and subsequent histology reports were recorded.</a:t>
            </a:r>
            <a:r>
              <a:rPr lang="en-GB" dirty="0">
                <a:effectLst/>
              </a:rPr>
              <a:t> </a:t>
            </a:r>
          </a:p>
          <a:p>
            <a:endParaRPr lang="en-GB" dirty="0">
              <a:effectLst/>
            </a:endParaRPr>
          </a:p>
          <a:p>
            <a:r>
              <a:rPr lang="en-GB" dirty="0">
                <a:effectLst/>
              </a:rPr>
              <a:t>References for table = BSG guidelines</a:t>
            </a:r>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4</a:t>
            </a:fld>
            <a:endParaRPr lang="en-US"/>
          </a:p>
        </p:txBody>
      </p:sp>
    </p:spTree>
    <p:extLst>
      <p:ext uri="{BB962C8B-B14F-4D97-AF65-F5344CB8AC3E}">
        <p14:creationId xmlns:p14="http://schemas.microsoft.com/office/powerpoint/2010/main" val="81292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Our data shows a positive trend in the percentage of patients receiving annual ultrasound scans over the 10-year period, with an average surveillance rate of 66.1%.</a:t>
            </a:r>
          </a:p>
          <a:p>
            <a:r>
              <a:rPr lang="en-GB" b="0" i="0" u="none" strike="noStrike" dirty="0">
                <a:solidFill>
                  <a:srgbClr val="000000"/>
                </a:solidFill>
                <a:effectLst/>
                <a:latin typeface="-webkit-standard"/>
              </a:rPr>
              <a:t> However, only 13 patients, or 9.4%, had complete annual surveillance as recommended.</a:t>
            </a:r>
          </a:p>
          <a:p>
            <a:pPr marL="0" lvl="0" indent="0" algn="l">
              <a:lnSpc>
                <a:spcPts val="2839"/>
              </a:lnSpc>
              <a:spcBef>
                <a:spcPct val="0"/>
              </a:spcBef>
            </a:pPr>
            <a:r>
              <a:rPr lang="en-GB" sz="1200" dirty="0">
                <a:solidFill>
                  <a:schemeClr val="accent1">
                    <a:lumMod val="75000"/>
                  </a:schemeClr>
                </a:solidFill>
                <a:effectLst/>
                <a:latin typeface="Questrial" pitchFamily="2" charset="77"/>
                <a:ea typeface="Questrial" pitchFamily="2" charset="77"/>
                <a:cs typeface="Questrial" pitchFamily="2" charset="77"/>
              </a:rPr>
              <a:t>Of all scans that should have been performed over the decade for all patients, 41.3% were conducted. </a:t>
            </a:r>
          </a:p>
          <a:p>
            <a:pPr marL="0" lvl="0" indent="0" algn="l">
              <a:lnSpc>
                <a:spcPts val="2839"/>
              </a:lnSpc>
              <a:spcBef>
                <a:spcPct val="0"/>
              </a:spcBef>
            </a:pPr>
            <a:endParaRPr lang="en-GB" sz="1200" dirty="0">
              <a:solidFill>
                <a:schemeClr val="accent1">
                  <a:lumMod val="75000"/>
                </a:schemeClr>
              </a:solidFill>
              <a:effectLst/>
              <a:latin typeface="Questrial" pitchFamily="2" charset="77"/>
              <a:ea typeface="Questrial" pitchFamily="2" charset="77"/>
              <a:cs typeface="Questrial" pitchFamily="2" charset="77"/>
            </a:endParaRPr>
          </a:p>
        </p:txBody>
      </p:sp>
      <p:sp>
        <p:nvSpPr>
          <p:cNvPr id="4" name="Slide Number Placeholder 3"/>
          <p:cNvSpPr>
            <a:spLocks noGrp="1"/>
          </p:cNvSpPr>
          <p:nvPr>
            <p:ph type="sldNum" sz="quarter" idx="5"/>
          </p:nvPr>
        </p:nvSpPr>
        <p:spPr/>
        <p:txBody>
          <a:bodyPr/>
          <a:lstStyle/>
          <a:p>
            <a:fld id="{24505868-728C-EC4F-A23D-9C761E34B27E}" type="slidenum">
              <a:rPr lang="en-US" smtClean="0"/>
              <a:t>5</a:t>
            </a:fld>
            <a:endParaRPr lang="en-US"/>
          </a:p>
        </p:txBody>
      </p:sp>
    </p:spTree>
    <p:extLst>
      <p:ext uri="{BB962C8B-B14F-4D97-AF65-F5344CB8AC3E}">
        <p14:creationId xmlns:p14="http://schemas.microsoft.com/office/powerpoint/2010/main" val="158395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We identified seven polyps in total, with four being removed. All excised polyps had significant histological findings, including three cases of adenocarcinoma and one case of high-grade dysplasia.</a:t>
            </a:r>
          </a:p>
          <a:p>
            <a:r>
              <a:rPr lang="en-GB" b="0" i="0" u="none" strike="noStrike" dirty="0">
                <a:solidFill>
                  <a:srgbClr val="000000"/>
                </a:solidFill>
                <a:effectLst/>
                <a:latin typeface="-webkit-standard"/>
              </a:rPr>
              <a:t>The mean size of these polyps were 17.3mm with the range being 10-30mm. </a:t>
            </a:r>
          </a:p>
          <a:p>
            <a:r>
              <a:rPr lang="en-GB" b="0" i="0" u="none" strike="noStrike" dirty="0">
                <a:solidFill>
                  <a:srgbClr val="000000"/>
                </a:solidFill>
                <a:effectLst/>
                <a:latin typeface="-webkit-standard"/>
              </a:rPr>
              <a:t>25 other </a:t>
            </a:r>
            <a:r>
              <a:rPr lang="en-GB" b="0" i="0" u="none" strike="noStrike" dirty="0" err="1">
                <a:solidFill>
                  <a:srgbClr val="000000"/>
                </a:solidFill>
                <a:effectLst/>
                <a:latin typeface="-webkit-standard"/>
              </a:rPr>
              <a:t>choleysectomies</a:t>
            </a:r>
            <a:r>
              <a:rPr lang="en-GB" b="0" i="0" u="none" strike="noStrike" dirty="0">
                <a:solidFill>
                  <a:srgbClr val="000000"/>
                </a:solidFill>
                <a:effectLst/>
                <a:latin typeface="-webkit-standard"/>
              </a:rPr>
              <a:t> were </a:t>
            </a:r>
            <a:r>
              <a:rPr lang="en-GB" b="0" i="0" u="none" strike="noStrike" dirty="0" err="1">
                <a:solidFill>
                  <a:srgbClr val="000000"/>
                </a:solidFill>
                <a:effectLst/>
                <a:latin typeface="-webkit-standard"/>
              </a:rPr>
              <a:t>perfomed</a:t>
            </a:r>
            <a:r>
              <a:rPr lang="en-GB" b="0" i="0" u="none" strike="noStrike" dirty="0">
                <a:solidFill>
                  <a:srgbClr val="000000"/>
                </a:solidFill>
                <a:effectLst/>
                <a:latin typeface="-webkit-standard"/>
              </a:rPr>
              <a:t>, 14 for liver transplantation or benign pathology e.g. gallstone disease</a:t>
            </a:r>
          </a:p>
          <a:p>
            <a:r>
              <a:rPr lang="en-GB" b="0" i="0" u="none" strike="noStrike" dirty="0">
                <a:solidFill>
                  <a:srgbClr val="000000"/>
                </a:solidFill>
                <a:effectLst/>
                <a:latin typeface="-webkit-standard"/>
              </a:rPr>
              <a:t>Sort </a:t>
            </a:r>
            <a:r>
              <a:rPr lang="en-GB" b="0" i="0" u="none" strike="noStrike" dirty="0" err="1">
                <a:solidFill>
                  <a:srgbClr val="000000"/>
                </a:solidFill>
                <a:effectLst/>
                <a:latin typeface="-webkit-standard"/>
              </a:rPr>
              <a:t>animarion</a:t>
            </a:r>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6</a:t>
            </a:fld>
            <a:endParaRPr lang="en-US"/>
          </a:p>
        </p:txBody>
      </p:sp>
    </p:spTree>
    <p:extLst>
      <p:ext uri="{BB962C8B-B14F-4D97-AF65-F5344CB8AC3E}">
        <p14:creationId xmlns:p14="http://schemas.microsoft.com/office/powerpoint/2010/main" val="195825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Our audit had several limitations. Firstly, the relatively small sample size of 138 patients may limit the generalizability of our findings. Additionally, the small number of detected polyps m. Lastly, the records on cholecystectomies lacked detail, which may have impacted our results. – </a:t>
            </a:r>
          </a:p>
          <a:p>
            <a:endParaRPr lang="en-GB" b="0" i="0" u="none" strike="noStrike" dirty="0">
              <a:solidFill>
                <a:srgbClr val="000000"/>
              </a:solidFill>
              <a:effectLst/>
              <a:latin typeface="-webkit-standard"/>
            </a:endParaRPr>
          </a:p>
          <a:p>
            <a:r>
              <a:rPr lang="en-GB" b="0" i="0" u="none" strike="noStrike" dirty="0">
                <a:solidFill>
                  <a:srgbClr val="000000"/>
                </a:solidFill>
                <a:effectLst/>
                <a:latin typeface="-webkit-standard"/>
              </a:rPr>
              <a:t>No imaging review – gallstones identified on US were not reviewed in case of misdiagnosis </a:t>
            </a:r>
          </a:p>
        </p:txBody>
      </p:sp>
      <p:sp>
        <p:nvSpPr>
          <p:cNvPr id="4" name="Slide Number Placeholder 3"/>
          <p:cNvSpPr>
            <a:spLocks noGrp="1"/>
          </p:cNvSpPr>
          <p:nvPr>
            <p:ph type="sldNum" sz="quarter" idx="5"/>
          </p:nvPr>
        </p:nvSpPr>
        <p:spPr/>
        <p:txBody>
          <a:bodyPr/>
          <a:lstStyle/>
          <a:p>
            <a:fld id="{24505868-728C-EC4F-A23D-9C761E34B27E}" type="slidenum">
              <a:rPr lang="en-US" smtClean="0"/>
              <a:t>7</a:t>
            </a:fld>
            <a:endParaRPr lang="en-US"/>
          </a:p>
        </p:txBody>
      </p:sp>
    </p:spTree>
    <p:extLst>
      <p:ext uri="{BB962C8B-B14F-4D97-AF65-F5344CB8AC3E}">
        <p14:creationId xmlns:p14="http://schemas.microsoft.com/office/powerpoint/2010/main" val="221328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Space the points out </a:t>
            </a:r>
          </a:p>
          <a:p>
            <a:pPr marL="171450" indent="-171450">
              <a:buFontTx/>
              <a:buChar char="-"/>
            </a:pPr>
            <a:endParaRPr lang="en-US" dirty="0"/>
          </a:p>
          <a:p>
            <a:r>
              <a:rPr lang="en-US" dirty="0"/>
              <a:t>2, </a:t>
            </a:r>
            <a:r>
              <a:rPr lang="en-US" dirty="0" err="1"/>
              <a:t>Practise</a:t>
            </a:r>
            <a:r>
              <a:rPr lang="en-US" dirty="0"/>
              <a:t> between different clinicians vary and not everyone may stick to that which is recommended by BSG. Some clinicians use MR as a mode of surveillance for gallbladder polyps. </a:t>
            </a:r>
          </a:p>
          <a:p>
            <a:pPr marL="285750" marR="0" lvl="0" indent="-285750" algn="l" defTabSz="914400" rtl="0" eaLnBrk="1" fontAlgn="auto" latinLnBrk="0" hangingPunct="1">
              <a:lnSpc>
                <a:spcPts val="1756"/>
              </a:lnSpc>
              <a:spcBef>
                <a:spcPct val="0"/>
              </a:spcBef>
              <a:spcAft>
                <a:spcPts val="0"/>
              </a:spcAft>
              <a:buClrTx/>
              <a:buSzTx/>
              <a:buFontTx/>
              <a:buChar char="-"/>
              <a:tabLst/>
              <a:defRPr/>
            </a:pPr>
            <a:r>
              <a:rPr lang="en-US" dirty="0"/>
              <a:t>3. </a:t>
            </a:r>
            <a:r>
              <a:rPr lang="en-US" sz="1200" dirty="0">
                <a:solidFill>
                  <a:srgbClr val="46483F"/>
                </a:solidFill>
                <a:latin typeface="Questrial"/>
              </a:rPr>
              <a:t>All polyps excised had significant findings –although I mentioned hard to draw conclusion on previous slide </a:t>
            </a:r>
            <a:r>
              <a:rPr lang="en-GB" b="0" i="0" u="none" strike="noStrike" dirty="0">
                <a:solidFill>
                  <a:srgbClr val="000000"/>
                </a:solidFill>
                <a:effectLst/>
                <a:latin typeface="-webkit-standard"/>
              </a:rPr>
              <a:t>- still worth noting 4 had high dysplasia or malignancy. </a:t>
            </a:r>
            <a:endParaRPr lang="en-US" sz="1200" dirty="0">
              <a:solidFill>
                <a:srgbClr val="46483F"/>
              </a:solidFill>
              <a:latin typeface="Questrial"/>
            </a:endParaRPr>
          </a:p>
          <a:p>
            <a:pPr marL="285750" lvl="0" indent="-285750" algn="l">
              <a:lnSpc>
                <a:spcPts val="1756"/>
              </a:lnSpc>
              <a:spcBef>
                <a:spcPct val="0"/>
              </a:spcBef>
              <a:buFontTx/>
              <a:buChar char="-"/>
            </a:pPr>
            <a:r>
              <a:rPr lang="en-US" sz="1200" dirty="0">
                <a:solidFill>
                  <a:srgbClr val="46483F"/>
                </a:solidFill>
                <a:latin typeface="Questrial"/>
              </a:rPr>
              <a:t>2 polyps lost to follow up </a:t>
            </a:r>
          </a:p>
          <a:p>
            <a:pPr marL="285750" lvl="0" indent="-285750" algn="l">
              <a:lnSpc>
                <a:spcPts val="1756"/>
              </a:lnSpc>
              <a:spcBef>
                <a:spcPct val="0"/>
              </a:spcBef>
              <a:buFontTx/>
              <a:buChar char="-"/>
            </a:pPr>
            <a:r>
              <a:rPr lang="en-US" sz="1200" dirty="0">
                <a:solidFill>
                  <a:srgbClr val="46483F"/>
                </a:solidFill>
                <a:latin typeface="Questrial"/>
              </a:rPr>
              <a:t>1 incorrect advise given – 1 person was incorrectly discharged from surveillance </a:t>
            </a:r>
          </a:p>
          <a:p>
            <a:r>
              <a:rPr lang="en-US" dirty="0"/>
              <a:t>4. </a:t>
            </a:r>
            <a:r>
              <a:rPr lang="en-US" sz="1200" dirty="0">
                <a:solidFill>
                  <a:srgbClr val="46483F"/>
                </a:solidFill>
                <a:latin typeface="Questrial"/>
              </a:rPr>
              <a:t>All 25 cholecystectomies performed for benign pathology showed no significant findings –</a:t>
            </a:r>
            <a:r>
              <a:rPr lang="en-GB" b="0" i="0" u="none" strike="noStrike" dirty="0">
                <a:solidFill>
                  <a:srgbClr val="000000"/>
                </a:solidFill>
                <a:effectLst/>
                <a:latin typeface="-webkit-standard"/>
              </a:rPr>
              <a:t>For patients who had cholecystectomy for transplantation, histology reports often lacked extensive </a:t>
            </a:r>
            <a:r>
              <a:rPr lang="en-GB" b="0" i="0" u="none" strike="noStrike" dirty="0" err="1">
                <a:solidFill>
                  <a:srgbClr val="000000"/>
                </a:solidFill>
                <a:effectLst/>
                <a:latin typeface="-webkit-standard"/>
              </a:rPr>
              <a:t>deatil</a:t>
            </a:r>
            <a:r>
              <a:rPr lang="en-GB" b="0" i="0" u="none" strike="noStrike" dirty="0">
                <a:solidFill>
                  <a:srgbClr val="000000"/>
                </a:solidFill>
                <a:effectLst/>
                <a:latin typeface="-webkit-standard"/>
              </a:rPr>
              <a:t> and said no gross abnormality.  However after speaking to the </a:t>
            </a:r>
            <a:r>
              <a:rPr lang="en-GB" b="0" i="0" u="none" strike="noStrike" dirty="0" err="1">
                <a:solidFill>
                  <a:srgbClr val="000000"/>
                </a:solidFill>
                <a:effectLst/>
                <a:latin typeface="-webkit-standard"/>
              </a:rPr>
              <a:t>histolpathologists</a:t>
            </a:r>
            <a:r>
              <a:rPr lang="en-GB" b="0" i="0" u="none" strike="noStrike" dirty="0">
                <a:solidFill>
                  <a:srgbClr val="000000"/>
                </a:solidFill>
                <a:effectLst/>
                <a:latin typeface="-webkit-standard"/>
              </a:rPr>
              <a:t> we were informed they do a macroscopic inspection of removed gallbladders, and would comment on any polyps identified so we are confident no extra polyps were missed.</a:t>
            </a:r>
          </a:p>
          <a:p>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8</a:t>
            </a:fld>
            <a:endParaRPr lang="en-US"/>
          </a:p>
        </p:txBody>
      </p:sp>
    </p:spTree>
    <p:extLst>
      <p:ext uri="{BB962C8B-B14F-4D97-AF65-F5344CB8AC3E}">
        <p14:creationId xmlns:p14="http://schemas.microsoft.com/office/powerpoint/2010/main" val="298340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 Make bigger</a:t>
            </a:r>
          </a:p>
          <a:p>
            <a:r>
              <a:rPr lang="en-GB" b="0" i="0" u="none" strike="noStrike" dirty="0">
                <a:solidFill>
                  <a:srgbClr val="000000"/>
                </a:solidFill>
                <a:effectLst/>
                <a:latin typeface="-webkit-standard"/>
              </a:rPr>
              <a:t>In conclusion, while there has been an improvement in surveillance, the adherence to the recommended annual ultrasound scans remains inadequate. This underscores the need for better compliance to improve early detection and management of gallbladder polyps in PSC patients. </a:t>
            </a:r>
            <a:endParaRPr lang="en-US" dirty="0"/>
          </a:p>
        </p:txBody>
      </p:sp>
      <p:sp>
        <p:nvSpPr>
          <p:cNvPr id="4" name="Slide Number Placeholder 3"/>
          <p:cNvSpPr>
            <a:spLocks noGrp="1"/>
          </p:cNvSpPr>
          <p:nvPr>
            <p:ph type="sldNum" sz="quarter" idx="5"/>
          </p:nvPr>
        </p:nvSpPr>
        <p:spPr/>
        <p:txBody>
          <a:bodyPr/>
          <a:lstStyle/>
          <a:p>
            <a:fld id="{24505868-728C-EC4F-A23D-9C761E34B27E}" type="slidenum">
              <a:rPr lang="en-US" smtClean="0"/>
              <a:t>9</a:t>
            </a:fld>
            <a:endParaRPr lang="en-US"/>
          </a:p>
        </p:txBody>
      </p:sp>
    </p:spTree>
    <p:extLst>
      <p:ext uri="{BB962C8B-B14F-4D97-AF65-F5344CB8AC3E}">
        <p14:creationId xmlns:p14="http://schemas.microsoft.com/office/powerpoint/2010/main" val="353229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2.xml"/><Relationship Id="rId5" Type="http://schemas.microsoft.com/office/2007/relationships/hdphoto" Target="../media/hdphoto3.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17/06/relationships/model3d" Target="../media/model3d1.glb"/><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pic>
        <p:nvPicPr>
          <p:cNvPr id="1028" name="Picture 4" descr="Sheffield Teaching Hospital - Home">
            <a:extLst>
              <a:ext uri="{FF2B5EF4-FFF2-40B4-BE49-F238E27FC236}">
                <a16:creationId xmlns:a16="http://schemas.microsoft.com/office/drawing/2014/main" id="{0B612B9E-A0AF-A77E-2276-A7AF6FB58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p:nvPr/>
        </p:nvGrpSpPr>
        <p:grpSpPr>
          <a:xfrm>
            <a:off x="654560" y="7641027"/>
            <a:ext cx="7705737" cy="699013"/>
            <a:chOff x="0" y="0"/>
            <a:chExt cx="2168051" cy="196671"/>
          </a:xfrm>
        </p:grpSpPr>
        <p:sp>
          <p:nvSpPr>
            <p:cNvPr id="4" name="Freeform 4"/>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chemeClr val="accent1">
                <a:lumMod val="20000"/>
                <a:lumOff val="80000"/>
              </a:schemeClr>
            </a:solidFill>
            <a:ln w="9525" cap="sq">
              <a:solidFill>
                <a:srgbClr val="231076"/>
              </a:solidFill>
              <a:prstDash val="solid"/>
              <a:miter/>
            </a:ln>
          </p:spPr>
          <p:txBody>
            <a:bodyPr/>
            <a:lstStyle/>
            <a:p>
              <a:endParaRPr lang="en-US" dirty="0">
                <a:ln>
                  <a:solidFill>
                    <a:schemeClr val="accent1">
                      <a:lumMod val="50000"/>
                    </a:schemeClr>
                  </a:solidFill>
                </a:ln>
              </a:endParaRPr>
            </a:p>
          </p:txBody>
        </p:sp>
        <p:sp>
          <p:nvSpPr>
            <p:cNvPr id="5" name="TextBox 5"/>
            <p:cNvSpPr txBox="1"/>
            <p:nvPr/>
          </p:nvSpPr>
          <p:spPr>
            <a:xfrm>
              <a:off x="0" y="-19050"/>
              <a:ext cx="2168051" cy="215721"/>
            </a:xfrm>
            <a:prstGeom prst="rect">
              <a:avLst/>
            </a:prstGeom>
          </p:spPr>
          <p:txBody>
            <a:bodyPr lIns="34560" tIns="34560" rIns="34560" bIns="34560" rtlCol="0" anchor="ctr"/>
            <a:lstStyle/>
            <a:p>
              <a:pPr algn="ctr">
                <a:lnSpc>
                  <a:spcPts val="1161"/>
                </a:lnSpc>
              </a:pPr>
              <a:endParaRPr/>
            </a:p>
          </p:txBody>
        </p:sp>
      </p:grpSp>
      <p:grpSp>
        <p:nvGrpSpPr>
          <p:cNvPr id="8" name="Group 8"/>
          <p:cNvGrpSpPr/>
          <p:nvPr/>
        </p:nvGrpSpPr>
        <p:grpSpPr>
          <a:xfrm>
            <a:off x="653562" y="8927374"/>
            <a:ext cx="3219286" cy="561365"/>
            <a:chOff x="0" y="0"/>
            <a:chExt cx="847878" cy="147849"/>
          </a:xfrm>
        </p:grpSpPr>
        <p:sp>
          <p:nvSpPr>
            <p:cNvPr id="9" name="Freeform 9"/>
            <p:cNvSpPr/>
            <p:nvPr/>
          </p:nvSpPr>
          <p:spPr>
            <a:xfrm>
              <a:off x="0" y="0"/>
              <a:ext cx="847878" cy="147849"/>
            </a:xfrm>
            <a:custGeom>
              <a:avLst/>
              <a:gdLst/>
              <a:ahLst/>
              <a:cxnLst/>
              <a:rect l="l" t="t" r="r" b="b"/>
              <a:pathLst>
                <a:path w="847878" h="147849">
                  <a:moveTo>
                    <a:pt x="0" y="0"/>
                  </a:moveTo>
                  <a:lnTo>
                    <a:pt x="847878" y="0"/>
                  </a:lnTo>
                  <a:lnTo>
                    <a:pt x="847878" y="147849"/>
                  </a:lnTo>
                  <a:lnTo>
                    <a:pt x="0" y="147849"/>
                  </a:lnTo>
                  <a:close/>
                </a:path>
              </a:pathLst>
            </a:custGeom>
            <a:solidFill>
              <a:schemeClr val="accent1">
                <a:lumMod val="75000"/>
              </a:schemeClr>
            </a:solidFill>
            <a:ln>
              <a:solidFill>
                <a:srgbClr val="0070C0"/>
              </a:solidFill>
            </a:ln>
          </p:spPr>
          <p:txBody>
            <a:bodyPr/>
            <a:lstStyle/>
            <a:p>
              <a:endParaRPr lang="en-US" dirty="0"/>
            </a:p>
          </p:txBody>
        </p:sp>
        <p:sp>
          <p:nvSpPr>
            <p:cNvPr id="10" name="TextBox 10"/>
            <p:cNvSpPr txBox="1"/>
            <p:nvPr/>
          </p:nvSpPr>
          <p:spPr>
            <a:xfrm>
              <a:off x="0" y="0"/>
              <a:ext cx="847878" cy="147849"/>
            </a:xfrm>
            <a:prstGeom prst="rect">
              <a:avLst/>
            </a:prstGeom>
            <a:ln>
              <a:solidFill>
                <a:srgbClr val="0070C0"/>
              </a:solidFill>
            </a:ln>
          </p:spPr>
          <p:txBody>
            <a:bodyPr lIns="165100" tIns="165100" rIns="165100" bIns="165100" rtlCol="0" anchor="ctr"/>
            <a:lstStyle/>
            <a:p>
              <a:pPr algn="ctr">
                <a:lnSpc>
                  <a:spcPts val="1887"/>
                </a:lnSpc>
              </a:pPr>
              <a:r>
                <a:rPr lang="en-US" sz="1599" dirty="0">
                  <a:solidFill>
                    <a:srgbClr val="FFFFFF"/>
                  </a:solidFill>
                  <a:latin typeface="TT Chocolates Bold"/>
                </a:rPr>
                <a:t>Presented by Samantha Buelu</a:t>
              </a:r>
            </a:p>
          </p:txBody>
        </p:sp>
      </p:grpSp>
      <p:sp>
        <p:nvSpPr>
          <p:cNvPr id="12" name="TextBox 12"/>
          <p:cNvSpPr txBox="1"/>
          <p:nvPr/>
        </p:nvSpPr>
        <p:spPr>
          <a:xfrm>
            <a:off x="609600" y="3181551"/>
            <a:ext cx="10696236" cy="3550972"/>
          </a:xfrm>
          <a:prstGeom prst="rect">
            <a:avLst/>
          </a:prstGeom>
        </p:spPr>
        <p:txBody>
          <a:bodyPr wrap="square" lIns="0" tIns="0" rIns="0" bIns="0" rtlCol="0" anchor="t">
            <a:spAutoFit/>
          </a:bodyPr>
          <a:lstStyle/>
          <a:p>
            <a:pPr lvl="0">
              <a:lnSpc>
                <a:spcPts val="7041"/>
              </a:lnSpc>
            </a:pPr>
            <a:r>
              <a:rPr lang="en-US" sz="4800" dirty="0">
                <a:solidFill>
                  <a:schemeClr val="accent1">
                    <a:lumMod val="75000"/>
                  </a:schemeClr>
                </a:solidFill>
                <a:latin typeface="TT Chocolates Ultra-Bold"/>
              </a:rPr>
              <a:t>An audit of the adequacy of gallbladder surveillance in PSC at our institution: are we following the guideline and what were our findings?</a:t>
            </a:r>
          </a:p>
        </p:txBody>
      </p:sp>
      <p:sp>
        <p:nvSpPr>
          <p:cNvPr id="13" name="TextBox 13"/>
          <p:cNvSpPr txBox="1"/>
          <p:nvPr/>
        </p:nvSpPr>
        <p:spPr>
          <a:xfrm>
            <a:off x="840773" y="7641027"/>
            <a:ext cx="7380283" cy="467436"/>
          </a:xfrm>
          <a:prstGeom prst="rect">
            <a:avLst/>
          </a:prstGeom>
        </p:spPr>
        <p:txBody>
          <a:bodyPr lIns="0" tIns="0" rIns="0" bIns="0" rtlCol="0" anchor="t">
            <a:spAutoFit/>
          </a:bodyPr>
          <a:lstStyle/>
          <a:p>
            <a:pPr marL="0" lvl="0" indent="0" algn="ctr">
              <a:lnSpc>
                <a:spcPts val="4286"/>
              </a:lnSpc>
            </a:pPr>
            <a:r>
              <a:rPr lang="en-US" sz="1500" dirty="0">
                <a:solidFill>
                  <a:schemeClr val="accent1">
                    <a:lumMod val="75000"/>
                  </a:schemeClr>
                </a:solidFill>
                <a:latin typeface="TT Chocolates"/>
              </a:rPr>
              <a:t>Samantha Buelu, Sophie Curran, Dr Katie Hoyles, Prof Dermot Gleeson, Dr Benjamin Rea</a:t>
            </a:r>
          </a:p>
        </p:txBody>
      </p:sp>
      <p:sp>
        <p:nvSpPr>
          <p:cNvPr id="14" name="TextBox 14"/>
          <p:cNvSpPr txBox="1"/>
          <p:nvPr/>
        </p:nvSpPr>
        <p:spPr>
          <a:xfrm>
            <a:off x="14506933" y="1066950"/>
            <a:ext cx="2752367" cy="334643"/>
          </a:xfrm>
          <a:prstGeom prst="rect">
            <a:avLst/>
          </a:prstGeom>
        </p:spPr>
        <p:txBody>
          <a:bodyPr lIns="0" tIns="0" rIns="0" bIns="0" rtlCol="0" anchor="t">
            <a:spAutoFit/>
          </a:bodyPr>
          <a:lstStyle/>
          <a:p>
            <a:pPr marL="0" lvl="0" indent="0" algn="r">
              <a:lnSpc>
                <a:spcPts val="2595"/>
              </a:lnSpc>
            </a:pPr>
            <a:r>
              <a:rPr lang="en-US" sz="2199" dirty="0">
                <a:solidFill>
                  <a:schemeClr val="accent1">
                    <a:lumMod val="75000"/>
                  </a:schemeClr>
                </a:solidFill>
                <a:latin typeface="TT Chocolates Bold"/>
              </a:rPr>
              <a:t>May 2024</a:t>
            </a:r>
          </a:p>
        </p:txBody>
      </p:sp>
      <p:pic>
        <p:nvPicPr>
          <p:cNvPr id="1026" name="Picture 2" descr="Gastrointestinal and Abdominal Radiology">
            <a:extLst>
              <a:ext uri="{FF2B5EF4-FFF2-40B4-BE49-F238E27FC236}">
                <a16:creationId xmlns:a16="http://schemas.microsoft.com/office/drawing/2014/main" id="{B8B60820-5117-B1E3-64CD-583E70E5CF7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n ultrasound of a baby&#10;&#10;Description automatically generated">
            <a:extLst>
              <a:ext uri="{FF2B5EF4-FFF2-40B4-BE49-F238E27FC236}">
                <a16:creationId xmlns:a16="http://schemas.microsoft.com/office/drawing/2014/main" id="{E320E7ED-470B-C5D1-6577-8DD170E6878F}"/>
              </a:ext>
            </a:extLst>
          </p:cNvPr>
          <p:cNvPicPr>
            <a:picLocks noChangeAspect="1"/>
          </p:cNvPicPr>
          <p:nvPr/>
        </p:nvPicPr>
        <p:blipFill>
          <a:blip r:embed="rId6"/>
          <a:stretch>
            <a:fillRect/>
          </a:stretch>
        </p:blipFill>
        <p:spPr>
          <a:xfrm>
            <a:off x="11641178" y="2960761"/>
            <a:ext cx="5731510" cy="4001770"/>
          </a:xfrm>
          <a:prstGeom prst="rect">
            <a:avLst/>
          </a:prstGeom>
        </p:spPr>
      </p:pic>
      <p:sp>
        <p:nvSpPr>
          <p:cNvPr id="11" name="TextBox 10">
            <a:extLst>
              <a:ext uri="{FF2B5EF4-FFF2-40B4-BE49-F238E27FC236}">
                <a16:creationId xmlns:a16="http://schemas.microsoft.com/office/drawing/2014/main" id="{2E6E79AF-EA6F-7C22-7ACF-648414373FB1}"/>
              </a:ext>
            </a:extLst>
          </p:cNvPr>
          <p:cNvSpPr txBox="1"/>
          <p:nvPr/>
        </p:nvSpPr>
        <p:spPr>
          <a:xfrm>
            <a:off x="508000" y="9810234"/>
            <a:ext cx="9144000" cy="369332"/>
          </a:xfrm>
          <a:prstGeom prst="rect">
            <a:avLst/>
          </a:prstGeom>
          <a:noFill/>
        </p:spPr>
        <p:txBody>
          <a:bodyPr wrap="square">
            <a:spAutoFit/>
          </a:bodyPr>
          <a:lstStyle/>
          <a:p>
            <a:pPr marL="457200" indent="-457200">
              <a:buAutoNum type="arabicPeriod"/>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Department of Clinical Radiology, Sheffield Teaching Hospitals, Sheffield 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3" name="TextBox 3"/>
          <p:cNvSpPr txBox="1"/>
          <p:nvPr/>
        </p:nvSpPr>
        <p:spPr>
          <a:xfrm>
            <a:off x="777647" y="5151065"/>
            <a:ext cx="7416928" cy="1684075"/>
          </a:xfrm>
          <a:prstGeom prst="rect">
            <a:avLst/>
          </a:prstGeom>
        </p:spPr>
        <p:txBody>
          <a:bodyPr lIns="0" tIns="0" rIns="0" bIns="0" rtlCol="0" anchor="t">
            <a:spAutoFit/>
          </a:bodyPr>
          <a:lstStyle/>
          <a:p>
            <a:pPr marL="0" lvl="0" indent="0" algn="l">
              <a:lnSpc>
                <a:spcPts val="12675"/>
              </a:lnSpc>
            </a:pPr>
            <a:r>
              <a:rPr lang="en-US" sz="12675" spc="139" dirty="0">
                <a:solidFill>
                  <a:schemeClr val="accent1">
                    <a:lumMod val="75000"/>
                  </a:schemeClr>
                </a:solidFill>
                <a:latin typeface="Anton"/>
              </a:rPr>
              <a:t>Thank You</a:t>
            </a:r>
          </a:p>
        </p:txBody>
      </p:sp>
      <p:sp>
        <p:nvSpPr>
          <p:cNvPr id="23" name="Freeform 23"/>
          <p:cNvSpPr/>
          <p:nvPr/>
        </p:nvSpPr>
        <p:spPr>
          <a:xfrm>
            <a:off x="1266825" y="1028700"/>
            <a:ext cx="322205" cy="322205"/>
          </a:xfrm>
          <a:custGeom>
            <a:avLst/>
            <a:gdLst/>
            <a:ahLst/>
            <a:cxnLst/>
            <a:rect l="l" t="t" r="r" b="b"/>
            <a:pathLst>
              <a:path w="322205" h="322205">
                <a:moveTo>
                  <a:pt x="0" y="0"/>
                </a:moveTo>
                <a:lnTo>
                  <a:pt x="322205" y="0"/>
                </a:lnTo>
                <a:lnTo>
                  <a:pt x="322205" y="322205"/>
                </a:lnTo>
                <a:lnTo>
                  <a:pt x="0" y="322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5" name="Picture 2" descr="Gastrointestinal and Abdominal Radiology">
            <a:extLst>
              <a:ext uri="{FF2B5EF4-FFF2-40B4-BE49-F238E27FC236}">
                <a16:creationId xmlns:a16="http://schemas.microsoft.com/office/drawing/2014/main" id="{8A8D8536-2F27-EB54-55CC-24AE2F77B2D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548217"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heffield Teaching Hospital - Home">
            <a:extLst>
              <a:ext uri="{FF2B5EF4-FFF2-40B4-BE49-F238E27FC236}">
                <a16:creationId xmlns:a16="http://schemas.microsoft.com/office/drawing/2014/main" id="{566D5B36-0F1E-FBBE-EA3C-A3F6ECB652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8">
            <a:extLst>
              <a:ext uri="{FF2B5EF4-FFF2-40B4-BE49-F238E27FC236}">
                <a16:creationId xmlns:a16="http://schemas.microsoft.com/office/drawing/2014/main" id="{6F48614E-FA9F-1AB6-A6AA-84FEC9CCF245}"/>
              </a:ext>
            </a:extLst>
          </p:cNvPr>
          <p:cNvGrpSpPr/>
          <p:nvPr/>
        </p:nvGrpSpPr>
        <p:grpSpPr>
          <a:xfrm>
            <a:off x="914399" y="8977617"/>
            <a:ext cx="6781801" cy="561365"/>
            <a:chOff x="0" y="0"/>
            <a:chExt cx="847878" cy="147849"/>
          </a:xfrm>
        </p:grpSpPr>
        <p:sp>
          <p:nvSpPr>
            <p:cNvPr id="28" name="Freeform 9">
              <a:extLst>
                <a:ext uri="{FF2B5EF4-FFF2-40B4-BE49-F238E27FC236}">
                  <a16:creationId xmlns:a16="http://schemas.microsoft.com/office/drawing/2014/main" id="{8A663554-38C3-0EE5-771C-D96110C52C9E}"/>
                </a:ext>
              </a:extLst>
            </p:cNvPr>
            <p:cNvSpPr/>
            <p:nvPr/>
          </p:nvSpPr>
          <p:spPr>
            <a:xfrm>
              <a:off x="0" y="0"/>
              <a:ext cx="847878" cy="147849"/>
            </a:xfrm>
            <a:custGeom>
              <a:avLst/>
              <a:gdLst/>
              <a:ahLst/>
              <a:cxnLst/>
              <a:rect l="l" t="t" r="r" b="b"/>
              <a:pathLst>
                <a:path w="847878" h="147849">
                  <a:moveTo>
                    <a:pt x="0" y="0"/>
                  </a:moveTo>
                  <a:lnTo>
                    <a:pt x="847878" y="0"/>
                  </a:lnTo>
                  <a:lnTo>
                    <a:pt x="847878" y="147849"/>
                  </a:lnTo>
                  <a:lnTo>
                    <a:pt x="0" y="147849"/>
                  </a:lnTo>
                  <a:close/>
                </a:path>
              </a:pathLst>
            </a:custGeom>
            <a:solidFill>
              <a:schemeClr val="accent1">
                <a:lumMod val="75000"/>
              </a:schemeClr>
            </a:solidFill>
            <a:ln>
              <a:solidFill>
                <a:srgbClr val="0070C0"/>
              </a:solidFill>
            </a:ln>
          </p:spPr>
          <p:txBody>
            <a:bodyPr/>
            <a:lstStyle/>
            <a:p>
              <a:endParaRPr lang="en-US" dirty="0"/>
            </a:p>
          </p:txBody>
        </p:sp>
        <p:sp>
          <p:nvSpPr>
            <p:cNvPr id="29" name="TextBox 10">
              <a:extLst>
                <a:ext uri="{FF2B5EF4-FFF2-40B4-BE49-F238E27FC236}">
                  <a16:creationId xmlns:a16="http://schemas.microsoft.com/office/drawing/2014/main" id="{515F90BE-A09B-4140-F66D-7BD78F33B897}"/>
                </a:ext>
              </a:extLst>
            </p:cNvPr>
            <p:cNvSpPr txBox="1"/>
            <p:nvPr/>
          </p:nvSpPr>
          <p:spPr>
            <a:xfrm>
              <a:off x="0" y="0"/>
              <a:ext cx="847878" cy="147849"/>
            </a:xfrm>
            <a:prstGeom prst="rect">
              <a:avLst/>
            </a:prstGeom>
            <a:ln>
              <a:solidFill>
                <a:srgbClr val="0070C0"/>
              </a:solidFill>
            </a:ln>
          </p:spPr>
          <p:txBody>
            <a:bodyPr lIns="165100" tIns="165100" rIns="165100" bIns="165100" rtlCol="0" anchor="ctr"/>
            <a:lstStyle/>
            <a:p>
              <a:pPr algn="ctr">
                <a:lnSpc>
                  <a:spcPts val="1887"/>
                </a:lnSpc>
              </a:pPr>
              <a:r>
                <a:rPr lang="en-US" sz="1599" dirty="0">
                  <a:solidFill>
                    <a:srgbClr val="FFFFFF"/>
                  </a:solidFill>
                  <a:latin typeface="TT Chocolates Bold"/>
                </a:rPr>
                <a:t>RSMUNYEBVU1@SHEFFIELD.AC.UK</a:t>
              </a:r>
            </a:p>
            <a:p>
              <a:pPr algn="ctr">
                <a:lnSpc>
                  <a:spcPts val="1887"/>
                </a:lnSpc>
              </a:pPr>
              <a:endParaRPr lang="en-US" sz="1599" dirty="0">
                <a:solidFill>
                  <a:srgbClr val="FFFFFF"/>
                </a:solidFill>
                <a:latin typeface="TT Chocolates Bol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4122350" y="765399"/>
            <a:ext cx="10043297" cy="1651635"/>
          </a:xfrm>
          <a:prstGeom prst="rect">
            <a:avLst/>
          </a:prstGeom>
        </p:spPr>
        <p:txBody>
          <a:bodyPr lIns="0" tIns="0" rIns="0" bIns="0" rtlCol="0" anchor="t">
            <a:spAutoFit/>
          </a:bodyPr>
          <a:lstStyle/>
          <a:p>
            <a:pPr algn="ctr">
              <a:lnSpc>
                <a:spcPts val="13439"/>
              </a:lnSpc>
            </a:pPr>
            <a:r>
              <a:rPr lang="en-US" sz="9600" dirty="0">
                <a:solidFill>
                  <a:schemeClr val="accent1">
                    <a:lumMod val="75000"/>
                  </a:schemeClr>
                </a:solidFill>
                <a:latin typeface="TT Chocolates Bold"/>
              </a:rPr>
              <a:t>INTRODUCTION</a:t>
            </a:r>
          </a:p>
        </p:txBody>
      </p:sp>
      <p:pic>
        <p:nvPicPr>
          <p:cNvPr id="18" name="Picture 4" descr="Sheffield Teaching Hospital - Home">
            <a:extLst>
              <a:ext uri="{FF2B5EF4-FFF2-40B4-BE49-F238E27FC236}">
                <a16:creationId xmlns:a16="http://schemas.microsoft.com/office/drawing/2014/main" id="{56046967-4A91-2121-0E0E-6EB65AB44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12420600" y="237089"/>
            <a:ext cx="8983556" cy="11580122"/>
          </a:xfrm>
          <a:prstGeom prst="rect">
            <a:avLst/>
          </a:prstGeom>
        </p:spPr>
        <p:txBody>
          <a:bodyPr lIns="50800" tIns="50800" rIns="50800" bIns="50800" rtlCol="0" anchor="ctr"/>
          <a:lstStyle/>
          <a:p>
            <a:pPr algn="ctr">
              <a:lnSpc>
                <a:spcPts val="2952"/>
              </a:lnSpc>
            </a:pPr>
            <a:endParaRPr/>
          </a:p>
        </p:txBody>
      </p:sp>
      <p:sp>
        <p:nvSpPr>
          <p:cNvPr id="8" name="TextBox 8"/>
          <p:cNvSpPr txBox="1"/>
          <p:nvPr/>
        </p:nvSpPr>
        <p:spPr>
          <a:xfrm>
            <a:off x="1371600" y="2270530"/>
            <a:ext cx="14935199" cy="6881114"/>
          </a:xfrm>
          <a:prstGeom prst="rect">
            <a:avLst/>
          </a:prstGeom>
        </p:spPr>
        <p:txBody>
          <a:bodyPr wrap="square" lIns="0" tIns="0" rIns="0" bIns="0" rtlCol="0" anchor="t">
            <a:spAutoFit/>
          </a:bodyPr>
          <a:lstStyle/>
          <a:p>
            <a:pPr marL="457200" indent="-457200" algn="l">
              <a:lnSpc>
                <a:spcPts val="4480"/>
              </a:lnSpc>
              <a:buFont typeface="Wingdings" pitchFamily="2" charset="2"/>
              <a:buChar char="Ø"/>
            </a:pPr>
            <a:endParaRPr lang="en-US" sz="3200" dirty="0">
              <a:solidFill>
                <a:srgbClr val="0E0340"/>
              </a:solidFill>
              <a:latin typeface="Questrial"/>
            </a:endParaRPr>
          </a:p>
          <a:p>
            <a:pPr marL="457200" indent="-457200">
              <a:lnSpc>
                <a:spcPts val="4480"/>
              </a:lnSpc>
              <a:buFont typeface="Wingdings" pitchFamily="2" charset="2"/>
              <a:buChar char="Ø"/>
            </a:pPr>
            <a:r>
              <a:rPr lang="en-US" sz="3200" dirty="0">
                <a:solidFill>
                  <a:srgbClr val="0E0340"/>
                </a:solidFill>
                <a:latin typeface="Questrial"/>
              </a:rPr>
              <a:t>Primary Sclerosing Cholangitis (PSC) is a chronic inflammatory condition that impacts bile ducts, causing scarring of the tissue and narrowing of the ducts.</a:t>
            </a:r>
          </a:p>
          <a:p>
            <a:pPr marL="457200" indent="-457200">
              <a:lnSpc>
                <a:spcPts val="4480"/>
              </a:lnSpc>
              <a:buFont typeface="Wingdings" pitchFamily="2" charset="2"/>
              <a:buChar char="Ø"/>
            </a:pPr>
            <a:endParaRPr lang="en-US" sz="3200" dirty="0">
              <a:solidFill>
                <a:srgbClr val="0E0340"/>
              </a:solidFill>
              <a:latin typeface="Questrial"/>
            </a:endParaRPr>
          </a:p>
          <a:p>
            <a:pPr marL="457200" indent="-457200">
              <a:lnSpc>
                <a:spcPts val="4480"/>
              </a:lnSpc>
              <a:buFont typeface="Wingdings" pitchFamily="2" charset="2"/>
              <a:buChar char="Ø"/>
            </a:pPr>
            <a:r>
              <a:rPr lang="en-US" sz="3200" dirty="0">
                <a:solidFill>
                  <a:srgbClr val="0E0340"/>
                </a:solidFill>
                <a:latin typeface="Questrial"/>
              </a:rPr>
              <a:t>This increases the likelihood of developing hepatobiliary cancers, including CCA, HCC, and gallbladder cancer. </a:t>
            </a:r>
          </a:p>
          <a:p>
            <a:pPr marL="457200" indent="-457200">
              <a:lnSpc>
                <a:spcPts val="4480"/>
              </a:lnSpc>
              <a:buFont typeface="Wingdings" pitchFamily="2" charset="2"/>
              <a:buChar char="Ø"/>
            </a:pPr>
            <a:endParaRPr lang="en-US" sz="3200" dirty="0">
              <a:solidFill>
                <a:srgbClr val="0E0340"/>
              </a:solidFill>
              <a:latin typeface="Questrial"/>
            </a:endParaRPr>
          </a:p>
          <a:p>
            <a:pPr marL="457200" indent="-457200">
              <a:lnSpc>
                <a:spcPts val="4480"/>
              </a:lnSpc>
              <a:buFont typeface="Wingdings" pitchFamily="2" charset="2"/>
              <a:buChar char="Ø"/>
            </a:pPr>
            <a:r>
              <a:rPr lang="en-US" sz="3200" dirty="0">
                <a:solidFill>
                  <a:srgbClr val="0E0340"/>
                </a:solidFill>
                <a:latin typeface="Questrial"/>
              </a:rPr>
              <a:t>Malignancy is the leading cause of mortality in this population</a:t>
            </a:r>
          </a:p>
          <a:p>
            <a:pPr marL="457200" indent="-457200">
              <a:lnSpc>
                <a:spcPts val="4480"/>
              </a:lnSpc>
              <a:buFont typeface="Wingdings" pitchFamily="2" charset="2"/>
              <a:buChar char="Ø"/>
            </a:pPr>
            <a:endParaRPr lang="en-US" sz="3200" dirty="0">
              <a:solidFill>
                <a:srgbClr val="0E0340"/>
              </a:solidFill>
              <a:latin typeface="Questrial"/>
            </a:endParaRPr>
          </a:p>
          <a:p>
            <a:pPr marL="457200" indent="-457200">
              <a:lnSpc>
                <a:spcPts val="4480"/>
              </a:lnSpc>
              <a:buFont typeface="Wingdings" pitchFamily="2" charset="2"/>
              <a:buChar char="Ø"/>
            </a:pPr>
            <a:r>
              <a:rPr lang="en-US" sz="3200" dirty="0">
                <a:solidFill>
                  <a:srgbClr val="0E0340"/>
                </a:solidFill>
                <a:latin typeface="Questrial"/>
              </a:rPr>
              <a:t>Therefore, the BSG recommends 12 monthly ultrasound surveillance of the gallbladder to look for gallbladder polyps</a:t>
            </a:r>
          </a:p>
          <a:p>
            <a:pPr marL="457200" indent="-457200" algn="l">
              <a:lnSpc>
                <a:spcPts val="4480"/>
              </a:lnSpc>
              <a:buFont typeface="Wingdings" pitchFamily="2" charset="2"/>
              <a:buChar char="Ø"/>
            </a:pPr>
            <a:endParaRPr lang="en-US" sz="3200" dirty="0">
              <a:solidFill>
                <a:srgbClr val="0E0340"/>
              </a:solidFill>
              <a:latin typeface="Questrial"/>
            </a:endParaRPr>
          </a:p>
        </p:txBody>
      </p:sp>
      <p:grpSp>
        <p:nvGrpSpPr>
          <p:cNvPr id="14" name="Group 2">
            <a:extLst>
              <a:ext uri="{FF2B5EF4-FFF2-40B4-BE49-F238E27FC236}">
                <a16:creationId xmlns:a16="http://schemas.microsoft.com/office/drawing/2014/main" id="{F542751D-9AB0-76C5-83BA-8160FB3B4A42}"/>
              </a:ext>
            </a:extLst>
          </p:cNvPr>
          <p:cNvGrpSpPr/>
          <p:nvPr/>
        </p:nvGrpSpPr>
        <p:grpSpPr>
          <a:xfrm rot="5400000">
            <a:off x="14547268" y="3962140"/>
            <a:ext cx="7197591" cy="851477"/>
            <a:chOff x="0" y="0"/>
            <a:chExt cx="1895662" cy="224257"/>
          </a:xfrm>
        </p:grpSpPr>
        <p:sp>
          <p:nvSpPr>
            <p:cNvPr id="15" name="Freeform 3">
              <a:extLst>
                <a:ext uri="{FF2B5EF4-FFF2-40B4-BE49-F238E27FC236}">
                  <a16:creationId xmlns:a16="http://schemas.microsoft.com/office/drawing/2014/main" id="{E1918B64-4BAA-927E-0739-EE46C47A4C2A}"/>
                </a:ext>
              </a:extLst>
            </p:cNvPr>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chemeClr val="accent1">
                <a:lumMod val="75000"/>
              </a:schemeClr>
            </a:solidFill>
          </p:spPr>
          <p:txBody>
            <a:bodyPr/>
            <a:lstStyle/>
            <a:p>
              <a:endParaRPr lang="en-US" dirty="0">
                <a:solidFill>
                  <a:schemeClr val="bg1"/>
                </a:solidFill>
              </a:endParaRPr>
            </a:p>
          </p:txBody>
        </p:sp>
        <p:sp>
          <p:nvSpPr>
            <p:cNvPr id="16" name="TextBox 4">
              <a:extLst>
                <a:ext uri="{FF2B5EF4-FFF2-40B4-BE49-F238E27FC236}">
                  <a16:creationId xmlns:a16="http://schemas.microsoft.com/office/drawing/2014/main" id="{931C76F8-1FD0-7403-F686-B9E7EDED23B4}"/>
                </a:ext>
              </a:extLst>
            </p:cNvPr>
            <p:cNvSpPr txBox="1"/>
            <p:nvPr/>
          </p:nvSpPr>
          <p:spPr>
            <a:xfrm>
              <a:off x="0" y="-47625"/>
              <a:ext cx="1895662" cy="271882"/>
            </a:xfrm>
            <a:prstGeom prst="rect">
              <a:avLst/>
            </a:prstGeom>
          </p:spPr>
          <p:txBody>
            <a:bodyPr lIns="241300" tIns="241300" rIns="241300" bIns="241300" rtlCol="0" anchor="ctr"/>
            <a:lstStyle/>
            <a:p>
              <a:pPr algn="just">
                <a:lnSpc>
                  <a:spcPts val="3499"/>
                </a:lnSpc>
              </a:pPr>
              <a:endParaRPr lang="en-US" sz="2499" dirty="0">
                <a:solidFill>
                  <a:schemeClr val="bg1"/>
                </a:solidFill>
                <a:latin typeface="TT Chocolates Bold"/>
              </a:endParaRPr>
            </a:p>
          </p:txBody>
        </p:sp>
      </p:grpSp>
      <p:pic>
        <p:nvPicPr>
          <p:cNvPr id="17" name="Picture 2" descr="Gastrointestinal and Abdominal Radiology">
            <a:extLst>
              <a:ext uri="{FF2B5EF4-FFF2-40B4-BE49-F238E27FC236}">
                <a16:creationId xmlns:a16="http://schemas.microsoft.com/office/drawing/2014/main" id="{A36B874C-3B55-DFF2-76ED-E393D85DFF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488466"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C6FDB4-E063-B5D1-4341-7BA619ECAB90}"/>
              </a:ext>
            </a:extLst>
          </p:cNvPr>
          <p:cNvSpPr txBox="1"/>
          <p:nvPr/>
        </p:nvSpPr>
        <p:spPr>
          <a:xfrm>
            <a:off x="14858830" y="152327"/>
            <a:ext cx="3245334" cy="923330"/>
          </a:xfrm>
          <a:prstGeom prst="rect">
            <a:avLst/>
          </a:prstGeom>
          <a:noFill/>
        </p:spPr>
        <p:txBody>
          <a:bodyPr wrap="square" rtlCol="0">
            <a:spAutoFit/>
          </a:bodyPr>
          <a:lstStyle/>
          <a:p>
            <a:r>
              <a:rPr lang="en-US" i="1" dirty="0"/>
              <a:t>CCA = cholangiocarcinoma</a:t>
            </a:r>
          </a:p>
          <a:p>
            <a:r>
              <a:rPr lang="en-US" i="1" dirty="0"/>
              <a:t>HCC = hepatocellular carcinoma</a:t>
            </a:r>
          </a:p>
          <a:p>
            <a:endParaRPr lang="en-US" i="1" dirty="0"/>
          </a:p>
        </p:txBody>
      </p:sp>
      <p:sp>
        <p:nvSpPr>
          <p:cNvPr id="6" name="TextBox 5">
            <a:extLst>
              <a:ext uri="{FF2B5EF4-FFF2-40B4-BE49-F238E27FC236}">
                <a16:creationId xmlns:a16="http://schemas.microsoft.com/office/drawing/2014/main" id="{4F6E95BC-9C10-4F0E-A1E3-BC971616AB66}"/>
              </a:ext>
            </a:extLst>
          </p:cNvPr>
          <p:cNvSpPr txBox="1"/>
          <p:nvPr/>
        </p:nvSpPr>
        <p:spPr>
          <a:xfrm>
            <a:off x="488466" y="9752843"/>
            <a:ext cx="10703858" cy="369332"/>
          </a:xfrm>
          <a:prstGeom prst="rect">
            <a:avLst/>
          </a:prstGeom>
          <a:noFill/>
        </p:spPr>
        <p:txBody>
          <a:bodyPr wrap="square">
            <a:spAutoFit/>
          </a:bodyPr>
          <a:lstStyle/>
          <a:p>
            <a:r>
              <a:rPr lang="en-GB" sz="1800" dirty="0"/>
              <a:t>1 Venkatesh et al.  </a:t>
            </a:r>
            <a:r>
              <a:rPr lang="en-GB" sz="1800" dirty="0" err="1"/>
              <a:t>Eur</a:t>
            </a:r>
            <a:r>
              <a:rPr lang="en-GB" sz="1800" dirty="0"/>
              <a:t> </a:t>
            </a:r>
            <a:r>
              <a:rPr lang="en-GB" sz="1800" dirty="0" err="1"/>
              <a:t>Radiol</a:t>
            </a:r>
            <a:r>
              <a:rPr lang="en-GB" sz="1800" dirty="0"/>
              <a:t>. 32(2): 923-937,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82618" y="670481"/>
            <a:ext cx="10043297" cy="1651635"/>
          </a:xfrm>
          <a:prstGeom prst="rect">
            <a:avLst/>
          </a:prstGeom>
        </p:spPr>
        <p:txBody>
          <a:bodyPr lIns="0" tIns="0" rIns="0" bIns="0" rtlCol="0" anchor="t">
            <a:spAutoFit/>
          </a:bodyPr>
          <a:lstStyle/>
          <a:p>
            <a:pPr algn="ctr">
              <a:lnSpc>
                <a:spcPts val="13439"/>
              </a:lnSpc>
            </a:pPr>
            <a:r>
              <a:rPr lang="en-US" sz="9600" dirty="0">
                <a:solidFill>
                  <a:schemeClr val="accent1">
                    <a:lumMod val="75000"/>
                  </a:schemeClr>
                </a:solidFill>
                <a:latin typeface="TT Chocolates Bold"/>
              </a:rPr>
              <a:t>PURPOSE</a:t>
            </a:r>
          </a:p>
        </p:txBody>
      </p:sp>
      <p:pic>
        <p:nvPicPr>
          <p:cNvPr id="18" name="Picture 4" descr="Sheffield Teaching Hospital - Home">
            <a:extLst>
              <a:ext uri="{FF2B5EF4-FFF2-40B4-BE49-F238E27FC236}">
                <a16:creationId xmlns:a16="http://schemas.microsoft.com/office/drawing/2014/main" id="{56046967-4A91-2121-0E0E-6EB65AB44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12420600" y="237089"/>
            <a:ext cx="8983556" cy="11580122"/>
          </a:xfrm>
          <a:prstGeom prst="rect">
            <a:avLst/>
          </a:prstGeom>
        </p:spPr>
        <p:txBody>
          <a:bodyPr lIns="50800" tIns="50800" rIns="50800" bIns="50800" rtlCol="0" anchor="ctr"/>
          <a:lstStyle/>
          <a:p>
            <a:pPr algn="ctr">
              <a:lnSpc>
                <a:spcPts val="2952"/>
              </a:lnSpc>
            </a:pPr>
            <a:endParaRPr/>
          </a:p>
        </p:txBody>
      </p:sp>
      <p:grpSp>
        <p:nvGrpSpPr>
          <p:cNvPr id="14" name="Group 2">
            <a:extLst>
              <a:ext uri="{FF2B5EF4-FFF2-40B4-BE49-F238E27FC236}">
                <a16:creationId xmlns:a16="http://schemas.microsoft.com/office/drawing/2014/main" id="{F542751D-9AB0-76C5-83BA-8160FB3B4A42}"/>
              </a:ext>
            </a:extLst>
          </p:cNvPr>
          <p:cNvGrpSpPr/>
          <p:nvPr/>
        </p:nvGrpSpPr>
        <p:grpSpPr>
          <a:xfrm rot="5400000">
            <a:off x="14547268" y="3962140"/>
            <a:ext cx="7197591" cy="851477"/>
            <a:chOff x="0" y="0"/>
            <a:chExt cx="1895662" cy="224257"/>
          </a:xfrm>
        </p:grpSpPr>
        <p:sp>
          <p:nvSpPr>
            <p:cNvPr id="15" name="Freeform 3">
              <a:extLst>
                <a:ext uri="{FF2B5EF4-FFF2-40B4-BE49-F238E27FC236}">
                  <a16:creationId xmlns:a16="http://schemas.microsoft.com/office/drawing/2014/main" id="{E1918B64-4BAA-927E-0739-EE46C47A4C2A}"/>
                </a:ext>
              </a:extLst>
            </p:cNvPr>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chemeClr val="accent1">
                <a:lumMod val="75000"/>
              </a:schemeClr>
            </a:solidFill>
          </p:spPr>
          <p:txBody>
            <a:bodyPr/>
            <a:lstStyle/>
            <a:p>
              <a:endParaRPr lang="en-US" dirty="0">
                <a:solidFill>
                  <a:schemeClr val="bg1"/>
                </a:solidFill>
              </a:endParaRPr>
            </a:p>
          </p:txBody>
        </p:sp>
        <p:sp>
          <p:nvSpPr>
            <p:cNvPr id="16" name="TextBox 4">
              <a:extLst>
                <a:ext uri="{FF2B5EF4-FFF2-40B4-BE49-F238E27FC236}">
                  <a16:creationId xmlns:a16="http://schemas.microsoft.com/office/drawing/2014/main" id="{931C76F8-1FD0-7403-F686-B9E7EDED23B4}"/>
                </a:ext>
              </a:extLst>
            </p:cNvPr>
            <p:cNvSpPr txBox="1"/>
            <p:nvPr/>
          </p:nvSpPr>
          <p:spPr>
            <a:xfrm>
              <a:off x="0" y="-47625"/>
              <a:ext cx="1895662" cy="271882"/>
            </a:xfrm>
            <a:prstGeom prst="rect">
              <a:avLst/>
            </a:prstGeom>
          </p:spPr>
          <p:txBody>
            <a:bodyPr lIns="241300" tIns="241300" rIns="241300" bIns="241300" rtlCol="0" anchor="ctr"/>
            <a:lstStyle/>
            <a:p>
              <a:pPr algn="just">
                <a:lnSpc>
                  <a:spcPts val="3499"/>
                </a:lnSpc>
              </a:pPr>
              <a:endParaRPr lang="en-US" sz="2499" dirty="0">
                <a:solidFill>
                  <a:schemeClr val="bg1"/>
                </a:solidFill>
                <a:latin typeface="TT Chocolates Bold"/>
              </a:endParaRPr>
            </a:p>
          </p:txBody>
        </p:sp>
      </p:grpSp>
      <p:pic>
        <p:nvPicPr>
          <p:cNvPr id="17" name="Picture 2" descr="Gastrointestinal and Abdominal Radiology">
            <a:extLst>
              <a:ext uri="{FF2B5EF4-FFF2-40B4-BE49-F238E27FC236}">
                <a16:creationId xmlns:a16="http://schemas.microsoft.com/office/drawing/2014/main" id="{A36B874C-3B55-DFF2-76ED-E393D85DFF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488466"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close-up of a medical information&#10;&#10;Description automatically generated">
            <a:extLst>
              <a:ext uri="{FF2B5EF4-FFF2-40B4-BE49-F238E27FC236}">
                <a16:creationId xmlns:a16="http://schemas.microsoft.com/office/drawing/2014/main" id="{D6FB8044-3B32-4376-36FE-7C229001703E}"/>
              </a:ext>
            </a:extLst>
          </p:cNvPr>
          <p:cNvPicPr>
            <a:picLocks noChangeAspect="1"/>
          </p:cNvPicPr>
          <p:nvPr/>
        </p:nvPicPr>
        <p:blipFill>
          <a:blip r:embed="rId6"/>
          <a:stretch>
            <a:fillRect/>
          </a:stretch>
        </p:blipFill>
        <p:spPr>
          <a:xfrm>
            <a:off x="1600200" y="5001171"/>
            <a:ext cx="4827600" cy="1799536"/>
          </a:xfrm>
          <a:prstGeom prst="rect">
            <a:avLst/>
          </a:prstGeom>
          <a:ln w="76200">
            <a:solidFill>
              <a:schemeClr val="accent1">
                <a:lumMod val="75000"/>
              </a:schemeClr>
            </a:solidFill>
          </a:ln>
        </p:spPr>
      </p:pic>
      <p:pic>
        <p:nvPicPr>
          <p:cNvPr id="22" name="Picture 21" descr="A close-up of a text&#10;&#10;Description automatically generated">
            <a:extLst>
              <a:ext uri="{FF2B5EF4-FFF2-40B4-BE49-F238E27FC236}">
                <a16:creationId xmlns:a16="http://schemas.microsoft.com/office/drawing/2014/main" id="{42646C67-BA9D-436B-E4B5-44D06B0F4C5F}"/>
              </a:ext>
            </a:extLst>
          </p:cNvPr>
          <p:cNvPicPr>
            <a:picLocks noChangeAspect="1"/>
          </p:cNvPicPr>
          <p:nvPr/>
        </p:nvPicPr>
        <p:blipFill rotWithShape="1">
          <a:blip r:embed="rId7"/>
          <a:srcRect l="1" t="7593" r="2851"/>
          <a:stretch/>
        </p:blipFill>
        <p:spPr>
          <a:xfrm>
            <a:off x="472424" y="7621700"/>
            <a:ext cx="8273621" cy="1800000"/>
          </a:xfrm>
          <a:prstGeom prst="rect">
            <a:avLst/>
          </a:prstGeom>
          <a:ln w="76200">
            <a:solidFill>
              <a:schemeClr val="accent1">
                <a:lumMod val="75000"/>
              </a:schemeClr>
            </a:solidFill>
          </a:ln>
        </p:spPr>
      </p:pic>
      <p:sp>
        <p:nvSpPr>
          <p:cNvPr id="3" name="TextBox 8">
            <a:extLst>
              <a:ext uri="{FF2B5EF4-FFF2-40B4-BE49-F238E27FC236}">
                <a16:creationId xmlns:a16="http://schemas.microsoft.com/office/drawing/2014/main" id="{C5FC511F-4BAA-1BAF-B95C-BDD387553CD5}"/>
              </a:ext>
            </a:extLst>
          </p:cNvPr>
          <p:cNvSpPr txBox="1"/>
          <p:nvPr/>
        </p:nvSpPr>
        <p:spPr>
          <a:xfrm>
            <a:off x="7343608" y="2700493"/>
            <a:ext cx="10043297" cy="2264466"/>
          </a:xfrm>
          <a:prstGeom prst="rect">
            <a:avLst/>
          </a:prstGeom>
        </p:spPr>
        <p:txBody>
          <a:bodyPr wrap="square" lIns="0" tIns="0" rIns="0" bIns="0" rtlCol="0" anchor="t">
            <a:spAutoFit/>
          </a:bodyPr>
          <a:lstStyle/>
          <a:p>
            <a:pPr marL="457200" indent="-457200" algn="l">
              <a:lnSpc>
                <a:spcPts val="4480"/>
              </a:lnSpc>
              <a:buFont typeface="Wingdings" pitchFamily="2" charset="2"/>
              <a:buChar char="Ø"/>
            </a:pPr>
            <a:r>
              <a:rPr lang="en-US" sz="3200" dirty="0">
                <a:solidFill>
                  <a:srgbClr val="0E0340"/>
                </a:solidFill>
                <a:latin typeface="Questrial"/>
              </a:rPr>
              <a:t>Audit US surveillance of target population adherence</a:t>
            </a:r>
          </a:p>
          <a:p>
            <a:pPr marL="457200" indent="-457200" algn="l">
              <a:lnSpc>
                <a:spcPts val="4480"/>
              </a:lnSpc>
              <a:buFont typeface="Wingdings" pitchFamily="2" charset="2"/>
              <a:buChar char="Ø"/>
            </a:pPr>
            <a:r>
              <a:rPr lang="en-US" sz="3200" dirty="0">
                <a:solidFill>
                  <a:srgbClr val="0E0340"/>
                </a:solidFill>
                <a:latin typeface="Questrial"/>
              </a:rPr>
              <a:t>Review findings </a:t>
            </a:r>
          </a:p>
          <a:p>
            <a:pPr marL="457200" indent="-457200" algn="l">
              <a:lnSpc>
                <a:spcPts val="4480"/>
              </a:lnSpc>
              <a:buFont typeface="Wingdings" pitchFamily="2" charset="2"/>
              <a:buChar char="Ø"/>
            </a:pPr>
            <a:r>
              <a:rPr lang="en-US" sz="3200" dirty="0">
                <a:solidFill>
                  <a:srgbClr val="0E0340"/>
                </a:solidFill>
                <a:latin typeface="Questrial"/>
              </a:rPr>
              <a:t>Review histology of removed polyps, and cholecystectomies performed for other purposes</a:t>
            </a:r>
          </a:p>
        </p:txBody>
      </p:sp>
    </p:spTree>
    <p:extLst>
      <p:ext uri="{BB962C8B-B14F-4D97-AF65-F5344CB8AC3E}">
        <p14:creationId xmlns:p14="http://schemas.microsoft.com/office/powerpoint/2010/main" val="63531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946409" y="5276145"/>
            <a:ext cx="7197591" cy="851477"/>
            <a:chOff x="0" y="0"/>
            <a:chExt cx="1895662" cy="224257"/>
          </a:xfrm>
        </p:grpSpPr>
        <p:sp>
          <p:nvSpPr>
            <p:cNvPr id="3" name="Freeform 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chemeClr val="accent1">
                <a:lumMod val="75000"/>
              </a:schemeClr>
            </a:solidFill>
          </p:spPr>
          <p:txBody>
            <a:bodyPr/>
            <a:lstStyle/>
            <a:p>
              <a:endParaRPr lang="en-US" dirty="0">
                <a:solidFill>
                  <a:schemeClr val="bg1"/>
                </a:solidFill>
              </a:endParaRPr>
            </a:p>
          </p:txBody>
        </p:sp>
        <p:sp>
          <p:nvSpPr>
            <p:cNvPr id="4" name="TextBox 4"/>
            <p:cNvSpPr txBox="1"/>
            <p:nvPr/>
          </p:nvSpPr>
          <p:spPr>
            <a:xfrm>
              <a:off x="0" y="-47625"/>
              <a:ext cx="1895662" cy="271882"/>
            </a:xfrm>
            <a:prstGeom prst="rect">
              <a:avLst/>
            </a:prstGeom>
          </p:spPr>
          <p:txBody>
            <a:bodyPr lIns="241300" tIns="241300" rIns="241300" bIns="241300" rtlCol="0" anchor="ctr"/>
            <a:lstStyle/>
            <a:p>
              <a:pPr marL="342900" indent="-342900" algn="just">
                <a:lnSpc>
                  <a:spcPts val="3499"/>
                </a:lnSpc>
                <a:buFont typeface="Wingdings" pitchFamily="2" charset="2"/>
                <a:buChar char="Ø"/>
              </a:pPr>
              <a:r>
                <a:rPr lang="en-US" sz="2499" dirty="0">
                  <a:solidFill>
                    <a:schemeClr val="bg1"/>
                  </a:solidFill>
                  <a:latin typeface="TT Chocolates Bold"/>
                </a:rPr>
                <a:t>138 Patients</a:t>
              </a:r>
            </a:p>
          </p:txBody>
        </p:sp>
      </p:grpSp>
      <p:sp>
        <p:nvSpPr>
          <p:cNvPr id="5" name="TextBox 5"/>
          <p:cNvSpPr txBox="1"/>
          <p:nvPr/>
        </p:nvSpPr>
        <p:spPr>
          <a:xfrm>
            <a:off x="3511299" y="1219550"/>
            <a:ext cx="11263606" cy="2288624"/>
          </a:xfrm>
          <a:prstGeom prst="rect">
            <a:avLst/>
          </a:prstGeom>
        </p:spPr>
        <p:txBody>
          <a:bodyPr lIns="0" tIns="0" rIns="0" bIns="0" rtlCol="0" anchor="t">
            <a:spAutoFit/>
          </a:bodyPr>
          <a:lstStyle/>
          <a:p>
            <a:pPr algn="ctr">
              <a:lnSpc>
                <a:spcPts val="18706"/>
              </a:lnSpc>
            </a:pPr>
            <a:r>
              <a:rPr lang="en-US" sz="13361" dirty="0">
                <a:solidFill>
                  <a:schemeClr val="accent1">
                    <a:lumMod val="75000"/>
                  </a:schemeClr>
                </a:solidFill>
                <a:latin typeface="Anton"/>
              </a:rPr>
              <a:t>Methods</a:t>
            </a:r>
          </a:p>
        </p:txBody>
      </p:sp>
      <p:sp>
        <p:nvSpPr>
          <p:cNvPr id="6" name="TextBox 6"/>
          <p:cNvSpPr txBox="1"/>
          <p:nvPr/>
        </p:nvSpPr>
        <p:spPr>
          <a:xfrm>
            <a:off x="5711390" y="3096912"/>
            <a:ext cx="6863424" cy="891206"/>
          </a:xfrm>
          <a:prstGeom prst="rect">
            <a:avLst/>
          </a:prstGeom>
        </p:spPr>
        <p:txBody>
          <a:bodyPr lIns="0" tIns="0" rIns="0" bIns="0" rtlCol="0" anchor="t">
            <a:spAutoFit/>
          </a:bodyPr>
          <a:lstStyle/>
          <a:p>
            <a:pPr algn="ctr">
              <a:lnSpc>
                <a:spcPts val="7699"/>
              </a:lnSpc>
            </a:pPr>
            <a:r>
              <a:rPr lang="en-US" sz="4800" spc="236" dirty="0">
                <a:solidFill>
                  <a:schemeClr val="accent1">
                    <a:lumMod val="75000"/>
                  </a:schemeClr>
                </a:solidFill>
                <a:latin typeface="Questrial"/>
              </a:rPr>
              <a:t>Data Collection</a:t>
            </a:r>
          </a:p>
        </p:txBody>
      </p:sp>
      <p:grpSp>
        <p:nvGrpSpPr>
          <p:cNvPr id="7" name="Group 7"/>
          <p:cNvGrpSpPr/>
          <p:nvPr/>
        </p:nvGrpSpPr>
        <p:grpSpPr>
          <a:xfrm>
            <a:off x="1946409" y="6289547"/>
            <a:ext cx="7197591" cy="918162"/>
            <a:chOff x="0" y="0"/>
            <a:chExt cx="1895662" cy="241820"/>
          </a:xfrm>
        </p:grpSpPr>
        <p:sp>
          <p:nvSpPr>
            <p:cNvPr id="8" name="Freeform 8"/>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chemeClr val="accent1">
                <a:lumMod val="75000"/>
              </a:schemeClr>
            </a:solidFill>
          </p:spPr>
          <p:txBody>
            <a:bodyPr/>
            <a:lstStyle/>
            <a:p>
              <a:endParaRPr lang="en-US" dirty="0"/>
            </a:p>
          </p:txBody>
        </p:sp>
        <p:sp>
          <p:nvSpPr>
            <p:cNvPr id="9" name="TextBox 9"/>
            <p:cNvSpPr txBox="1"/>
            <p:nvPr/>
          </p:nvSpPr>
          <p:spPr>
            <a:xfrm>
              <a:off x="0" y="-47625"/>
              <a:ext cx="1895662" cy="289445"/>
            </a:xfrm>
            <a:prstGeom prst="rect">
              <a:avLst/>
            </a:prstGeom>
          </p:spPr>
          <p:txBody>
            <a:bodyPr lIns="241300" tIns="241300" rIns="241300" bIns="241300" rtlCol="0" anchor="ctr"/>
            <a:lstStyle/>
            <a:p>
              <a:pPr marL="342900" indent="-342900" algn="just">
                <a:lnSpc>
                  <a:spcPts val="3499"/>
                </a:lnSpc>
                <a:buFont typeface="Wingdings" pitchFamily="2" charset="2"/>
                <a:buChar char="Ø"/>
              </a:pPr>
              <a:r>
                <a:rPr lang="en-US" sz="2499" dirty="0">
                  <a:solidFill>
                    <a:srgbClr val="FFFFFF"/>
                  </a:solidFill>
                  <a:latin typeface="TT Chocolates Bold"/>
                </a:rPr>
                <a:t> 2012-2022</a:t>
              </a:r>
            </a:p>
          </p:txBody>
        </p:sp>
      </p:grpSp>
      <p:grpSp>
        <p:nvGrpSpPr>
          <p:cNvPr id="10" name="Group 10"/>
          <p:cNvGrpSpPr/>
          <p:nvPr/>
        </p:nvGrpSpPr>
        <p:grpSpPr>
          <a:xfrm>
            <a:off x="1946409" y="7366041"/>
            <a:ext cx="7197591" cy="851476"/>
            <a:chOff x="0" y="0"/>
            <a:chExt cx="1895662" cy="224257"/>
          </a:xfrm>
        </p:grpSpPr>
        <p:sp>
          <p:nvSpPr>
            <p:cNvPr id="11" name="Freeform 11"/>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chemeClr val="accent1">
                <a:lumMod val="75000"/>
              </a:schemeClr>
            </a:solidFill>
          </p:spPr>
          <p:txBody>
            <a:bodyPr/>
            <a:lstStyle/>
            <a:p>
              <a:endParaRPr lang="en-US" dirty="0"/>
            </a:p>
          </p:txBody>
        </p:sp>
        <p:sp>
          <p:nvSpPr>
            <p:cNvPr id="12" name="TextBox 12"/>
            <p:cNvSpPr txBox="1"/>
            <p:nvPr/>
          </p:nvSpPr>
          <p:spPr>
            <a:xfrm>
              <a:off x="0" y="-47625"/>
              <a:ext cx="1895662" cy="271882"/>
            </a:xfrm>
            <a:prstGeom prst="rect">
              <a:avLst/>
            </a:prstGeom>
          </p:spPr>
          <p:txBody>
            <a:bodyPr lIns="241300" tIns="241300" rIns="241300" bIns="241300" rtlCol="0" anchor="ctr"/>
            <a:lstStyle/>
            <a:p>
              <a:pPr marL="342900" indent="-342900" algn="just">
                <a:lnSpc>
                  <a:spcPts val="3499"/>
                </a:lnSpc>
                <a:buFont typeface="Wingdings" pitchFamily="2" charset="2"/>
                <a:buChar char="Ø"/>
              </a:pPr>
              <a:r>
                <a:rPr lang="en-US" sz="2499" dirty="0">
                  <a:solidFill>
                    <a:srgbClr val="FFFFFF"/>
                  </a:solidFill>
                  <a:latin typeface="TT Chocolates Bold"/>
                </a:rPr>
                <a:t>Annual Ultrasound – NOT MRCP</a:t>
              </a:r>
            </a:p>
          </p:txBody>
        </p:sp>
      </p:grpSp>
      <p:grpSp>
        <p:nvGrpSpPr>
          <p:cNvPr id="13" name="Group 13"/>
          <p:cNvGrpSpPr/>
          <p:nvPr/>
        </p:nvGrpSpPr>
        <p:grpSpPr>
          <a:xfrm>
            <a:off x="9309786" y="5257932"/>
            <a:ext cx="7197591" cy="869690"/>
            <a:chOff x="0" y="0"/>
            <a:chExt cx="1895662" cy="229054"/>
          </a:xfrm>
        </p:grpSpPr>
        <p:sp>
          <p:nvSpPr>
            <p:cNvPr id="14" name="Freeform 14"/>
            <p:cNvSpPr/>
            <p:nvPr/>
          </p:nvSpPr>
          <p:spPr>
            <a:xfrm>
              <a:off x="0" y="0"/>
              <a:ext cx="1895662" cy="229054"/>
            </a:xfrm>
            <a:custGeom>
              <a:avLst/>
              <a:gdLst/>
              <a:ahLst/>
              <a:cxnLst/>
              <a:rect l="l" t="t" r="r" b="b"/>
              <a:pathLst>
                <a:path w="1895662" h="229054">
                  <a:moveTo>
                    <a:pt x="0" y="0"/>
                  </a:moveTo>
                  <a:lnTo>
                    <a:pt x="1895662" y="0"/>
                  </a:lnTo>
                  <a:lnTo>
                    <a:pt x="1895662" y="229054"/>
                  </a:lnTo>
                  <a:lnTo>
                    <a:pt x="0" y="229054"/>
                  </a:lnTo>
                  <a:close/>
                </a:path>
              </a:pathLst>
            </a:custGeom>
            <a:solidFill>
              <a:schemeClr val="accent1">
                <a:lumMod val="75000"/>
              </a:schemeClr>
            </a:solidFill>
          </p:spPr>
          <p:txBody>
            <a:bodyPr/>
            <a:lstStyle/>
            <a:p>
              <a:endParaRPr lang="en-US" dirty="0"/>
            </a:p>
          </p:txBody>
        </p:sp>
        <p:sp>
          <p:nvSpPr>
            <p:cNvPr id="15" name="TextBox 15"/>
            <p:cNvSpPr txBox="1"/>
            <p:nvPr/>
          </p:nvSpPr>
          <p:spPr>
            <a:xfrm>
              <a:off x="0" y="-47625"/>
              <a:ext cx="1895662" cy="276679"/>
            </a:xfrm>
            <a:prstGeom prst="rect">
              <a:avLst/>
            </a:prstGeom>
          </p:spPr>
          <p:txBody>
            <a:bodyPr lIns="241300" tIns="241300" rIns="241300" bIns="241300" rtlCol="0" anchor="ctr"/>
            <a:lstStyle/>
            <a:p>
              <a:pPr marL="342900" indent="-342900" algn="just">
                <a:lnSpc>
                  <a:spcPts val="3499"/>
                </a:lnSpc>
                <a:buFont typeface="Wingdings" pitchFamily="2" charset="2"/>
                <a:buChar char="Ø"/>
              </a:pPr>
              <a:r>
                <a:rPr lang="en-US" sz="2499" dirty="0">
                  <a:solidFill>
                    <a:srgbClr val="FFFFFF"/>
                  </a:solidFill>
                  <a:latin typeface="TT Chocolates Bold"/>
                </a:rPr>
                <a:t>Polyps</a:t>
              </a:r>
            </a:p>
          </p:txBody>
        </p:sp>
      </p:grpSp>
      <p:grpSp>
        <p:nvGrpSpPr>
          <p:cNvPr id="16" name="Group 16"/>
          <p:cNvGrpSpPr/>
          <p:nvPr/>
        </p:nvGrpSpPr>
        <p:grpSpPr>
          <a:xfrm>
            <a:off x="9309786" y="6289547"/>
            <a:ext cx="7197591" cy="918162"/>
            <a:chOff x="0" y="0"/>
            <a:chExt cx="1895662" cy="241820"/>
          </a:xfrm>
        </p:grpSpPr>
        <p:sp>
          <p:nvSpPr>
            <p:cNvPr id="17" name="Freeform 17"/>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chemeClr val="accent1">
                <a:lumMod val="75000"/>
              </a:schemeClr>
            </a:solidFill>
          </p:spPr>
          <p:txBody>
            <a:bodyPr/>
            <a:lstStyle/>
            <a:p>
              <a:endParaRPr lang="en-US" dirty="0"/>
            </a:p>
          </p:txBody>
        </p:sp>
        <p:sp>
          <p:nvSpPr>
            <p:cNvPr id="18" name="TextBox 18"/>
            <p:cNvSpPr txBox="1"/>
            <p:nvPr/>
          </p:nvSpPr>
          <p:spPr>
            <a:xfrm>
              <a:off x="0" y="-47625"/>
              <a:ext cx="1895662" cy="289445"/>
            </a:xfrm>
            <a:prstGeom prst="rect">
              <a:avLst/>
            </a:prstGeom>
          </p:spPr>
          <p:txBody>
            <a:bodyPr lIns="241300" tIns="241300" rIns="241300" bIns="241300" rtlCol="0" anchor="ctr"/>
            <a:lstStyle/>
            <a:p>
              <a:pPr marL="342900" indent="-342900" algn="just">
                <a:lnSpc>
                  <a:spcPts val="3499"/>
                </a:lnSpc>
                <a:buFont typeface="Wingdings" pitchFamily="2" charset="2"/>
                <a:buChar char="Ø"/>
              </a:pPr>
              <a:r>
                <a:rPr lang="en-US" sz="2499" dirty="0">
                  <a:solidFill>
                    <a:srgbClr val="FFFFFF"/>
                  </a:solidFill>
                  <a:latin typeface="TT Chocolates Bold"/>
                </a:rPr>
                <a:t>Cholecystectomies</a:t>
              </a:r>
            </a:p>
          </p:txBody>
        </p:sp>
      </p:grpSp>
      <p:grpSp>
        <p:nvGrpSpPr>
          <p:cNvPr id="19" name="Group 19"/>
          <p:cNvGrpSpPr/>
          <p:nvPr/>
        </p:nvGrpSpPr>
        <p:grpSpPr>
          <a:xfrm>
            <a:off x="9309786" y="7369634"/>
            <a:ext cx="7197591" cy="851477"/>
            <a:chOff x="0" y="0"/>
            <a:chExt cx="1895662" cy="224257"/>
          </a:xfrm>
        </p:grpSpPr>
        <p:sp>
          <p:nvSpPr>
            <p:cNvPr id="20" name="Freeform 20"/>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chemeClr val="accent1">
                <a:lumMod val="75000"/>
              </a:schemeClr>
            </a:solidFill>
          </p:spPr>
          <p:txBody>
            <a:bodyPr/>
            <a:lstStyle/>
            <a:p>
              <a:endParaRPr lang="en-US" dirty="0"/>
            </a:p>
          </p:txBody>
        </p:sp>
        <p:sp>
          <p:nvSpPr>
            <p:cNvPr id="21" name="TextBox 21"/>
            <p:cNvSpPr txBox="1"/>
            <p:nvPr/>
          </p:nvSpPr>
          <p:spPr>
            <a:xfrm>
              <a:off x="0" y="-47625"/>
              <a:ext cx="1895662" cy="271882"/>
            </a:xfrm>
            <a:prstGeom prst="rect">
              <a:avLst/>
            </a:prstGeom>
          </p:spPr>
          <p:txBody>
            <a:bodyPr lIns="241300" tIns="241300" rIns="241300" bIns="241300" rtlCol="0" anchor="ctr"/>
            <a:lstStyle/>
            <a:p>
              <a:pPr marL="342900" indent="-342900" algn="just">
                <a:lnSpc>
                  <a:spcPts val="3499"/>
                </a:lnSpc>
                <a:buFont typeface="Wingdings" pitchFamily="2" charset="2"/>
                <a:buChar char="Ø"/>
              </a:pPr>
              <a:r>
                <a:rPr lang="en-US" sz="2499" dirty="0">
                  <a:solidFill>
                    <a:srgbClr val="FFFFFF"/>
                  </a:solidFill>
                  <a:latin typeface="TT Chocolates Bold"/>
                </a:rPr>
                <a:t>Histology Reports</a:t>
              </a:r>
            </a:p>
          </p:txBody>
        </p:sp>
      </p:grpSp>
      <p:pic>
        <p:nvPicPr>
          <p:cNvPr id="28" name="Picture 2" descr="Gastrointestinal and Abdominal Radiology">
            <a:extLst>
              <a:ext uri="{FF2B5EF4-FFF2-40B4-BE49-F238E27FC236}">
                <a16:creationId xmlns:a16="http://schemas.microsoft.com/office/drawing/2014/main" id="{89876CE5-6AB0-F78D-341D-8F2DFB56B2A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Sheffield Teaching Hospital - Home">
            <a:extLst>
              <a:ext uri="{FF2B5EF4-FFF2-40B4-BE49-F238E27FC236}">
                <a16:creationId xmlns:a16="http://schemas.microsoft.com/office/drawing/2014/main" id="{867ABB32-5FB0-07E5-127A-9157909B7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diagram of a disease&#10;&#10;Description automatically generated">
            <a:extLst>
              <a:ext uri="{FF2B5EF4-FFF2-40B4-BE49-F238E27FC236}">
                <a16:creationId xmlns:a16="http://schemas.microsoft.com/office/drawing/2014/main" id="{D8EE6E27-E3F6-0B58-16A7-F8D48167DE86}"/>
              </a:ext>
            </a:extLst>
          </p:cNvPr>
          <p:cNvPicPr>
            <a:picLocks noChangeAspect="1"/>
          </p:cNvPicPr>
          <p:nvPr/>
        </p:nvPicPr>
        <p:blipFill rotWithShape="1">
          <a:blip r:embed="rId6">
            <a:extLst>
              <a:ext uri="{28A0092B-C50C-407E-A947-70E740481C1C}">
                <a14:useLocalDpi xmlns:a14="http://schemas.microsoft.com/office/drawing/2010/main" val="0"/>
              </a:ext>
            </a:extLst>
          </a:blip>
          <a:srcRect l="71787" b="12586"/>
          <a:stretch/>
        </p:blipFill>
        <p:spPr>
          <a:xfrm>
            <a:off x="14940691" y="97305"/>
            <a:ext cx="3347309" cy="4914463"/>
          </a:xfrm>
          <a:prstGeom prst="rect">
            <a:avLst/>
          </a:prstGeom>
          <a:ln w="76200">
            <a:solidFill>
              <a:schemeClr val="accent1">
                <a:lumMod val="75000"/>
              </a:schemeClr>
            </a:solidFill>
          </a:ln>
        </p:spPr>
      </p:pic>
      <p:sp>
        <p:nvSpPr>
          <p:cNvPr id="22" name="TextBox 21">
            <a:extLst>
              <a:ext uri="{FF2B5EF4-FFF2-40B4-BE49-F238E27FC236}">
                <a16:creationId xmlns:a16="http://schemas.microsoft.com/office/drawing/2014/main" id="{F528E3CC-7A36-5CE7-9924-0DE5EBA8773E}"/>
              </a:ext>
            </a:extLst>
          </p:cNvPr>
          <p:cNvSpPr txBox="1"/>
          <p:nvPr/>
        </p:nvSpPr>
        <p:spPr>
          <a:xfrm>
            <a:off x="304800" y="9715500"/>
            <a:ext cx="7391400" cy="369332"/>
          </a:xfrm>
          <a:prstGeom prst="rect">
            <a:avLst/>
          </a:prstGeom>
          <a:noFill/>
        </p:spPr>
        <p:txBody>
          <a:bodyPr wrap="square" rtlCol="0">
            <a:spAutoFit/>
          </a:bodyPr>
          <a:lstStyle/>
          <a:p>
            <a:r>
              <a:rPr lang="en-GB" sz="1800" b="0" i="1" dirty="0">
                <a:effectLst/>
                <a:latin typeface="FrutigerLTPro"/>
              </a:rPr>
              <a:t>Chapman MH, Thorburn D, Hirschfield GM, et al. Gut 2019;</a:t>
            </a:r>
            <a:r>
              <a:rPr lang="en-GB" sz="1800" b="1" i="1" dirty="0">
                <a:effectLst/>
                <a:latin typeface="FrutigerLTPro"/>
              </a:rPr>
              <a:t>68</a:t>
            </a:r>
            <a:r>
              <a:rPr lang="en-GB" sz="1800" b="0" i="1" dirty="0">
                <a:effectLst/>
                <a:latin typeface="FrutigerLTPro"/>
              </a:rPr>
              <a:t>:1356–1378. </a:t>
            </a:r>
            <a:endParaRPr lang="en-GB" sz="1800" b="1" i="1" dirty="0">
              <a:effectLst/>
              <a:latin typeface="FrutigerLT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pic>
        <p:nvPicPr>
          <p:cNvPr id="20" name="Picture 4" descr="Sheffield Teaching Hospital - Home">
            <a:extLst>
              <a:ext uri="{FF2B5EF4-FFF2-40B4-BE49-F238E27FC236}">
                <a16:creationId xmlns:a16="http://schemas.microsoft.com/office/drawing/2014/main" id="{42BE9787-50FE-58C9-E952-CF2323950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3040850" y="3328777"/>
            <a:ext cx="5809321" cy="1436291"/>
          </a:xfrm>
          <a:prstGeom prst="rect">
            <a:avLst/>
          </a:prstGeom>
        </p:spPr>
        <p:txBody>
          <a:bodyPr lIns="0" tIns="0" rIns="0" bIns="0" rtlCol="0" anchor="t">
            <a:spAutoFit/>
          </a:bodyPr>
          <a:lstStyle/>
          <a:p>
            <a:pPr marL="0" lvl="0" indent="0" algn="l">
              <a:lnSpc>
                <a:spcPts val="2839"/>
              </a:lnSpc>
              <a:spcBef>
                <a:spcPct val="0"/>
              </a:spcBef>
            </a:pPr>
            <a:r>
              <a:rPr lang="en-GB" sz="2000" dirty="0">
                <a:solidFill>
                  <a:schemeClr val="accent1">
                    <a:lumMod val="75000"/>
                  </a:schemeClr>
                </a:solidFill>
                <a:effectLst/>
                <a:latin typeface="Questrial" pitchFamily="2" charset="77"/>
                <a:ea typeface="Questrial" pitchFamily="2" charset="77"/>
                <a:cs typeface="Questrial" pitchFamily="2" charset="77"/>
              </a:rPr>
              <a:t>The percentage of the population scanned showed a positive trend over the 10-year timespan (mean=66.1%, median=68.4% (27.6%-90.2%)).</a:t>
            </a:r>
            <a:r>
              <a:rPr lang="en-GB" sz="2800" dirty="0">
                <a:solidFill>
                  <a:schemeClr val="accent1">
                    <a:lumMod val="75000"/>
                  </a:schemeClr>
                </a:solidFill>
                <a:effectLst/>
                <a:latin typeface="Questrial" pitchFamily="2" charset="77"/>
                <a:ea typeface="Questrial" pitchFamily="2" charset="77"/>
                <a:cs typeface="Questrial" pitchFamily="2" charset="77"/>
              </a:rPr>
              <a:t> </a:t>
            </a:r>
          </a:p>
          <a:p>
            <a:pPr marL="0" lvl="0" indent="0" algn="l">
              <a:lnSpc>
                <a:spcPts val="2839"/>
              </a:lnSpc>
              <a:spcBef>
                <a:spcPct val="0"/>
              </a:spcBef>
            </a:pPr>
            <a:endParaRPr lang="en-US" sz="2400" dirty="0">
              <a:solidFill>
                <a:schemeClr val="accent1">
                  <a:lumMod val="75000"/>
                </a:schemeClr>
              </a:solidFill>
              <a:latin typeface="Questrial" pitchFamily="2" charset="77"/>
              <a:ea typeface="Questrial" pitchFamily="2" charset="77"/>
              <a:cs typeface="Questrial" pitchFamily="2" charset="77"/>
            </a:endParaRPr>
          </a:p>
        </p:txBody>
      </p:sp>
      <p:sp>
        <p:nvSpPr>
          <p:cNvPr id="8" name="TextBox 8"/>
          <p:cNvSpPr txBox="1"/>
          <p:nvPr/>
        </p:nvSpPr>
        <p:spPr>
          <a:xfrm>
            <a:off x="-1307719" y="4928912"/>
            <a:ext cx="3919146" cy="2214068"/>
          </a:xfrm>
          <a:prstGeom prst="rect">
            <a:avLst/>
          </a:prstGeom>
        </p:spPr>
        <p:txBody>
          <a:bodyPr wrap="square" lIns="0" tIns="0" rIns="0" bIns="0" rtlCol="0" anchor="t">
            <a:spAutoFit/>
          </a:bodyPr>
          <a:lstStyle/>
          <a:p>
            <a:pPr algn="r">
              <a:lnSpc>
                <a:spcPts val="19512"/>
              </a:lnSpc>
            </a:pPr>
            <a:r>
              <a:rPr lang="en-US" sz="7200" dirty="0">
                <a:solidFill>
                  <a:srgbClr val="00B0F0"/>
                </a:solidFill>
                <a:latin typeface="TT Chocolates Bold"/>
              </a:rPr>
              <a:t>9.4%</a:t>
            </a:r>
          </a:p>
        </p:txBody>
      </p:sp>
      <p:sp>
        <p:nvSpPr>
          <p:cNvPr id="9" name="TextBox 9"/>
          <p:cNvSpPr txBox="1"/>
          <p:nvPr/>
        </p:nvSpPr>
        <p:spPr>
          <a:xfrm>
            <a:off x="3040859" y="6127953"/>
            <a:ext cx="5657734" cy="691151"/>
          </a:xfrm>
          <a:prstGeom prst="rect">
            <a:avLst/>
          </a:prstGeom>
        </p:spPr>
        <p:txBody>
          <a:bodyPr lIns="0" tIns="0" rIns="0" bIns="0" rtlCol="0" anchor="t">
            <a:spAutoFit/>
          </a:bodyPr>
          <a:lstStyle/>
          <a:p>
            <a:pPr lvl="0">
              <a:lnSpc>
                <a:spcPts val="2839"/>
              </a:lnSpc>
              <a:spcBef>
                <a:spcPct val="0"/>
              </a:spcBef>
            </a:pPr>
            <a:r>
              <a:rPr lang="en-GB" sz="2000" dirty="0">
                <a:solidFill>
                  <a:schemeClr val="accent1">
                    <a:lumMod val="75000"/>
                  </a:schemeClr>
                </a:solidFill>
                <a:latin typeface="Questrial" pitchFamily="2" charset="77"/>
                <a:ea typeface="Questrial" pitchFamily="2" charset="77"/>
                <a:cs typeface="Questrial" pitchFamily="2" charset="77"/>
              </a:rPr>
              <a:t>Only 13 patients (9.4%) had regular </a:t>
            </a:r>
            <a:r>
              <a:rPr lang="en-GB" sz="2000" dirty="0">
                <a:solidFill>
                  <a:schemeClr val="accent1">
                    <a:lumMod val="75000"/>
                  </a:schemeClr>
                </a:solidFill>
                <a:effectLst/>
                <a:latin typeface="Questrial" pitchFamily="2" charset="77"/>
                <a:ea typeface="Questrial" pitchFamily="2" charset="77"/>
                <a:cs typeface="Questrial" pitchFamily="2" charset="77"/>
              </a:rPr>
              <a:t>and complete annual surveillance (one US per year if eligible). </a:t>
            </a:r>
            <a:endParaRPr lang="en-US" sz="2000" dirty="0">
              <a:solidFill>
                <a:schemeClr val="accent1">
                  <a:lumMod val="75000"/>
                </a:schemeClr>
              </a:solidFill>
              <a:latin typeface="Questrial" pitchFamily="2" charset="77"/>
              <a:ea typeface="Questrial" pitchFamily="2" charset="77"/>
              <a:cs typeface="Questrial" pitchFamily="2" charset="77"/>
            </a:endParaRPr>
          </a:p>
        </p:txBody>
      </p:sp>
      <p:pic>
        <p:nvPicPr>
          <p:cNvPr id="14" name="Picture 2" descr="Gastrointestinal and Abdominal Radiology">
            <a:extLst>
              <a:ext uri="{FF2B5EF4-FFF2-40B4-BE49-F238E27FC236}">
                <a16:creationId xmlns:a16="http://schemas.microsoft.com/office/drawing/2014/main" id="{64DACFA3-BC37-EABA-B1B7-1F3EE9EA8E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Bar graph with upward trend with solid fill">
            <a:extLst>
              <a:ext uri="{FF2B5EF4-FFF2-40B4-BE49-F238E27FC236}">
                <a16:creationId xmlns:a16="http://schemas.microsoft.com/office/drawing/2014/main" id="{022DC1FC-69B0-1B56-0ED0-427502FCF3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558" y="2811985"/>
            <a:ext cx="2063016" cy="2063016"/>
          </a:xfrm>
          <a:prstGeom prst="rect">
            <a:avLst/>
          </a:prstGeom>
        </p:spPr>
      </p:pic>
      <p:sp>
        <p:nvSpPr>
          <p:cNvPr id="18" name="TextBox 7">
            <a:extLst>
              <a:ext uri="{FF2B5EF4-FFF2-40B4-BE49-F238E27FC236}">
                <a16:creationId xmlns:a16="http://schemas.microsoft.com/office/drawing/2014/main" id="{0DA9EBAB-D255-5CBB-7EC8-81D0AC3810BD}"/>
              </a:ext>
            </a:extLst>
          </p:cNvPr>
          <p:cNvSpPr txBox="1"/>
          <p:nvPr/>
        </p:nvSpPr>
        <p:spPr>
          <a:xfrm>
            <a:off x="6705600" y="247802"/>
            <a:ext cx="16218413" cy="3238066"/>
          </a:xfrm>
          <a:prstGeom prst="rect">
            <a:avLst/>
          </a:prstGeom>
        </p:spPr>
        <p:txBody>
          <a:bodyPr lIns="0" tIns="0" rIns="0" bIns="0" rtlCol="0" anchor="t">
            <a:spAutoFit/>
          </a:bodyPr>
          <a:lstStyle/>
          <a:p>
            <a:pPr algn="ctr">
              <a:lnSpc>
                <a:spcPts val="13439"/>
              </a:lnSpc>
            </a:pPr>
            <a:r>
              <a:rPr lang="en-US" sz="9600" dirty="0">
                <a:solidFill>
                  <a:schemeClr val="accent1">
                    <a:lumMod val="75000"/>
                  </a:schemeClr>
                </a:solidFill>
                <a:latin typeface="TT Chocolates Bold"/>
              </a:rPr>
              <a:t>RESULTS</a:t>
            </a:r>
          </a:p>
          <a:p>
            <a:pPr algn="ctr">
              <a:lnSpc>
                <a:spcPts val="13439"/>
              </a:lnSpc>
            </a:pPr>
            <a:endParaRPr lang="en-US" sz="6000" dirty="0">
              <a:solidFill>
                <a:schemeClr val="accent1">
                  <a:lumMod val="75000"/>
                </a:schemeClr>
              </a:solidFill>
              <a:latin typeface="TT Chocolates Bold"/>
            </a:endParaRPr>
          </a:p>
        </p:txBody>
      </p:sp>
      <p:graphicFrame>
        <p:nvGraphicFramePr>
          <p:cNvPr id="19" name="Chart 18">
            <a:extLst>
              <a:ext uri="{FF2B5EF4-FFF2-40B4-BE49-F238E27FC236}">
                <a16:creationId xmlns:a16="http://schemas.microsoft.com/office/drawing/2014/main" id="{00CD679E-BEB3-AEE5-371D-27A91D4DE8E7}"/>
              </a:ext>
            </a:extLst>
          </p:cNvPr>
          <p:cNvGraphicFramePr/>
          <p:nvPr>
            <p:extLst>
              <p:ext uri="{D42A27DB-BD31-4B8C-83A1-F6EECF244321}">
                <p14:modId xmlns:p14="http://schemas.microsoft.com/office/powerpoint/2010/main" val="355905954"/>
              </p:ext>
            </p:extLst>
          </p:nvPr>
        </p:nvGraphicFramePr>
        <p:xfrm>
          <a:off x="9766723" y="3843493"/>
          <a:ext cx="8430234" cy="4418285"/>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8">
            <a:extLst>
              <a:ext uri="{FF2B5EF4-FFF2-40B4-BE49-F238E27FC236}">
                <a16:creationId xmlns:a16="http://schemas.microsoft.com/office/drawing/2014/main" id="{C9561685-9D04-9958-EF97-29C821C0D0A2}"/>
              </a:ext>
            </a:extLst>
          </p:cNvPr>
          <p:cNvSpPr txBox="1"/>
          <p:nvPr/>
        </p:nvSpPr>
        <p:spPr>
          <a:xfrm>
            <a:off x="-1219200" y="7168416"/>
            <a:ext cx="3919146" cy="2214068"/>
          </a:xfrm>
          <a:prstGeom prst="rect">
            <a:avLst/>
          </a:prstGeom>
        </p:spPr>
        <p:txBody>
          <a:bodyPr wrap="square" lIns="0" tIns="0" rIns="0" bIns="0" rtlCol="0" anchor="t">
            <a:spAutoFit/>
          </a:bodyPr>
          <a:lstStyle/>
          <a:p>
            <a:pPr algn="r">
              <a:lnSpc>
                <a:spcPts val="19512"/>
              </a:lnSpc>
            </a:pPr>
            <a:r>
              <a:rPr lang="en-US" sz="7200" dirty="0">
                <a:solidFill>
                  <a:srgbClr val="00B0F0"/>
                </a:solidFill>
                <a:latin typeface="TT Chocolates Bold"/>
              </a:rPr>
              <a:t>41.3%</a:t>
            </a:r>
          </a:p>
        </p:txBody>
      </p:sp>
      <p:sp>
        <p:nvSpPr>
          <p:cNvPr id="22" name="TextBox 6">
            <a:extLst>
              <a:ext uri="{FF2B5EF4-FFF2-40B4-BE49-F238E27FC236}">
                <a16:creationId xmlns:a16="http://schemas.microsoft.com/office/drawing/2014/main" id="{C981348C-3A78-D1BF-6B4E-299583FDD29B}"/>
              </a:ext>
            </a:extLst>
          </p:cNvPr>
          <p:cNvSpPr txBox="1"/>
          <p:nvPr/>
        </p:nvSpPr>
        <p:spPr>
          <a:xfrm>
            <a:off x="3040850" y="8275450"/>
            <a:ext cx="5809321" cy="691151"/>
          </a:xfrm>
          <a:prstGeom prst="rect">
            <a:avLst/>
          </a:prstGeom>
        </p:spPr>
        <p:txBody>
          <a:bodyPr lIns="0" tIns="0" rIns="0" bIns="0" rtlCol="0" anchor="t">
            <a:spAutoFit/>
          </a:bodyPr>
          <a:lstStyle/>
          <a:p>
            <a:pPr marL="0" lvl="0" indent="0" algn="l">
              <a:lnSpc>
                <a:spcPts val="2839"/>
              </a:lnSpc>
              <a:spcBef>
                <a:spcPct val="0"/>
              </a:spcBef>
            </a:pPr>
            <a:r>
              <a:rPr lang="en-GB" sz="2000" dirty="0">
                <a:solidFill>
                  <a:schemeClr val="accent1">
                    <a:lumMod val="75000"/>
                  </a:schemeClr>
                </a:solidFill>
                <a:effectLst/>
                <a:latin typeface="Questrial" pitchFamily="2" charset="77"/>
                <a:ea typeface="Questrial" pitchFamily="2" charset="77"/>
                <a:cs typeface="Questrial" pitchFamily="2" charset="77"/>
              </a:rPr>
              <a:t>Of all scans that should have been performed over the 10 years for all patients, 41.3% were conducted. </a:t>
            </a:r>
            <a:endParaRPr lang="en-US" sz="2400" dirty="0">
              <a:solidFill>
                <a:schemeClr val="accent1">
                  <a:lumMod val="75000"/>
                </a:schemeClr>
              </a:solidFill>
              <a:latin typeface="Questrial" pitchFamily="2" charset="77"/>
              <a:ea typeface="Questrial" pitchFamily="2" charset="77"/>
              <a:cs typeface="Questrial" pitchFamily="2" charset="77"/>
            </a:endParaRPr>
          </a:p>
        </p:txBody>
      </p:sp>
      <p:sp>
        <p:nvSpPr>
          <p:cNvPr id="23" name="TextBox 22">
            <a:extLst>
              <a:ext uri="{FF2B5EF4-FFF2-40B4-BE49-F238E27FC236}">
                <a16:creationId xmlns:a16="http://schemas.microsoft.com/office/drawing/2014/main" id="{CA6384EB-4009-E77C-C472-A4644FAF6D6A}"/>
              </a:ext>
            </a:extLst>
          </p:cNvPr>
          <p:cNvSpPr txBox="1"/>
          <p:nvPr/>
        </p:nvSpPr>
        <p:spPr>
          <a:xfrm>
            <a:off x="10256108" y="-49427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CE65F361-D7EF-FC96-1CCF-817D08D0EDCB}"/>
              </a:ext>
            </a:extLst>
          </p:cNvPr>
          <p:cNvSpPr txBox="1"/>
          <p:nvPr/>
        </p:nvSpPr>
        <p:spPr>
          <a:xfrm>
            <a:off x="17131553" y="-591671"/>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Graphic spid="19" grpId="0">
        <p:bldAsOne/>
      </p:bldGraphic>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Sheffield Teaching Hospital - Home">
            <a:extLst>
              <a:ext uri="{FF2B5EF4-FFF2-40B4-BE49-F238E27FC236}">
                <a16:creationId xmlns:a16="http://schemas.microsoft.com/office/drawing/2014/main" id="{4A9DE04C-0D70-1C56-AEEE-293239AEE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astrointestinal and Abdominal Radiology">
            <a:extLst>
              <a:ext uri="{FF2B5EF4-FFF2-40B4-BE49-F238E27FC236}">
                <a16:creationId xmlns:a16="http://schemas.microsoft.com/office/drawing/2014/main" id="{64DACFA3-BC37-EABA-B1B7-1F3EE9EA8E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Content Placeholder 13">
            <a:extLst>
              <a:ext uri="{FF2B5EF4-FFF2-40B4-BE49-F238E27FC236}">
                <a16:creationId xmlns:a16="http://schemas.microsoft.com/office/drawing/2014/main" id="{AA2ECEA5-3584-FCCC-FA8F-73A652E33F4C}"/>
              </a:ext>
            </a:extLst>
          </p:cNvPr>
          <p:cNvGraphicFramePr>
            <a:graphicFrameLocks/>
          </p:cNvGraphicFramePr>
          <p:nvPr>
            <p:extLst>
              <p:ext uri="{D42A27DB-BD31-4B8C-83A1-F6EECF244321}">
                <p14:modId xmlns:p14="http://schemas.microsoft.com/office/powerpoint/2010/main" val="3590784919"/>
              </p:ext>
            </p:extLst>
          </p:nvPr>
        </p:nvGraphicFramePr>
        <p:xfrm>
          <a:off x="6883157" y="7676166"/>
          <a:ext cx="3197820" cy="16982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9" name="Content Placeholder 13">
            <a:extLst>
              <a:ext uri="{FF2B5EF4-FFF2-40B4-BE49-F238E27FC236}">
                <a16:creationId xmlns:a16="http://schemas.microsoft.com/office/drawing/2014/main" id="{88C2458C-D6D2-ED16-C75B-EF9335AB3E99}"/>
              </a:ext>
            </a:extLst>
          </p:cNvPr>
          <p:cNvGraphicFramePr>
            <a:graphicFrameLocks/>
          </p:cNvGraphicFramePr>
          <p:nvPr>
            <p:extLst>
              <p:ext uri="{D42A27DB-BD31-4B8C-83A1-F6EECF244321}">
                <p14:modId xmlns:p14="http://schemas.microsoft.com/office/powerpoint/2010/main" val="3328936071"/>
              </p:ext>
            </p:extLst>
          </p:nvPr>
        </p:nvGraphicFramePr>
        <p:xfrm>
          <a:off x="163983" y="7676166"/>
          <a:ext cx="3197820" cy="1698244"/>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7">
            <a:extLst>
              <a:ext uri="{FF2B5EF4-FFF2-40B4-BE49-F238E27FC236}">
                <a16:creationId xmlns:a16="http://schemas.microsoft.com/office/drawing/2014/main" id="{BA83E442-DD90-859C-ADEF-57CFC7786076}"/>
              </a:ext>
            </a:extLst>
          </p:cNvPr>
          <p:cNvSpPr txBox="1"/>
          <p:nvPr/>
        </p:nvSpPr>
        <p:spPr>
          <a:xfrm>
            <a:off x="6705600" y="247802"/>
            <a:ext cx="16218413" cy="3238066"/>
          </a:xfrm>
          <a:prstGeom prst="rect">
            <a:avLst/>
          </a:prstGeom>
        </p:spPr>
        <p:txBody>
          <a:bodyPr lIns="0" tIns="0" rIns="0" bIns="0" rtlCol="0" anchor="t">
            <a:spAutoFit/>
          </a:bodyPr>
          <a:lstStyle/>
          <a:p>
            <a:pPr algn="ctr">
              <a:lnSpc>
                <a:spcPts val="13439"/>
              </a:lnSpc>
            </a:pPr>
            <a:r>
              <a:rPr lang="en-US" sz="9600" dirty="0">
                <a:solidFill>
                  <a:schemeClr val="accent1">
                    <a:lumMod val="75000"/>
                  </a:schemeClr>
                </a:solidFill>
                <a:latin typeface="TT Chocolates Bold"/>
              </a:rPr>
              <a:t>RESULTS</a:t>
            </a:r>
          </a:p>
          <a:p>
            <a:pPr algn="ctr">
              <a:lnSpc>
                <a:spcPts val="13439"/>
              </a:lnSpc>
            </a:pPr>
            <a:endParaRPr lang="en-US" sz="6000" dirty="0">
              <a:solidFill>
                <a:schemeClr val="accent1">
                  <a:lumMod val="75000"/>
                </a:schemeClr>
              </a:solidFill>
              <a:latin typeface="TT Chocolates Bold"/>
            </a:endParaRPr>
          </a:p>
        </p:txBody>
      </p:sp>
      <p:graphicFrame>
        <p:nvGraphicFramePr>
          <p:cNvPr id="63" name="Table 63">
            <a:extLst>
              <a:ext uri="{FF2B5EF4-FFF2-40B4-BE49-F238E27FC236}">
                <a16:creationId xmlns:a16="http://schemas.microsoft.com/office/drawing/2014/main" id="{3FF131D4-2DF1-A96E-CC1E-6EA8625D076E}"/>
              </a:ext>
            </a:extLst>
          </p:cNvPr>
          <p:cNvGraphicFramePr>
            <a:graphicFrameLocks noGrp="1"/>
          </p:cNvGraphicFramePr>
          <p:nvPr>
            <p:extLst>
              <p:ext uri="{D42A27DB-BD31-4B8C-83A1-F6EECF244321}">
                <p14:modId xmlns:p14="http://schemas.microsoft.com/office/powerpoint/2010/main" val="2354022750"/>
              </p:ext>
            </p:extLst>
          </p:nvPr>
        </p:nvGraphicFramePr>
        <p:xfrm>
          <a:off x="374907" y="4294090"/>
          <a:ext cx="8330014" cy="2529367"/>
        </p:xfrm>
        <a:graphic>
          <a:graphicData uri="http://schemas.openxmlformats.org/drawingml/2006/table">
            <a:tbl>
              <a:tblPr firstRow="1" bandRow="1">
                <a:tableStyleId>{5C22544A-7EE6-4342-B048-85BDC9FD1C3A}</a:tableStyleId>
              </a:tblPr>
              <a:tblGrid>
                <a:gridCol w="4165007">
                  <a:extLst>
                    <a:ext uri="{9D8B030D-6E8A-4147-A177-3AD203B41FA5}">
                      <a16:colId xmlns:a16="http://schemas.microsoft.com/office/drawing/2014/main" val="1950589576"/>
                    </a:ext>
                  </a:extLst>
                </a:gridCol>
                <a:gridCol w="4165007">
                  <a:extLst>
                    <a:ext uri="{9D8B030D-6E8A-4147-A177-3AD203B41FA5}">
                      <a16:colId xmlns:a16="http://schemas.microsoft.com/office/drawing/2014/main" val="3879067071"/>
                    </a:ext>
                  </a:extLst>
                </a:gridCol>
              </a:tblGrid>
              <a:tr h="568135">
                <a:tc>
                  <a:txBody>
                    <a:bodyPr/>
                    <a:lstStyle/>
                    <a:p>
                      <a:r>
                        <a:rPr lang="en-US" dirty="0"/>
                        <a:t>4 Cholecystectomies (10-30mm)</a:t>
                      </a:r>
                    </a:p>
                  </a:txBody>
                  <a:tcPr/>
                </a:tc>
                <a:tc>
                  <a:txBody>
                    <a:bodyPr/>
                    <a:lstStyle/>
                    <a:p>
                      <a:r>
                        <a:rPr lang="en-US" dirty="0"/>
                        <a:t>3 not removed (4-7mm)</a:t>
                      </a:r>
                    </a:p>
                  </a:txBody>
                  <a:tcPr/>
                </a:tc>
                <a:extLst>
                  <a:ext uri="{0D108BD9-81ED-4DB2-BD59-A6C34878D82A}">
                    <a16:rowId xmlns:a16="http://schemas.microsoft.com/office/drawing/2014/main" val="3237256598"/>
                  </a:ext>
                </a:extLst>
              </a:tr>
              <a:tr h="980616">
                <a:tc>
                  <a:txBody>
                    <a:bodyPr/>
                    <a:lstStyle/>
                    <a:p>
                      <a:r>
                        <a:rPr lang="en-US" dirty="0"/>
                        <a:t>3 = adenocarcinomas</a:t>
                      </a:r>
                    </a:p>
                    <a:p>
                      <a:r>
                        <a:rPr lang="en-US" dirty="0"/>
                        <a:t>1 = High Grade Dysplasia</a:t>
                      </a:r>
                    </a:p>
                  </a:txBody>
                  <a:tcPr/>
                </a:tc>
                <a:tc>
                  <a:txBody>
                    <a:bodyPr/>
                    <a:lstStyle/>
                    <a:p>
                      <a:endParaRPr lang="en-US" dirty="0"/>
                    </a:p>
                  </a:txBody>
                  <a:tcPr/>
                </a:tc>
                <a:extLst>
                  <a:ext uri="{0D108BD9-81ED-4DB2-BD59-A6C34878D82A}">
                    <a16:rowId xmlns:a16="http://schemas.microsoft.com/office/drawing/2014/main" val="4185481959"/>
                  </a:ext>
                </a:extLst>
              </a:tr>
              <a:tr h="980616">
                <a:tc>
                  <a:txBody>
                    <a:bodyPr/>
                    <a:lstStyle/>
                    <a:p>
                      <a:r>
                        <a:rPr lang="en-US" dirty="0"/>
                        <a:t>Mean = 17.3mm</a:t>
                      </a:r>
                    </a:p>
                    <a:p>
                      <a:r>
                        <a:rPr lang="en-US" dirty="0"/>
                        <a:t>Median 14.5mm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 = 4.7mm</a:t>
                      </a:r>
                    </a:p>
                    <a:p>
                      <a:r>
                        <a:rPr lang="en-US" dirty="0"/>
                        <a:t>Median = 5mm</a:t>
                      </a:r>
                    </a:p>
                  </a:txBody>
                  <a:tcPr/>
                </a:tc>
                <a:extLst>
                  <a:ext uri="{0D108BD9-81ED-4DB2-BD59-A6C34878D82A}">
                    <a16:rowId xmlns:a16="http://schemas.microsoft.com/office/drawing/2014/main" val="865099728"/>
                  </a:ext>
                </a:extLst>
              </a:tr>
            </a:tbl>
          </a:graphicData>
        </a:graphic>
      </p:graphicFrame>
      <p:sp>
        <p:nvSpPr>
          <p:cNvPr id="64" name="TextBox 8">
            <a:extLst>
              <a:ext uri="{FF2B5EF4-FFF2-40B4-BE49-F238E27FC236}">
                <a16:creationId xmlns:a16="http://schemas.microsoft.com/office/drawing/2014/main" id="{CA84D0BD-2C1E-7C4C-E0EC-A1422E2AB6FF}"/>
              </a:ext>
            </a:extLst>
          </p:cNvPr>
          <p:cNvSpPr txBox="1"/>
          <p:nvPr/>
        </p:nvSpPr>
        <p:spPr>
          <a:xfrm>
            <a:off x="-1219200" y="6307632"/>
            <a:ext cx="3919146" cy="2214068"/>
          </a:xfrm>
          <a:prstGeom prst="rect">
            <a:avLst/>
          </a:prstGeom>
        </p:spPr>
        <p:txBody>
          <a:bodyPr wrap="square" lIns="0" tIns="0" rIns="0" bIns="0" rtlCol="0" anchor="t">
            <a:spAutoFit/>
          </a:bodyPr>
          <a:lstStyle/>
          <a:p>
            <a:pPr algn="r">
              <a:lnSpc>
                <a:spcPts val="19512"/>
              </a:lnSpc>
            </a:pPr>
            <a:r>
              <a:rPr lang="en-US" sz="7200" dirty="0">
                <a:solidFill>
                  <a:srgbClr val="00B0F0"/>
                </a:solidFill>
                <a:latin typeface="TT Chocolates Bold"/>
              </a:rPr>
              <a:t>25 </a:t>
            </a:r>
          </a:p>
        </p:txBody>
      </p:sp>
      <p:sp>
        <p:nvSpPr>
          <p:cNvPr id="65" name="TextBox 8">
            <a:extLst>
              <a:ext uri="{FF2B5EF4-FFF2-40B4-BE49-F238E27FC236}">
                <a16:creationId xmlns:a16="http://schemas.microsoft.com/office/drawing/2014/main" id="{58915A3B-FE4D-D926-58FB-C48515F60552}"/>
              </a:ext>
            </a:extLst>
          </p:cNvPr>
          <p:cNvSpPr txBox="1"/>
          <p:nvPr/>
        </p:nvSpPr>
        <p:spPr>
          <a:xfrm>
            <a:off x="1402230" y="2006473"/>
            <a:ext cx="3919146" cy="2106346"/>
          </a:xfrm>
          <a:prstGeom prst="rect">
            <a:avLst/>
          </a:prstGeom>
        </p:spPr>
        <p:txBody>
          <a:bodyPr wrap="square" lIns="0" tIns="0" rIns="0" bIns="0" rtlCol="0" anchor="t">
            <a:spAutoFit/>
          </a:bodyPr>
          <a:lstStyle/>
          <a:p>
            <a:pPr algn="r">
              <a:lnSpc>
                <a:spcPts val="19512"/>
              </a:lnSpc>
            </a:pPr>
            <a:r>
              <a:rPr lang="en-US" sz="5400" dirty="0">
                <a:solidFill>
                  <a:srgbClr val="00B0F0"/>
                </a:solidFill>
                <a:latin typeface="TT Chocolates Bold"/>
              </a:rPr>
              <a:t>7 POLYPS</a:t>
            </a:r>
          </a:p>
        </p:txBody>
      </p:sp>
      <p:sp>
        <p:nvSpPr>
          <p:cNvPr id="66" name="TextBox 6">
            <a:extLst>
              <a:ext uri="{FF2B5EF4-FFF2-40B4-BE49-F238E27FC236}">
                <a16:creationId xmlns:a16="http://schemas.microsoft.com/office/drawing/2014/main" id="{3E1F9C33-DDB1-86D7-6A9A-6FFFE6487574}"/>
              </a:ext>
            </a:extLst>
          </p:cNvPr>
          <p:cNvSpPr txBox="1"/>
          <p:nvPr/>
        </p:nvSpPr>
        <p:spPr>
          <a:xfrm>
            <a:off x="2863926" y="7500840"/>
            <a:ext cx="5809321" cy="1050224"/>
          </a:xfrm>
          <a:prstGeom prst="rect">
            <a:avLst/>
          </a:prstGeom>
        </p:spPr>
        <p:txBody>
          <a:bodyPr lIns="0" tIns="0" rIns="0" bIns="0" rtlCol="0" anchor="t">
            <a:spAutoFit/>
          </a:bodyPr>
          <a:lstStyle/>
          <a:p>
            <a:pPr marL="0" lvl="0" indent="0" algn="l">
              <a:lnSpc>
                <a:spcPts val="2839"/>
              </a:lnSpc>
              <a:spcBef>
                <a:spcPct val="0"/>
              </a:spcBef>
            </a:pPr>
            <a:r>
              <a:rPr lang="en-GB" sz="2000" dirty="0">
                <a:solidFill>
                  <a:schemeClr val="accent1">
                    <a:lumMod val="75000"/>
                  </a:schemeClr>
                </a:solidFill>
                <a:latin typeface="Questrial" pitchFamily="2" charset="77"/>
                <a:ea typeface="Questrial" pitchFamily="2" charset="77"/>
                <a:cs typeface="Questrial" pitchFamily="2" charset="77"/>
              </a:rPr>
              <a:t>Cholecystectomies </a:t>
            </a:r>
          </a:p>
          <a:p>
            <a:pPr marL="0" lvl="0" indent="0" algn="l">
              <a:lnSpc>
                <a:spcPts val="2839"/>
              </a:lnSpc>
              <a:spcBef>
                <a:spcPct val="0"/>
              </a:spcBef>
            </a:pPr>
            <a:r>
              <a:rPr lang="en-GB" sz="2000" dirty="0">
                <a:solidFill>
                  <a:schemeClr val="accent1">
                    <a:lumMod val="75000"/>
                  </a:schemeClr>
                </a:solidFill>
                <a:latin typeface="Questrial" pitchFamily="2" charset="77"/>
                <a:ea typeface="Questrial" pitchFamily="2" charset="77"/>
                <a:cs typeface="Questrial" pitchFamily="2" charset="77"/>
              </a:rPr>
              <a:t>Predominately for Liver Transplantation (n=14)</a:t>
            </a:r>
          </a:p>
          <a:p>
            <a:pPr marL="0" lvl="0" indent="0" algn="l">
              <a:lnSpc>
                <a:spcPts val="2839"/>
              </a:lnSpc>
              <a:spcBef>
                <a:spcPct val="0"/>
              </a:spcBef>
            </a:pPr>
            <a:r>
              <a:rPr lang="en-GB" sz="2000" dirty="0">
                <a:solidFill>
                  <a:schemeClr val="accent1">
                    <a:lumMod val="75000"/>
                  </a:schemeClr>
                </a:solidFill>
                <a:latin typeface="Questrial" pitchFamily="2" charset="77"/>
                <a:ea typeface="Questrial" pitchFamily="2" charset="77"/>
                <a:cs typeface="Questrial" pitchFamily="2" charset="77"/>
              </a:rPr>
              <a:t>Or Benign Pathology e.g. gallstone disease. </a:t>
            </a:r>
            <a:endParaRPr lang="en-US" sz="2400" dirty="0">
              <a:solidFill>
                <a:schemeClr val="accent1">
                  <a:lumMod val="75000"/>
                </a:schemeClr>
              </a:solidFill>
              <a:latin typeface="Questrial" pitchFamily="2" charset="77"/>
              <a:ea typeface="Questrial" pitchFamily="2" charset="77"/>
              <a:cs typeface="Questrial" pitchFamily="2" charset="77"/>
            </a:endParaRPr>
          </a:p>
        </p:txBody>
      </p:sp>
      <p:pic>
        <p:nvPicPr>
          <p:cNvPr id="71" name="Picture 70" descr="A close-up of a text&#10;&#10;Description automatically generated">
            <a:extLst>
              <a:ext uri="{FF2B5EF4-FFF2-40B4-BE49-F238E27FC236}">
                <a16:creationId xmlns:a16="http://schemas.microsoft.com/office/drawing/2014/main" id="{8ECC9CFB-2E6B-096D-9F3F-AF9B56F555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8606" y="1927084"/>
            <a:ext cx="5232400" cy="2717800"/>
          </a:xfrm>
          <a:prstGeom prst="rect">
            <a:avLst/>
          </a:prstGeom>
          <a:ln w="76200">
            <a:solidFill>
              <a:schemeClr val="accent1">
                <a:lumMod val="75000"/>
              </a:schemeClr>
            </a:solidFill>
          </a:ln>
        </p:spPr>
      </p:pic>
      <p:sp>
        <p:nvSpPr>
          <p:cNvPr id="4" name="TextBox 3">
            <a:extLst>
              <a:ext uri="{FF2B5EF4-FFF2-40B4-BE49-F238E27FC236}">
                <a16:creationId xmlns:a16="http://schemas.microsoft.com/office/drawing/2014/main" id="{CD097414-3440-2430-0363-2A72C78D0215}"/>
              </a:ext>
            </a:extLst>
          </p:cNvPr>
          <p:cNvSpPr txBox="1"/>
          <p:nvPr/>
        </p:nvSpPr>
        <p:spPr>
          <a:xfrm>
            <a:off x="35860" y="9749733"/>
            <a:ext cx="12088904" cy="369332"/>
          </a:xfrm>
          <a:prstGeom prst="rect">
            <a:avLst/>
          </a:prstGeom>
          <a:noFill/>
        </p:spPr>
        <p:txBody>
          <a:bodyPr wrap="square">
            <a:spAutoFit/>
          </a:bodyPr>
          <a:lstStyle/>
          <a:p>
            <a:r>
              <a:rPr lang="en-GB" sz="1800" b="0" i="1" dirty="0">
                <a:effectLst/>
                <a:latin typeface="FrutigerLTPro"/>
              </a:rPr>
              <a:t>Chapman MH, Thorburn D, Hirschfield GM, et al. Gut 2019;</a:t>
            </a:r>
            <a:r>
              <a:rPr lang="en-GB" sz="1800" b="1" i="1" dirty="0">
                <a:effectLst/>
                <a:latin typeface="FrutigerLTPro"/>
              </a:rPr>
              <a:t>68</a:t>
            </a:r>
            <a:r>
              <a:rPr lang="en-GB" sz="1800" b="0" i="1" dirty="0">
                <a:effectLst/>
                <a:latin typeface="FrutigerLTPro"/>
              </a:rPr>
              <a:t>:1356–1378. </a:t>
            </a:r>
            <a:endParaRPr lang="en-GB" sz="1800" b="1" i="1" dirty="0">
              <a:effectLst/>
              <a:latin typeface="FrutigerLTPro"/>
            </a:endParaRPr>
          </a:p>
        </p:txBody>
      </p:sp>
    </p:spTree>
    <p:extLst>
      <p:ext uri="{BB962C8B-B14F-4D97-AF65-F5344CB8AC3E}">
        <p14:creationId xmlns:p14="http://schemas.microsoft.com/office/powerpoint/2010/main" val="3053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12" name="TextBox 12"/>
          <p:cNvSpPr txBox="1"/>
          <p:nvPr/>
        </p:nvSpPr>
        <p:spPr>
          <a:xfrm>
            <a:off x="1703066" y="6280012"/>
            <a:ext cx="5202896" cy="765594"/>
          </a:xfrm>
          <a:prstGeom prst="rect">
            <a:avLst/>
          </a:prstGeom>
        </p:spPr>
        <p:txBody>
          <a:bodyPr lIns="0" tIns="0" rIns="0" bIns="0" rtlCol="0" anchor="t">
            <a:spAutoFit/>
          </a:bodyPr>
          <a:lstStyle/>
          <a:p>
            <a:pPr marL="474981" lvl="1" algn="l">
              <a:lnSpc>
                <a:spcPts val="6160"/>
              </a:lnSpc>
            </a:pPr>
            <a:r>
              <a:rPr lang="en-US" sz="4400" dirty="0">
                <a:solidFill>
                  <a:schemeClr val="accent1">
                    <a:lumMod val="75000"/>
                  </a:schemeClr>
                </a:solidFill>
                <a:latin typeface="TT Chocolates Bold Italics"/>
              </a:rPr>
              <a:t>Small Population </a:t>
            </a:r>
          </a:p>
        </p:txBody>
      </p:sp>
      <p:sp>
        <p:nvSpPr>
          <p:cNvPr id="13" name="TextBox 13"/>
          <p:cNvSpPr txBox="1"/>
          <p:nvPr/>
        </p:nvSpPr>
        <p:spPr>
          <a:xfrm>
            <a:off x="2227226" y="7205114"/>
            <a:ext cx="4354970" cy="1125436"/>
          </a:xfrm>
          <a:prstGeom prst="rect">
            <a:avLst/>
          </a:prstGeom>
        </p:spPr>
        <p:txBody>
          <a:bodyPr lIns="0" tIns="0" rIns="0" bIns="0" rtlCol="0" anchor="t">
            <a:spAutoFit/>
          </a:bodyPr>
          <a:lstStyle/>
          <a:p>
            <a:pPr algn="l">
              <a:lnSpc>
                <a:spcPts val="3011"/>
              </a:lnSpc>
            </a:pPr>
            <a:r>
              <a:rPr lang="en-US" sz="2151" dirty="0">
                <a:solidFill>
                  <a:srgbClr val="0E0340"/>
                </a:solidFill>
                <a:latin typeface="Questrial"/>
              </a:rPr>
              <a:t>Our database only had 138 patients; This may potentially limit the generalizability of the findings</a:t>
            </a:r>
          </a:p>
        </p:txBody>
      </p:sp>
      <p:sp>
        <p:nvSpPr>
          <p:cNvPr id="14" name="TextBox 14"/>
          <p:cNvSpPr txBox="1"/>
          <p:nvPr/>
        </p:nvSpPr>
        <p:spPr>
          <a:xfrm>
            <a:off x="6963112" y="6280012"/>
            <a:ext cx="5174632" cy="765594"/>
          </a:xfrm>
          <a:prstGeom prst="rect">
            <a:avLst/>
          </a:prstGeom>
          <a:noFill/>
        </p:spPr>
        <p:txBody>
          <a:bodyPr lIns="0" tIns="0" rIns="0" bIns="0" rtlCol="0" anchor="t">
            <a:spAutoFit/>
          </a:bodyPr>
          <a:lstStyle/>
          <a:p>
            <a:pPr marL="474981" lvl="1" algn="l">
              <a:lnSpc>
                <a:spcPts val="6160"/>
              </a:lnSpc>
            </a:pPr>
            <a:r>
              <a:rPr lang="en-US" sz="4400" dirty="0">
                <a:solidFill>
                  <a:schemeClr val="accent1">
                    <a:lumMod val="75000"/>
                  </a:schemeClr>
                </a:solidFill>
                <a:latin typeface="TT Chocolates Bold Italics"/>
              </a:rPr>
              <a:t>Small Sample</a:t>
            </a:r>
          </a:p>
        </p:txBody>
      </p:sp>
      <p:sp>
        <p:nvSpPr>
          <p:cNvPr id="15" name="TextBox 15"/>
          <p:cNvSpPr txBox="1"/>
          <p:nvPr/>
        </p:nvSpPr>
        <p:spPr>
          <a:xfrm>
            <a:off x="7543800" y="7205114"/>
            <a:ext cx="4241913" cy="1125436"/>
          </a:xfrm>
          <a:prstGeom prst="rect">
            <a:avLst/>
          </a:prstGeom>
        </p:spPr>
        <p:txBody>
          <a:bodyPr lIns="0" tIns="0" rIns="0" bIns="0" rtlCol="0" anchor="t">
            <a:spAutoFit/>
          </a:bodyPr>
          <a:lstStyle/>
          <a:p>
            <a:pPr algn="l">
              <a:lnSpc>
                <a:spcPts val="3011"/>
              </a:lnSpc>
            </a:pPr>
            <a:r>
              <a:rPr lang="en-US" sz="2151" dirty="0">
                <a:solidFill>
                  <a:srgbClr val="0E0340"/>
                </a:solidFill>
                <a:latin typeface="Questrial"/>
              </a:rPr>
              <a:t>With only 7 polyps detected and only 4 resected, it may limit the ability to draw conclusions</a:t>
            </a:r>
          </a:p>
        </p:txBody>
      </p:sp>
      <p:pic>
        <p:nvPicPr>
          <p:cNvPr id="47" name="Picture 4" descr="Sheffield Teaching Hospital - Home">
            <a:extLst>
              <a:ext uri="{FF2B5EF4-FFF2-40B4-BE49-F238E27FC236}">
                <a16:creationId xmlns:a16="http://schemas.microsoft.com/office/drawing/2014/main" id="{307BC4C0-E8E2-C32D-7C31-2877AE64A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6"/>
          <p:cNvSpPr txBox="1"/>
          <p:nvPr/>
        </p:nvSpPr>
        <p:spPr>
          <a:xfrm>
            <a:off x="12061543" y="6262267"/>
            <a:ext cx="5185400" cy="765594"/>
          </a:xfrm>
          <a:prstGeom prst="rect">
            <a:avLst/>
          </a:prstGeom>
          <a:noFill/>
        </p:spPr>
        <p:txBody>
          <a:bodyPr lIns="0" tIns="0" rIns="0" bIns="0" rtlCol="0" anchor="t">
            <a:spAutoFit/>
          </a:bodyPr>
          <a:lstStyle/>
          <a:p>
            <a:pPr marL="474981" lvl="1" algn="l">
              <a:lnSpc>
                <a:spcPts val="6160"/>
              </a:lnSpc>
            </a:pPr>
            <a:r>
              <a:rPr lang="en-US" sz="4400" dirty="0">
                <a:solidFill>
                  <a:schemeClr val="accent1">
                    <a:lumMod val="75000"/>
                  </a:schemeClr>
                </a:solidFill>
                <a:latin typeface="TT Chocolates Bold Italics"/>
              </a:rPr>
              <a:t>Radiology Reports</a:t>
            </a:r>
          </a:p>
        </p:txBody>
      </p:sp>
      <p:sp>
        <p:nvSpPr>
          <p:cNvPr id="17" name="TextBox 17"/>
          <p:cNvSpPr txBox="1"/>
          <p:nvPr/>
        </p:nvSpPr>
        <p:spPr>
          <a:xfrm>
            <a:off x="12613967" y="7205114"/>
            <a:ext cx="4298441" cy="740716"/>
          </a:xfrm>
          <a:prstGeom prst="rect">
            <a:avLst/>
          </a:prstGeom>
        </p:spPr>
        <p:txBody>
          <a:bodyPr lIns="0" tIns="0" rIns="0" bIns="0" rtlCol="0" anchor="t">
            <a:spAutoFit/>
          </a:bodyPr>
          <a:lstStyle/>
          <a:p>
            <a:pPr algn="l">
              <a:lnSpc>
                <a:spcPts val="3011"/>
              </a:lnSpc>
            </a:pPr>
            <a:r>
              <a:rPr lang="en-US" sz="2151" dirty="0">
                <a:solidFill>
                  <a:srgbClr val="0E0340"/>
                </a:solidFill>
                <a:latin typeface="Questrial"/>
              </a:rPr>
              <a:t>Gallstone identified on US were not reviewed in case of misdiagnosis</a:t>
            </a:r>
          </a:p>
        </p:txBody>
      </p:sp>
      <p:sp>
        <p:nvSpPr>
          <p:cNvPr id="22" name="Freeform 21">
            <a:extLst>
              <a:ext uri="{FF2B5EF4-FFF2-40B4-BE49-F238E27FC236}">
                <a16:creationId xmlns:a16="http://schemas.microsoft.com/office/drawing/2014/main" id="{123E61B2-6473-F2CF-A4D3-04A4F4868C78}"/>
              </a:ext>
            </a:extLst>
          </p:cNvPr>
          <p:cNvSpPr/>
          <p:nvPr/>
        </p:nvSpPr>
        <p:spPr>
          <a:xfrm>
            <a:off x="4852313"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1DEF918-0279-AC63-FBE1-09862A0DD997}"/>
              </a:ext>
            </a:extLst>
          </p:cNvPr>
          <p:cNvSpPr/>
          <p:nvPr/>
        </p:nvSpPr>
        <p:spPr>
          <a:xfrm>
            <a:off x="5148035"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E2E70B-2124-D962-5546-F5C4F5BB472F}"/>
              </a:ext>
            </a:extLst>
          </p:cNvPr>
          <p:cNvSpPr/>
          <p:nvPr/>
        </p:nvSpPr>
        <p:spPr>
          <a:xfrm>
            <a:off x="4260867"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1C7ADD-5118-E77B-B149-ED70E1EDA919}"/>
              </a:ext>
            </a:extLst>
          </p:cNvPr>
          <p:cNvSpPr/>
          <p:nvPr/>
        </p:nvSpPr>
        <p:spPr>
          <a:xfrm>
            <a:off x="4556590"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18BCC05-492A-7D85-C67C-180385D22FBD}"/>
              </a:ext>
            </a:extLst>
          </p:cNvPr>
          <p:cNvSpPr/>
          <p:nvPr/>
        </p:nvSpPr>
        <p:spPr>
          <a:xfrm>
            <a:off x="3669422"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81DB228-5CA0-57B2-D4AB-E6FE3943F72F}"/>
              </a:ext>
            </a:extLst>
          </p:cNvPr>
          <p:cNvSpPr/>
          <p:nvPr/>
        </p:nvSpPr>
        <p:spPr>
          <a:xfrm>
            <a:off x="3965144"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88E681-83D8-36B9-8D3A-76FBA52E309B}"/>
              </a:ext>
            </a:extLst>
          </p:cNvPr>
          <p:cNvSpPr/>
          <p:nvPr/>
        </p:nvSpPr>
        <p:spPr>
          <a:xfrm>
            <a:off x="3373699" y="5385229"/>
            <a:ext cx="134419" cy="134419"/>
          </a:xfrm>
          <a:custGeom>
            <a:avLst/>
            <a:gdLst>
              <a:gd name="connsiteX0" fmla="*/ 134419 w 134419"/>
              <a:gd name="connsiteY0" fmla="*/ 67210 h 134419"/>
              <a:gd name="connsiteX1" fmla="*/ 67210 w 134419"/>
              <a:gd name="connsiteY1" fmla="*/ 134419 h 134419"/>
              <a:gd name="connsiteX2" fmla="*/ 0 w 134419"/>
              <a:gd name="connsiteY2" fmla="*/ 67210 h 134419"/>
              <a:gd name="connsiteX3" fmla="*/ 67210 w 134419"/>
              <a:gd name="connsiteY3" fmla="*/ 0 h 134419"/>
              <a:gd name="connsiteX4" fmla="*/ 134419 w 134419"/>
              <a:gd name="connsiteY4" fmla="*/ 67210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134419" y="67210"/>
                </a:moveTo>
                <a:cubicBezTo>
                  <a:pt x="134419" y="104329"/>
                  <a:pt x="104329" y="134419"/>
                  <a:pt x="67210" y="134419"/>
                </a:cubicBezTo>
                <a:cubicBezTo>
                  <a:pt x="30091" y="134419"/>
                  <a:pt x="0" y="104329"/>
                  <a:pt x="0" y="67210"/>
                </a:cubicBezTo>
                <a:cubicBezTo>
                  <a:pt x="0" y="30091"/>
                  <a:pt x="30091" y="0"/>
                  <a:pt x="67210" y="0"/>
                </a:cubicBezTo>
                <a:cubicBezTo>
                  <a:pt x="104329" y="0"/>
                  <a:pt x="134419" y="30091"/>
                  <a:pt x="134419" y="67210"/>
                </a:cubicBezTo>
                <a:close/>
              </a:path>
            </a:pathLst>
          </a:custGeom>
          <a:solidFill>
            <a:srgbClr val="00B0F0"/>
          </a:solidFill>
          <a:ln w="2678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62E74CA-735A-6F3D-B61A-6EC0056703E0}"/>
              </a:ext>
            </a:extLst>
          </p:cNvPr>
          <p:cNvSpPr/>
          <p:nvPr/>
        </p:nvSpPr>
        <p:spPr>
          <a:xfrm>
            <a:off x="3271427" y="5591909"/>
            <a:ext cx="2123059" cy="591509"/>
          </a:xfrm>
          <a:custGeom>
            <a:avLst/>
            <a:gdLst>
              <a:gd name="connsiteX0" fmla="*/ 2122202 w 2123059"/>
              <a:gd name="connsiteY0" fmla="*/ 259762 h 591509"/>
              <a:gd name="connsiteX1" fmla="*/ 2070316 w 2123059"/>
              <a:gd name="connsiteY1" fmla="*/ 64047 h 591509"/>
              <a:gd name="connsiteX2" fmla="*/ 2062251 w 2123059"/>
              <a:gd name="connsiteY2" fmla="*/ 48993 h 591509"/>
              <a:gd name="connsiteX3" fmla="*/ 1998536 w 2123059"/>
              <a:gd name="connsiteY3" fmla="*/ 8398 h 591509"/>
              <a:gd name="connsiteX4" fmla="*/ 1948263 w 2123059"/>
              <a:gd name="connsiteY4" fmla="*/ 64 h 591509"/>
              <a:gd name="connsiteX5" fmla="*/ 1898259 w 2123059"/>
              <a:gd name="connsiteY5" fmla="*/ 8398 h 591509"/>
              <a:gd name="connsiteX6" fmla="*/ 1834275 w 2123059"/>
              <a:gd name="connsiteY6" fmla="*/ 49261 h 591509"/>
              <a:gd name="connsiteX7" fmla="*/ 1826748 w 2123059"/>
              <a:gd name="connsiteY7" fmla="*/ 64316 h 591509"/>
              <a:gd name="connsiteX8" fmla="*/ 1799864 w 2123059"/>
              <a:gd name="connsiteY8" fmla="*/ 164324 h 591509"/>
              <a:gd name="connsiteX9" fmla="*/ 1772980 w 2123059"/>
              <a:gd name="connsiteY9" fmla="*/ 65123 h 591509"/>
              <a:gd name="connsiteX10" fmla="*/ 1765184 w 2123059"/>
              <a:gd name="connsiteY10" fmla="*/ 50068 h 591509"/>
              <a:gd name="connsiteX11" fmla="*/ 1701200 w 2123059"/>
              <a:gd name="connsiteY11" fmla="*/ 9473 h 591509"/>
              <a:gd name="connsiteX12" fmla="*/ 1652540 w 2123059"/>
              <a:gd name="connsiteY12" fmla="*/ 64 h 591509"/>
              <a:gd name="connsiteX13" fmla="*/ 1602536 w 2123059"/>
              <a:gd name="connsiteY13" fmla="*/ 8398 h 591509"/>
              <a:gd name="connsiteX14" fmla="*/ 1538821 w 2123059"/>
              <a:gd name="connsiteY14" fmla="*/ 49261 h 591509"/>
              <a:gd name="connsiteX15" fmla="*/ 1531025 w 2123059"/>
              <a:gd name="connsiteY15" fmla="*/ 64316 h 591509"/>
              <a:gd name="connsiteX16" fmla="*/ 1504679 w 2123059"/>
              <a:gd name="connsiteY16" fmla="*/ 161367 h 591509"/>
              <a:gd name="connsiteX17" fmla="*/ 1477795 w 2123059"/>
              <a:gd name="connsiteY17" fmla="*/ 64047 h 591509"/>
              <a:gd name="connsiteX18" fmla="*/ 1469730 w 2123059"/>
              <a:gd name="connsiteY18" fmla="*/ 48993 h 591509"/>
              <a:gd name="connsiteX19" fmla="*/ 1406015 w 2123059"/>
              <a:gd name="connsiteY19" fmla="*/ 8398 h 591509"/>
              <a:gd name="connsiteX20" fmla="*/ 1356818 w 2123059"/>
              <a:gd name="connsiteY20" fmla="*/ 64 h 591509"/>
              <a:gd name="connsiteX21" fmla="*/ 1306814 w 2123059"/>
              <a:gd name="connsiteY21" fmla="*/ 8398 h 591509"/>
              <a:gd name="connsiteX22" fmla="*/ 1242830 w 2123059"/>
              <a:gd name="connsiteY22" fmla="*/ 49261 h 591509"/>
              <a:gd name="connsiteX23" fmla="*/ 1235302 w 2123059"/>
              <a:gd name="connsiteY23" fmla="*/ 64316 h 591509"/>
              <a:gd name="connsiteX24" fmla="*/ 1208419 w 2123059"/>
              <a:gd name="connsiteY24" fmla="*/ 164324 h 591509"/>
              <a:gd name="connsiteX25" fmla="*/ 1181535 w 2123059"/>
              <a:gd name="connsiteY25" fmla="*/ 65123 h 591509"/>
              <a:gd name="connsiteX26" fmla="*/ 1173738 w 2123059"/>
              <a:gd name="connsiteY26" fmla="*/ 50068 h 591509"/>
              <a:gd name="connsiteX27" fmla="*/ 1109755 w 2123059"/>
              <a:gd name="connsiteY27" fmla="*/ 9473 h 591509"/>
              <a:gd name="connsiteX28" fmla="*/ 1061095 w 2123059"/>
              <a:gd name="connsiteY28" fmla="*/ 64 h 591509"/>
              <a:gd name="connsiteX29" fmla="*/ 1011091 w 2123059"/>
              <a:gd name="connsiteY29" fmla="*/ 8398 h 591509"/>
              <a:gd name="connsiteX30" fmla="*/ 947376 w 2123059"/>
              <a:gd name="connsiteY30" fmla="*/ 49261 h 591509"/>
              <a:gd name="connsiteX31" fmla="*/ 939580 w 2123059"/>
              <a:gd name="connsiteY31" fmla="*/ 64316 h 591509"/>
              <a:gd name="connsiteX32" fmla="*/ 913233 w 2123059"/>
              <a:gd name="connsiteY32" fmla="*/ 161367 h 591509"/>
              <a:gd name="connsiteX33" fmla="*/ 886350 w 2123059"/>
              <a:gd name="connsiteY33" fmla="*/ 64047 h 591509"/>
              <a:gd name="connsiteX34" fmla="*/ 878284 w 2123059"/>
              <a:gd name="connsiteY34" fmla="*/ 48993 h 591509"/>
              <a:gd name="connsiteX35" fmla="*/ 814570 w 2123059"/>
              <a:gd name="connsiteY35" fmla="*/ 8398 h 591509"/>
              <a:gd name="connsiteX36" fmla="*/ 765372 w 2123059"/>
              <a:gd name="connsiteY36" fmla="*/ 64 h 591509"/>
              <a:gd name="connsiteX37" fmla="*/ 715368 w 2123059"/>
              <a:gd name="connsiteY37" fmla="*/ 8398 h 591509"/>
              <a:gd name="connsiteX38" fmla="*/ 651384 w 2123059"/>
              <a:gd name="connsiteY38" fmla="*/ 49261 h 591509"/>
              <a:gd name="connsiteX39" fmla="*/ 643857 w 2123059"/>
              <a:gd name="connsiteY39" fmla="*/ 64316 h 591509"/>
              <a:gd name="connsiteX40" fmla="*/ 616973 w 2123059"/>
              <a:gd name="connsiteY40" fmla="*/ 164324 h 591509"/>
              <a:gd name="connsiteX41" fmla="*/ 590089 w 2123059"/>
              <a:gd name="connsiteY41" fmla="*/ 65123 h 591509"/>
              <a:gd name="connsiteX42" fmla="*/ 582293 w 2123059"/>
              <a:gd name="connsiteY42" fmla="*/ 50068 h 591509"/>
              <a:gd name="connsiteX43" fmla="*/ 518309 w 2123059"/>
              <a:gd name="connsiteY43" fmla="*/ 9473 h 591509"/>
              <a:gd name="connsiteX44" fmla="*/ 469649 w 2123059"/>
              <a:gd name="connsiteY44" fmla="*/ 64 h 591509"/>
              <a:gd name="connsiteX45" fmla="*/ 419645 w 2123059"/>
              <a:gd name="connsiteY45" fmla="*/ 8398 h 591509"/>
              <a:gd name="connsiteX46" fmla="*/ 355930 w 2123059"/>
              <a:gd name="connsiteY46" fmla="*/ 49261 h 591509"/>
              <a:gd name="connsiteX47" fmla="*/ 348134 w 2123059"/>
              <a:gd name="connsiteY47" fmla="*/ 64316 h 591509"/>
              <a:gd name="connsiteX48" fmla="*/ 321788 w 2123059"/>
              <a:gd name="connsiteY48" fmla="*/ 161367 h 591509"/>
              <a:gd name="connsiteX49" fmla="*/ 294904 w 2123059"/>
              <a:gd name="connsiteY49" fmla="*/ 64047 h 591509"/>
              <a:gd name="connsiteX50" fmla="*/ 286839 w 2123059"/>
              <a:gd name="connsiteY50" fmla="*/ 48993 h 591509"/>
              <a:gd name="connsiteX51" fmla="*/ 223124 w 2123059"/>
              <a:gd name="connsiteY51" fmla="*/ 8398 h 591509"/>
              <a:gd name="connsiteX52" fmla="*/ 173927 w 2123059"/>
              <a:gd name="connsiteY52" fmla="*/ 64 h 591509"/>
              <a:gd name="connsiteX53" fmla="*/ 123923 w 2123059"/>
              <a:gd name="connsiteY53" fmla="*/ 8398 h 591509"/>
              <a:gd name="connsiteX54" fmla="*/ 59939 w 2123059"/>
              <a:gd name="connsiteY54" fmla="*/ 49261 h 591509"/>
              <a:gd name="connsiteX55" fmla="*/ 52411 w 2123059"/>
              <a:gd name="connsiteY55" fmla="*/ 64316 h 591509"/>
              <a:gd name="connsiteX56" fmla="*/ 525 w 2123059"/>
              <a:gd name="connsiteY56" fmla="*/ 259762 h 591509"/>
              <a:gd name="connsiteX57" fmla="*/ 21627 w 2123059"/>
              <a:gd name="connsiteY57" fmla="*/ 291388 h 591509"/>
              <a:gd name="connsiteX58" fmla="*/ 52411 w 2123059"/>
              <a:gd name="connsiteY58" fmla="*/ 273473 h 591509"/>
              <a:gd name="connsiteX59" fmla="*/ 93275 w 2123059"/>
              <a:gd name="connsiteY59" fmla="*/ 119428 h 591509"/>
              <a:gd name="connsiteX60" fmla="*/ 93275 w 2123059"/>
              <a:gd name="connsiteY60" fmla="*/ 203844 h 591509"/>
              <a:gd name="connsiteX61" fmla="*/ 47035 w 2123059"/>
              <a:gd name="connsiteY61" fmla="*/ 376438 h 591509"/>
              <a:gd name="connsiteX62" fmla="*/ 93275 w 2123059"/>
              <a:gd name="connsiteY62" fmla="*/ 376438 h 591509"/>
              <a:gd name="connsiteX63" fmla="*/ 93275 w 2123059"/>
              <a:gd name="connsiteY63" fmla="*/ 591509 h 591509"/>
              <a:gd name="connsiteX64" fmla="*/ 147043 w 2123059"/>
              <a:gd name="connsiteY64" fmla="*/ 591509 h 591509"/>
              <a:gd name="connsiteX65" fmla="*/ 147043 w 2123059"/>
              <a:gd name="connsiteY65" fmla="*/ 376438 h 591509"/>
              <a:gd name="connsiteX66" fmla="*/ 200810 w 2123059"/>
              <a:gd name="connsiteY66" fmla="*/ 376438 h 591509"/>
              <a:gd name="connsiteX67" fmla="*/ 200810 w 2123059"/>
              <a:gd name="connsiteY67" fmla="*/ 591509 h 591509"/>
              <a:gd name="connsiteX68" fmla="*/ 254578 w 2123059"/>
              <a:gd name="connsiteY68" fmla="*/ 591509 h 591509"/>
              <a:gd name="connsiteX69" fmla="*/ 254578 w 2123059"/>
              <a:gd name="connsiteY69" fmla="*/ 376438 h 591509"/>
              <a:gd name="connsiteX70" fmla="*/ 300818 w 2123059"/>
              <a:gd name="connsiteY70" fmla="*/ 376438 h 591509"/>
              <a:gd name="connsiteX71" fmla="*/ 254578 w 2123059"/>
              <a:gd name="connsiteY71" fmla="*/ 203844 h 591509"/>
              <a:gd name="connsiteX72" fmla="*/ 254578 w 2123059"/>
              <a:gd name="connsiteY72" fmla="*/ 117546 h 591509"/>
              <a:gd name="connsiteX73" fmla="*/ 295711 w 2123059"/>
              <a:gd name="connsiteY73" fmla="*/ 273473 h 591509"/>
              <a:gd name="connsiteX74" fmla="*/ 328323 w 2123059"/>
              <a:gd name="connsiteY74" fmla="*/ 293015 h 591509"/>
              <a:gd name="connsiteX75" fmla="*/ 347865 w 2123059"/>
              <a:gd name="connsiteY75" fmla="*/ 273473 h 591509"/>
              <a:gd name="connsiteX76" fmla="*/ 388998 w 2123059"/>
              <a:gd name="connsiteY76" fmla="*/ 117546 h 591509"/>
              <a:gd name="connsiteX77" fmla="*/ 388998 w 2123059"/>
              <a:gd name="connsiteY77" fmla="*/ 591509 h 591509"/>
              <a:gd name="connsiteX78" fmla="*/ 442765 w 2123059"/>
              <a:gd name="connsiteY78" fmla="*/ 591509 h 591509"/>
              <a:gd name="connsiteX79" fmla="*/ 442765 w 2123059"/>
              <a:gd name="connsiteY79" fmla="*/ 295787 h 591509"/>
              <a:gd name="connsiteX80" fmla="*/ 496533 w 2123059"/>
              <a:gd name="connsiteY80" fmla="*/ 295787 h 591509"/>
              <a:gd name="connsiteX81" fmla="*/ 496533 w 2123059"/>
              <a:gd name="connsiteY81" fmla="*/ 591509 h 591509"/>
              <a:gd name="connsiteX82" fmla="*/ 550301 w 2123059"/>
              <a:gd name="connsiteY82" fmla="*/ 591509 h 591509"/>
              <a:gd name="connsiteX83" fmla="*/ 550301 w 2123059"/>
              <a:gd name="connsiteY83" fmla="*/ 119159 h 591509"/>
              <a:gd name="connsiteX84" fmla="*/ 591164 w 2123059"/>
              <a:gd name="connsiteY84" fmla="*/ 273473 h 591509"/>
              <a:gd name="connsiteX85" fmla="*/ 618048 w 2123059"/>
              <a:gd name="connsiteY85" fmla="*/ 300357 h 591509"/>
              <a:gd name="connsiteX86" fmla="*/ 644932 w 2123059"/>
              <a:gd name="connsiteY86" fmla="*/ 273473 h 591509"/>
              <a:gd name="connsiteX87" fmla="*/ 684720 w 2123059"/>
              <a:gd name="connsiteY87" fmla="*/ 119159 h 591509"/>
              <a:gd name="connsiteX88" fmla="*/ 684720 w 2123059"/>
              <a:gd name="connsiteY88" fmla="*/ 203844 h 591509"/>
              <a:gd name="connsiteX89" fmla="*/ 638480 w 2123059"/>
              <a:gd name="connsiteY89" fmla="*/ 376438 h 591509"/>
              <a:gd name="connsiteX90" fmla="*/ 684720 w 2123059"/>
              <a:gd name="connsiteY90" fmla="*/ 376438 h 591509"/>
              <a:gd name="connsiteX91" fmla="*/ 684720 w 2123059"/>
              <a:gd name="connsiteY91" fmla="*/ 591509 h 591509"/>
              <a:gd name="connsiteX92" fmla="*/ 738488 w 2123059"/>
              <a:gd name="connsiteY92" fmla="*/ 591509 h 591509"/>
              <a:gd name="connsiteX93" fmla="*/ 738488 w 2123059"/>
              <a:gd name="connsiteY93" fmla="*/ 376438 h 591509"/>
              <a:gd name="connsiteX94" fmla="*/ 792256 w 2123059"/>
              <a:gd name="connsiteY94" fmla="*/ 376438 h 591509"/>
              <a:gd name="connsiteX95" fmla="*/ 792256 w 2123059"/>
              <a:gd name="connsiteY95" fmla="*/ 591509 h 591509"/>
              <a:gd name="connsiteX96" fmla="*/ 846024 w 2123059"/>
              <a:gd name="connsiteY96" fmla="*/ 591509 h 591509"/>
              <a:gd name="connsiteX97" fmla="*/ 846024 w 2123059"/>
              <a:gd name="connsiteY97" fmla="*/ 376438 h 591509"/>
              <a:gd name="connsiteX98" fmla="*/ 892264 w 2123059"/>
              <a:gd name="connsiteY98" fmla="*/ 376438 h 591509"/>
              <a:gd name="connsiteX99" fmla="*/ 846024 w 2123059"/>
              <a:gd name="connsiteY99" fmla="*/ 203844 h 591509"/>
              <a:gd name="connsiteX100" fmla="*/ 846024 w 2123059"/>
              <a:gd name="connsiteY100" fmla="*/ 117546 h 591509"/>
              <a:gd name="connsiteX101" fmla="*/ 887156 w 2123059"/>
              <a:gd name="connsiteY101" fmla="*/ 273473 h 591509"/>
              <a:gd name="connsiteX102" fmla="*/ 919769 w 2123059"/>
              <a:gd name="connsiteY102" fmla="*/ 293015 h 591509"/>
              <a:gd name="connsiteX103" fmla="*/ 939311 w 2123059"/>
              <a:gd name="connsiteY103" fmla="*/ 273473 h 591509"/>
              <a:gd name="connsiteX104" fmla="*/ 980443 w 2123059"/>
              <a:gd name="connsiteY104" fmla="*/ 117546 h 591509"/>
              <a:gd name="connsiteX105" fmla="*/ 980443 w 2123059"/>
              <a:gd name="connsiteY105" fmla="*/ 591509 h 591509"/>
              <a:gd name="connsiteX106" fmla="*/ 1034211 w 2123059"/>
              <a:gd name="connsiteY106" fmla="*/ 591509 h 591509"/>
              <a:gd name="connsiteX107" fmla="*/ 1034211 w 2123059"/>
              <a:gd name="connsiteY107" fmla="*/ 295787 h 591509"/>
              <a:gd name="connsiteX108" fmla="*/ 1087979 w 2123059"/>
              <a:gd name="connsiteY108" fmla="*/ 295787 h 591509"/>
              <a:gd name="connsiteX109" fmla="*/ 1087979 w 2123059"/>
              <a:gd name="connsiteY109" fmla="*/ 591509 h 591509"/>
              <a:gd name="connsiteX110" fmla="*/ 1141746 w 2123059"/>
              <a:gd name="connsiteY110" fmla="*/ 591509 h 591509"/>
              <a:gd name="connsiteX111" fmla="*/ 1141746 w 2123059"/>
              <a:gd name="connsiteY111" fmla="*/ 119159 h 591509"/>
              <a:gd name="connsiteX112" fmla="*/ 1182610 w 2123059"/>
              <a:gd name="connsiteY112" fmla="*/ 273473 h 591509"/>
              <a:gd name="connsiteX113" fmla="*/ 1209494 w 2123059"/>
              <a:gd name="connsiteY113" fmla="*/ 300357 h 591509"/>
              <a:gd name="connsiteX114" fmla="*/ 1236378 w 2123059"/>
              <a:gd name="connsiteY114" fmla="*/ 273473 h 591509"/>
              <a:gd name="connsiteX115" fmla="*/ 1276166 w 2123059"/>
              <a:gd name="connsiteY115" fmla="*/ 119159 h 591509"/>
              <a:gd name="connsiteX116" fmla="*/ 1276166 w 2123059"/>
              <a:gd name="connsiteY116" fmla="*/ 203844 h 591509"/>
              <a:gd name="connsiteX117" fmla="*/ 1229926 w 2123059"/>
              <a:gd name="connsiteY117" fmla="*/ 376438 h 591509"/>
              <a:gd name="connsiteX118" fmla="*/ 1276166 w 2123059"/>
              <a:gd name="connsiteY118" fmla="*/ 376438 h 591509"/>
              <a:gd name="connsiteX119" fmla="*/ 1276166 w 2123059"/>
              <a:gd name="connsiteY119" fmla="*/ 591509 h 591509"/>
              <a:gd name="connsiteX120" fmla="*/ 1329934 w 2123059"/>
              <a:gd name="connsiteY120" fmla="*/ 591509 h 591509"/>
              <a:gd name="connsiteX121" fmla="*/ 1329934 w 2123059"/>
              <a:gd name="connsiteY121" fmla="*/ 376438 h 591509"/>
              <a:gd name="connsiteX122" fmla="*/ 1383701 w 2123059"/>
              <a:gd name="connsiteY122" fmla="*/ 376438 h 591509"/>
              <a:gd name="connsiteX123" fmla="*/ 1383701 w 2123059"/>
              <a:gd name="connsiteY123" fmla="*/ 591509 h 591509"/>
              <a:gd name="connsiteX124" fmla="*/ 1437469 w 2123059"/>
              <a:gd name="connsiteY124" fmla="*/ 591509 h 591509"/>
              <a:gd name="connsiteX125" fmla="*/ 1437469 w 2123059"/>
              <a:gd name="connsiteY125" fmla="*/ 376438 h 591509"/>
              <a:gd name="connsiteX126" fmla="*/ 1483710 w 2123059"/>
              <a:gd name="connsiteY126" fmla="*/ 376438 h 591509"/>
              <a:gd name="connsiteX127" fmla="*/ 1437469 w 2123059"/>
              <a:gd name="connsiteY127" fmla="*/ 203844 h 591509"/>
              <a:gd name="connsiteX128" fmla="*/ 1437469 w 2123059"/>
              <a:gd name="connsiteY128" fmla="*/ 117546 h 591509"/>
              <a:gd name="connsiteX129" fmla="*/ 1478602 w 2123059"/>
              <a:gd name="connsiteY129" fmla="*/ 273473 h 591509"/>
              <a:gd name="connsiteX130" fmla="*/ 1511214 w 2123059"/>
              <a:gd name="connsiteY130" fmla="*/ 293015 h 591509"/>
              <a:gd name="connsiteX131" fmla="*/ 1530756 w 2123059"/>
              <a:gd name="connsiteY131" fmla="*/ 273473 h 591509"/>
              <a:gd name="connsiteX132" fmla="*/ 1571889 w 2123059"/>
              <a:gd name="connsiteY132" fmla="*/ 117546 h 591509"/>
              <a:gd name="connsiteX133" fmla="*/ 1571889 w 2123059"/>
              <a:gd name="connsiteY133" fmla="*/ 591509 h 591509"/>
              <a:gd name="connsiteX134" fmla="*/ 1625656 w 2123059"/>
              <a:gd name="connsiteY134" fmla="*/ 591509 h 591509"/>
              <a:gd name="connsiteX135" fmla="*/ 1625656 w 2123059"/>
              <a:gd name="connsiteY135" fmla="*/ 295787 h 591509"/>
              <a:gd name="connsiteX136" fmla="*/ 1679424 w 2123059"/>
              <a:gd name="connsiteY136" fmla="*/ 295787 h 591509"/>
              <a:gd name="connsiteX137" fmla="*/ 1679424 w 2123059"/>
              <a:gd name="connsiteY137" fmla="*/ 591509 h 591509"/>
              <a:gd name="connsiteX138" fmla="*/ 1733192 w 2123059"/>
              <a:gd name="connsiteY138" fmla="*/ 591509 h 591509"/>
              <a:gd name="connsiteX139" fmla="*/ 1733192 w 2123059"/>
              <a:gd name="connsiteY139" fmla="*/ 119159 h 591509"/>
              <a:gd name="connsiteX140" fmla="*/ 1774055 w 2123059"/>
              <a:gd name="connsiteY140" fmla="*/ 273473 h 591509"/>
              <a:gd name="connsiteX141" fmla="*/ 1800939 w 2123059"/>
              <a:gd name="connsiteY141" fmla="*/ 300357 h 591509"/>
              <a:gd name="connsiteX142" fmla="*/ 1827823 w 2123059"/>
              <a:gd name="connsiteY142" fmla="*/ 273473 h 591509"/>
              <a:gd name="connsiteX143" fmla="*/ 1867611 w 2123059"/>
              <a:gd name="connsiteY143" fmla="*/ 119159 h 591509"/>
              <a:gd name="connsiteX144" fmla="*/ 1867611 w 2123059"/>
              <a:gd name="connsiteY144" fmla="*/ 203844 h 591509"/>
              <a:gd name="connsiteX145" fmla="*/ 1821371 w 2123059"/>
              <a:gd name="connsiteY145" fmla="*/ 376438 h 591509"/>
              <a:gd name="connsiteX146" fmla="*/ 1867611 w 2123059"/>
              <a:gd name="connsiteY146" fmla="*/ 376438 h 591509"/>
              <a:gd name="connsiteX147" fmla="*/ 1867611 w 2123059"/>
              <a:gd name="connsiteY147" fmla="*/ 591509 h 591509"/>
              <a:gd name="connsiteX148" fmla="*/ 1921379 w 2123059"/>
              <a:gd name="connsiteY148" fmla="*/ 591509 h 591509"/>
              <a:gd name="connsiteX149" fmla="*/ 1921379 w 2123059"/>
              <a:gd name="connsiteY149" fmla="*/ 376438 h 591509"/>
              <a:gd name="connsiteX150" fmla="*/ 1975147 w 2123059"/>
              <a:gd name="connsiteY150" fmla="*/ 376438 h 591509"/>
              <a:gd name="connsiteX151" fmla="*/ 1975147 w 2123059"/>
              <a:gd name="connsiteY151" fmla="*/ 591509 h 591509"/>
              <a:gd name="connsiteX152" fmla="*/ 2028915 w 2123059"/>
              <a:gd name="connsiteY152" fmla="*/ 591509 h 591509"/>
              <a:gd name="connsiteX153" fmla="*/ 2028915 w 2123059"/>
              <a:gd name="connsiteY153" fmla="*/ 376438 h 591509"/>
              <a:gd name="connsiteX154" fmla="*/ 2075155 w 2123059"/>
              <a:gd name="connsiteY154" fmla="*/ 376438 h 591509"/>
              <a:gd name="connsiteX155" fmla="*/ 2028915 w 2123059"/>
              <a:gd name="connsiteY155" fmla="*/ 203844 h 591509"/>
              <a:gd name="connsiteX156" fmla="*/ 2028915 w 2123059"/>
              <a:gd name="connsiteY156" fmla="*/ 117546 h 591509"/>
              <a:gd name="connsiteX157" fmla="*/ 2070047 w 2123059"/>
              <a:gd name="connsiteY157" fmla="*/ 273473 h 591509"/>
              <a:gd name="connsiteX158" fmla="*/ 2096931 w 2123059"/>
              <a:gd name="connsiteY158" fmla="*/ 293367 h 591509"/>
              <a:gd name="connsiteX159" fmla="*/ 2123049 w 2123059"/>
              <a:gd name="connsiteY159" fmla="*/ 265736 h 591509"/>
              <a:gd name="connsiteX160" fmla="*/ 2122202 w 2123059"/>
              <a:gd name="connsiteY160" fmla="*/ 259762 h 59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123059" h="591509">
                <a:moveTo>
                  <a:pt x="2122202" y="259762"/>
                </a:moveTo>
                <a:lnTo>
                  <a:pt x="2070316" y="64047"/>
                </a:lnTo>
                <a:cubicBezTo>
                  <a:pt x="2068724" y="58515"/>
                  <a:pt x="2065977" y="53383"/>
                  <a:pt x="2062251" y="48993"/>
                </a:cubicBezTo>
                <a:cubicBezTo>
                  <a:pt x="2044564" y="30561"/>
                  <a:pt x="2022715" y="16638"/>
                  <a:pt x="1998536" y="8398"/>
                </a:cubicBezTo>
                <a:cubicBezTo>
                  <a:pt x="1982484" y="2360"/>
                  <a:pt x="1965404" y="-471"/>
                  <a:pt x="1948263" y="64"/>
                </a:cubicBezTo>
                <a:cubicBezTo>
                  <a:pt x="1931245" y="32"/>
                  <a:pt x="1914344" y="2849"/>
                  <a:pt x="1898259" y="8398"/>
                </a:cubicBezTo>
                <a:cubicBezTo>
                  <a:pt x="1873889" y="16538"/>
                  <a:pt x="1851911" y="30577"/>
                  <a:pt x="1834275" y="49261"/>
                </a:cubicBezTo>
                <a:cubicBezTo>
                  <a:pt x="1830926" y="53813"/>
                  <a:pt x="1828377" y="58905"/>
                  <a:pt x="1826748" y="64316"/>
                </a:cubicBezTo>
                <a:lnTo>
                  <a:pt x="1799864" y="164324"/>
                </a:lnTo>
                <a:lnTo>
                  <a:pt x="1772980" y="65123"/>
                </a:lnTo>
                <a:cubicBezTo>
                  <a:pt x="1771542" y="59585"/>
                  <a:pt x="1768878" y="54439"/>
                  <a:pt x="1765184" y="50068"/>
                </a:cubicBezTo>
                <a:cubicBezTo>
                  <a:pt x="1747381" y="31647"/>
                  <a:pt x="1725449" y="17732"/>
                  <a:pt x="1701200" y="9473"/>
                </a:cubicBezTo>
                <a:cubicBezTo>
                  <a:pt x="1685739" y="3228"/>
                  <a:pt x="1669216" y="34"/>
                  <a:pt x="1652540" y="64"/>
                </a:cubicBezTo>
                <a:cubicBezTo>
                  <a:pt x="1635528" y="77"/>
                  <a:pt x="1618634" y="2892"/>
                  <a:pt x="1602536" y="8398"/>
                </a:cubicBezTo>
                <a:cubicBezTo>
                  <a:pt x="1578214" y="16476"/>
                  <a:pt x="1556309" y="30526"/>
                  <a:pt x="1538821" y="49261"/>
                </a:cubicBezTo>
                <a:cubicBezTo>
                  <a:pt x="1535283" y="53735"/>
                  <a:pt x="1532638" y="58845"/>
                  <a:pt x="1531025" y="64316"/>
                </a:cubicBezTo>
                <a:lnTo>
                  <a:pt x="1504679" y="161367"/>
                </a:lnTo>
                <a:lnTo>
                  <a:pt x="1477795" y="64047"/>
                </a:lnTo>
                <a:cubicBezTo>
                  <a:pt x="1476204" y="58515"/>
                  <a:pt x="1473456" y="53383"/>
                  <a:pt x="1469730" y="48993"/>
                </a:cubicBezTo>
                <a:cubicBezTo>
                  <a:pt x="1452043" y="30561"/>
                  <a:pt x="1430194" y="16638"/>
                  <a:pt x="1406015" y="8398"/>
                </a:cubicBezTo>
                <a:cubicBezTo>
                  <a:pt x="1390299" y="2497"/>
                  <a:pt x="1373598" y="-331"/>
                  <a:pt x="1356818" y="64"/>
                </a:cubicBezTo>
                <a:cubicBezTo>
                  <a:pt x="1339800" y="32"/>
                  <a:pt x="1322898" y="2849"/>
                  <a:pt x="1306814" y="8398"/>
                </a:cubicBezTo>
                <a:cubicBezTo>
                  <a:pt x="1282443" y="16538"/>
                  <a:pt x="1260466" y="30577"/>
                  <a:pt x="1242830" y="49261"/>
                </a:cubicBezTo>
                <a:cubicBezTo>
                  <a:pt x="1239480" y="53813"/>
                  <a:pt x="1236932" y="58905"/>
                  <a:pt x="1235302" y="64316"/>
                </a:cubicBezTo>
                <a:lnTo>
                  <a:pt x="1208419" y="164324"/>
                </a:lnTo>
                <a:lnTo>
                  <a:pt x="1181535" y="65123"/>
                </a:lnTo>
                <a:cubicBezTo>
                  <a:pt x="1180096" y="59585"/>
                  <a:pt x="1177432" y="54439"/>
                  <a:pt x="1173738" y="50068"/>
                </a:cubicBezTo>
                <a:cubicBezTo>
                  <a:pt x="1155936" y="31647"/>
                  <a:pt x="1134004" y="17732"/>
                  <a:pt x="1109755" y="9473"/>
                </a:cubicBezTo>
                <a:cubicBezTo>
                  <a:pt x="1094294" y="3228"/>
                  <a:pt x="1077771" y="34"/>
                  <a:pt x="1061095" y="64"/>
                </a:cubicBezTo>
                <a:cubicBezTo>
                  <a:pt x="1044083" y="77"/>
                  <a:pt x="1027189" y="2892"/>
                  <a:pt x="1011091" y="8398"/>
                </a:cubicBezTo>
                <a:cubicBezTo>
                  <a:pt x="986769" y="16476"/>
                  <a:pt x="964864" y="30526"/>
                  <a:pt x="947376" y="49261"/>
                </a:cubicBezTo>
                <a:cubicBezTo>
                  <a:pt x="943838" y="53735"/>
                  <a:pt x="941193" y="58845"/>
                  <a:pt x="939580" y="64316"/>
                </a:cubicBezTo>
                <a:lnTo>
                  <a:pt x="913233" y="161367"/>
                </a:lnTo>
                <a:lnTo>
                  <a:pt x="886350" y="64047"/>
                </a:lnTo>
                <a:cubicBezTo>
                  <a:pt x="884758" y="58515"/>
                  <a:pt x="882010" y="53383"/>
                  <a:pt x="878284" y="48993"/>
                </a:cubicBezTo>
                <a:cubicBezTo>
                  <a:pt x="860597" y="30561"/>
                  <a:pt x="838749" y="16638"/>
                  <a:pt x="814570" y="8398"/>
                </a:cubicBezTo>
                <a:cubicBezTo>
                  <a:pt x="798856" y="2497"/>
                  <a:pt x="782153" y="-331"/>
                  <a:pt x="765372" y="64"/>
                </a:cubicBezTo>
                <a:cubicBezTo>
                  <a:pt x="748355" y="32"/>
                  <a:pt x="731453" y="2849"/>
                  <a:pt x="715368" y="8398"/>
                </a:cubicBezTo>
                <a:cubicBezTo>
                  <a:pt x="691000" y="16538"/>
                  <a:pt x="669020" y="30577"/>
                  <a:pt x="651384" y="49261"/>
                </a:cubicBezTo>
                <a:cubicBezTo>
                  <a:pt x="648035" y="53813"/>
                  <a:pt x="645489" y="58905"/>
                  <a:pt x="643857" y="64316"/>
                </a:cubicBezTo>
                <a:lnTo>
                  <a:pt x="616973" y="164324"/>
                </a:lnTo>
                <a:lnTo>
                  <a:pt x="590089" y="65123"/>
                </a:lnTo>
                <a:cubicBezTo>
                  <a:pt x="588651" y="59585"/>
                  <a:pt x="585987" y="54439"/>
                  <a:pt x="582293" y="50068"/>
                </a:cubicBezTo>
                <a:cubicBezTo>
                  <a:pt x="564490" y="31647"/>
                  <a:pt x="542558" y="17732"/>
                  <a:pt x="518309" y="9473"/>
                </a:cubicBezTo>
                <a:cubicBezTo>
                  <a:pt x="502848" y="3228"/>
                  <a:pt x="486325" y="34"/>
                  <a:pt x="469649" y="64"/>
                </a:cubicBezTo>
                <a:cubicBezTo>
                  <a:pt x="452637" y="77"/>
                  <a:pt x="435743" y="2892"/>
                  <a:pt x="419645" y="8398"/>
                </a:cubicBezTo>
                <a:cubicBezTo>
                  <a:pt x="395323" y="16476"/>
                  <a:pt x="373418" y="30526"/>
                  <a:pt x="355930" y="49261"/>
                </a:cubicBezTo>
                <a:cubicBezTo>
                  <a:pt x="352393" y="53735"/>
                  <a:pt x="349747" y="58845"/>
                  <a:pt x="348134" y="64316"/>
                </a:cubicBezTo>
                <a:lnTo>
                  <a:pt x="321788" y="161367"/>
                </a:lnTo>
                <a:lnTo>
                  <a:pt x="294904" y="64047"/>
                </a:lnTo>
                <a:cubicBezTo>
                  <a:pt x="293313" y="58515"/>
                  <a:pt x="290565" y="53383"/>
                  <a:pt x="286839" y="48993"/>
                </a:cubicBezTo>
                <a:cubicBezTo>
                  <a:pt x="269152" y="30561"/>
                  <a:pt x="247303" y="16638"/>
                  <a:pt x="223124" y="8398"/>
                </a:cubicBezTo>
                <a:cubicBezTo>
                  <a:pt x="207408" y="2497"/>
                  <a:pt x="190707" y="-331"/>
                  <a:pt x="173927" y="64"/>
                </a:cubicBezTo>
                <a:cubicBezTo>
                  <a:pt x="156909" y="32"/>
                  <a:pt x="140010" y="2849"/>
                  <a:pt x="123923" y="8398"/>
                </a:cubicBezTo>
                <a:cubicBezTo>
                  <a:pt x="99555" y="16538"/>
                  <a:pt x="77575" y="30577"/>
                  <a:pt x="59939" y="49261"/>
                </a:cubicBezTo>
                <a:cubicBezTo>
                  <a:pt x="56589" y="53813"/>
                  <a:pt x="54043" y="58905"/>
                  <a:pt x="52411" y="64316"/>
                </a:cubicBezTo>
                <a:lnTo>
                  <a:pt x="525" y="259762"/>
                </a:lnTo>
                <a:cubicBezTo>
                  <a:pt x="-2381" y="274322"/>
                  <a:pt x="7065" y="288482"/>
                  <a:pt x="21627" y="291388"/>
                </a:cubicBezTo>
                <a:cubicBezTo>
                  <a:pt x="34940" y="294047"/>
                  <a:pt x="48145" y="286361"/>
                  <a:pt x="52411" y="273473"/>
                </a:cubicBezTo>
                <a:lnTo>
                  <a:pt x="93275" y="119428"/>
                </a:lnTo>
                <a:lnTo>
                  <a:pt x="93275" y="203844"/>
                </a:lnTo>
                <a:lnTo>
                  <a:pt x="47035" y="376438"/>
                </a:lnTo>
                <a:lnTo>
                  <a:pt x="93275" y="376438"/>
                </a:lnTo>
                <a:lnTo>
                  <a:pt x="93275" y="591509"/>
                </a:lnTo>
                <a:lnTo>
                  <a:pt x="147043" y="591509"/>
                </a:lnTo>
                <a:lnTo>
                  <a:pt x="147043" y="376438"/>
                </a:lnTo>
                <a:lnTo>
                  <a:pt x="200810" y="376438"/>
                </a:lnTo>
                <a:lnTo>
                  <a:pt x="200810" y="591509"/>
                </a:lnTo>
                <a:lnTo>
                  <a:pt x="254578" y="591509"/>
                </a:lnTo>
                <a:lnTo>
                  <a:pt x="254578" y="376438"/>
                </a:lnTo>
                <a:lnTo>
                  <a:pt x="300818" y="376438"/>
                </a:lnTo>
                <a:lnTo>
                  <a:pt x="254578" y="203844"/>
                </a:lnTo>
                <a:lnTo>
                  <a:pt x="254578" y="117546"/>
                </a:lnTo>
                <a:lnTo>
                  <a:pt x="295711" y="273473"/>
                </a:lnTo>
                <a:cubicBezTo>
                  <a:pt x="299321" y="287875"/>
                  <a:pt x="313922" y="296625"/>
                  <a:pt x="328323" y="293015"/>
                </a:cubicBezTo>
                <a:cubicBezTo>
                  <a:pt x="337942" y="290603"/>
                  <a:pt x="345454" y="283092"/>
                  <a:pt x="347865" y="273473"/>
                </a:cubicBezTo>
                <a:lnTo>
                  <a:pt x="388998" y="117546"/>
                </a:lnTo>
                <a:lnTo>
                  <a:pt x="388998" y="591509"/>
                </a:lnTo>
                <a:lnTo>
                  <a:pt x="442765" y="591509"/>
                </a:lnTo>
                <a:lnTo>
                  <a:pt x="442765" y="295787"/>
                </a:lnTo>
                <a:lnTo>
                  <a:pt x="496533" y="295787"/>
                </a:lnTo>
                <a:lnTo>
                  <a:pt x="496533" y="591509"/>
                </a:lnTo>
                <a:lnTo>
                  <a:pt x="550301" y="591509"/>
                </a:lnTo>
                <a:lnTo>
                  <a:pt x="550301" y="119159"/>
                </a:lnTo>
                <a:lnTo>
                  <a:pt x="591164" y="273473"/>
                </a:lnTo>
                <a:cubicBezTo>
                  <a:pt x="591164" y="288321"/>
                  <a:pt x="603200" y="300357"/>
                  <a:pt x="618048" y="300357"/>
                </a:cubicBezTo>
                <a:cubicBezTo>
                  <a:pt x="632896" y="300357"/>
                  <a:pt x="644932" y="288321"/>
                  <a:pt x="644932" y="273473"/>
                </a:cubicBezTo>
                <a:lnTo>
                  <a:pt x="684720" y="119159"/>
                </a:lnTo>
                <a:lnTo>
                  <a:pt x="684720" y="203844"/>
                </a:lnTo>
                <a:lnTo>
                  <a:pt x="638480" y="376438"/>
                </a:lnTo>
                <a:lnTo>
                  <a:pt x="684720" y="376438"/>
                </a:lnTo>
                <a:lnTo>
                  <a:pt x="684720" y="591509"/>
                </a:lnTo>
                <a:lnTo>
                  <a:pt x="738488" y="591509"/>
                </a:lnTo>
                <a:lnTo>
                  <a:pt x="738488" y="376438"/>
                </a:lnTo>
                <a:lnTo>
                  <a:pt x="792256" y="376438"/>
                </a:lnTo>
                <a:lnTo>
                  <a:pt x="792256" y="591509"/>
                </a:lnTo>
                <a:lnTo>
                  <a:pt x="846024" y="591509"/>
                </a:lnTo>
                <a:lnTo>
                  <a:pt x="846024" y="376438"/>
                </a:lnTo>
                <a:lnTo>
                  <a:pt x="892264" y="376438"/>
                </a:lnTo>
                <a:lnTo>
                  <a:pt x="846024" y="203844"/>
                </a:lnTo>
                <a:lnTo>
                  <a:pt x="846024" y="117546"/>
                </a:lnTo>
                <a:lnTo>
                  <a:pt x="887156" y="273473"/>
                </a:lnTo>
                <a:cubicBezTo>
                  <a:pt x="890767" y="287875"/>
                  <a:pt x="905367" y="296625"/>
                  <a:pt x="919769" y="293015"/>
                </a:cubicBezTo>
                <a:cubicBezTo>
                  <a:pt x="929388" y="290603"/>
                  <a:pt x="936899" y="283092"/>
                  <a:pt x="939311" y="273473"/>
                </a:cubicBezTo>
                <a:lnTo>
                  <a:pt x="980443" y="117546"/>
                </a:lnTo>
                <a:lnTo>
                  <a:pt x="980443" y="591509"/>
                </a:lnTo>
                <a:lnTo>
                  <a:pt x="1034211" y="591509"/>
                </a:lnTo>
                <a:lnTo>
                  <a:pt x="1034211" y="295787"/>
                </a:lnTo>
                <a:lnTo>
                  <a:pt x="1087979" y="295787"/>
                </a:lnTo>
                <a:lnTo>
                  <a:pt x="1087979" y="591509"/>
                </a:lnTo>
                <a:lnTo>
                  <a:pt x="1141746" y="591509"/>
                </a:lnTo>
                <a:lnTo>
                  <a:pt x="1141746" y="119159"/>
                </a:lnTo>
                <a:lnTo>
                  <a:pt x="1182610" y="273473"/>
                </a:lnTo>
                <a:cubicBezTo>
                  <a:pt x="1182610" y="288321"/>
                  <a:pt x="1194646" y="300357"/>
                  <a:pt x="1209494" y="300357"/>
                </a:cubicBezTo>
                <a:cubicBezTo>
                  <a:pt x="1224342" y="300357"/>
                  <a:pt x="1236378" y="288321"/>
                  <a:pt x="1236378" y="273473"/>
                </a:cubicBezTo>
                <a:lnTo>
                  <a:pt x="1276166" y="119159"/>
                </a:lnTo>
                <a:lnTo>
                  <a:pt x="1276166" y="203844"/>
                </a:lnTo>
                <a:lnTo>
                  <a:pt x="1229926" y="376438"/>
                </a:lnTo>
                <a:lnTo>
                  <a:pt x="1276166" y="376438"/>
                </a:lnTo>
                <a:lnTo>
                  <a:pt x="1276166" y="591509"/>
                </a:lnTo>
                <a:lnTo>
                  <a:pt x="1329934" y="591509"/>
                </a:lnTo>
                <a:lnTo>
                  <a:pt x="1329934" y="376438"/>
                </a:lnTo>
                <a:lnTo>
                  <a:pt x="1383701" y="376438"/>
                </a:lnTo>
                <a:lnTo>
                  <a:pt x="1383701" y="591509"/>
                </a:lnTo>
                <a:lnTo>
                  <a:pt x="1437469" y="591509"/>
                </a:lnTo>
                <a:lnTo>
                  <a:pt x="1437469" y="376438"/>
                </a:lnTo>
                <a:lnTo>
                  <a:pt x="1483710" y="376438"/>
                </a:lnTo>
                <a:lnTo>
                  <a:pt x="1437469" y="203844"/>
                </a:lnTo>
                <a:lnTo>
                  <a:pt x="1437469" y="117546"/>
                </a:lnTo>
                <a:lnTo>
                  <a:pt x="1478602" y="273473"/>
                </a:lnTo>
                <a:cubicBezTo>
                  <a:pt x="1482212" y="287875"/>
                  <a:pt x="1496813" y="296625"/>
                  <a:pt x="1511214" y="293015"/>
                </a:cubicBezTo>
                <a:cubicBezTo>
                  <a:pt x="1520833" y="290603"/>
                  <a:pt x="1528345" y="283092"/>
                  <a:pt x="1530756" y="273473"/>
                </a:cubicBezTo>
                <a:lnTo>
                  <a:pt x="1571889" y="117546"/>
                </a:lnTo>
                <a:lnTo>
                  <a:pt x="1571889" y="591509"/>
                </a:lnTo>
                <a:lnTo>
                  <a:pt x="1625656" y="591509"/>
                </a:lnTo>
                <a:lnTo>
                  <a:pt x="1625656" y="295787"/>
                </a:lnTo>
                <a:lnTo>
                  <a:pt x="1679424" y="295787"/>
                </a:lnTo>
                <a:lnTo>
                  <a:pt x="1679424" y="591509"/>
                </a:lnTo>
                <a:lnTo>
                  <a:pt x="1733192" y="591509"/>
                </a:lnTo>
                <a:lnTo>
                  <a:pt x="1733192" y="119159"/>
                </a:lnTo>
                <a:lnTo>
                  <a:pt x="1774055" y="273473"/>
                </a:lnTo>
                <a:cubicBezTo>
                  <a:pt x="1774055" y="288321"/>
                  <a:pt x="1786091" y="300357"/>
                  <a:pt x="1800939" y="300357"/>
                </a:cubicBezTo>
                <a:cubicBezTo>
                  <a:pt x="1815787" y="300357"/>
                  <a:pt x="1827823" y="288321"/>
                  <a:pt x="1827823" y="273473"/>
                </a:cubicBezTo>
                <a:lnTo>
                  <a:pt x="1867611" y="119159"/>
                </a:lnTo>
                <a:lnTo>
                  <a:pt x="1867611" y="203844"/>
                </a:lnTo>
                <a:lnTo>
                  <a:pt x="1821371" y="376438"/>
                </a:lnTo>
                <a:lnTo>
                  <a:pt x="1867611" y="376438"/>
                </a:lnTo>
                <a:lnTo>
                  <a:pt x="1867611" y="591509"/>
                </a:lnTo>
                <a:lnTo>
                  <a:pt x="1921379" y="591509"/>
                </a:lnTo>
                <a:lnTo>
                  <a:pt x="1921379" y="376438"/>
                </a:lnTo>
                <a:lnTo>
                  <a:pt x="1975147" y="376438"/>
                </a:lnTo>
                <a:lnTo>
                  <a:pt x="1975147" y="591509"/>
                </a:lnTo>
                <a:lnTo>
                  <a:pt x="2028915" y="591509"/>
                </a:lnTo>
                <a:lnTo>
                  <a:pt x="2028915" y="376438"/>
                </a:lnTo>
                <a:lnTo>
                  <a:pt x="2075155" y="376438"/>
                </a:lnTo>
                <a:lnTo>
                  <a:pt x="2028915" y="203844"/>
                </a:lnTo>
                <a:lnTo>
                  <a:pt x="2028915" y="117546"/>
                </a:lnTo>
                <a:lnTo>
                  <a:pt x="2070047" y="273473"/>
                </a:lnTo>
                <a:cubicBezTo>
                  <a:pt x="2073292" y="285549"/>
                  <a:pt x="2084433" y="293795"/>
                  <a:pt x="2096931" y="293367"/>
                </a:cubicBezTo>
                <a:cubicBezTo>
                  <a:pt x="2111774" y="292950"/>
                  <a:pt x="2123465" y="280578"/>
                  <a:pt x="2123049" y="265736"/>
                </a:cubicBezTo>
                <a:cubicBezTo>
                  <a:pt x="2122989" y="263719"/>
                  <a:pt x="2122707" y="261717"/>
                  <a:pt x="2122202" y="259762"/>
                </a:cubicBezTo>
                <a:close/>
              </a:path>
            </a:pathLst>
          </a:custGeom>
          <a:solidFill>
            <a:srgbClr val="00B0F0"/>
          </a:solidFill>
          <a:ln w="2678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C554CF5-B864-EEBB-C121-9309D83E360A}"/>
              </a:ext>
            </a:extLst>
          </p:cNvPr>
          <p:cNvSpPr/>
          <p:nvPr/>
        </p:nvSpPr>
        <p:spPr>
          <a:xfrm>
            <a:off x="4852313" y="4578713"/>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8"/>
                  <a:pt x="134419" y="67210"/>
                </a:cubicBezTo>
                <a:cubicBezTo>
                  <a:pt x="134419" y="30091"/>
                  <a:pt x="104328" y="0"/>
                  <a:pt x="67210" y="0"/>
                </a:cubicBezTo>
                <a:cubicBezTo>
                  <a:pt x="30091" y="0"/>
                  <a:pt x="0" y="30091"/>
                  <a:pt x="0" y="67210"/>
                </a:cubicBezTo>
                <a:cubicBezTo>
                  <a:pt x="0" y="104328"/>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06313E4-B1F5-8D4A-E1FC-9FFB541E0AF7}"/>
              </a:ext>
            </a:extLst>
          </p:cNvPr>
          <p:cNvSpPr/>
          <p:nvPr/>
        </p:nvSpPr>
        <p:spPr>
          <a:xfrm>
            <a:off x="4260867" y="4578713"/>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8"/>
                  <a:pt x="134419" y="67210"/>
                </a:cubicBezTo>
                <a:cubicBezTo>
                  <a:pt x="134419" y="30091"/>
                  <a:pt x="104328" y="0"/>
                  <a:pt x="67210" y="0"/>
                </a:cubicBezTo>
                <a:cubicBezTo>
                  <a:pt x="30091" y="0"/>
                  <a:pt x="0" y="30091"/>
                  <a:pt x="0" y="67210"/>
                </a:cubicBezTo>
                <a:cubicBezTo>
                  <a:pt x="0" y="104328"/>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5E93BC7-7AA9-72F1-5421-4F30F5E01F2A}"/>
              </a:ext>
            </a:extLst>
          </p:cNvPr>
          <p:cNvSpPr/>
          <p:nvPr/>
        </p:nvSpPr>
        <p:spPr>
          <a:xfrm>
            <a:off x="4556590" y="4578713"/>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8"/>
                  <a:pt x="134419" y="67210"/>
                </a:cubicBezTo>
                <a:cubicBezTo>
                  <a:pt x="134419" y="30091"/>
                  <a:pt x="104328" y="0"/>
                  <a:pt x="67210" y="0"/>
                </a:cubicBezTo>
                <a:cubicBezTo>
                  <a:pt x="30091" y="0"/>
                  <a:pt x="0" y="30091"/>
                  <a:pt x="0" y="67210"/>
                </a:cubicBezTo>
                <a:cubicBezTo>
                  <a:pt x="0" y="104328"/>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4525BFB-4CE0-338A-96AE-3B1A72C9AF97}"/>
              </a:ext>
            </a:extLst>
          </p:cNvPr>
          <p:cNvSpPr/>
          <p:nvPr/>
        </p:nvSpPr>
        <p:spPr>
          <a:xfrm>
            <a:off x="3669422" y="4578713"/>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8"/>
                  <a:pt x="134419" y="67210"/>
                </a:cubicBezTo>
                <a:cubicBezTo>
                  <a:pt x="134419" y="30091"/>
                  <a:pt x="104328" y="0"/>
                  <a:pt x="67210" y="0"/>
                </a:cubicBezTo>
                <a:cubicBezTo>
                  <a:pt x="30091" y="0"/>
                  <a:pt x="0" y="30091"/>
                  <a:pt x="0" y="67210"/>
                </a:cubicBezTo>
                <a:cubicBezTo>
                  <a:pt x="0" y="104328"/>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BDFF217-4019-9F8E-C466-5D817635C950}"/>
              </a:ext>
            </a:extLst>
          </p:cNvPr>
          <p:cNvSpPr/>
          <p:nvPr/>
        </p:nvSpPr>
        <p:spPr>
          <a:xfrm>
            <a:off x="3965144" y="4578713"/>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8"/>
                  <a:pt x="134419" y="67210"/>
                </a:cubicBezTo>
                <a:cubicBezTo>
                  <a:pt x="134419" y="30091"/>
                  <a:pt x="104328" y="0"/>
                  <a:pt x="67210" y="0"/>
                </a:cubicBezTo>
                <a:cubicBezTo>
                  <a:pt x="30091" y="0"/>
                  <a:pt x="0" y="30091"/>
                  <a:pt x="0" y="67210"/>
                </a:cubicBezTo>
                <a:cubicBezTo>
                  <a:pt x="0" y="104328"/>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E23759E-DF7C-5896-4A69-E1DBB52B33AD}"/>
              </a:ext>
            </a:extLst>
          </p:cNvPr>
          <p:cNvSpPr/>
          <p:nvPr/>
        </p:nvSpPr>
        <p:spPr>
          <a:xfrm>
            <a:off x="3562076" y="4739957"/>
            <a:ext cx="1532024" cy="591504"/>
          </a:xfrm>
          <a:custGeom>
            <a:avLst/>
            <a:gdLst>
              <a:gd name="connsiteX0" fmla="*/ 1530848 w 1532024"/>
              <a:gd name="connsiteY0" fmla="*/ 259757 h 591504"/>
              <a:gd name="connsiteX1" fmla="*/ 1478962 w 1532024"/>
              <a:gd name="connsiteY1" fmla="*/ 64043 h 591504"/>
              <a:gd name="connsiteX2" fmla="*/ 1471165 w 1532024"/>
              <a:gd name="connsiteY2" fmla="*/ 48988 h 591504"/>
              <a:gd name="connsiteX3" fmla="*/ 1407182 w 1532024"/>
              <a:gd name="connsiteY3" fmla="*/ 8393 h 591504"/>
              <a:gd name="connsiteX4" fmla="*/ 1357447 w 1532024"/>
              <a:gd name="connsiteY4" fmla="*/ 59 h 591504"/>
              <a:gd name="connsiteX5" fmla="*/ 1307443 w 1532024"/>
              <a:gd name="connsiteY5" fmla="*/ 8393 h 591504"/>
              <a:gd name="connsiteX6" fmla="*/ 1243728 w 1532024"/>
              <a:gd name="connsiteY6" fmla="*/ 49257 h 591504"/>
              <a:gd name="connsiteX7" fmla="*/ 1235931 w 1532024"/>
              <a:gd name="connsiteY7" fmla="*/ 64312 h 591504"/>
              <a:gd name="connsiteX8" fmla="*/ 1209585 w 1532024"/>
              <a:gd name="connsiteY8" fmla="*/ 161362 h 591504"/>
              <a:gd name="connsiteX9" fmla="*/ 1182701 w 1532024"/>
              <a:gd name="connsiteY9" fmla="*/ 64043 h 591504"/>
              <a:gd name="connsiteX10" fmla="*/ 1174636 w 1532024"/>
              <a:gd name="connsiteY10" fmla="*/ 48988 h 591504"/>
              <a:gd name="connsiteX11" fmla="*/ 1110921 w 1532024"/>
              <a:gd name="connsiteY11" fmla="*/ 8393 h 591504"/>
              <a:gd name="connsiteX12" fmla="*/ 1061724 w 1532024"/>
              <a:gd name="connsiteY12" fmla="*/ 59 h 591504"/>
              <a:gd name="connsiteX13" fmla="*/ 1011720 w 1532024"/>
              <a:gd name="connsiteY13" fmla="*/ 8393 h 591504"/>
              <a:gd name="connsiteX14" fmla="*/ 947736 w 1532024"/>
              <a:gd name="connsiteY14" fmla="*/ 49257 h 591504"/>
              <a:gd name="connsiteX15" fmla="*/ 940209 w 1532024"/>
              <a:gd name="connsiteY15" fmla="*/ 64312 h 591504"/>
              <a:gd name="connsiteX16" fmla="*/ 913325 w 1532024"/>
              <a:gd name="connsiteY16" fmla="*/ 164320 h 591504"/>
              <a:gd name="connsiteX17" fmla="*/ 886441 w 1532024"/>
              <a:gd name="connsiteY17" fmla="*/ 65118 h 591504"/>
              <a:gd name="connsiteX18" fmla="*/ 878644 w 1532024"/>
              <a:gd name="connsiteY18" fmla="*/ 50063 h 591504"/>
              <a:gd name="connsiteX19" fmla="*/ 814661 w 1532024"/>
              <a:gd name="connsiteY19" fmla="*/ 9468 h 591504"/>
              <a:gd name="connsiteX20" fmla="*/ 766001 w 1532024"/>
              <a:gd name="connsiteY20" fmla="*/ 59 h 591504"/>
              <a:gd name="connsiteX21" fmla="*/ 715997 w 1532024"/>
              <a:gd name="connsiteY21" fmla="*/ 8393 h 591504"/>
              <a:gd name="connsiteX22" fmla="*/ 652282 w 1532024"/>
              <a:gd name="connsiteY22" fmla="*/ 49257 h 591504"/>
              <a:gd name="connsiteX23" fmla="*/ 644486 w 1532024"/>
              <a:gd name="connsiteY23" fmla="*/ 64312 h 591504"/>
              <a:gd name="connsiteX24" fmla="*/ 618140 w 1532024"/>
              <a:gd name="connsiteY24" fmla="*/ 161362 h 591504"/>
              <a:gd name="connsiteX25" fmla="*/ 591256 w 1532024"/>
              <a:gd name="connsiteY25" fmla="*/ 64043 h 591504"/>
              <a:gd name="connsiteX26" fmla="*/ 583191 w 1532024"/>
              <a:gd name="connsiteY26" fmla="*/ 48988 h 591504"/>
              <a:gd name="connsiteX27" fmla="*/ 519476 w 1532024"/>
              <a:gd name="connsiteY27" fmla="*/ 8393 h 591504"/>
              <a:gd name="connsiteX28" fmla="*/ 470278 w 1532024"/>
              <a:gd name="connsiteY28" fmla="*/ 59 h 591504"/>
              <a:gd name="connsiteX29" fmla="*/ 420274 w 1532024"/>
              <a:gd name="connsiteY29" fmla="*/ 8393 h 591504"/>
              <a:gd name="connsiteX30" fmla="*/ 356291 w 1532024"/>
              <a:gd name="connsiteY30" fmla="*/ 49257 h 591504"/>
              <a:gd name="connsiteX31" fmla="*/ 348763 w 1532024"/>
              <a:gd name="connsiteY31" fmla="*/ 64312 h 591504"/>
              <a:gd name="connsiteX32" fmla="*/ 321879 w 1532024"/>
              <a:gd name="connsiteY32" fmla="*/ 164320 h 591504"/>
              <a:gd name="connsiteX33" fmla="*/ 294995 w 1532024"/>
              <a:gd name="connsiteY33" fmla="*/ 65118 h 591504"/>
              <a:gd name="connsiteX34" fmla="*/ 287199 w 1532024"/>
              <a:gd name="connsiteY34" fmla="*/ 50063 h 591504"/>
              <a:gd name="connsiteX35" fmla="*/ 223215 w 1532024"/>
              <a:gd name="connsiteY35" fmla="*/ 9468 h 591504"/>
              <a:gd name="connsiteX36" fmla="*/ 174556 w 1532024"/>
              <a:gd name="connsiteY36" fmla="*/ 59 h 591504"/>
              <a:gd name="connsiteX37" fmla="*/ 124551 w 1532024"/>
              <a:gd name="connsiteY37" fmla="*/ 8393 h 591504"/>
              <a:gd name="connsiteX38" fmla="*/ 60837 w 1532024"/>
              <a:gd name="connsiteY38" fmla="*/ 49257 h 591504"/>
              <a:gd name="connsiteX39" fmla="*/ 53040 w 1532024"/>
              <a:gd name="connsiteY39" fmla="*/ 64312 h 591504"/>
              <a:gd name="connsiteX40" fmla="*/ 886 w 1532024"/>
              <a:gd name="connsiteY40" fmla="*/ 260833 h 591504"/>
              <a:gd name="connsiteX41" fmla="*/ 19973 w 1532024"/>
              <a:gd name="connsiteY41" fmla="*/ 293631 h 591504"/>
              <a:gd name="connsiteX42" fmla="*/ 26963 w 1532024"/>
              <a:gd name="connsiteY42" fmla="*/ 293631 h 591504"/>
              <a:gd name="connsiteX43" fmla="*/ 53847 w 1532024"/>
              <a:gd name="connsiteY43" fmla="*/ 273737 h 591504"/>
              <a:gd name="connsiteX44" fmla="*/ 93904 w 1532024"/>
              <a:gd name="connsiteY44" fmla="*/ 117542 h 591504"/>
              <a:gd name="connsiteX45" fmla="*/ 93904 w 1532024"/>
              <a:gd name="connsiteY45" fmla="*/ 591505 h 591504"/>
              <a:gd name="connsiteX46" fmla="*/ 147672 w 1532024"/>
              <a:gd name="connsiteY46" fmla="*/ 591505 h 591504"/>
              <a:gd name="connsiteX47" fmla="*/ 147672 w 1532024"/>
              <a:gd name="connsiteY47" fmla="*/ 295782 h 591504"/>
              <a:gd name="connsiteX48" fmla="*/ 201439 w 1532024"/>
              <a:gd name="connsiteY48" fmla="*/ 295782 h 591504"/>
              <a:gd name="connsiteX49" fmla="*/ 201439 w 1532024"/>
              <a:gd name="connsiteY49" fmla="*/ 591505 h 591504"/>
              <a:gd name="connsiteX50" fmla="*/ 255207 w 1532024"/>
              <a:gd name="connsiteY50" fmla="*/ 591505 h 591504"/>
              <a:gd name="connsiteX51" fmla="*/ 255207 w 1532024"/>
              <a:gd name="connsiteY51" fmla="*/ 119155 h 591504"/>
              <a:gd name="connsiteX52" fmla="*/ 296071 w 1532024"/>
              <a:gd name="connsiteY52" fmla="*/ 273468 h 591504"/>
              <a:gd name="connsiteX53" fmla="*/ 322955 w 1532024"/>
              <a:gd name="connsiteY53" fmla="*/ 300352 h 591504"/>
              <a:gd name="connsiteX54" fmla="*/ 349838 w 1532024"/>
              <a:gd name="connsiteY54" fmla="*/ 273468 h 591504"/>
              <a:gd name="connsiteX55" fmla="*/ 389627 w 1532024"/>
              <a:gd name="connsiteY55" fmla="*/ 119155 h 591504"/>
              <a:gd name="connsiteX56" fmla="*/ 389627 w 1532024"/>
              <a:gd name="connsiteY56" fmla="*/ 203839 h 591504"/>
              <a:gd name="connsiteX57" fmla="*/ 343386 w 1532024"/>
              <a:gd name="connsiteY57" fmla="*/ 376434 h 591504"/>
              <a:gd name="connsiteX58" fmla="*/ 389627 w 1532024"/>
              <a:gd name="connsiteY58" fmla="*/ 376434 h 591504"/>
              <a:gd name="connsiteX59" fmla="*/ 389627 w 1532024"/>
              <a:gd name="connsiteY59" fmla="*/ 591505 h 591504"/>
              <a:gd name="connsiteX60" fmla="*/ 443394 w 1532024"/>
              <a:gd name="connsiteY60" fmla="*/ 591505 h 591504"/>
              <a:gd name="connsiteX61" fmla="*/ 443394 w 1532024"/>
              <a:gd name="connsiteY61" fmla="*/ 376434 h 591504"/>
              <a:gd name="connsiteX62" fmla="*/ 497162 w 1532024"/>
              <a:gd name="connsiteY62" fmla="*/ 376434 h 591504"/>
              <a:gd name="connsiteX63" fmla="*/ 497162 w 1532024"/>
              <a:gd name="connsiteY63" fmla="*/ 591505 h 591504"/>
              <a:gd name="connsiteX64" fmla="*/ 550930 w 1532024"/>
              <a:gd name="connsiteY64" fmla="*/ 591505 h 591504"/>
              <a:gd name="connsiteX65" fmla="*/ 550930 w 1532024"/>
              <a:gd name="connsiteY65" fmla="*/ 376434 h 591504"/>
              <a:gd name="connsiteX66" fmla="*/ 597170 w 1532024"/>
              <a:gd name="connsiteY66" fmla="*/ 376434 h 591504"/>
              <a:gd name="connsiteX67" fmla="*/ 550930 w 1532024"/>
              <a:gd name="connsiteY67" fmla="*/ 203839 h 591504"/>
              <a:gd name="connsiteX68" fmla="*/ 550930 w 1532024"/>
              <a:gd name="connsiteY68" fmla="*/ 117542 h 591504"/>
              <a:gd name="connsiteX69" fmla="*/ 592062 w 1532024"/>
              <a:gd name="connsiteY69" fmla="*/ 273468 h 591504"/>
              <a:gd name="connsiteX70" fmla="*/ 624675 w 1532024"/>
              <a:gd name="connsiteY70" fmla="*/ 293010 h 591504"/>
              <a:gd name="connsiteX71" fmla="*/ 644217 w 1532024"/>
              <a:gd name="connsiteY71" fmla="*/ 273468 h 591504"/>
              <a:gd name="connsiteX72" fmla="*/ 685349 w 1532024"/>
              <a:gd name="connsiteY72" fmla="*/ 117542 h 591504"/>
              <a:gd name="connsiteX73" fmla="*/ 685349 w 1532024"/>
              <a:gd name="connsiteY73" fmla="*/ 591505 h 591504"/>
              <a:gd name="connsiteX74" fmla="*/ 739117 w 1532024"/>
              <a:gd name="connsiteY74" fmla="*/ 591505 h 591504"/>
              <a:gd name="connsiteX75" fmla="*/ 739117 w 1532024"/>
              <a:gd name="connsiteY75" fmla="*/ 295782 h 591504"/>
              <a:gd name="connsiteX76" fmla="*/ 792885 w 1532024"/>
              <a:gd name="connsiteY76" fmla="*/ 295782 h 591504"/>
              <a:gd name="connsiteX77" fmla="*/ 792885 w 1532024"/>
              <a:gd name="connsiteY77" fmla="*/ 591505 h 591504"/>
              <a:gd name="connsiteX78" fmla="*/ 846653 w 1532024"/>
              <a:gd name="connsiteY78" fmla="*/ 591505 h 591504"/>
              <a:gd name="connsiteX79" fmla="*/ 846653 w 1532024"/>
              <a:gd name="connsiteY79" fmla="*/ 119155 h 591504"/>
              <a:gd name="connsiteX80" fmla="*/ 887516 w 1532024"/>
              <a:gd name="connsiteY80" fmla="*/ 273468 h 591504"/>
              <a:gd name="connsiteX81" fmla="*/ 914400 w 1532024"/>
              <a:gd name="connsiteY81" fmla="*/ 300352 h 591504"/>
              <a:gd name="connsiteX82" fmla="*/ 941284 w 1532024"/>
              <a:gd name="connsiteY82" fmla="*/ 273468 h 591504"/>
              <a:gd name="connsiteX83" fmla="*/ 981072 w 1532024"/>
              <a:gd name="connsiteY83" fmla="*/ 119155 h 591504"/>
              <a:gd name="connsiteX84" fmla="*/ 981072 w 1532024"/>
              <a:gd name="connsiteY84" fmla="*/ 203839 h 591504"/>
              <a:gd name="connsiteX85" fmla="*/ 934832 w 1532024"/>
              <a:gd name="connsiteY85" fmla="*/ 376434 h 591504"/>
              <a:gd name="connsiteX86" fmla="*/ 981072 w 1532024"/>
              <a:gd name="connsiteY86" fmla="*/ 376434 h 591504"/>
              <a:gd name="connsiteX87" fmla="*/ 981072 w 1532024"/>
              <a:gd name="connsiteY87" fmla="*/ 591505 h 591504"/>
              <a:gd name="connsiteX88" fmla="*/ 1034840 w 1532024"/>
              <a:gd name="connsiteY88" fmla="*/ 591505 h 591504"/>
              <a:gd name="connsiteX89" fmla="*/ 1034840 w 1532024"/>
              <a:gd name="connsiteY89" fmla="*/ 376434 h 591504"/>
              <a:gd name="connsiteX90" fmla="*/ 1088608 w 1532024"/>
              <a:gd name="connsiteY90" fmla="*/ 376434 h 591504"/>
              <a:gd name="connsiteX91" fmla="*/ 1088608 w 1532024"/>
              <a:gd name="connsiteY91" fmla="*/ 591505 h 591504"/>
              <a:gd name="connsiteX92" fmla="*/ 1142375 w 1532024"/>
              <a:gd name="connsiteY92" fmla="*/ 591505 h 591504"/>
              <a:gd name="connsiteX93" fmla="*/ 1142375 w 1532024"/>
              <a:gd name="connsiteY93" fmla="*/ 376434 h 591504"/>
              <a:gd name="connsiteX94" fmla="*/ 1188616 w 1532024"/>
              <a:gd name="connsiteY94" fmla="*/ 376434 h 591504"/>
              <a:gd name="connsiteX95" fmla="*/ 1142375 w 1532024"/>
              <a:gd name="connsiteY95" fmla="*/ 203839 h 591504"/>
              <a:gd name="connsiteX96" fmla="*/ 1142375 w 1532024"/>
              <a:gd name="connsiteY96" fmla="*/ 117542 h 591504"/>
              <a:gd name="connsiteX97" fmla="*/ 1183508 w 1532024"/>
              <a:gd name="connsiteY97" fmla="*/ 273468 h 591504"/>
              <a:gd name="connsiteX98" fmla="*/ 1216121 w 1532024"/>
              <a:gd name="connsiteY98" fmla="*/ 293010 h 591504"/>
              <a:gd name="connsiteX99" fmla="*/ 1235663 w 1532024"/>
              <a:gd name="connsiteY99" fmla="*/ 273468 h 591504"/>
              <a:gd name="connsiteX100" fmla="*/ 1276795 w 1532024"/>
              <a:gd name="connsiteY100" fmla="*/ 117542 h 591504"/>
              <a:gd name="connsiteX101" fmla="*/ 1276795 w 1532024"/>
              <a:gd name="connsiteY101" fmla="*/ 591505 h 591504"/>
              <a:gd name="connsiteX102" fmla="*/ 1330563 w 1532024"/>
              <a:gd name="connsiteY102" fmla="*/ 591505 h 591504"/>
              <a:gd name="connsiteX103" fmla="*/ 1330563 w 1532024"/>
              <a:gd name="connsiteY103" fmla="*/ 295782 h 591504"/>
              <a:gd name="connsiteX104" fmla="*/ 1384330 w 1532024"/>
              <a:gd name="connsiteY104" fmla="*/ 295782 h 591504"/>
              <a:gd name="connsiteX105" fmla="*/ 1384330 w 1532024"/>
              <a:gd name="connsiteY105" fmla="*/ 591505 h 591504"/>
              <a:gd name="connsiteX106" fmla="*/ 1438098 w 1532024"/>
              <a:gd name="connsiteY106" fmla="*/ 591505 h 591504"/>
              <a:gd name="connsiteX107" fmla="*/ 1438098 w 1532024"/>
              <a:gd name="connsiteY107" fmla="*/ 119155 h 591504"/>
              <a:gd name="connsiteX108" fmla="*/ 1478962 w 1532024"/>
              <a:gd name="connsiteY108" fmla="*/ 273468 h 591504"/>
              <a:gd name="connsiteX109" fmla="*/ 1505846 w 1532024"/>
              <a:gd name="connsiteY109" fmla="*/ 293362 h 591504"/>
              <a:gd name="connsiteX110" fmla="*/ 1512835 w 1532024"/>
              <a:gd name="connsiteY110" fmla="*/ 293362 h 591504"/>
              <a:gd name="connsiteX111" fmla="*/ 1530891 w 1532024"/>
              <a:gd name="connsiteY111" fmla="*/ 259905 h 591504"/>
              <a:gd name="connsiteX112" fmla="*/ 1530848 w 1532024"/>
              <a:gd name="connsiteY112" fmla="*/ 259757 h 5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532024" h="591504">
                <a:moveTo>
                  <a:pt x="1530848" y="259757"/>
                </a:moveTo>
                <a:lnTo>
                  <a:pt x="1478962" y="64043"/>
                </a:lnTo>
                <a:cubicBezTo>
                  <a:pt x="1477523" y="58505"/>
                  <a:pt x="1474859" y="53359"/>
                  <a:pt x="1471165" y="48988"/>
                </a:cubicBezTo>
                <a:cubicBezTo>
                  <a:pt x="1453363" y="30567"/>
                  <a:pt x="1431431" y="16652"/>
                  <a:pt x="1407182" y="8393"/>
                </a:cubicBezTo>
                <a:cubicBezTo>
                  <a:pt x="1391312" y="2379"/>
                  <a:pt x="1374410" y="-454"/>
                  <a:pt x="1357447" y="59"/>
                </a:cubicBezTo>
                <a:cubicBezTo>
                  <a:pt x="1340435" y="73"/>
                  <a:pt x="1323541" y="2887"/>
                  <a:pt x="1307443" y="8393"/>
                </a:cubicBezTo>
                <a:cubicBezTo>
                  <a:pt x="1283121" y="16472"/>
                  <a:pt x="1261216" y="30521"/>
                  <a:pt x="1243728" y="49257"/>
                </a:cubicBezTo>
                <a:cubicBezTo>
                  <a:pt x="1240190" y="53730"/>
                  <a:pt x="1237544" y="58841"/>
                  <a:pt x="1235931" y="64312"/>
                </a:cubicBezTo>
                <a:lnTo>
                  <a:pt x="1209585" y="161362"/>
                </a:lnTo>
                <a:lnTo>
                  <a:pt x="1182701" y="64043"/>
                </a:lnTo>
                <a:cubicBezTo>
                  <a:pt x="1181110" y="58510"/>
                  <a:pt x="1178362" y="53378"/>
                  <a:pt x="1174636" y="48988"/>
                </a:cubicBezTo>
                <a:cubicBezTo>
                  <a:pt x="1156949" y="30554"/>
                  <a:pt x="1135101" y="16633"/>
                  <a:pt x="1110921" y="8393"/>
                </a:cubicBezTo>
                <a:cubicBezTo>
                  <a:pt x="1095205" y="2492"/>
                  <a:pt x="1078505" y="-336"/>
                  <a:pt x="1061724" y="59"/>
                </a:cubicBezTo>
                <a:cubicBezTo>
                  <a:pt x="1044706" y="27"/>
                  <a:pt x="1027804" y="2844"/>
                  <a:pt x="1011720" y="8393"/>
                </a:cubicBezTo>
                <a:cubicBezTo>
                  <a:pt x="987350" y="16534"/>
                  <a:pt x="965372" y="30572"/>
                  <a:pt x="947736" y="49257"/>
                </a:cubicBezTo>
                <a:cubicBezTo>
                  <a:pt x="944386" y="53808"/>
                  <a:pt x="941838" y="58900"/>
                  <a:pt x="940209" y="64312"/>
                </a:cubicBezTo>
                <a:lnTo>
                  <a:pt x="913325" y="164320"/>
                </a:lnTo>
                <a:lnTo>
                  <a:pt x="886441" y="65118"/>
                </a:lnTo>
                <a:cubicBezTo>
                  <a:pt x="885003" y="59580"/>
                  <a:pt x="882338" y="54434"/>
                  <a:pt x="878644" y="50063"/>
                </a:cubicBezTo>
                <a:cubicBezTo>
                  <a:pt x="860842" y="31642"/>
                  <a:pt x="838910" y="17727"/>
                  <a:pt x="814661" y="9468"/>
                </a:cubicBezTo>
                <a:cubicBezTo>
                  <a:pt x="799200" y="3223"/>
                  <a:pt x="782677" y="30"/>
                  <a:pt x="766001" y="59"/>
                </a:cubicBezTo>
                <a:cubicBezTo>
                  <a:pt x="748989" y="73"/>
                  <a:pt x="732095" y="2887"/>
                  <a:pt x="715997" y="8393"/>
                </a:cubicBezTo>
                <a:cubicBezTo>
                  <a:pt x="691675" y="16472"/>
                  <a:pt x="669770" y="30521"/>
                  <a:pt x="652282" y="49257"/>
                </a:cubicBezTo>
                <a:cubicBezTo>
                  <a:pt x="648744" y="53730"/>
                  <a:pt x="646099" y="58841"/>
                  <a:pt x="644486" y="64312"/>
                </a:cubicBezTo>
                <a:lnTo>
                  <a:pt x="618140" y="161362"/>
                </a:lnTo>
                <a:lnTo>
                  <a:pt x="591256" y="64043"/>
                </a:lnTo>
                <a:cubicBezTo>
                  <a:pt x="589664" y="58510"/>
                  <a:pt x="586917" y="53378"/>
                  <a:pt x="583191" y="48988"/>
                </a:cubicBezTo>
                <a:cubicBezTo>
                  <a:pt x="565504" y="30554"/>
                  <a:pt x="543655" y="16633"/>
                  <a:pt x="519476" y="8393"/>
                </a:cubicBezTo>
                <a:cubicBezTo>
                  <a:pt x="503762" y="2492"/>
                  <a:pt x="487059" y="-336"/>
                  <a:pt x="470278" y="59"/>
                </a:cubicBezTo>
                <a:cubicBezTo>
                  <a:pt x="453261" y="27"/>
                  <a:pt x="436359" y="2844"/>
                  <a:pt x="420274" y="8393"/>
                </a:cubicBezTo>
                <a:cubicBezTo>
                  <a:pt x="395907" y="16534"/>
                  <a:pt x="373926" y="30572"/>
                  <a:pt x="356291" y="49257"/>
                </a:cubicBezTo>
                <a:cubicBezTo>
                  <a:pt x="352941" y="53808"/>
                  <a:pt x="350395" y="58900"/>
                  <a:pt x="348763" y="64312"/>
                </a:cubicBezTo>
                <a:lnTo>
                  <a:pt x="321879" y="164320"/>
                </a:lnTo>
                <a:lnTo>
                  <a:pt x="294995" y="65118"/>
                </a:lnTo>
                <a:cubicBezTo>
                  <a:pt x="293557" y="59580"/>
                  <a:pt x="290893" y="54434"/>
                  <a:pt x="287199" y="50063"/>
                </a:cubicBezTo>
                <a:cubicBezTo>
                  <a:pt x="269397" y="31642"/>
                  <a:pt x="247465" y="17727"/>
                  <a:pt x="223215" y="9468"/>
                </a:cubicBezTo>
                <a:cubicBezTo>
                  <a:pt x="207754" y="3223"/>
                  <a:pt x="191232" y="30"/>
                  <a:pt x="174556" y="59"/>
                </a:cubicBezTo>
                <a:cubicBezTo>
                  <a:pt x="157543" y="73"/>
                  <a:pt x="140650" y="2887"/>
                  <a:pt x="124551" y="8393"/>
                </a:cubicBezTo>
                <a:cubicBezTo>
                  <a:pt x="100230" y="16472"/>
                  <a:pt x="78325" y="30521"/>
                  <a:pt x="60837" y="49257"/>
                </a:cubicBezTo>
                <a:cubicBezTo>
                  <a:pt x="57299" y="53730"/>
                  <a:pt x="54653" y="58841"/>
                  <a:pt x="53040" y="64312"/>
                </a:cubicBezTo>
                <a:lnTo>
                  <a:pt x="886" y="260833"/>
                </a:lnTo>
                <a:cubicBezTo>
                  <a:pt x="-2870" y="275157"/>
                  <a:pt x="5663" y="289822"/>
                  <a:pt x="19973" y="293631"/>
                </a:cubicBezTo>
                <a:lnTo>
                  <a:pt x="26963" y="293631"/>
                </a:lnTo>
                <a:cubicBezTo>
                  <a:pt x="39461" y="294059"/>
                  <a:pt x="50602" y="285813"/>
                  <a:pt x="53847" y="273737"/>
                </a:cubicBezTo>
                <a:lnTo>
                  <a:pt x="93904" y="117542"/>
                </a:lnTo>
                <a:lnTo>
                  <a:pt x="93904" y="591505"/>
                </a:lnTo>
                <a:lnTo>
                  <a:pt x="147672" y="591505"/>
                </a:lnTo>
                <a:lnTo>
                  <a:pt x="147672" y="295782"/>
                </a:lnTo>
                <a:lnTo>
                  <a:pt x="201439" y="295782"/>
                </a:lnTo>
                <a:lnTo>
                  <a:pt x="201439" y="591505"/>
                </a:lnTo>
                <a:lnTo>
                  <a:pt x="255207" y="591505"/>
                </a:lnTo>
                <a:lnTo>
                  <a:pt x="255207" y="119155"/>
                </a:lnTo>
                <a:lnTo>
                  <a:pt x="296071" y="273468"/>
                </a:lnTo>
                <a:cubicBezTo>
                  <a:pt x="296071" y="288316"/>
                  <a:pt x="308107" y="300352"/>
                  <a:pt x="322955" y="300352"/>
                </a:cubicBezTo>
                <a:cubicBezTo>
                  <a:pt x="337803" y="300352"/>
                  <a:pt x="349838" y="288316"/>
                  <a:pt x="349838" y="273468"/>
                </a:cubicBezTo>
                <a:lnTo>
                  <a:pt x="389627" y="119155"/>
                </a:lnTo>
                <a:lnTo>
                  <a:pt x="389627" y="203839"/>
                </a:lnTo>
                <a:lnTo>
                  <a:pt x="343386" y="376434"/>
                </a:lnTo>
                <a:lnTo>
                  <a:pt x="389627" y="376434"/>
                </a:lnTo>
                <a:lnTo>
                  <a:pt x="389627" y="591505"/>
                </a:lnTo>
                <a:lnTo>
                  <a:pt x="443394" y="591505"/>
                </a:lnTo>
                <a:lnTo>
                  <a:pt x="443394" y="376434"/>
                </a:lnTo>
                <a:lnTo>
                  <a:pt x="497162" y="376434"/>
                </a:lnTo>
                <a:lnTo>
                  <a:pt x="497162" y="591505"/>
                </a:lnTo>
                <a:lnTo>
                  <a:pt x="550930" y="591505"/>
                </a:lnTo>
                <a:lnTo>
                  <a:pt x="550930" y="376434"/>
                </a:lnTo>
                <a:lnTo>
                  <a:pt x="597170" y="376434"/>
                </a:lnTo>
                <a:lnTo>
                  <a:pt x="550930" y="203839"/>
                </a:lnTo>
                <a:lnTo>
                  <a:pt x="550930" y="117542"/>
                </a:lnTo>
                <a:lnTo>
                  <a:pt x="592062" y="273468"/>
                </a:lnTo>
                <a:cubicBezTo>
                  <a:pt x="595673" y="287870"/>
                  <a:pt x="610273" y="296621"/>
                  <a:pt x="624675" y="293010"/>
                </a:cubicBezTo>
                <a:cubicBezTo>
                  <a:pt x="634294" y="290599"/>
                  <a:pt x="641806" y="283087"/>
                  <a:pt x="644217" y="273468"/>
                </a:cubicBezTo>
                <a:lnTo>
                  <a:pt x="685349" y="117542"/>
                </a:lnTo>
                <a:lnTo>
                  <a:pt x="685349" y="591505"/>
                </a:lnTo>
                <a:lnTo>
                  <a:pt x="739117" y="591505"/>
                </a:lnTo>
                <a:lnTo>
                  <a:pt x="739117" y="295782"/>
                </a:lnTo>
                <a:lnTo>
                  <a:pt x="792885" y="295782"/>
                </a:lnTo>
                <a:lnTo>
                  <a:pt x="792885" y="591505"/>
                </a:lnTo>
                <a:lnTo>
                  <a:pt x="846653" y="591505"/>
                </a:lnTo>
                <a:lnTo>
                  <a:pt x="846653" y="119155"/>
                </a:lnTo>
                <a:lnTo>
                  <a:pt x="887516" y="273468"/>
                </a:lnTo>
                <a:cubicBezTo>
                  <a:pt x="887516" y="288316"/>
                  <a:pt x="899552" y="300352"/>
                  <a:pt x="914400" y="300352"/>
                </a:cubicBezTo>
                <a:cubicBezTo>
                  <a:pt x="929248" y="300352"/>
                  <a:pt x="941284" y="288316"/>
                  <a:pt x="941284" y="273468"/>
                </a:cubicBezTo>
                <a:lnTo>
                  <a:pt x="981072" y="119155"/>
                </a:lnTo>
                <a:lnTo>
                  <a:pt x="981072" y="203839"/>
                </a:lnTo>
                <a:lnTo>
                  <a:pt x="934832" y="376434"/>
                </a:lnTo>
                <a:lnTo>
                  <a:pt x="981072" y="376434"/>
                </a:lnTo>
                <a:lnTo>
                  <a:pt x="981072" y="591505"/>
                </a:lnTo>
                <a:lnTo>
                  <a:pt x="1034840" y="591505"/>
                </a:lnTo>
                <a:lnTo>
                  <a:pt x="1034840" y="376434"/>
                </a:lnTo>
                <a:lnTo>
                  <a:pt x="1088608" y="376434"/>
                </a:lnTo>
                <a:lnTo>
                  <a:pt x="1088608" y="591505"/>
                </a:lnTo>
                <a:lnTo>
                  <a:pt x="1142375" y="591505"/>
                </a:lnTo>
                <a:lnTo>
                  <a:pt x="1142375" y="376434"/>
                </a:lnTo>
                <a:lnTo>
                  <a:pt x="1188616" y="376434"/>
                </a:lnTo>
                <a:lnTo>
                  <a:pt x="1142375" y="203839"/>
                </a:lnTo>
                <a:lnTo>
                  <a:pt x="1142375" y="117542"/>
                </a:lnTo>
                <a:lnTo>
                  <a:pt x="1183508" y="273468"/>
                </a:lnTo>
                <a:cubicBezTo>
                  <a:pt x="1187118" y="287870"/>
                  <a:pt x="1201719" y="296621"/>
                  <a:pt x="1216121" y="293010"/>
                </a:cubicBezTo>
                <a:cubicBezTo>
                  <a:pt x="1225740" y="290599"/>
                  <a:pt x="1233251" y="283087"/>
                  <a:pt x="1235663" y="273468"/>
                </a:cubicBezTo>
                <a:lnTo>
                  <a:pt x="1276795" y="117542"/>
                </a:lnTo>
                <a:lnTo>
                  <a:pt x="1276795" y="591505"/>
                </a:lnTo>
                <a:lnTo>
                  <a:pt x="1330563" y="591505"/>
                </a:lnTo>
                <a:lnTo>
                  <a:pt x="1330563" y="295782"/>
                </a:lnTo>
                <a:lnTo>
                  <a:pt x="1384330" y="295782"/>
                </a:lnTo>
                <a:lnTo>
                  <a:pt x="1384330" y="591505"/>
                </a:lnTo>
                <a:lnTo>
                  <a:pt x="1438098" y="591505"/>
                </a:lnTo>
                <a:lnTo>
                  <a:pt x="1438098" y="119155"/>
                </a:lnTo>
                <a:lnTo>
                  <a:pt x="1478962" y="273468"/>
                </a:lnTo>
                <a:cubicBezTo>
                  <a:pt x="1482207" y="285545"/>
                  <a:pt x="1493347" y="293790"/>
                  <a:pt x="1505846" y="293362"/>
                </a:cubicBezTo>
                <a:cubicBezTo>
                  <a:pt x="1508168" y="293626"/>
                  <a:pt x="1510513" y="293626"/>
                  <a:pt x="1512835" y="293362"/>
                </a:cubicBezTo>
                <a:cubicBezTo>
                  <a:pt x="1527060" y="289109"/>
                  <a:pt x="1535144" y="274130"/>
                  <a:pt x="1530891" y="259905"/>
                </a:cubicBezTo>
                <a:cubicBezTo>
                  <a:pt x="1530877" y="259854"/>
                  <a:pt x="1530864" y="259806"/>
                  <a:pt x="1530848" y="259757"/>
                </a:cubicBezTo>
                <a:close/>
              </a:path>
            </a:pathLst>
          </a:custGeom>
          <a:solidFill>
            <a:srgbClr val="00B0F0"/>
          </a:solidFill>
          <a:ln w="26789"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6E79E7E-B77B-C02E-4C5C-76587E562A18}"/>
              </a:ext>
            </a:extLst>
          </p:cNvPr>
          <p:cNvSpPr/>
          <p:nvPr/>
        </p:nvSpPr>
        <p:spPr>
          <a:xfrm>
            <a:off x="4260867" y="3772196"/>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9"/>
                  <a:pt x="134419" y="67210"/>
                </a:cubicBezTo>
                <a:cubicBezTo>
                  <a:pt x="134419" y="30091"/>
                  <a:pt x="104328" y="0"/>
                  <a:pt x="67210" y="0"/>
                </a:cubicBezTo>
                <a:cubicBezTo>
                  <a:pt x="30091" y="0"/>
                  <a:pt x="0" y="30091"/>
                  <a:pt x="0" y="67210"/>
                </a:cubicBezTo>
                <a:cubicBezTo>
                  <a:pt x="0" y="104329"/>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527DC88-0331-1D54-908E-23F140E9F363}"/>
              </a:ext>
            </a:extLst>
          </p:cNvPr>
          <p:cNvSpPr/>
          <p:nvPr/>
        </p:nvSpPr>
        <p:spPr>
          <a:xfrm>
            <a:off x="4556590" y="3772196"/>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9"/>
                  <a:pt x="134419" y="67210"/>
                </a:cubicBezTo>
                <a:cubicBezTo>
                  <a:pt x="134419" y="30091"/>
                  <a:pt x="104328" y="0"/>
                  <a:pt x="67210" y="0"/>
                </a:cubicBezTo>
                <a:cubicBezTo>
                  <a:pt x="30091" y="0"/>
                  <a:pt x="0" y="30091"/>
                  <a:pt x="0" y="67210"/>
                </a:cubicBezTo>
                <a:cubicBezTo>
                  <a:pt x="0" y="104329"/>
                  <a:pt x="30091" y="134419"/>
                  <a:pt x="67210" y="134419"/>
                </a:cubicBezTo>
                <a:close/>
              </a:path>
            </a:pathLst>
          </a:custGeom>
          <a:solidFill>
            <a:srgbClr val="00B0F0"/>
          </a:solidFill>
          <a:ln w="26789" cap="flat">
            <a:noFill/>
            <a:prstDash val="solid"/>
            <a:miter/>
          </a:ln>
        </p:spPr>
        <p:txBody>
          <a:bodyPr rtlCol="0" anchor="ctr"/>
          <a:lstStyle/>
          <a:p>
            <a:endParaRPr lang="en-US"/>
          </a:p>
        </p:txBody>
      </p:sp>
      <p:grpSp>
        <p:nvGrpSpPr>
          <p:cNvPr id="51" name="Group 2">
            <a:extLst>
              <a:ext uri="{FF2B5EF4-FFF2-40B4-BE49-F238E27FC236}">
                <a16:creationId xmlns:a16="http://schemas.microsoft.com/office/drawing/2014/main" id="{9910A937-95C9-76CA-C678-36350F399A1C}"/>
              </a:ext>
            </a:extLst>
          </p:cNvPr>
          <p:cNvGrpSpPr/>
          <p:nvPr/>
        </p:nvGrpSpPr>
        <p:grpSpPr>
          <a:xfrm>
            <a:off x="-1378915" y="951555"/>
            <a:ext cx="21045830" cy="2443182"/>
            <a:chOff x="0" y="0"/>
            <a:chExt cx="5542935" cy="643472"/>
          </a:xfrm>
        </p:grpSpPr>
        <p:sp>
          <p:nvSpPr>
            <p:cNvPr id="52" name="Freeform 3">
              <a:extLst>
                <a:ext uri="{FF2B5EF4-FFF2-40B4-BE49-F238E27FC236}">
                  <a16:creationId xmlns:a16="http://schemas.microsoft.com/office/drawing/2014/main" id="{AA15CE33-B785-C4C4-BCA1-EE9E7089098A}"/>
                </a:ext>
              </a:extLst>
            </p:cNvPr>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chemeClr val="accent1">
                <a:lumMod val="75000"/>
              </a:schemeClr>
            </a:solidFill>
          </p:spPr>
          <p:txBody>
            <a:bodyPr/>
            <a:lstStyle/>
            <a:p>
              <a:endParaRPr lang="en-US" dirty="0">
                <a:solidFill>
                  <a:schemeClr val="accent1">
                    <a:lumMod val="75000"/>
                  </a:schemeClr>
                </a:solidFill>
              </a:endParaRPr>
            </a:p>
          </p:txBody>
        </p:sp>
        <p:sp>
          <p:nvSpPr>
            <p:cNvPr id="53" name="TextBox 4">
              <a:extLst>
                <a:ext uri="{FF2B5EF4-FFF2-40B4-BE49-F238E27FC236}">
                  <a16:creationId xmlns:a16="http://schemas.microsoft.com/office/drawing/2014/main" id="{BB9DE4D9-59D1-4435-5FEA-BDB4221D0C68}"/>
                </a:ext>
              </a:extLst>
            </p:cNvPr>
            <p:cNvSpPr txBox="1"/>
            <p:nvPr/>
          </p:nvSpPr>
          <p:spPr>
            <a:xfrm>
              <a:off x="0" y="-47625"/>
              <a:ext cx="5542935" cy="691097"/>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37">
            <a:extLst>
              <a:ext uri="{FF2B5EF4-FFF2-40B4-BE49-F238E27FC236}">
                <a16:creationId xmlns:a16="http://schemas.microsoft.com/office/drawing/2014/main" id="{50A51F61-4D55-7BD4-1D01-EED1F756E8E7}"/>
              </a:ext>
            </a:extLst>
          </p:cNvPr>
          <p:cNvSpPr/>
          <p:nvPr/>
        </p:nvSpPr>
        <p:spPr>
          <a:xfrm>
            <a:off x="3965144" y="3772196"/>
            <a:ext cx="134419" cy="134419"/>
          </a:xfrm>
          <a:custGeom>
            <a:avLst/>
            <a:gdLst>
              <a:gd name="connsiteX0" fmla="*/ 67210 w 134419"/>
              <a:gd name="connsiteY0" fmla="*/ 134419 h 134419"/>
              <a:gd name="connsiteX1" fmla="*/ 134419 w 134419"/>
              <a:gd name="connsiteY1" fmla="*/ 67210 h 134419"/>
              <a:gd name="connsiteX2" fmla="*/ 67210 w 134419"/>
              <a:gd name="connsiteY2" fmla="*/ 0 h 134419"/>
              <a:gd name="connsiteX3" fmla="*/ 0 w 134419"/>
              <a:gd name="connsiteY3" fmla="*/ 67210 h 134419"/>
              <a:gd name="connsiteX4" fmla="*/ 67210 w 134419"/>
              <a:gd name="connsiteY4" fmla="*/ 134419 h 13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19" h="134419">
                <a:moveTo>
                  <a:pt x="67210" y="134419"/>
                </a:moveTo>
                <a:cubicBezTo>
                  <a:pt x="104328" y="134419"/>
                  <a:pt x="134419" y="104329"/>
                  <a:pt x="134419" y="67210"/>
                </a:cubicBezTo>
                <a:cubicBezTo>
                  <a:pt x="134419" y="30091"/>
                  <a:pt x="104328" y="0"/>
                  <a:pt x="67210" y="0"/>
                </a:cubicBezTo>
                <a:cubicBezTo>
                  <a:pt x="30091" y="0"/>
                  <a:pt x="0" y="30091"/>
                  <a:pt x="0" y="67210"/>
                </a:cubicBezTo>
                <a:cubicBezTo>
                  <a:pt x="0" y="104329"/>
                  <a:pt x="30091" y="134419"/>
                  <a:pt x="67210" y="134419"/>
                </a:cubicBezTo>
                <a:close/>
              </a:path>
            </a:pathLst>
          </a:custGeom>
          <a:solidFill>
            <a:srgbClr val="00B0F0"/>
          </a:solidFill>
          <a:ln w="26789"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4348F2F-B439-8D5A-4D62-A08F764B4DDD}"/>
              </a:ext>
            </a:extLst>
          </p:cNvPr>
          <p:cNvSpPr/>
          <p:nvPr/>
        </p:nvSpPr>
        <p:spPr>
          <a:xfrm>
            <a:off x="3857799" y="3933436"/>
            <a:ext cx="941095" cy="591509"/>
          </a:xfrm>
          <a:custGeom>
            <a:avLst/>
            <a:gdLst>
              <a:gd name="connsiteX0" fmla="*/ 939940 w 941095"/>
              <a:gd name="connsiteY0" fmla="*/ 259762 h 591509"/>
              <a:gd name="connsiteX1" fmla="*/ 888054 w 941095"/>
              <a:gd name="connsiteY1" fmla="*/ 64047 h 591509"/>
              <a:gd name="connsiteX2" fmla="*/ 879989 w 941095"/>
              <a:gd name="connsiteY2" fmla="*/ 48992 h 591509"/>
              <a:gd name="connsiteX3" fmla="*/ 816274 w 941095"/>
              <a:gd name="connsiteY3" fmla="*/ 8398 h 591509"/>
              <a:gd name="connsiteX4" fmla="*/ 766001 w 941095"/>
              <a:gd name="connsiteY4" fmla="*/ 64 h 591509"/>
              <a:gd name="connsiteX5" fmla="*/ 715997 w 941095"/>
              <a:gd name="connsiteY5" fmla="*/ 8398 h 591509"/>
              <a:gd name="connsiteX6" fmla="*/ 652013 w 941095"/>
              <a:gd name="connsiteY6" fmla="*/ 49261 h 591509"/>
              <a:gd name="connsiteX7" fmla="*/ 644486 w 941095"/>
              <a:gd name="connsiteY7" fmla="*/ 64316 h 591509"/>
              <a:gd name="connsiteX8" fmla="*/ 617602 w 941095"/>
              <a:gd name="connsiteY8" fmla="*/ 164324 h 591509"/>
              <a:gd name="connsiteX9" fmla="*/ 590718 w 941095"/>
              <a:gd name="connsiteY9" fmla="*/ 65123 h 591509"/>
              <a:gd name="connsiteX10" fmla="*/ 582922 w 941095"/>
              <a:gd name="connsiteY10" fmla="*/ 50068 h 591509"/>
              <a:gd name="connsiteX11" fmla="*/ 518938 w 941095"/>
              <a:gd name="connsiteY11" fmla="*/ 9473 h 591509"/>
              <a:gd name="connsiteX12" fmla="*/ 470278 w 941095"/>
              <a:gd name="connsiteY12" fmla="*/ 64 h 591509"/>
              <a:gd name="connsiteX13" fmla="*/ 420274 w 941095"/>
              <a:gd name="connsiteY13" fmla="*/ 8398 h 591509"/>
              <a:gd name="connsiteX14" fmla="*/ 356559 w 941095"/>
              <a:gd name="connsiteY14" fmla="*/ 49261 h 591509"/>
              <a:gd name="connsiteX15" fmla="*/ 348763 w 941095"/>
              <a:gd name="connsiteY15" fmla="*/ 64316 h 591509"/>
              <a:gd name="connsiteX16" fmla="*/ 322417 w 941095"/>
              <a:gd name="connsiteY16" fmla="*/ 161367 h 591509"/>
              <a:gd name="connsiteX17" fmla="*/ 295533 w 941095"/>
              <a:gd name="connsiteY17" fmla="*/ 64047 h 591509"/>
              <a:gd name="connsiteX18" fmla="*/ 287468 w 941095"/>
              <a:gd name="connsiteY18" fmla="*/ 48992 h 591509"/>
              <a:gd name="connsiteX19" fmla="*/ 223753 w 941095"/>
              <a:gd name="connsiteY19" fmla="*/ 8398 h 591509"/>
              <a:gd name="connsiteX20" fmla="*/ 174556 w 941095"/>
              <a:gd name="connsiteY20" fmla="*/ 64 h 591509"/>
              <a:gd name="connsiteX21" fmla="*/ 124551 w 941095"/>
              <a:gd name="connsiteY21" fmla="*/ 8398 h 591509"/>
              <a:gd name="connsiteX22" fmla="*/ 60568 w 941095"/>
              <a:gd name="connsiteY22" fmla="*/ 49261 h 591509"/>
              <a:gd name="connsiteX23" fmla="*/ 53040 w 941095"/>
              <a:gd name="connsiteY23" fmla="*/ 64316 h 591509"/>
              <a:gd name="connsiteX24" fmla="*/ 886 w 941095"/>
              <a:gd name="connsiteY24" fmla="*/ 260837 h 591509"/>
              <a:gd name="connsiteX25" fmla="*/ 19973 w 941095"/>
              <a:gd name="connsiteY25" fmla="*/ 293636 h 591509"/>
              <a:gd name="connsiteX26" fmla="*/ 26963 w 941095"/>
              <a:gd name="connsiteY26" fmla="*/ 293636 h 591509"/>
              <a:gd name="connsiteX27" fmla="*/ 53847 w 941095"/>
              <a:gd name="connsiteY27" fmla="*/ 273742 h 591509"/>
              <a:gd name="connsiteX28" fmla="*/ 93904 w 941095"/>
              <a:gd name="connsiteY28" fmla="*/ 119159 h 591509"/>
              <a:gd name="connsiteX29" fmla="*/ 93904 w 941095"/>
              <a:gd name="connsiteY29" fmla="*/ 203844 h 591509"/>
              <a:gd name="connsiteX30" fmla="*/ 47664 w 941095"/>
              <a:gd name="connsiteY30" fmla="*/ 376438 h 591509"/>
              <a:gd name="connsiteX31" fmla="*/ 93904 w 941095"/>
              <a:gd name="connsiteY31" fmla="*/ 376438 h 591509"/>
              <a:gd name="connsiteX32" fmla="*/ 93904 w 941095"/>
              <a:gd name="connsiteY32" fmla="*/ 591509 h 591509"/>
              <a:gd name="connsiteX33" fmla="*/ 147672 w 941095"/>
              <a:gd name="connsiteY33" fmla="*/ 591509 h 591509"/>
              <a:gd name="connsiteX34" fmla="*/ 147672 w 941095"/>
              <a:gd name="connsiteY34" fmla="*/ 376438 h 591509"/>
              <a:gd name="connsiteX35" fmla="*/ 201439 w 941095"/>
              <a:gd name="connsiteY35" fmla="*/ 376438 h 591509"/>
              <a:gd name="connsiteX36" fmla="*/ 201439 w 941095"/>
              <a:gd name="connsiteY36" fmla="*/ 591509 h 591509"/>
              <a:gd name="connsiteX37" fmla="*/ 255207 w 941095"/>
              <a:gd name="connsiteY37" fmla="*/ 591509 h 591509"/>
              <a:gd name="connsiteX38" fmla="*/ 255207 w 941095"/>
              <a:gd name="connsiteY38" fmla="*/ 376438 h 591509"/>
              <a:gd name="connsiteX39" fmla="*/ 301448 w 941095"/>
              <a:gd name="connsiteY39" fmla="*/ 376438 h 591509"/>
              <a:gd name="connsiteX40" fmla="*/ 255207 w 941095"/>
              <a:gd name="connsiteY40" fmla="*/ 203844 h 591509"/>
              <a:gd name="connsiteX41" fmla="*/ 255207 w 941095"/>
              <a:gd name="connsiteY41" fmla="*/ 117546 h 591509"/>
              <a:gd name="connsiteX42" fmla="*/ 296340 w 941095"/>
              <a:gd name="connsiteY42" fmla="*/ 273473 h 591509"/>
              <a:gd name="connsiteX43" fmla="*/ 328952 w 941095"/>
              <a:gd name="connsiteY43" fmla="*/ 293015 h 591509"/>
              <a:gd name="connsiteX44" fmla="*/ 348494 w 941095"/>
              <a:gd name="connsiteY44" fmla="*/ 273473 h 591509"/>
              <a:gd name="connsiteX45" fmla="*/ 389627 w 941095"/>
              <a:gd name="connsiteY45" fmla="*/ 117546 h 591509"/>
              <a:gd name="connsiteX46" fmla="*/ 389627 w 941095"/>
              <a:gd name="connsiteY46" fmla="*/ 591509 h 591509"/>
              <a:gd name="connsiteX47" fmla="*/ 443394 w 941095"/>
              <a:gd name="connsiteY47" fmla="*/ 591509 h 591509"/>
              <a:gd name="connsiteX48" fmla="*/ 443394 w 941095"/>
              <a:gd name="connsiteY48" fmla="*/ 295787 h 591509"/>
              <a:gd name="connsiteX49" fmla="*/ 497162 w 941095"/>
              <a:gd name="connsiteY49" fmla="*/ 295787 h 591509"/>
              <a:gd name="connsiteX50" fmla="*/ 497162 w 941095"/>
              <a:gd name="connsiteY50" fmla="*/ 591509 h 591509"/>
              <a:gd name="connsiteX51" fmla="*/ 550930 w 941095"/>
              <a:gd name="connsiteY51" fmla="*/ 591509 h 591509"/>
              <a:gd name="connsiteX52" fmla="*/ 550930 w 941095"/>
              <a:gd name="connsiteY52" fmla="*/ 119159 h 591509"/>
              <a:gd name="connsiteX53" fmla="*/ 591793 w 941095"/>
              <a:gd name="connsiteY53" fmla="*/ 273473 h 591509"/>
              <a:gd name="connsiteX54" fmla="*/ 618677 w 941095"/>
              <a:gd name="connsiteY54" fmla="*/ 300357 h 591509"/>
              <a:gd name="connsiteX55" fmla="*/ 645561 w 941095"/>
              <a:gd name="connsiteY55" fmla="*/ 273473 h 591509"/>
              <a:gd name="connsiteX56" fmla="*/ 685349 w 941095"/>
              <a:gd name="connsiteY56" fmla="*/ 119159 h 591509"/>
              <a:gd name="connsiteX57" fmla="*/ 685349 w 941095"/>
              <a:gd name="connsiteY57" fmla="*/ 203844 h 591509"/>
              <a:gd name="connsiteX58" fmla="*/ 639109 w 941095"/>
              <a:gd name="connsiteY58" fmla="*/ 376438 h 591509"/>
              <a:gd name="connsiteX59" fmla="*/ 685349 w 941095"/>
              <a:gd name="connsiteY59" fmla="*/ 376438 h 591509"/>
              <a:gd name="connsiteX60" fmla="*/ 685349 w 941095"/>
              <a:gd name="connsiteY60" fmla="*/ 591509 h 591509"/>
              <a:gd name="connsiteX61" fmla="*/ 739117 w 941095"/>
              <a:gd name="connsiteY61" fmla="*/ 591509 h 591509"/>
              <a:gd name="connsiteX62" fmla="*/ 739117 w 941095"/>
              <a:gd name="connsiteY62" fmla="*/ 376438 h 591509"/>
              <a:gd name="connsiteX63" fmla="*/ 792885 w 941095"/>
              <a:gd name="connsiteY63" fmla="*/ 376438 h 591509"/>
              <a:gd name="connsiteX64" fmla="*/ 792885 w 941095"/>
              <a:gd name="connsiteY64" fmla="*/ 591509 h 591509"/>
              <a:gd name="connsiteX65" fmla="*/ 846653 w 941095"/>
              <a:gd name="connsiteY65" fmla="*/ 591509 h 591509"/>
              <a:gd name="connsiteX66" fmla="*/ 846653 w 941095"/>
              <a:gd name="connsiteY66" fmla="*/ 376438 h 591509"/>
              <a:gd name="connsiteX67" fmla="*/ 892893 w 941095"/>
              <a:gd name="connsiteY67" fmla="*/ 376438 h 591509"/>
              <a:gd name="connsiteX68" fmla="*/ 846653 w 941095"/>
              <a:gd name="connsiteY68" fmla="*/ 203844 h 591509"/>
              <a:gd name="connsiteX69" fmla="*/ 846653 w 941095"/>
              <a:gd name="connsiteY69" fmla="*/ 117546 h 591509"/>
              <a:gd name="connsiteX70" fmla="*/ 887785 w 941095"/>
              <a:gd name="connsiteY70" fmla="*/ 273473 h 591509"/>
              <a:gd name="connsiteX71" fmla="*/ 914669 w 941095"/>
              <a:gd name="connsiteY71" fmla="*/ 293367 h 591509"/>
              <a:gd name="connsiteX72" fmla="*/ 921659 w 941095"/>
              <a:gd name="connsiteY72" fmla="*/ 293367 h 591509"/>
              <a:gd name="connsiteX73" fmla="*/ 940034 w 941095"/>
              <a:gd name="connsiteY73" fmla="*/ 260082 h 591509"/>
              <a:gd name="connsiteX74" fmla="*/ 939940 w 941095"/>
              <a:gd name="connsiteY74" fmla="*/ 259762 h 59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41095" h="591509">
                <a:moveTo>
                  <a:pt x="939940" y="259762"/>
                </a:moveTo>
                <a:lnTo>
                  <a:pt x="888054" y="64047"/>
                </a:lnTo>
                <a:cubicBezTo>
                  <a:pt x="886462" y="58515"/>
                  <a:pt x="883715" y="53383"/>
                  <a:pt x="879989" y="48992"/>
                </a:cubicBezTo>
                <a:cubicBezTo>
                  <a:pt x="862302" y="30561"/>
                  <a:pt x="840453" y="16638"/>
                  <a:pt x="816274" y="8398"/>
                </a:cubicBezTo>
                <a:cubicBezTo>
                  <a:pt x="800222" y="2360"/>
                  <a:pt x="783142" y="-471"/>
                  <a:pt x="766001" y="64"/>
                </a:cubicBezTo>
                <a:cubicBezTo>
                  <a:pt x="748984" y="31"/>
                  <a:pt x="732082" y="2849"/>
                  <a:pt x="715997" y="8398"/>
                </a:cubicBezTo>
                <a:cubicBezTo>
                  <a:pt x="691629" y="16538"/>
                  <a:pt x="669649" y="30577"/>
                  <a:pt x="652013" y="49261"/>
                </a:cubicBezTo>
                <a:cubicBezTo>
                  <a:pt x="648664" y="53813"/>
                  <a:pt x="646118" y="58905"/>
                  <a:pt x="644486" y="64316"/>
                </a:cubicBezTo>
                <a:lnTo>
                  <a:pt x="617602" y="164324"/>
                </a:lnTo>
                <a:lnTo>
                  <a:pt x="590718" y="65123"/>
                </a:lnTo>
                <a:cubicBezTo>
                  <a:pt x="589280" y="59585"/>
                  <a:pt x="586616" y="54439"/>
                  <a:pt x="582922" y="50068"/>
                </a:cubicBezTo>
                <a:cubicBezTo>
                  <a:pt x="565119" y="31647"/>
                  <a:pt x="543187" y="17732"/>
                  <a:pt x="518938" y="9473"/>
                </a:cubicBezTo>
                <a:cubicBezTo>
                  <a:pt x="503477" y="3228"/>
                  <a:pt x="486954" y="33"/>
                  <a:pt x="470278" y="64"/>
                </a:cubicBezTo>
                <a:cubicBezTo>
                  <a:pt x="453266" y="77"/>
                  <a:pt x="436372" y="2892"/>
                  <a:pt x="420274" y="8398"/>
                </a:cubicBezTo>
                <a:cubicBezTo>
                  <a:pt x="395952" y="16476"/>
                  <a:pt x="374047" y="30526"/>
                  <a:pt x="356559" y="49261"/>
                </a:cubicBezTo>
                <a:cubicBezTo>
                  <a:pt x="353022" y="53735"/>
                  <a:pt x="350376" y="58845"/>
                  <a:pt x="348763" y="64316"/>
                </a:cubicBezTo>
                <a:lnTo>
                  <a:pt x="322417" y="161367"/>
                </a:lnTo>
                <a:lnTo>
                  <a:pt x="295533" y="64047"/>
                </a:lnTo>
                <a:cubicBezTo>
                  <a:pt x="293941" y="58515"/>
                  <a:pt x="291194" y="53383"/>
                  <a:pt x="287468" y="48992"/>
                </a:cubicBezTo>
                <a:cubicBezTo>
                  <a:pt x="269781" y="30561"/>
                  <a:pt x="247932" y="16638"/>
                  <a:pt x="223753" y="8398"/>
                </a:cubicBezTo>
                <a:cubicBezTo>
                  <a:pt x="208039" y="2497"/>
                  <a:pt x="191336" y="-331"/>
                  <a:pt x="174556" y="64"/>
                </a:cubicBezTo>
                <a:cubicBezTo>
                  <a:pt x="157538" y="31"/>
                  <a:pt x="140636" y="2849"/>
                  <a:pt x="124551" y="8398"/>
                </a:cubicBezTo>
                <a:cubicBezTo>
                  <a:pt x="100184" y="16538"/>
                  <a:pt x="78204" y="30577"/>
                  <a:pt x="60568" y="49261"/>
                </a:cubicBezTo>
                <a:cubicBezTo>
                  <a:pt x="57218" y="53813"/>
                  <a:pt x="54672" y="58905"/>
                  <a:pt x="53040" y="64316"/>
                </a:cubicBezTo>
                <a:lnTo>
                  <a:pt x="886" y="260837"/>
                </a:lnTo>
                <a:cubicBezTo>
                  <a:pt x="-2870" y="275161"/>
                  <a:pt x="5663" y="289826"/>
                  <a:pt x="19973" y="293636"/>
                </a:cubicBezTo>
                <a:cubicBezTo>
                  <a:pt x="22296" y="293899"/>
                  <a:pt x="24640" y="293899"/>
                  <a:pt x="26963" y="293636"/>
                </a:cubicBezTo>
                <a:cubicBezTo>
                  <a:pt x="39461" y="294063"/>
                  <a:pt x="50602" y="285818"/>
                  <a:pt x="53847" y="273742"/>
                </a:cubicBezTo>
                <a:lnTo>
                  <a:pt x="93904" y="119159"/>
                </a:lnTo>
                <a:lnTo>
                  <a:pt x="93904" y="203844"/>
                </a:lnTo>
                <a:lnTo>
                  <a:pt x="47664" y="376438"/>
                </a:lnTo>
                <a:lnTo>
                  <a:pt x="93904" y="376438"/>
                </a:lnTo>
                <a:lnTo>
                  <a:pt x="93904" y="591509"/>
                </a:lnTo>
                <a:lnTo>
                  <a:pt x="147672" y="591509"/>
                </a:lnTo>
                <a:lnTo>
                  <a:pt x="147672" y="376438"/>
                </a:lnTo>
                <a:lnTo>
                  <a:pt x="201439" y="376438"/>
                </a:lnTo>
                <a:lnTo>
                  <a:pt x="201439" y="591509"/>
                </a:lnTo>
                <a:lnTo>
                  <a:pt x="255207" y="591509"/>
                </a:lnTo>
                <a:lnTo>
                  <a:pt x="255207" y="376438"/>
                </a:lnTo>
                <a:lnTo>
                  <a:pt x="301448" y="376438"/>
                </a:lnTo>
                <a:lnTo>
                  <a:pt x="255207" y="203844"/>
                </a:lnTo>
                <a:lnTo>
                  <a:pt x="255207" y="117546"/>
                </a:lnTo>
                <a:lnTo>
                  <a:pt x="296340" y="273473"/>
                </a:lnTo>
                <a:cubicBezTo>
                  <a:pt x="299950" y="287875"/>
                  <a:pt x="314551" y="296625"/>
                  <a:pt x="328952" y="293015"/>
                </a:cubicBezTo>
                <a:cubicBezTo>
                  <a:pt x="338571" y="290603"/>
                  <a:pt x="346083" y="283092"/>
                  <a:pt x="348494" y="273473"/>
                </a:cubicBezTo>
                <a:lnTo>
                  <a:pt x="389627" y="117546"/>
                </a:lnTo>
                <a:lnTo>
                  <a:pt x="389627" y="591509"/>
                </a:lnTo>
                <a:lnTo>
                  <a:pt x="443394" y="591509"/>
                </a:lnTo>
                <a:lnTo>
                  <a:pt x="443394" y="295787"/>
                </a:lnTo>
                <a:lnTo>
                  <a:pt x="497162" y="295787"/>
                </a:lnTo>
                <a:lnTo>
                  <a:pt x="497162" y="591509"/>
                </a:lnTo>
                <a:lnTo>
                  <a:pt x="550930" y="591509"/>
                </a:lnTo>
                <a:lnTo>
                  <a:pt x="550930" y="119159"/>
                </a:lnTo>
                <a:lnTo>
                  <a:pt x="591793" y="273473"/>
                </a:lnTo>
                <a:cubicBezTo>
                  <a:pt x="591793" y="288321"/>
                  <a:pt x="603829" y="300357"/>
                  <a:pt x="618677" y="300357"/>
                </a:cubicBezTo>
                <a:cubicBezTo>
                  <a:pt x="633525" y="300357"/>
                  <a:pt x="645561" y="288321"/>
                  <a:pt x="645561" y="273473"/>
                </a:cubicBezTo>
                <a:lnTo>
                  <a:pt x="685349" y="119159"/>
                </a:lnTo>
                <a:lnTo>
                  <a:pt x="685349" y="203844"/>
                </a:lnTo>
                <a:lnTo>
                  <a:pt x="639109" y="376438"/>
                </a:lnTo>
                <a:lnTo>
                  <a:pt x="685349" y="376438"/>
                </a:lnTo>
                <a:lnTo>
                  <a:pt x="685349" y="591509"/>
                </a:lnTo>
                <a:lnTo>
                  <a:pt x="739117" y="591509"/>
                </a:lnTo>
                <a:lnTo>
                  <a:pt x="739117" y="376438"/>
                </a:lnTo>
                <a:lnTo>
                  <a:pt x="792885" y="376438"/>
                </a:lnTo>
                <a:lnTo>
                  <a:pt x="792885" y="591509"/>
                </a:lnTo>
                <a:lnTo>
                  <a:pt x="846653" y="591509"/>
                </a:lnTo>
                <a:lnTo>
                  <a:pt x="846653" y="376438"/>
                </a:lnTo>
                <a:lnTo>
                  <a:pt x="892893" y="376438"/>
                </a:lnTo>
                <a:lnTo>
                  <a:pt x="846653" y="203844"/>
                </a:lnTo>
                <a:lnTo>
                  <a:pt x="846653" y="117546"/>
                </a:lnTo>
                <a:lnTo>
                  <a:pt x="887785" y="273473"/>
                </a:lnTo>
                <a:cubicBezTo>
                  <a:pt x="891030" y="285549"/>
                  <a:pt x="902171" y="293794"/>
                  <a:pt x="914669" y="293367"/>
                </a:cubicBezTo>
                <a:lnTo>
                  <a:pt x="921659" y="293367"/>
                </a:lnTo>
                <a:cubicBezTo>
                  <a:pt x="935923" y="289251"/>
                  <a:pt x="944153" y="274349"/>
                  <a:pt x="940034" y="260082"/>
                </a:cubicBezTo>
                <a:cubicBezTo>
                  <a:pt x="940004" y="259977"/>
                  <a:pt x="939972" y="259870"/>
                  <a:pt x="939940" y="259762"/>
                </a:cubicBezTo>
                <a:close/>
              </a:path>
            </a:pathLst>
          </a:custGeom>
          <a:solidFill>
            <a:srgbClr val="00B0F0"/>
          </a:solidFill>
          <a:ln w="26789" cap="flat">
            <a:noFill/>
            <a:prstDash val="solid"/>
            <a:miter/>
          </a:ln>
        </p:spPr>
        <p:txBody>
          <a:bodyPr rtlCol="0" anchor="ctr"/>
          <a:lstStyle/>
          <a:p>
            <a:endParaRPr lang="en-US"/>
          </a:p>
        </p:txBody>
      </p:sp>
      <p:pic>
        <p:nvPicPr>
          <p:cNvPr id="44" name="Graphic 43" descr="Badge 7 with solid fill">
            <a:extLst>
              <a:ext uri="{FF2B5EF4-FFF2-40B4-BE49-F238E27FC236}">
                <a16:creationId xmlns:a16="http://schemas.microsoft.com/office/drawing/2014/main" id="{AC4C2FFD-D770-786A-8C43-6F37572BC6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7115" y="3906615"/>
            <a:ext cx="2473770" cy="2473770"/>
          </a:xfrm>
          <a:prstGeom prst="rect">
            <a:avLst/>
          </a:prstGeom>
        </p:spPr>
      </p:pic>
      <p:pic>
        <p:nvPicPr>
          <p:cNvPr id="46" name="Graphic 45" descr="Clipboard outline">
            <a:extLst>
              <a:ext uri="{FF2B5EF4-FFF2-40B4-BE49-F238E27FC236}">
                <a16:creationId xmlns:a16="http://schemas.microsoft.com/office/drawing/2014/main" id="{23D9167A-D133-397A-0050-2BA51E427C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32498" y="4036554"/>
            <a:ext cx="2097400" cy="2097400"/>
          </a:xfrm>
          <a:prstGeom prst="rect">
            <a:avLst/>
          </a:prstGeom>
        </p:spPr>
      </p:pic>
      <p:pic>
        <p:nvPicPr>
          <p:cNvPr id="18" name="Picture 2" descr="Gastrointestinal and Abdominal Radiology">
            <a:extLst>
              <a:ext uri="{FF2B5EF4-FFF2-40B4-BE49-F238E27FC236}">
                <a16:creationId xmlns:a16="http://schemas.microsoft.com/office/drawing/2014/main" id="{FD09B7C1-2365-9056-7FF2-32AB7D1BFF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txBox="1"/>
          <p:nvPr/>
        </p:nvSpPr>
        <p:spPr>
          <a:xfrm>
            <a:off x="1370206" y="1214990"/>
            <a:ext cx="16218413" cy="1651635"/>
          </a:xfrm>
          <a:prstGeom prst="rect">
            <a:avLst/>
          </a:prstGeom>
        </p:spPr>
        <p:txBody>
          <a:bodyPr lIns="0" tIns="0" rIns="0" bIns="0" rtlCol="0" anchor="t">
            <a:spAutoFit/>
          </a:bodyPr>
          <a:lstStyle/>
          <a:p>
            <a:pPr algn="ctr">
              <a:lnSpc>
                <a:spcPts val="13439"/>
              </a:lnSpc>
            </a:pPr>
            <a:r>
              <a:rPr lang="en-US" sz="9600" dirty="0">
                <a:solidFill>
                  <a:srgbClr val="FFFFFF"/>
                </a:solidFill>
                <a:latin typeface="TT Chocolates Bold"/>
              </a:rPr>
              <a:t>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990600" y="971928"/>
            <a:ext cx="21045830" cy="2443182"/>
            <a:chOff x="0" y="0"/>
            <a:chExt cx="5542935" cy="643472"/>
          </a:xfrm>
        </p:grpSpPr>
        <p:sp>
          <p:nvSpPr>
            <p:cNvPr id="3" name="Freeform 3"/>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chemeClr val="accent1">
                <a:lumMod val="75000"/>
              </a:schemeClr>
            </a:solidFill>
          </p:spPr>
          <p:txBody>
            <a:bodyPr/>
            <a:lstStyle/>
            <a:p>
              <a:endParaRPr lang="en-US" dirty="0">
                <a:solidFill>
                  <a:schemeClr val="accent1">
                    <a:lumMod val="75000"/>
                  </a:schemeClr>
                </a:solidFill>
              </a:endParaRPr>
            </a:p>
          </p:txBody>
        </p:sp>
        <p:sp>
          <p:nvSpPr>
            <p:cNvPr id="4" name="TextBox 4"/>
            <p:cNvSpPr txBox="1"/>
            <p:nvPr/>
          </p:nvSpPr>
          <p:spPr>
            <a:xfrm>
              <a:off x="0" y="-47625"/>
              <a:ext cx="5542935" cy="69109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34794" y="1179624"/>
            <a:ext cx="16218413" cy="1651635"/>
          </a:xfrm>
          <a:prstGeom prst="rect">
            <a:avLst/>
          </a:prstGeom>
        </p:spPr>
        <p:txBody>
          <a:bodyPr lIns="0" tIns="0" rIns="0" bIns="0" rtlCol="0" anchor="t">
            <a:spAutoFit/>
          </a:bodyPr>
          <a:lstStyle/>
          <a:p>
            <a:pPr algn="ctr">
              <a:lnSpc>
                <a:spcPts val="13439"/>
              </a:lnSpc>
            </a:pPr>
            <a:r>
              <a:rPr lang="en-US" sz="9600" dirty="0">
                <a:solidFill>
                  <a:srgbClr val="FFFFFF"/>
                </a:solidFill>
                <a:latin typeface="TT Chocolates Bold"/>
              </a:rPr>
              <a:t>Discussions</a:t>
            </a:r>
          </a:p>
        </p:txBody>
      </p:sp>
      <p:grpSp>
        <p:nvGrpSpPr>
          <p:cNvPr id="6" name="Group 6"/>
          <p:cNvGrpSpPr/>
          <p:nvPr/>
        </p:nvGrpSpPr>
        <p:grpSpPr>
          <a:xfrm>
            <a:off x="2341611" y="5969796"/>
            <a:ext cx="3050187" cy="1092000"/>
            <a:chOff x="-5077" y="-38007"/>
            <a:chExt cx="817877" cy="292809"/>
          </a:xfrm>
        </p:grpSpPr>
        <p:sp>
          <p:nvSpPr>
            <p:cNvPr id="7" name="Freeform 7"/>
            <p:cNvSpPr/>
            <p:nvPr/>
          </p:nvSpPr>
          <p:spPr>
            <a:xfrm>
              <a:off x="0" y="0"/>
              <a:ext cx="812800" cy="226134"/>
            </a:xfrm>
            <a:custGeom>
              <a:avLst/>
              <a:gdLst/>
              <a:ahLst/>
              <a:cxnLst/>
              <a:rect l="l" t="t" r="r" b="b"/>
              <a:pathLst>
                <a:path w="812800" h="226134">
                  <a:moveTo>
                    <a:pt x="0" y="0"/>
                  </a:moveTo>
                  <a:lnTo>
                    <a:pt x="812800" y="0"/>
                  </a:lnTo>
                  <a:lnTo>
                    <a:pt x="812800" y="226134"/>
                  </a:lnTo>
                  <a:lnTo>
                    <a:pt x="0" y="226134"/>
                  </a:lnTo>
                  <a:close/>
                </a:path>
              </a:pathLst>
            </a:custGeom>
            <a:solidFill>
              <a:srgbClr val="00B0F0"/>
            </a:solidFill>
          </p:spPr>
          <p:txBody>
            <a:bodyPr/>
            <a:lstStyle/>
            <a:p>
              <a:endParaRPr lang="en-US">
                <a:solidFill>
                  <a:srgbClr val="00B0F0"/>
                </a:solidFill>
              </a:endParaRPr>
            </a:p>
          </p:txBody>
        </p:sp>
        <p:sp>
          <p:nvSpPr>
            <p:cNvPr id="8" name="TextBox 8"/>
            <p:cNvSpPr txBox="1"/>
            <p:nvPr/>
          </p:nvSpPr>
          <p:spPr>
            <a:xfrm>
              <a:off x="-5077" y="-38007"/>
              <a:ext cx="812800" cy="292809"/>
            </a:xfrm>
            <a:prstGeom prst="rect">
              <a:avLst/>
            </a:prstGeom>
          </p:spPr>
          <p:txBody>
            <a:bodyPr lIns="50800" tIns="50800" rIns="50800" bIns="50800" rtlCol="0" anchor="ctr"/>
            <a:lstStyle/>
            <a:p>
              <a:pPr algn="ctr">
                <a:lnSpc>
                  <a:spcPts val="4480"/>
                </a:lnSpc>
              </a:pPr>
              <a:r>
                <a:rPr lang="en-US" sz="3200" dirty="0">
                  <a:solidFill>
                    <a:srgbClr val="FFFFFF"/>
                  </a:solidFill>
                  <a:latin typeface="TT Chocolates Ultra-Bold"/>
                </a:rPr>
                <a:t>Improvement</a:t>
              </a:r>
            </a:p>
          </p:txBody>
        </p:sp>
      </p:grpSp>
      <p:grpSp>
        <p:nvGrpSpPr>
          <p:cNvPr id="9" name="Group 9"/>
          <p:cNvGrpSpPr/>
          <p:nvPr/>
        </p:nvGrpSpPr>
        <p:grpSpPr>
          <a:xfrm>
            <a:off x="5621847" y="4863571"/>
            <a:ext cx="3031253" cy="843343"/>
            <a:chOff x="0" y="0"/>
            <a:chExt cx="812800" cy="226134"/>
          </a:xfrm>
          <a:solidFill>
            <a:srgbClr val="0070C0"/>
          </a:solidFill>
        </p:grpSpPr>
        <p:sp>
          <p:nvSpPr>
            <p:cNvPr id="10" name="Freeform 10"/>
            <p:cNvSpPr/>
            <p:nvPr/>
          </p:nvSpPr>
          <p:spPr>
            <a:xfrm>
              <a:off x="0" y="0"/>
              <a:ext cx="812800" cy="226134"/>
            </a:xfrm>
            <a:custGeom>
              <a:avLst/>
              <a:gdLst/>
              <a:ahLst/>
              <a:cxnLst/>
              <a:rect l="l" t="t" r="r" b="b"/>
              <a:pathLst>
                <a:path w="812800" h="226134">
                  <a:moveTo>
                    <a:pt x="0" y="0"/>
                  </a:moveTo>
                  <a:lnTo>
                    <a:pt x="812800" y="0"/>
                  </a:lnTo>
                  <a:lnTo>
                    <a:pt x="812800" y="226134"/>
                  </a:lnTo>
                  <a:lnTo>
                    <a:pt x="0" y="226134"/>
                  </a:lnTo>
                  <a:close/>
                </a:path>
              </a:pathLst>
            </a:custGeom>
            <a:grpFill/>
          </p:spPr>
          <p:txBody>
            <a:bodyPr/>
            <a:lstStyle/>
            <a:p>
              <a:endParaRPr lang="en-US"/>
            </a:p>
          </p:txBody>
        </p:sp>
        <p:sp>
          <p:nvSpPr>
            <p:cNvPr id="11" name="TextBox 11"/>
            <p:cNvSpPr txBox="1"/>
            <p:nvPr/>
          </p:nvSpPr>
          <p:spPr>
            <a:xfrm>
              <a:off x="0" y="-66675"/>
              <a:ext cx="812800" cy="292809"/>
            </a:xfrm>
            <a:prstGeom prst="rect">
              <a:avLst/>
            </a:prstGeom>
            <a:grpFill/>
          </p:spPr>
          <p:txBody>
            <a:bodyPr lIns="50800" tIns="50800" rIns="50800" bIns="50800" rtlCol="0" anchor="ctr"/>
            <a:lstStyle/>
            <a:p>
              <a:pPr algn="ctr">
                <a:lnSpc>
                  <a:spcPts val="4480"/>
                </a:lnSpc>
              </a:pPr>
              <a:r>
                <a:rPr lang="en-US" sz="3200" dirty="0">
                  <a:solidFill>
                    <a:srgbClr val="FFFFFF"/>
                  </a:solidFill>
                  <a:latin typeface="TT Chocolates Ultra-Bold"/>
                </a:rPr>
                <a:t>MR vs US</a:t>
              </a:r>
            </a:p>
          </p:txBody>
        </p:sp>
      </p:grpSp>
      <p:grpSp>
        <p:nvGrpSpPr>
          <p:cNvPr id="12" name="Group 12"/>
          <p:cNvGrpSpPr/>
          <p:nvPr/>
        </p:nvGrpSpPr>
        <p:grpSpPr>
          <a:xfrm>
            <a:off x="8847177" y="6111539"/>
            <a:ext cx="3031253" cy="843343"/>
            <a:chOff x="0" y="0"/>
            <a:chExt cx="812800" cy="226134"/>
          </a:xfrm>
          <a:solidFill>
            <a:srgbClr val="00B0F0"/>
          </a:solidFill>
        </p:grpSpPr>
        <p:sp>
          <p:nvSpPr>
            <p:cNvPr id="13" name="Freeform 13"/>
            <p:cNvSpPr/>
            <p:nvPr/>
          </p:nvSpPr>
          <p:spPr>
            <a:xfrm>
              <a:off x="0" y="0"/>
              <a:ext cx="812800" cy="226134"/>
            </a:xfrm>
            <a:custGeom>
              <a:avLst/>
              <a:gdLst/>
              <a:ahLst/>
              <a:cxnLst/>
              <a:rect l="l" t="t" r="r" b="b"/>
              <a:pathLst>
                <a:path w="812800" h="226134">
                  <a:moveTo>
                    <a:pt x="0" y="0"/>
                  </a:moveTo>
                  <a:lnTo>
                    <a:pt x="812800" y="0"/>
                  </a:lnTo>
                  <a:lnTo>
                    <a:pt x="812800" y="226134"/>
                  </a:lnTo>
                  <a:lnTo>
                    <a:pt x="0" y="226134"/>
                  </a:lnTo>
                  <a:close/>
                </a:path>
              </a:pathLst>
            </a:custGeom>
            <a:grpFill/>
          </p:spPr>
          <p:txBody>
            <a:bodyPr/>
            <a:lstStyle/>
            <a:p>
              <a:endParaRPr lang="en-US"/>
            </a:p>
          </p:txBody>
        </p:sp>
        <p:sp>
          <p:nvSpPr>
            <p:cNvPr id="14" name="TextBox 14"/>
            <p:cNvSpPr txBox="1"/>
            <p:nvPr/>
          </p:nvSpPr>
          <p:spPr>
            <a:xfrm>
              <a:off x="0" y="-66675"/>
              <a:ext cx="812800" cy="292809"/>
            </a:xfrm>
            <a:prstGeom prst="rect">
              <a:avLst/>
            </a:prstGeom>
            <a:grpFill/>
          </p:spPr>
          <p:txBody>
            <a:bodyPr lIns="50800" tIns="50800" rIns="50800" bIns="50800" rtlCol="0" anchor="ctr"/>
            <a:lstStyle/>
            <a:p>
              <a:pPr algn="ctr">
                <a:lnSpc>
                  <a:spcPts val="4480"/>
                </a:lnSpc>
              </a:pPr>
              <a:r>
                <a:rPr lang="en-US" sz="3200" dirty="0">
                  <a:solidFill>
                    <a:srgbClr val="FFFFFF"/>
                  </a:solidFill>
                  <a:latin typeface="TT Chocolates Ultra-Bold"/>
                </a:rPr>
                <a:t>Polyps</a:t>
              </a:r>
            </a:p>
          </p:txBody>
        </p:sp>
      </p:grpSp>
      <p:grpSp>
        <p:nvGrpSpPr>
          <p:cNvPr id="15" name="Group 15"/>
          <p:cNvGrpSpPr/>
          <p:nvPr/>
        </p:nvGrpSpPr>
        <p:grpSpPr>
          <a:xfrm>
            <a:off x="12336382" y="4873564"/>
            <a:ext cx="3031253" cy="843343"/>
            <a:chOff x="0" y="0"/>
            <a:chExt cx="812800" cy="226134"/>
          </a:xfrm>
          <a:solidFill>
            <a:srgbClr val="0070C0"/>
          </a:solidFill>
        </p:grpSpPr>
        <p:sp>
          <p:nvSpPr>
            <p:cNvPr id="16" name="Freeform 16"/>
            <p:cNvSpPr/>
            <p:nvPr/>
          </p:nvSpPr>
          <p:spPr>
            <a:xfrm>
              <a:off x="0" y="0"/>
              <a:ext cx="812800" cy="226134"/>
            </a:xfrm>
            <a:custGeom>
              <a:avLst/>
              <a:gdLst/>
              <a:ahLst/>
              <a:cxnLst/>
              <a:rect l="l" t="t" r="r" b="b"/>
              <a:pathLst>
                <a:path w="812800" h="226134">
                  <a:moveTo>
                    <a:pt x="0" y="0"/>
                  </a:moveTo>
                  <a:lnTo>
                    <a:pt x="812800" y="0"/>
                  </a:lnTo>
                  <a:lnTo>
                    <a:pt x="812800" y="226134"/>
                  </a:lnTo>
                  <a:lnTo>
                    <a:pt x="0" y="226134"/>
                  </a:lnTo>
                  <a:close/>
                </a:path>
              </a:pathLst>
            </a:custGeom>
            <a:grpFill/>
          </p:spPr>
          <p:txBody>
            <a:bodyPr/>
            <a:lstStyle/>
            <a:p>
              <a:endParaRPr lang="en-US"/>
            </a:p>
          </p:txBody>
        </p:sp>
        <p:sp>
          <p:nvSpPr>
            <p:cNvPr id="17" name="TextBox 17"/>
            <p:cNvSpPr txBox="1"/>
            <p:nvPr/>
          </p:nvSpPr>
          <p:spPr>
            <a:xfrm>
              <a:off x="0" y="-66675"/>
              <a:ext cx="812800" cy="292809"/>
            </a:xfrm>
            <a:prstGeom prst="rect">
              <a:avLst/>
            </a:prstGeom>
            <a:grpFill/>
          </p:spPr>
          <p:txBody>
            <a:bodyPr lIns="50800" tIns="50800" rIns="50800" bIns="50800" rtlCol="0" anchor="ctr"/>
            <a:lstStyle/>
            <a:p>
              <a:pPr algn="ctr">
                <a:lnSpc>
                  <a:spcPts val="4480"/>
                </a:lnSpc>
              </a:pPr>
              <a:r>
                <a:rPr lang="en-US" sz="2400" dirty="0">
                  <a:solidFill>
                    <a:srgbClr val="FFFFFF"/>
                  </a:solidFill>
                  <a:latin typeface="TT Chocolates Ultra-Bold"/>
                </a:rPr>
                <a:t>Cholecystectomies</a:t>
              </a:r>
            </a:p>
          </p:txBody>
        </p:sp>
      </p:grpSp>
      <p:pic>
        <p:nvPicPr>
          <p:cNvPr id="32" name="Picture 4" descr="Sheffield Teaching Hospital - Home">
            <a:extLst>
              <a:ext uri="{FF2B5EF4-FFF2-40B4-BE49-F238E27FC236}">
                <a16:creationId xmlns:a16="http://schemas.microsoft.com/office/drawing/2014/main" id="{3279837B-EA30-A3FC-AB9E-504AAE849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6"/>
          <p:cNvSpPr txBox="1"/>
          <p:nvPr/>
        </p:nvSpPr>
        <p:spPr>
          <a:xfrm>
            <a:off x="2409709" y="4443310"/>
            <a:ext cx="2736478" cy="1633396"/>
          </a:xfrm>
          <a:prstGeom prst="rect">
            <a:avLst/>
          </a:prstGeom>
        </p:spPr>
        <p:txBody>
          <a:bodyPr wrap="square" lIns="0" tIns="0" rIns="0" bIns="0" rtlCol="0" anchor="t">
            <a:spAutoFit/>
          </a:bodyPr>
          <a:lstStyle/>
          <a:p>
            <a:pPr marL="342900" lvl="0" indent="-342900" algn="ctr">
              <a:lnSpc>
                <a:spcPts val="1756"/>
              </a:lnSpc>
              <a:spcBef>
                <a:spcPct val="0"/>
              </a:spcBef>
              <a:buFontTx/>
              <a:buChar char="-"/>
            </a:pPr>
            <a:r>
              <a:rPr lang="en-US" sz="2400" dirty="0">
                <a:solidFill>
                  <a:srgbClr val="46483F"/>
                </a:solidFill>
                <a:latin typeface="Questrial"/>
              </a:rPr>
              <a:t>Surveillance has improved over the years </a:t>
            </a:r>
          </a:p>
          <a:p>
            <a:pPr marL="342900" lvl="0" indent="-342900" algn="ctr">
              <a:lnSpc>
                <a:spcPts val="1756"/>
              </a:lnSpc>
              <a:spcBef>
                <a:spcPct val="0"/>
              </a:spcBef>
              <a:buFontTx/>
              <a:buChar char="-"/>
            </a:pPr>
            <a:endParaRPr lang="en-US" sz="2400" dirty="0">
              <a:solidFill>
                <a:srgbClr val="46483F"/>
              </a:solidFill>
              <a:latin typeface="Questrial"/>
            </a:endParaRPr>
          </a:p>
          <a:p>
            <a:pPr marL="342900" lvl="0" indent="-342900" algn="ctr">
              <a:lnSpc>
                <a:spcPts val="1756"/>
              </a:lnSpc>
              <a:spcBef>
                <a:spcPct val="0"/>
              </a:spcBef>
              <a:buFontTx/>
              <a:buChar char="-"/>
            </a:pPr>
            <a:r>
              <a:rPr lang="en-US" sz="2400" dirty="0">
                <a:solidFill>
                  <a:srgbClr val="46483F"/>
                </a:solidFill>
                <a:latin typeface="Questrial"/>
              </a:rPr>
              <a:t>Increased awareness of the guidelines?</a:t>
            </a:r>
          </a:p>
        </p:txBody>
      </p:sp>
      <p:sp>
        <p:nvSpPr>
          <p:cNvPr id="27" name="TextBox 27"/>
          <p:cNvSpPr txBox="1"/>
          <p:nvPr/>
        </p:nvSpPr>
        <p:spPr>
          <a:xfrm>
            <a:off x="8927769" y="3591465"/>
            <a:ext cx="3095844" cy="2095061"/>
          </a:xfrm>
          <a:prstGeom prst="rect">
            <a:avLst/>
          </a:prstGeom>
        </p:spPr>
        <p:txBody>
          <a:bodyPr lIns="0" tIns="0" rIns="0" bIns="0" rtlCol="0" anchor="t">
            <a:spAutoFit/>
          </a:bodyPr>
          <a:lstStyle/>
          <a:p>
            <a:pPr marL="285750" lvl="0" indent="-285750" algn="ctr">
              <a:lnSpc>
                <a:spcPts val="1756"/>
              </a:lnSpc>
              <a:spcBef>
                <a:spcPct val="0"/>
              </a:spcBef>
              <a:buFontTx/>
              <a:buChar char="-"/>
            </a:pPr>
            <a:r>
              <a:rPr lang="en-US" sz="2400" dirty="0">
                <a:solidFill>
                  <a:srgbClr val="46483F"/>
                </a:solidFill>
                <a:latin typeface="Questrial"/>
              </a:rPr>
              <a:t>All polyps excised had significant findings</a:t>
            </a:r>
          </a:p>
          <a:p>
            <a:pPr marL="285750" lvl="0" indent="-285750" algn="ctr">
              <a:lnSpc>
                <a:spcPts val="1756"/>
              </a:lnSpc>
              <a:spcBef>
                <a:spcPct val="0"/>
              </a:spcBef>
              <a:buFontTx/>
              <a:buChar char="-"/>
            </a:pPr>
            <a:endParaRPr lang="en-US" sz="2400" dirty="0">
              <a:solidFill>
                <a:srgbClr val="46483F"/>
              </a:solidFill>
              <a:latin typeface="Questrial"/>
            </a:endParaRPr>
          </a:p>
          <a:p>
            <a:pPr marL="285750" lvl="0" indent="-285750" algn="ctr">
              <a:lnSpc>
                <a:spcPts val="1756"/>
              </a:lnSpc>
              <a:spcBef>
                <a:spcPct val="0"/>
              </a:spcBef>
              <a:buFontTx/>
              <a:buChar char="-"/>
            </a:pPr>
            <a:r>
              <a:rPr lang="en-US" sz="2400" dirty="0">
                <a:solidFill>
                  <a:srgbClr val="46483F"/>
                </a:solidFill>
                <a:latin typeface="Questrial"/>
              </a:rPr>
              <a:t>2 polyps lost to follow up </a:t>
            </a:r>
          </a:p>
          <a:p>
            <a:pPr marL="285750" lvl="0" indent="-285750" algn="ctr">
              <a:lnSpc>
                <a:spcPts val="1756"/>
              </a:lnSpc>
              <a:spcBef>
                <a:spcPct val="0"/>
              </a:spcBef>
              <a:buFontTx/>
              <a:buChar char="-"/>
            </a:pPr>
            <a:endParaRPr lang="en-US" sz="2400" dirty="0">
              <a:solidFill>
                <a:srgbClr val="46483F"/>
              </a:solidFill>
              <a:latin typeface="Questrial"/>
            </a:endParaRPr>
          </a:p>
          <a:p>
            <a:pPr marL="285750" lvl="0" indent="-285750" algn="ctr">
              <a:lnSpc>
                <a:spcPts val="1756"/>
              </a:lnSpc>
              <a:spcBef>
                <a:spcPct val="0"/>
              </a:spcBef>
              <a:buFontTx/>
              <a:buChar char="-"/>
            </a:pPr>
            <a:r>
              <a:rPr lang="en-US" sz="2400" dirty="0">
                <a:solidFill>
                  <a:srgbClr val="46483F"/>
                </a:solidFill>
                <a:latin typeface="Questrial"/>
              </a:rPr>
              <a:t>1 incorrectly discharged</a:t>
            </a:r>
          </a:p>
        </p:txBody>
      </p:sp>
      <p:sp>
        <p:nvSpPr>
          <p:cNvPr id="29" name="TextBox 29"/>
          <p:cNvSpPr txBox="1"/>
          <p:nvPr/>
        </p:nvSpPr>
        <p:spPr>
          <a:xfrm>
            <a:off x="5606485" y="6029431"/>
            <a:ext cx="3095844" cy="710066"/>
          </a:xfrm>
          <a:prstGeom prst="rect">
            <a:avLst/>
          </a:prstGeom>
        </p:spPr>
        <p:txBody>
          <a:bodyPr lIns="0" tIns="0" rIns="0" bIns="0" rtlCol="0" anchor="t">
            <a:spAutoFit/>
          </a:bodyPr>
          <a:lstStyle/>
          <a:p>
            <a:pPr marL="342900" lvl="0" indent="-342900" algn="ctr">
              <a:lnSpc>
                <a:spcPts val="1756"/>
              </a:lnSpc>
              <a:spcBef>
                <a:spcPct val="0"/>
              </a:spcBef>
              <a:buFontTx/>
              <a:buChar char="-"/>
            </a:pPr>
            <a:r>
              <a:rPr lang="en-US" sz="2400" dirty="0">
                <a:solidFill>
                  <a:srgbClr val="46483F"/>
                </a:solidFill>
                <a:latin typeface="Questrial"/>
              </a:rPr>
              <a:t>Practice varies</a:t>
            </a:r>
          </a:p>
          <a:p>
            <a:pPr marL="342900" lvl="0" indent="-342900" algn="ctr">
              <a:lnSpc>
                <a:spcPts val="1756"/>
              </a:lnSpc>
              <a:spcBef>
                <a:spcPct val="0"/>
              </a:spcBef>
              <a:buFontTx/>
              <a:buChar char="-"/>
            </a:pPr>
            <a:endParaRPr lang="en-US" sz="2400" dirty="0">
              <a:solidFill>
                <a:srgbClr val="46483F"/>
              </a:solidFill>
              <a:latin typeface="Questrial"/>
            </a:endParaRPr>
          </a:p>
          <a:p>
            <a:pPr marL="0" lvl="0" indent="0" algn="ctr">
              <a:lnSpc>
                <a:spcPts val="1756"/>
              </a:lnSpc>
              <a:spcBef>
                <a:spcPct val="0"/>
              </a:spcBef>
            </a:pPr>
            <a:r>
              <a:rPr lang="en-US" sz="2400" dirty="0">
                <a:solidFill>
                  <a:srgbClr val="46483F"/>
                </a:solidFill>
                <a:latin typeface="Questrial"/>
              </a:rPr>
              <a:t>- MR</a:t>
            </a:r>
          </a:p>
        </p:txBody>
      </p:sp>
      <p:sp>
        <p:nvSpPr>
          <p:cNvPr id="30" name="TextBox 30"/>
          <p:cNvSpPr txBox="1"/>
          <p:nvPr/>
        </p:nvSpPr>
        <p:spPr>
          <a:xfrm>
            <a:off x="12336382" y="6051489"/>
            <a:ext cx="3095844" cy="1864228"/>
          </a:xfrm>
          <a:prstGeom prst="rect">
            <a:avLst/>
          </a:prstGeom>
        </p:spPr>
        <p:txBody>
          <a:bodyPr lIns="0" tIns="0" rIns="0" bIns="0" rtlCol="0" anchor="t">
            <a:spAutoFit/>
          </a:bodyPr>
          <a:lstStyle/>
          <a:p>
            <a:pPr marL="342900" lvl="0" indent="-342900" algn="ctr">
              <a:lnSpc>
                <a:spcPts val="1756"/>
              </a:lnSpc>
              <a:spcBef>
                <a:spcPct val="0"/>
              </a:spcBef>
              <a:buFontTx/>
              <a:buChar char="-"/>
            </a:pPr>
            <a:r>
              <a:rPr lang="en-US" sz="2400" dirty="0">
                <a:solidFill>
                  <a:srgbClr val="46483F"/>
                </a:solidFill>
                <a:latin typeface="Questrial"/>
              </a:rPr>
              <a:t>All 25 cholecystectomies showed no incidental polyps</a:t>
            </a:r>
          </a:p>
          <a:p>
            <a:pPr lvl="0" algn="ctr">
              <a:lnSpc>
                <a:spcPts val="1756"/>
              </a:lnSpc>
              <a:spcBef>
                <a:spcPct val="0"/>
              </a:spcBef>
            </a:pPr>
            <a:endParaRPr lang="en-US" sz="2400" dirty="0">
              <a:solidFill>
                <a:srgbClr val="46483F"/>
              </a:solidFill>
              <a:latin typeface="Questrial"/>
            </a:endParaRPr>
          </a:p>
          <a:p>
            <a:pPr marL="0" lvl="0" indent="0" algn="ctr">
              <a:lnSpc>
                <a:spcPts val="1756"/>
              </a:lnSpc>
              <a:spcBef>
                <a:spcPct val="0"/>
              </a:spcBef>
            </a:pPr>
            <a:r>
              <a:rPr lang="en-US" sz="2400" dirty="0">
                <a:solidFill>
                  <a:srgbClr val="46483F"/>
                </a:solidFill>
                <a:latin typeface="Questrial"/>
              </a:rPr>
              <a:t>- Histopathology macroscopic inspection</a:t>
            </a:r>
          </a:p>
        </p:txBody>
      </p:sp>
      <p:pic>
        <p:nvPicPr>
          <p:cNvPr id="31" name="Picture 2" descr="Gastrointestinal and Abdominal Radiology">
            <a:extLst>
              <a:ext uri="{FF2B5EF4-FFF2-40B4-BE49-F238E27FC236}">
                <a16:creationId xmlns:a16="http://schemas.microsoft.com/office/drawing/2014/main" id="{7E4A84A7-178B-82FA-E3BD-4ECDE2A56E5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8287992" y="6493835"/>
            <a:ext cx="8665458" cy="748282"/>
          </a:xfrm>
          <a:prstGeom prst="rect">
            <a:avLst/>
          </a:prstGeom>
        </p:spPr>
        <p:txBody>
          <a:bodyPr lIns="0" tIns="0" rIns="0" bIns="0" rtlCol="0" anchor="t">
            <a:spAutoFit/>
          </a:bodyPr>
          <a:lstStyle/>
          <a:p>
            <a:pPr marL="798834" lvl="1" indent="-399417" algn="just">
              <a:lnSpc>
                <a:spcPts val="6290"/>
              </a:lnSpc>
              <a:buFont typeface="Arial"/>
              <a:buChar char="•"/>
            </a:pPr>
            <a:r>
              <a:rPr lang="en-US" sz="3700" dirty="0">
                <a:solidFill>
                  <a:srgbClr val="0E0340"/>
                </a:solidFill>
                <a:latin typeface="TT Chocolates Bold"/>
              </a:rPr>
              <a:t>Polyps</a:t>
            </a:r>
          </a:p>
        </p:txBody>
      </p:sp>
      <p:sp>
        <p:nvSpPr>
          <p:cNvPr id="3" name="TextBox 3"/>
          <p:cNvSpPr txBox="1"/>
          <p:nvPr/>
        </p:nvSpPr>
        <p:spPr>
          <a:xfrm>
            <a:off x="8372407" y="7324906"/>
            <a:ext cx="8581043" cy="1087862"/>
          </a:xfrm>
          <a:prstGeom prst="rect">
            <a:avLst/>
          </a:prstGeom>
        </p:spPr>
        <p:txBody>
          <a:bodyPr lIns="0" tIns="0" rIns="0" bIns="0" rtlCol="0" anchor="t">
            <a:spAutoFit/>
          </a:bodyPr>
          <a:lstStyle/>
          <a:p>
            <a:pPr marL="0" lvl="0" indent="0" algn="l">
              <a:lnSpc>
                <a:spcPts val="2839"/>
              </a:lnSpc>
              <a:spcBef>
                <a:spcPct val="0"/>
              </a:spcBef>
            </a:pPr>
            <a:r>
              <a:rPr lang="en-US" sz="3200" dirty="0">
                <a:solidFill>
                  <a:srgbClr val="0E0340"/>
                </a:solidFill>
                <a:latin typeface="Questrial"/>
              </a:rPr>
              <a:t>Over 10 years, 7 patients (5%) developed gallbladder polyps and of the four removed, all showed malignancy. </a:t>
            </a:r>
          </a:p>
        </p:txBody>
      </p:sp>
      <p:sp>
        <p:nvSpPr>
          <p:cNvPr id="4" name="TextBox 4"/>
          <p:cNvSpPr txBox="1"/>
          <p:nvPr/>
        </p:nvSpPr>
        <p:spPr>
          <a:xfrm>
            <a:off x="8448200" y="4683067"/>
            <a:ext cx="8505250" cy="1795363"/>
          </a:xfrm>
          <a:prstGeom prst="rect">
            <a:avLst/>
          </a:prstGeom>
        </p:spPr>
        <p:txBody>
          <a:bodyPr lIns="0" tIns="0" rIns="0" bIns="0" rtlCol="0" anchor="t">
            <a:spAutoFit/>
          </a:bodyPr>
          <a:lstStyle/>
          <a:p>
            <a:pPr>
              <a:lnSpc>
                <a:spcPts val="2839"/>
              </a:lnSpc>
              <a:spcBef>
                <a:spcPct val="0"/>
              </a:spcBef>
            </a:pPr>
            <a:r>
              <a:rPr lang="en-US" sz="3200" dirty="0">
                <a:solidFill>
                  <a:srgbClr val="0E0340"/>
                </a:solidFill>
                <a:latin typeface="Questrial"/>
              </a:rPr>
              <a:t>Although the percentage of scans has improved annually,</a:t>
            </a:r>
          </a:p>
          <a:p>
            <a:pPr marL="0" lvl="0" indent="0" algn="l">
              <a:lnSpc>
                <a:spcPts val="2839"/>
              </a:lnSpc>
              <a:spcBef>
                <a:spcPct val="0"/>
              </a:spcBef>
            </a:pPr>
            <a:r>
              <a:rPr lang="en-US" sz="3200" dirty="0">
                <a:solidFill>
                  <a:srgbClr val="0E0340"/>
                </a:solidFill>
                <a:latin typeface="Questrial"/>
              </a:rPr>
              <a:t>With only 41.3% of scans having been performed, the surveillance of gallbladder polyps remains suboptimal. </a:t>
            </a:r>
          </a:p>
        </p:txBody>
      </p:sp>
      <p:sp>
        <p:nvSpPr>
          <p:cNvPr id="5" name="TextBox 5"/>
          <p:cNvSpPr txBox="1"/>
          <p:nvPr/>
        </p:nvSpPr>
        <p:spPr>
          <a:xfrm>
            <a:off x="8287992" y="3851219"/>
            <a:ext cx="8665458" cy="748282"/>
          </a:xfrm>
          <a:prstGeom prst="rect">
            <a:avLst/>
          </a:prstGeom>
        </p:spPr>
        <p:txBody>
          <a:bodyPr lIns="0" tIns="0" rIns="0" bIns="0" rtlCol="0" anchor="t">
            <a:spAutoFit/>
          </a:bodyPr>
          <a:lstStyle/>
          <a:p>
            <a:pPr marL="798834" lvl="1" indent="-399417" algn="just">
              <a:lnSpc>
                <a:spcPts val="6290"/>
              </a:lnSpc>
              <a:buFont typeface="Arial"/>
              <a:buChar char="•"/>
            </a:pPr>
            <a:r>
              <a:rPr lang="en-US" sz="3700" dirty="0">
                <a:solidFill>
                  <a:srgbClr val="0E0340"/>
                </a:solidFill>
                <a:latin typeface="TT Chocolates Bold"/>
              </a:rPr>
              <a:t>Improved Surveillance</a:t>
            </a:r>
          </a:p>
        </p:txBody>
      </p:sp>
      <p:sp>
        <p:nvSpPr>
          <p:cNvPr id="7" name="TextBox 7"/>
          <p:cNvSpPr txBox="1"/>
          <p:nvPr/>
        </p:nvSpPr>
        <p:spPr>
          <a:xfrm>
            <a:off x="8476465" y="1774945"/>
            <a:ext cx="8782835" cy="1319022"/>
          </a:xfrm>
          <a:prstGeom prst="rect">
            <a:avLst/>
          </a:prstGeom>
        </p:spPr>
        <p:txBody>
          <a:bodyPr lIns="0" tIns="0" rIns="0" bIns="0" rtlCol="0" anchor="t">
            <a:spAutoFit/>
          </a:bodyPr>
          <a:lstStyle/>
          <a:p>
            <a:pPr algn="just">
              <a:lnSpc>
                <a:spcPts val="9984"/>
              </a:lnSpc>
            </a:pPr>
            <a:r>
              <a:rPr lang="en-US" sz="9600" dirty="0">
                <a:solidFill>
                  <a:srgbClr val="0E0340"/>
                </a:solidFill>
                <a:latin typeface="TT Chocolates Bold"/>
              </a:rPr>
              <a:t>Conclusion</a:t>
            </a:r>
          </a:p>
        </p:txBody>
      </p:sp>
      <p:grpSp>
        <p:nvGrpSpPr>
          <p:cNvPr id="8" name="Group 8"/>
          <p:cNvGrpSpPr/>
          <p:nvPr/>
        </p:nvGrpSpPr>
        <p:grpSpPr>
          <a:xfrm>
            <a:off x="7531498" y="3122542"/>
            <a:ext cx="12149584" cy="182510"/>
            <a:chOff x="0" y="0"/>
            <a:chExt cx="3199890" cy="48068"/>
          </a:xfrm>
        </p:grpSpPr>
        <p:sp>
          <p:nvSpPr>
            <p:cNvPr id="9" name="Freeform 9"/>
            <p:cNvSpPr/>
            <p:nvPr/>
          </p:nvSpPr>
          <p:spPr>
            <a:xfrm>
              <a:off x="0" y="0"/>
              <a:ext cx="3199890" cy="48068"/>
            </a:xfrm>
            <a:custGeom>
              <a:avLst/>
              <a:gdLst/>
              <a:ahLst/>
              <a:cxnLst/>
              <a:rect l="l" t="t" r="r" b="b"/>
              <a:pathLst>
                <a:path w="3199890" h="48068">
                  <a:moveTo>
                    <a:pt x="0" y="0"/>
                  </a:moveTo>
                  <a:lnTo>
                    <a:pt x="3199890" y="0"/>
                  </a:lnTo>
                  <a:lnTo>
                    <a:pt x="3199890" y="48068"/>
                  </a:lnTo>
                  <a:lnTo>
                    <a:pt x="0" y="48068"/>
                  </a:lnTo>
                  <a:close/>
                </a:path>
              </a:pathLst>
            </a:custGeom>
            <a:solidFill>
              <a:srgbClr val="0070C0"/>
            </a:solidFill>
          </p:spPr>
          <p:txBody>
            <a:bodyPr/>
            <a:lstStyle/>
            <a:p>
              <a:endParaRPr lang="en-US"/>
            </a:p>
          </p:txBody>
        </p:sp>
        <p:sp>
          <p:nvSpPr>
            <p:cNvPr id="10" name="TextBox 10"/>
            <p:cNvSpPr txBox="1"/>
            <p:nvPr/>
          </p:nvSpPr>
          <p:spPr>
            <a:xfrm>
              <a:off x="0" y="-47625"/>
              <a:ext cx="3199890" cy="95693"/>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2" descr="Gastrointestinal and Abdominal Radiology">
            <a:extLst>
              <a:ext uri="{FF2B5EF4-FFF2-40B4-BE49-F238E27FC236}">
                <a16:creationId xmlns:a16="http://schemas.microsoft.com/office/drawing/2014/main" id="{DEE81008-1438-4DC4-9BE7-C562169C31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89778" l="8000" r="93333">
                        <a14:foregroundMark x1="89333" y1="53778" x2="89333" y2="53778"/>
                        <a14:foregroundMark x1="8444" y1="49778" x2="8444" y2="49778"/>
                        <a14:foregroundMark x1="93333" y1="52444" x2="93333" y2="5244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89478"/>
            <a:ext cx="2857500" cy="2857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12" name="3D Model 11" descr="Stylized Human Liver And Gallbladder">
                <a:extLst>
                  <a:ext uri="{FF2B5EF4-FFF2-40B4-BE49-F238E27FC236}">
                    <a16:creationId xmlns:a16="http://schemas.microsoft.com/office/drawing/2014/main" id="{A2639CC8-530B-ED1C-D454-44E784E9F9B6}"/>
                  </a:ext>
                </a:extLst>
              </p:cNvPr>
              <p:cNvGraphicFramePr>
                <a:graphicFrameLocks noChangeAspect="1"/>
              </p:cNvGraphicFramePr>
              <p:nvPr>
                <p:extLst>
                  <p:ext uri="{D42A27DB-BD31-4B8C-83A1-F6EECF244321}">
                    <p14:modId xmlns:p14="http://schemas.microsoft.com/office/powerpoint/2010/main" val="3675465134"/>
                  </p:ext>
                </p:extLst>
              </p:nvPr>
            </p:nvGraphicFramePr>
            <p:xfrm rot="20994071">
              <a:off x="283937" y="4128115"/>
              <a:ext cx="6366325" cy="4235763"/>
            </p:xfrm>
            <a:graphic>
              <a:graphicData uri="http://schemas.microsoft.com/office/drawing/2017/model3d">
                <am3d:model3d r:embed="rId5">
                  <am3d:spPr>
                    <a:xfrm rot="20994071">
                      <a:off x="0" y="0"/>
                      <a:ext cx="6366325" cy="4235763"/>
                    </a:xfrm>
                    <a:prstGeom prst="rect">
                      <a:avLst/>
                    </a:prstGeom>
                  </am3d:spPr>
                  <am3d:camera>
                    <am3d:pos x="0" y="0" z="58267797"/>
                    <am3d:up dx="0" dy="36000000" dz="0"/>
                    <am3d:lookAt x="0" y="0" z="0"/>
                    <am3d:perspective fov="2700000"/>
                  </am3d:camera>
                  <am3d:trans>
                    <am3d:meterPerModelUnit n="11341854" d="1000000"/>
                    <am3d:preTrans dx="-894822" dy="1233241" dz="0"/>
                    <am3d:scale>
                      <am3d:sx n="1000000" d="1000000"/>
                      <am3d:sy n="1000000" d="1000000"/>
                      <am3d:sz n="1000000" d="1000000"/>
                    </am3d:scale>
                    <am3d:rot ax="-1632086" ay="-59297" az="30469"/>
                    <am3d:postTrans dx="0" dy="0" dz="0"/>
                  </am3d:trans>
                  <am3d:raster rName="Office3DRenderer" rVer="16.0.8326">
                    <am3d:blip r:embed="rId6"/>
                  </am3d:raster>
                  <am3d:objViewport viewportSz="801497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Stylized Human Liver And Gallbladder">
                <a:extLst>
                  <a:ext uri="{FF2B5EF4-FFF2-40B4-BE49-F238E27FC236}">
                    <a16:creationId xmlns:a16="http://schemas.microsoft.com/office/drawing/2014/main" id="{A2639CC8-530B-ED1C-D454-44E784E9F9B6}"/>
                  </a:ext>
                </a:extLst>
              </p:cNvPr>
              <p:cNvPicPr>
                <a:picLocks noGrp="1" noRot="1" noChangeAspect="1" noMove="1" noResize="1" noEditPoints="1" noAdjustHandles="1" noChangeArrowheads="1" noChangeShapeType="1" noCrop="1"/>
              </p:cNvPicPr>
              <p:nvPr/>
            </p:nvPicPr>
            <p:blipFill>
              <a:blip r:embed="rId6"/>
              <a:stretch>
                <a:fillRect/>
              </a:stretch>
            </p:blipFill>
            <p:spPr>
              <a:xfrm rot="20994071">
                <a:off x="283937" y="4128115"/>
                <a:ext cx="6366325" cy="4235763"/>
              </a:xfrm>
              <a:prstGeom prst="rect">
                <a:avLst/>
              </a:prstGeom>
            </p:spPr>
          </p:pic>
        </mc:Fallback>
      </mc:AlternateContent>
      <p:pic>
        <p:nvPicPr>
          <p:cNvPr id="13" name="Picture 4" descr="Sheffield Teaching Hospital - Home">
            <a:extLst>
              <a:ext uri="{FF2B5EF4-FFF2-40B4-BE49-F238E27FC236}">
                <a16:creationId xmlns:a16="http://schemas.microsoft.com/office/drawing/2014/main" id="{2F5AB4E5-19CB-D38F-2F0D-69BE7F25B5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68200" y="8521700"/>
            <a:ext cx="5511800" cy="147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1253</Words>
  <Application>Microsoft Macintosh PowerPoint</Application>
  <PresentationFormat>Custom</PresentationFormat>
  <Paragraphs>122</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Calibri</vt:lpstr>
      <vt:lpstr>-webkit-standard</vt:lpstr>
      <vt:lpstr>Questrial</vt:lpstr>
      <vt:lpstr>Wingdings</vt:lpstr>
      <vt:lpstr>TT Chocolates Bold Italics</vt:lpstr>
      <vt:lpstr>TT Chocolates Ultra-Bold</vt:lpstr>
      <vt:lpstr>TT Chocolates</vt:lpstr>
      <vt:lpstr>FrutigerLTPro</vt:lpstr>
      <vt:lpstr>Arial</vt:lpstr>
      <vt:lpstr>TT Chocolates Bold</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White Professional Science Project Presentation</dc:title>
  <cp:lastModifiedBy>Samantha Buelu</cp:lastModifiedBy>
  <cp:revision>23</cp:revision>
  <dcterms:created xsi:type="dcterms:W3CDTF">2006-08-16T00:00:00Z</dcterms:created>
  <dcterms:modified xsi:type="dcterms:W3CDTF">2024-05-30T10:03:26Z</dcterms:modified>
  <dc:identifier>DAGEvgZFtEs</dc:identifier>
</cp:coreProperties>
</file>