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sldIdLst>
    <p:sldId id="1143" r:id="rId5"/>
    <p:sldId id="256" r:id="rId6"/>
    <p:sldId id="1156" r:id="rId7"/>
    <p:sldId id="261" r:id="rId8"/>
    <p:sldId id="263" r:id="rId9"/>
    <p:sldId id="1136" r:id="rId10"/>
    <p:sldId id="1138" r:id="rId11"/>
    <p:sldId id="1160" r:id="rId12"/>
    <p:sldId id="1159" r:id="rId13"/>
    <p:sldId id="1140" r:id="rId14"/>
    <p:sldId id="1142" r:id="rId15"/>
    <p:sldId id="1154" r:id="rId16"/>
    <p:sldId id="1144" r:id="rId17"/>
    <p:sldId id="1157" r:id="rId18"/>
    <p:sldId id="262" r:id="rId19"/>
    <p:sldId id="1139" r:id="rId20"/>
    <p:sldId id="1155" r:id="rId21"/>
    <p:sldId id="1147" r:id="rId22"/>
    <p:sldId id="1145" r:id="rId23"/>
    <p:sldId id="26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CB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0D2951-44DF-536A-ECF7-4F1231682478}" v="332" dt="2023-11-09T16:00:21.166"/>
    <p1510:client id="{0FB63B29-A253-A063-8F6E-96AA50EE2773}" v="582" dt="2023-11-02T16:00:32.948"/>
    <p1510:client id="{79BE8B1A-0CE9-7694-217C-713710E9F65B}" v="109" dt="2023-11-02T16:20:04.636"/>
    <p1510:client id="{7CB38E72-4CE8-2840-8D0F-D144BF3FFEB6}" v="50" dt="2023-10-31T18:06:40.095"/>
    <p1510:client id="{E7A18D51-A62C-41DE-9C5F-B211AA4732AF}" v="47" dt="2023-10-31T13:48:28.0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5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6421A-2EA8-D141-847A-2C26934DAB3F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59546E-0E79-1848-9C41-2C969FF18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938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Uniqueness of archives and collections in higher education</a:t>
            </a:r>
          </a:p>
          <a:p>
            <a:r>
              <a:rPr lang="en-US"/>
              <a:t>- Change of position, change of education since 1988 – HE landscape in UK has change dramatically – fees, increasing student numbers, time and funding for creative education subjects in schools, government policy towards STEM.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59546E-0E79-1848-9C41-2C969FF1892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439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this is where we are now. Research assistant compiled a list as a first scoping exercise – this is not an exhaustive list. </a:t>
            </a:r>
          </a:p>
          <a:p>
            <a:r>
              <a:rPr lang="en-US"/>
              <a:t>- outline mapping exercise - collections there location and relationship to HEI can be problematic to work out through purely online searching?</a:t>
            </a:r>
          </a:p>
          <a:p>
            <a:r>
              <a:rPr lang="en-US"/>
              <a:t>- Collections are starting to fold? MODA (including Silver Studio)</a:t>
            </a:r>
          </a:p>
          <a:p>
            <a:r>
              <a:rPr lang="en-US"/>
              <a:t>- Brighton Archive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59546E-0E79-1848-9C41-2C969FF189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35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59546E-0E79-1848-9C41-2C969FF1892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70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249D0-510C-857F-8432-1D39BC4F3B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A35EC7-92A3-CED9-4A1F-AF51AAB90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803DCD-8593-6C2C-3A4C-283599516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8B1C7-2412-4741-A8CA-80A8E4C52B25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B53F6F-BD6D-EA9C-D429-AC58E1FB9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21A5B-2BF1-FE03-635A-D06BCC82D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C3383-6A90-504C-8C3A-C866BB549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317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876B7-DA32-7090-818D-716CC7AB1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8623F0-5E0E-AD24-499D-E0C7B18B11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7FBDF-BBFA-672A-95AC-F3457E777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8B1C7-2412-4741-A8CA-80A8E4C52B25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312E4-2C49-426E-B8D2-C56AE4954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862D6A-32DB-E172-776B-A633C32C8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C3383-6A90-504C-8C3A-C866BB549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109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08A1A1-A23B-FCF0-72E8-969F170A79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63858-8A8A-21F1-5937-534B0F293D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27044-3BBC-81AE-FC59-B0596A92D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8B1C7-2412-4741-A8CA-80A8E4C52B25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EAF5B-1504-0930-81FE-F07F78B01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1816D-C0FD-9166-2910-F5CBE9315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C3383-6A90-504C-8C3A-C866BB549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822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A5597-B15B-0A1A-2E6C-291601E06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CF406-C3A4-5132-83C7-0927F714AB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D4437-5F2A-1DAD-49DF-605ABC41A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8B1C7-2412-4741-A8CA-80A8E4C52B25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B5D9B1-E86E-9B77-C388-94ABABFC6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9C2D84-4285-ACF6-AD86-60563DF5A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C3383-6A90-504C-8C3A-C866BB549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592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FD430-811D-1A81-CE17-978AB3FFB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B4FDCD-645B-52C5-F51D-FFA2DBED61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7BFD32-BA03-0508-51D8-BF51A2840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8B1C7-2412-4741-A8CA-80A8E4C52B25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5ED06-D748-42B4-AFD1-46367E958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4D5D36-3849-1E79-AF00-F762CD7DE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C3383-6A90-504C-8C3A-C866BB549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557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7F326-6CE5-B1D9-0511-4C7BEF437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D1C2F-6A6B-B537-60DC-891FCF912E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8BFA49-A058-DC55-EABD-CC79AA029F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76022D-E94C-E0B4-1A8D-36980BAFB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8B1C7-2412-4741-A8CA-80A8E4C52B25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B9783F-864E-39EB-E345-7AD9DFDEB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9C4BBE-964A-6DB1-A162-2BF6358F6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C3383-6A90-504C-8C3A-C866BB549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198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469B3-5F00-902A-888C-A9D992D8A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31D13D-C29D-0406-C987-B52DE51A96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99B0B2-8D65-8BD3-E9D8-87678E961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227E95-0483-A5CA-23E4-C5DAC6B7A7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F3F2A8-3E80-99D6-D85A-606DE2AF2C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9E5E11-E46D-016A-87CC-72688DC2A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8B1C7-2412-4741-A8CA-80A8E4C52B25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92E85B-536A-0E29-A6DB-680793586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AAADA7-3C57-E6FB-090B-804A10D97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C3383-6A90-504C-8C3A-C866BB549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227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5BF8C-C2C1-A714-CD44-4DB8F5ECB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387163-3740-D426-9ABA-B7B9DBA97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8B1C7-2412-4741-A8CA-80A8E4C52B25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0FA9F9-3D85-FCF9-7B36-FBD8DAD25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2CBB95-F538-BB6D-C190-BFB4AAB3B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C3383-6A90-504C-8C3A-C866BB549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19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8EDF94-C923-B572-22BB-F2EA8F4D4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8B1C7-2412-4741-A8CA-80A8E4C52B25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5334B0-FEDC-CC0F-367D-9E225D333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9548F1-653C-0617-EE12-CA9AD5505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C3383-6A90-504C-8C3A-C866BB549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341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EAC5C-0593-7E56-603A-E70BFB016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C68A9-7AFB-7520-D6B7-9F579383A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79AC8E-7A99-4876-1F90-213A6EA07C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493439-AFDE-B9CC-913D-E80E15E54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8B1C7-2412-4741-A8CA-80A8E4C52B25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5DEB85-CD10-5DBF-2258-A81365C07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B5F07D-E44F-8213-A021-D5CB9F20C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C3383-6A90-504C-8C3A-C866BB549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41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3F724-5B90-34CA-56E5-83243AB22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0A7A68-D423-CCB3-E765-FE403B733C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0D1A73-E931-78DD-27EF-36905FD674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6F799D-06EA-EC8C-161B-FD717D554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8B1C7-2412-4741-A8CA-80A8E4C52B25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20BC3-49CC-6D18-64FB-1A10515E6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26356A-A4D3-5EF8-8367-FA4A0BCD3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C3383-6A90-504C-8C3A-C866BB549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698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325F36-7C61-5EDF-3441-392E580FE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86D479-5453-D37D-F462-0B4E50C536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AD87DC-03FC-015A-CEE2-9F4FD05F31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8B1C7-2412-4741-A8CA-80A8E4C52B25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B28FDA-AA84-CFF0-587C-7852E69BFD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2BE2FD-6D02-E441-D692-09DBABE06E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C3383-6A90-504C-8C3A-C866BB549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999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nsweararchive.com/" TargetMode="External"/><Relationship Id="rId2" Type="http://schemas.openxmlformats.org/officeDocument/2006/relationships/hyperlink" Target="https://www.ntu.ac.uk/research/groups-and-centres/groups/lace-heritag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gsaarchives.net/" TargetMode="External"/><Relationship Id="rId5" Type="http://schemas.openxmlformats.org/officeDocument/2006/relationships/hyperlink" Target="http://www.yorkshirefashionarchive.org/" TargetMode="External"/><Relationship Id="rId4" Type="http://schemas.openxmlformats.org/officeDocument/2006/relationships/hyperlink" Target="https://ahc.leeds.ac.uk/homepage/254/yorkshire_fashion_archive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eprints.whiterose.ac.uk/148093/" TargetMode="External"/><Relationship Id="rId2" Type="http://schemas.openxmlformats.org/officeDocument/2006/relationships/hyperlink" Target="http://eprints.hud.ac.uk/id/eprint/19720/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gfc-conference.eu/files_download/GFC2012/WEBSTER,%20WATSON%20and%20BACKHOUSE-%20Vintage%20Re-Fashioned.pdf" TargetMode="External"/><Relationship Id="rId4" Type="http://schemas.openxmlformats.org/officeDocument/2006/relationships/hyperlink" Target="https://www.cambridge.org/core/journals/art-libraries-journal/article/memories-of-style-digitizing-the-yorkshire-fashion-archive/BECAC9DEF7C7F014C5899B3482836DA5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eprints.whiterose.ac.uk/148093/" TargetMode="External"/><Relationship Id="rId2" Type="http://schemas.openxmlformats.org/officeDocument/2006/relationships/hyperlink" Target="http://eprints.hud.ac.uk/id/eprint/19720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hyperlink" Target="http://gfc-conference.eu/files_download/GFC2012/WEBSTER,%20WATSON%20and%20BACKHOUSE-%20Vintage%20Re-Fashioned.pdf" TargetMode="External"/><Relationship Id="rId4" Type="http://schemas.openxmlformats.org/officeDocument/2006/relationships/hyperlink" Target="https://www.cambridge.org/core/journals/art-libraries-journal/article/memories-of-style-digitizing-the-yorkshire-fashion-archive/BECAC9DEF7C7F014C5899B3482836DA5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tiff"/><Relationship Id="rId7" Type="http://schemas.openxmlformats.org/officeDocument/2006/relationships/image" Target="../media/image1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A64695-6C6D-EF72-EDF1-C7159CD03912}"/>
              </a:ext>
            </a:extLst>
          </p:cNvPr>
          <p:cNvSpPr txBox="1"/>
          <p:nvPr/>
        </p:nvSpPr>
        <p:spPr>
          <a:xfrm>
            <a:off x="927614" y="718910"/>
            <a:ext cx="1080484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b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Mapping the Archive: </a:t>
            </a:r>
            <a:endParaRPr lang="en-GB" sz="3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3200" b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Investigating the Value of UK Higher </a:t>
            </a:r>
            <a:r>
              <a:rPr lang="en-GB" sz="3200" b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GB" sz="3200" b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ducation </a:t>
            </a:r>
          </a:p>
          <a:p>
            <a:pPr>
              <a:lnSpc>
                <a:spcPct val="150000"/>
              </a:lnSpc>
            </a:pPr>
            <a:r>
              <a:rPr lang="en-GB" sz="3200" b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GB" sz="3200" b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ashion and Textile </a:t>
            </a:r>
            <a:r>
              <a:rPr lang="en-GB" sz="3200" b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GB" sz="3200" b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ollections</a:t>
            </a:r>
            <a:endParaRPr lang="en-GB" sz="3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3200" i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3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2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D582A9-6417-CACC-9C5E-FE1C3C2D5017}"/>
              </a:ext>
            </a:extLst>
          </p:cNvPr>
          <p:cNvSpPr txBox="1"/>
          <p:nvPr/>
        </p:nvSpPr>
        <p:spPr>
          <a:xfrm>
            <a:off x="927614" y="3242677"/>
            <a:ext cx="697703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800" i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Professor Amanda Briggs-Goode, Nottingham Trent University, UK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1800" i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Professor Andrew Groves, University of Westminster, London, UK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1800" i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 Kevin Almond, University of Leeds, UK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1800" i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 Helena Britt, The Glasgow School of Art, Glasgow, UK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pic>
        <p:nvPicPr>
          <p:cNvPr id="5" name="Picture 4" descr="A black text on a black background&#10;&#10;Description automatically generated">
            <a:extLst>
              <a:ext uri="{FF2B5EF4-FFF2-40B4-BE49-F238E27FC236}">
                <a16:creationId xmlns:a16="http://schemas.microsoft.com/office/drawing/2014/main" id="{E9D7CD85-E6DC-4B15-6FB5-9BA1F3FD9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168" y="5910492"/>
            <a:ext cx="1724932" cy="667202"/>
          </a:xfrm>
          <a:prstGeom prst="rect">
            <a:avLst/>
          </a:prstGeom>
        </p:spPr>
      </p:pic>
      <p:pic>
        <p:nvPicPr>
          <p:cNvPr id="6" name="Picture 5" descr="Head of School of Life Sciences, University of Westminster - Alumni">
            <a:extLst>
              <a:ext uri="{FF2B5EF4-FFF2-40B4-BE49-F238E27FC236}">
                <a16:creationId xmlns:a16="http://schemas.microsoft.com/office/drawing/2014/main" id="{4A2520E1-79C0-5570-6C59-9807D5D1CA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82" t="28387" r="13531" b="23871"/>
          <a:stretch/>
        </p:blipFill>
        <p:spPr>
          <a:xfrm>
            <a:off x="4732160" y="5941106"/>
            <a:ext cx="2091622" cy="700875"/>
          </a:xfrm>
          <a:prstGeom prst="rect">
            <a:avLst/>
          </a:prstGeom>
        </p:spPr>
      </p:pic>
      <p:pic>
        <p:nvPicPr>
          <p:cNvPr id="7" name="Picture 6" descr="The logo | Communications and Engagement">
            <a:extLst>
              <a:ext uri="{FF2B5EF4-FFF2-40B4-BE49-F238E27FC236}">
                <a16:creationId xmlns:a16="http://schemas.microsoft.com/office/drawing/2014/main" id="{FA6D7048-3C97-64B8-D79A-71B9A6422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3843" y="5941106"/>
            <a:ext cx="1886860" cy="605973"/>
          </a:xfrm>
          <a:prstGeom prst="rect">
            <a:avLst/>
          </a:prstGeom>
        </p:spPr>
      </p:pic>
      <p:pic>
        <p:nvPicPr>
          <p:cNvPr id="8" name="Picture 7" descr="Glasgow School of Art | Scotland.org">
            <a:extLst>
              <a:ext uri="{FF2B5EF4-FFF2-40B4-BE49-F238E27FC236}">
                <a16:creationId xmlns:a16="http://schemas.microsoft.com/office/drawing/2014/main" id="{ABF754C1-DC2B-24CD-2FF9-9E4CEFA515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211" t="10084" r="8581" b="11765"/>
          <a:stretch/>
        </p:blipFill>
        <p:spPr>
          <a:xfrm>
            <a:off x="9784832" y="5754164"/>
            <a:ext cx="2172835" cy="849108"/>
          </a:xfrm>
          <a:prstGeom prst="rect">
            <a:avLst/>
          </a:prstGeom>
        </p:spPr>
      </p:pic>
      <p:pic>
        <p:nvPicPr>
          <p:cNvPr id="9" name="Picture 8" descr="FTC | The Association of Fashion and Textile Courses">
            <a:extLst>
              <a:ext uri="{FF2B5EF4-FFF2-40B4-BE49-F238E27FC236}">
                <a16:creationId xmlns:a16="http://schemas.microsoft.com/office/drawing/2014/main" id="{E9E67C12-E4C9-F9B7-56A6-0BF8219180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9552" y="-2268"/>
            <a:ext cx="3007180" cy="79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81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BB184FA-F40B-FA13-E877-6BC737C4F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7300" y="127000"/>
            <a:ext cx="1892300" cy="78033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EB18CB4-C3B1-BC63-A963-162B2626E4F0}"/>
              </a:ext>
            </a:extLst>
          </p:cNvPr>
          <p:cNvSpPr txBox="1"/>
          <p:nvPr/>
        </p:nvSpPr>
        <p:spPr>
          <a:xfrm>
            <a:off x="4670645" y="1146088"/>
            <a:ext cx="7521355" cy="61555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GSA’s Archives and Collections – contain wide range of items connected to the history of the School, its activities, students and staff.</a:t>
            </a:r>
          </a:p>
          <a:p>
            <a:endParaRPr lang="en-US" sz="1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GSA Archives and Collections are located off-campus at The Whisky Bond.</a:t>
            </a:r>
            <a:endParaRPr lang="en-US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resource has a bookable search room used as a teaching resource; accessed by staff, students, researchers, public and other groups.</a:t>
            </a:r>
            <a:endParaRPr lang="en-US" dirty="0">
              <a:ea typeface="Calibri"/>
              <a:cs typeface="Calibri"/>
            </a:endParaRPr>
          </a:p>
          <a:p>
            <a:endParaRPr lang="en-US" sz="1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Within the GSA archive, examples of textile collections include the Needlework Development Scheme, Sylvia Chalmers, Stoddard Templeton carpets, Records of Donald Brothers, Textiles and Papers of Fraser Taylor.</a:t>
            </a:r>
            <a:endParaRPr lang="en-US" dirty="0">
              <a:cs typeface="Calibri"/>
            </a:endParaRPr>
          </a:p>
          <a:p>
            <a:endParaRPr lang="en-US" sz="1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Taylor’s collection is largest related to an individual, approx. 560 items including textiles, garments sketchbooks, design work, photos, ephemera.</a:t>
            </a:r>
            <a:endParaRPr lang="en-US" dirty="0">
              <a:ea typeface="Calibri"/>
              <a:cs typeface="Calibri"/>
            </a:endParaRPr>
          </a:p>
          <a:p>
            <a:endParaRPr lang="en-US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Donated by Taylor in 2014 when he returned from the USA to the UK.</a:t>
            </a:r>
            <a:endParaRPr lang="en-US" dirty="0">
              <a:cs typeface="Calibri"/>
            </a:endParaRPr>
          </a:p>
          <a:p>
            <a:endParaRPr lang="en-US" sz="1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collection represents Taylor’s time as student at GSA (1977-1981), and at the Royal College of Art (1981-1983) and as part of the creative collective, The Cloth (1983-1987). </a:t>
            </a:r>
            <a:endParaRPr lang="en-US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19" name="Picture 18" descr="A mannequin in a room with boxes&#10;&#10;Description automatically generated">
            <a:extLst>
              <a:ext uri="{FF2B5EF4-FFF2-40B4-BE49-F238E27FC236}">
                <a16:creationId xmlns:a16="http://schemas.microsoft.com/office/drawing/2014/main" id="{E0FA7C4A-42E8-467A-C68C-3A7A20C65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682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938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12AE01-D429-9668-1BE5-279DAFF273E2}"/>
              </a:ext>
            </a:extLst>
          </p:cNvPr>
          <p:cNvSpPr txBox="1"/>
          <p:nvPr/>
        </p:nvSpPr>
        <p:spPr>
          <a:xfrm>
            <a:off x="238344" y="1359444"/>
            <a:ext cx="4249250" cy="53553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ea typeface="+mn-lt"/>
                <a:cs typeface="+mn-lt"/>
              </a:rPr>
              <a:t>Academic, educational, cultural, social and on occasion economic impacts.</a:t>
            </a:r>
            <a:endParaRPr lang="en-US" dirty="0">
              <a:ea typeface="+mn-lt"/>
              <a:cs typeface="+mn-lt"/>
            </a:endParaRPr>
          </a:p>
          <a:p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ea typeface="+mn-lt"/>
                <a:cs typeface="+mn-lt"/>
              </a:rPr>
              <a:t>Conference and public presentations, articles and online features.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+mn-lt"/>
                <a:cs typeface="+mn-lt"/>
              </a:rPr>
              <a:t>Opening the archives events to the public and invited groups.</a:t>
            </a:r>
            <a:endParaRPr lang="en-US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donations, adding to the archive.</a:t>
            </a:r>
            <a:endParaRPr lang="en-US" dirty="0">
              <a:cs typeface="Calibri"/>
            </a:endParaRPr>
          </a:p>
          <a:p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+mn-lt"/>
                <a:cs typeface="+mn-lt"/>
              </a:rPr>
              <a:t>Current collaborative project towards an exhibition, publication and outreach activities. </a:t>
            </a:r>
          </a:p>
          <a:p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+mn-lt"/>
                <a:cs typeface="+mn-lt"/>
              </a:rPr>
              <a:t>New creative practice and commercial opportunities for new work.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ea typeface="Calibri" panose="020F0502020204030204"/>
              <a:cs typeface="Calibri" panose="020F0502020204030204"/>
            </a:endParaRPr>
          </a:p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556B68-7097-76B8-3744-6E1FA9779059}"/>
              </a:ext>
            </a:extLst>
          </p:cNvPr>
          <p:cNvSpPr txBox="1"/>
          <p:nvPr/>
        </p:nvSpPr>
        <p:spPr>
          <a:xfrm>
            <a:off x="238344" y="462280"/>
            <a:ext cx="1218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Impact</a:t>
            </a:r>
          </a:p>
        </p:txBody>
      </p:sp>
      <p:pic>
        <p:nvPicPr>
          <p:cNvPr id="3" name="Picture 2" descr="A person working on a design project&#10;&#10;Description automatically generated">
            <a:extLst>
              <a:ext uri="{FF2B5EF4-FFF2-40B4-BE49-F238E27FC236}">
                <a16:creationId xmlns:a16="http://schemas.microsoft.com/office/drawing/2014/main" id="{75516B25-E229-4293-2EB4-04783412E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662" y="1278823"/>
            <a:ext cx="7451994" cy="4963950"/>
          </a:xfrm>
          <a:prstGeom prst="rect">
            <a:avLst/>
          </a:prstGeom>
        </p:spPr>
      </p:pic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3158FF5-77E1-4E33-7CFF-945C79E2C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7300" y="127000"/>
            <a:ext cx="1892300" cy="78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6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54A3BC-C719-4951-F6C3-2294A3C30A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985" t="27437" r="44347" b="53243"/>
          <a:stretch/>
        </p:blipFill>
        <p:spPr>
          <a:xfrm>
            <a:off x="7647834" y="3424220"/>
            <a:ext cx="3884497" cy="2728769"/>
          </a:xfrm>
          <a:prstGeom prst="rect">
            <a:avLst/>
          </a:prstGeom>
        </p:spPr>
      </p:pic>
      <p:pic>
        <p:nvPicPr>
          <p:cNvPr id="3" name="Picture 2" descr="C:\Documents and Settings\texlcw.000\My Documents\My Pictures\Old Hard Disk\Fashion Archive\Salts Mill and Exhibition\Exhibition\Claires modified photos\2011\28 Apr 2011\IMG_3746.jpg">
            <a:extLst>
              <a:ext uri="{FF2B5EF4-FFF2-40B4-BE49-F238E27FC236}">
                <a16:creationId xmlns:a16="http://schemas.microsoft.com/office/drawing/2014/main" id="{3E130118-832C-D7F6-9D4D-08052785EE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363" t="31101" r="1581" b="18243"/>
          <a:stretch/>
        </p:blipFill>
        <p:spPr bwMode="auto">
          <a:xfrm>
            <a:off x="7639740" y="472940"/>
            <a:ext cx="3890103" cy="2677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90D6EC-EF99-10CB-B741-AF7FA4E8C8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33" r="-426"/>
          <a:stretch/>
        </p:blipFill>
        <p:spPr>
          <a:xfrm>
            <a:off x="294610" y="518854"/>
            <a:ext cx="4103802" cy="2683255"/>
          </a:xfrm>
          <a:prstGeom prst="rect">
            <a:avLst/>
          </a:prstGeom>
        </p:spPr>
      </p:pic>
      <p:pic>
        <p:nvPicPr>
          <p:cNvPr id="7" name="Picture 6" descr="A close-up of a drawer with artwork&#10;&#10;Description automatically generated">
            <a:extLst>
              <a:ext uri="{FF2B5EF4-FFF2-40B4-BE49-F238E27FC236}">
                <a16:creationId xmlns:a16="http://schemas.microsoft.com/office/drawing/2014/main" id="{6615F914-D4C6-D1DC-BE10-C4C76F6AB6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1" t="39289" r="-481" b="16068"/>
          <a:stretch/>
        </p:blipFill>
        <p:spPr>
          <a:xfrm>
            <a:off x="357931" y="3426772"/>
            <a:ext cx="4041167" cy="27203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9269E9-4DDA-80D3-B4DA-3CA2BABF48D1}"/>
              </a:ext>
            </a:extLst>
          </p:cNvPr>
          <p:cNvSpPr txBox="1"/>
          <p:nvPr/>
        </p:nvSpPr>
        <p:spPr>
          <a:xfrm>
            <a:off x="4441251" y="1116270"/>
            <a:ext cx="3403384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Challenges: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bg1"/>
                </a:solidFill>
                <a:ea typeface="+mn-lt"/>
                <a:cs typeface="+mn-lt"/>
              </a:rPr>
              <a:t>Funding &amp; Access</a:t>
            </a:r>
            <a:endParaRPr lang="en-US" sz="2200">
              <a:solidFill>
                <a:schemeClr val="bg1"/>
              </a:solidFill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bg1"/>
                </a:solidFill>
                <a:ea typeface="+mn-lt"/>
                <a:cs typeface="+mn-lt"/>
              </a:rPr>
              <a:t>Expectations</a:t>
            </a:r>
            <a:endParaRPr lang="en-US" sz="2200">
              <a:solidFill>
                <a:schemeClr val="bg1"/>
              </a:solidFill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bg1"/>
                </a:solidFill>
                <a:ea typeface="Calibri"/>
                <a:cs typeface="Calibri"/>
              </a:rPr>
              <a:t>Ownership &amp; Copyright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2919EB-7394-492C-1CFB-9A5326FA8FA6}"/>
              </a:ext>
            </a:extLst>
          </p:cNvPr>
          <p:cNvSpPr txBox="1"/>
          <p:nvPr/>
        </p:nvSpPr>
        <p:spPr>
          <a:xfrm>
            <a:off x="4470377" y="4018915"/>
            <a:ext cx="3558992" cy="153888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Opportunities: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bg1"/>
                </a:solidFill>
              </a:rPr>
              <a:t>Ambition</a:t>
            </a:r>
            <a:endParaRPr lang="en-US" sz="2200">
              <a:solidFill>
                <a:schemeClr val="bg1"/>
              </a:solidFill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bg1"/>
                </a:solidFill>
              </a:rPr>
              <a:t>Collaboration</a:t>
            </a:r>
            <a:endParaRPr lang="en-US" sz="2200">
              <a:solidFill>
                <a:schemeClr val="bg1"/>
              </a:solidFill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bg1"/>
                </a:solidFill>
              </a:rPr>
              <a:t>Knowledge Exchange</a:t>
            </a:r>
            <a:endParaRPr lang="en-US" sz="220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816759-4B01-5618-EBEB-6528024D6C46}"/>
              </a:ext>
            </a:extLst>
          </p:cNvPr>
          <p:cNvSpPr txBox="1"/>
          <p:nvPr/>
        </p:nvSpPr>
        <p:spPr>
          <a:xfrm>
            <a:off x="4807670" y="377072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040B73-FD13-10AE-6EBD-5CDF446E9711}"/>
              </a:ext>
            </a:extLst>
          </p:cNvPr>
          <p:cNvSpPr txBox="1"/>
          <p:nvPr/>
        </p:nvSpPr>
        <p:spPr>
          <a:xfrm>
            <a:off x="3586666" y="-34245"/>
            <a:ext cx="40531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Investigating the </a:t>
            </a:r>
            <a:r>
              <a: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Value</a:t>
            </a:r>
          </a:p>
        </p:txBody>
      </p:sp>
    </p:spTree>
    <p:extLst>
      <p:ext uri="{BB962C8B-B14F-4D97-AF65-F5344CB8AC3E}">
        <p14:creationId xmlns:p14="http://schemas.microsoft.com/office/powerpoint/2010/main" val="1399250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C05723-AA46-485E-E3BE-C38611B7C6CF}"/>
              </a:ext>
            </a:extLst>
          </p:cNvPr>
          <p:cNvSpPr txBox="1"/>
          <p:nvPr/>
        </p:nvSpPr>
        <p:spPr>
          <a:xfrm>
            <a:off x="374073" y="555638"/>
            <a:ext cx="11817927" cy="563077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1800" b="1" dirty="0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Nottingham Trent University Lace Archive</a:t>
            </a:r>
            <a:endParaRPr lang="en-GB" sz="2000" b="1" dirty="0">
              <a:solidFill>
                <a:schemeClr val="bg1"/>
              </a:solidFill>
              <a:effectLst/>
              <a:latin typeface="Calibri"/>
              <a:ea typeface="Calibri"/>
              <a:cs typeface="Calibri"/>
            </a:endParaRPr>
          </a:p>
          <a:p>
            <a:pPr algn="just">
              <a:lnSpc>
                <a:spcPct val="150000"/>
              </a:lnSpc>
            </a:pPr>
            <a:r>
              <a:rPr lang="en-GB" sz="1800" u="sng" dirty="0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https://www.ntu.ac.uk/research/groups-and-centres/groups/lace-heritage</a:t>
            </a:r>
            <a:endParaRPr lang="en-GB" sz="2000" dirty="0">
              <a:solidFill>
                <a:schemeClr val="bg1"/>
              </a:solidFill>
              <a:effectLst/>
              <a:latin typeface="Calibri"/>
              <a:ea typeface="Calibri"/>
              <a:cs typeface="Calibri"/>
            </a:endParaRPr>
          </a:p>
          <a:p>
            <a:pPr algn="just">
              <a:lnSpc>
                <a:spcPct val="150000"/>
              </a:lnSpc>
            </a:pPr>
            <a:endParaRPr lang="en-GB" sz="20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GB" sz="1800" b="1" dirty="0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Westminster Menswear Archive</a:t>
            </a:r>
            <a:endParaRPr lang="en-GB" sz="2000" b="1" dirty="0">
              <a:solidFill>
                <a:schemeClr val="bg1"/>
              </a:solidFill>
              <a:effectLst/>
              <a:latin typeface="Calibri"/>
              <a:ea typeface="Calibri"/>
              <a:cs typeface="Calibri"/>
            </a:endParaRPr>
          </a:p>
          <a:p>
            <a:pPr algn="just">
              <a:lnSpc>
                <a:spcPct val="150000"/>
              </a:lnSpc>
            </a:pPr>
            <a:r>
              <a:rPr lang="en-GB" sz="1800" u="sng" dirty="0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https://www.mensweararchive.com/</a:t>
            </a:r>
            <a:endParaRPr lang="en-GB" sz="2000" dirty="0">
              <a:solidFill>
                <a:schemeClr val="bg1"/>
              </a:solidFill>
              <a:effectLst/>
              <a:latin typeface="Calibri"/>
              <a:ea typeface="Calibri"/>
              <a:cs typeface="Calibri"/>
            </a:endParaRPr>
          </a:p>
          <a:p>
            <a:pPr algn="just">
              <a:lnSpc>
                <a:spcPct val="150000"/>
              </a:lnSpc>
            </a:pPr>
            <a:endParaRPr lang="en-GB" sz="20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GB" sz="1800" b="1" dirty="0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Yorkshire Fashion Archive</a:t>
            </a:r>
            <a:endParaRPr lang="en-GB" sz="2000" b="1" dirty="0">
              <a:solidFill>
                <a:schemeClr val="bg1"/>
              </a:solidFill>
              <a:effectLst/>
              <a:latin typeface="Calibri"/>
              <a:ea typeface="Calibri"/>
              <a:cs typeface="Calibri"/>
            </a:endParaRPr>
          </a:p>
          <a:p>
            <a:pPr algn="just">
              <a:lnSpc>
                <a:spcPct val="150000"/>
              </a:lnSpc>
            </a:pPr>
            <a:r>
              <a:rPr lang="en-GB" sz="1800" u="sng" dirty="0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https://ahc.leeds.ac.uk/homepage/254/yorkshire_fashion_archive</a:t>
            </a:r>
            <a:r>
              <a:rPr lang="en-GB" u="sng" dirty="0">
                <a:solidFill>
                  <a:schemeClr val="bg1"/>
                </a:solidFill>
                <a:ea typeface="+mn-lt"/>
                <a:cs typeface="+mn-lt"/>
              </a:rPr>
              <a:t/>
            </a:r>
            <a:br>
              <a:rPr lang="en-GB" u="sng" dirty="0">
                <a:solidFill>
                  <a:schemeClr val="bg1"/>
                </a:solidFill>
                <a:ea typeface="+mn-lt"/>
                <a:cs typeface="+mn-lt"/>
              </a:rPr>
            </a:br>
            <a:r>
              <a:rPr lang="en-GB" u="sng" dirty="0">
                <a:solidFill>
                  <a:schemeClr val="bg1"/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http://www.yorkshirefashionarchive.org/</a:t>
            </a:r>
            <a:endParaRPr lang="en-GB" dirty="0">
              <a:solidFill>
                <a:schemeClr val="bg1"/>
              </a:solidFill>
              <a:ea typeface="+mn-lt"/>
              <a:cs typeface="+mn-lt"/>
            </a:endParaRPr>
          </a:p>
          <a:p>
            <a:pPr algn="just">
              <a:lnSpc>
                <a:spcPct val="150000"/>
              </a:lnSpc>
            </a:pPr>
            <a:endParaRPr lang="en-GB" sz="20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GB" b="1" dirty="0">
                <a:solidFill>
                  <a:schemeClr val="bg1"/>
                </a:solidFill>
                <a:ea typeface="+mn-lt"/>
                <a:cs typeface="+mn-lt"/>
              </a:rPr>
              <a:t>The Glasgow School of Art Archives and Collections / Textiles and Papers of Fraser Taylor</a:t>
            </a:r>
            <a:endParaRPr lang="en-GB" sz="2000" b="1">
              <a:solidFill>
                <a:schemeClr val="bg1"/>
              </a:solidFill>
              <a:ea typeface="Calibri"/>
              <a:cs typeface="Calibri"/>
            </a:endParaRPr>
          </a:p>
          <a:p>
            <a:pPr algn="just">
              <a:lnSpc>
                <a:spcPct val="150000"/>
              </a:lnSpc>
            </a:pPr>
            <a:r>
              <a:rPr lang="en-GB" sz="1800" u="sng" dirty="0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https://gsaarchives.net/</a:t>
            </a:r>
            <a:r>
              <a:rPr lang="en-GB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 </a:t>
            </a:r>
            <a:endParaRPr lang="en-GB" sz="20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GB" u="sng" dirty="0">
                <a:solidFill>
                  <a:schemeClr val="bg1"/>
                </a:solidFill>
                <a:ea typeface="+mn-lt"/>
                <a:cs typeface="+mn-lt"/>
              </a:rPr>
              <a:t>https://gsaarchives.net/catalogue/index.php/dc-089 </a:t>
            </a:r>
            <a:endParaRPr lang="en-GB" u="sng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649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4403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5F178A6-C810-FA8B-5F91-3B5EFFA28D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5820" b="6870"/>
          <a:stretch/>
        </p:blipFill>
        <p:spPr>
          <a:xfrm>
            <a:off x="6761533" y="-823170"/>
            <a:ext cx="5412318" cy="30400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7975F8-B857-2CBA-7216-0F2AE1D4A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4585107" y="813852"/>
            <a:ext cx="10515600" cy="1325563"/>
          </a:xfrm>
        </p:spPr>
        <p:txBody>
          <a:bodyPr/>
          <a:lstStyle/>
          <a:p>
            <a:r>
              <a:rPr lang="en-US">
                <a:latin typeface="Univers" panose="020B0503020202020204" pitchFamily="34" charset="0"/>
              </a:rPr>
              <a:t>Challenges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91B1A1-E174-0B2D-0830-69F99A02C1AB}"/>
              </a:ext>
            </a:extLst>
          </p:cNvPr>
          <p:cNvSpPr txBox="1"/>
          <p:nvPr/>
        </p:nvSpPr>
        <p:spPr>
          <a:xfrm>
            <a:off x="1770407" y="1600199"/>
            <a:ext cx="660747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Univers" panose="020B0503020202020204" pitchFamily="34" charset="0"/>
              </a:rPr>
              <a:t>Funding – staffing and digitization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latin typeface="Univers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Univers" panose="020B0503020202020204" pitchFamily="34" charset="0"/>
              </a:rPr>
              <a:t>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latin typeface="Univers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Univers" panose="020B0503020202020204" pitchFamily="34" charset="0"/>
              </a:rPr>
              <a:t>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latin typeface="Univers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Univers" panose="020B0503020202020204" pitchFamily="34" charset="0"/>
              </a:rPr>
              <a:t>Lack of provenance of the objects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latin typeface="Univers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Univers" panose="020B0503020202020204" pitchFamily="34" charset="0"/>
              </a:rPr>
              <a:t>Expertise (related to funding/staffing)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latin typeface="Univers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Univers" panose="020B0503020202020204" pitchFamily="34" charset="0"/>
              </a:rPr>
              <a:t>Expectations</a:t>
            </a:r>
          </a:p>
          <a:p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0D852F-8070-31D7-47D5-87942EBFFC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70657" y="3336657"/>
            <a:ext cx="4024392" cy="30182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2044B3-1C87-2D4C-3578-F33FEA2CB1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156" y="676811"/>
            <a:ext cx="3232695" cy="21551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080CE2-D317-96D3-3EAE-8F05D5F354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533" y="676810"/>
            <a:ext cx="2926164" cy="2194623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62BA56E6-30B7-00DC-1D1D-61275B5A34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58692" y="3336449"/>
            <a:ext cx="4022725" cy="30170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1C054D-DA64-7206-2911-6BA813D0CED2}"/>
              </a:ext>
            </a:extLst>
          </p:cNvPr>
          <p:cNvSpPr txBox="1"/>
          <p:nvPr/>
        </p:nvSpPr>
        <p:spPr>
          <a:xfrm>
            <a:off x="336176" y="392617"/>
            <a:ext cx="1631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highlight>
                  <a:srgbClr val="FFFF00"/>
                </a:highlight>
              </a:rPr>
              <a:t>To be removed</a:t>
            </a:r>
          </a:p>
        </p:txBody>
      </p:sp>
    </p:spTree>
    <p:extLst>
      <p:ext uri="{BB962C8B-B14F-4D97-AF65-F5344CB8AC3E}">
        <p14:creationId xmlns:p14="http://schemas.microsoft.com/office/powerpoint/2010/main" val="1107512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7FF725-D93F-1275-9625-8A308DE514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0515600" cy="89181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B62AFF-FE70-D8F5-D222-E6CB8EC212ED}"/>
              </a:ext>
            </a:extLst>
          </p:cNvPr>
          <p:cNvSpPr txBox="1"/>
          <p:nvPr/>
        </p:nvSpPr>
        <p:spPr>
          <a:xfrm>
            <a:off x="4745421" y="1261242"/>
            <a:ext cx="6608379" cy="4661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2000" kern="10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Challenges 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"/>
            </a:pPr>
            <a:r>
              <a:rPr lang="en-GB" sz="2000" kern="10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Fashion still seen as only meaning womenswear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"/>
            </a:pPr>
            <a:r>
              <a:rPr lang="en-GB" sz="2000" kern="10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Meeting the demands of various stakeholders. 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"/>
            </a:pPr>
            <a:r>
              <a:rPr lang="en-GB" sz="2000" kern="10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Services expected from industry, students, and researchers are different 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"/>
            </a:pPr>
            <a:r>
              <a:rPr lang="en-GB" sz="2000" kern="10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Collection rapidly outgrowing current space 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"/>
            </a:pPr>
            <a:r>
              <a:rPr lang="en-GB" sz="2000" kern="10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Demands of cataloguing and digitalisation of records and imagery 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"/>
            </a:pPr>
            <a:endParaRPr lang="en-GB" sz="2000" kern="10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"/>
            </a:pPr>
            <a:endParaRPr lang="en-GB" sz="2000" kern="10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 long shot of a hallway&#10;&#10;Description automatically generated">
            <a:extLst>
              <a:ext uri="{FF2B5EF4-FFF2-40B4-BE49-F238E27FC236}">
                <a16:creationId xmlns:a16="http://schemas.microsoft.com/office/drawing/2014/main" id="{521FE777-2D8D-9729-D806-05CC58483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61242"/>
            <a:ext cx="3576943" cy="47692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E41BF1-3C88-69F5-7581-B2E05E90E4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247" r="44482"/>
          <a:stretch/>
        </p:blipFill>
        <p:spPr>
          <a:xfrm>
            <a:off x="860014" y="1261242"/>
            <a:ext cx="3555129" cy="47692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8CA22F-5B43-C955-BC43-9E6CAA8996CB}"/>
              </a:ext>
            </a:extLst>
          </p:cNvPr>
          <p:cNvSpPr txBox="1"/>
          <p:nvPr/>
        </p:nvSpPr>
        <p:spPr>
          <a:xfrm>
            <a:off x="322729" y="707151"/>
            <a:ext cx="1631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highlight>
                  <a:srgbClr val="FFFF00"/>
                </a:highlight>
              </a:rPr>
              <a:t>To be removed</a:t>
            </a:r>
          </a:p>
        </p:txBody>
      </p:sp>
    </p:spTree>
    <p:extLst>
      <p:ext uri="{BB962C8B-B14F-4D97-AF65-F5344CB8AC3E}">
        <p14:creationId xmlns:p14="http://schemas.microsoft.com/office/powerpoint/2010/main" val="3914654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898250-A5D0-4BC4-09FC-0F9019859DDE}"/>
              </a:ext>
            </a:extLst>
          </p:cNvPr>
          <p:cNvSpPr txBox="1"/>
          <p:nvPr/>
        </p:nvSpPr>
        <p:spPr>
          <a:xfrm>
            <a:off x="389965" y="1452282"/>
            <a:ext cx="2371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highlight>
                  <a:srgbClr val="FFFF00"/>
                </a:highlight>
              </a:rPr>
              <a:t>Challenges from Kevin?</a:t>
            </a:r>
          </a:p>
        </p:txBody>
      </p:sp>
    </p:spTree>
    <p:extLst>
      <p:ext uri="{BB962C8B-B14F-4D97-AF65-F5344CB8AC3E}">
        <p14:creationId xmlns:p14="http://schemas.microsoft.com/office/powerpoint/2010/main" val="15866714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12AE01-D429-9668-1BE5-279DAFF273E2}"/>
              </a:ext>
            </a:extLst>
          </p:cNvPr>
          <p:cNvSpPr txBox="1"/>
          <p:nvPr/>
        </p:nvSpPr>
        <p:spPr>
          <a:xfrm>
            <a:off x="238344" y="1016000"/>
            <a:ext cx="368595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Off site location</a:t>
            </a:r>
          </a:p>
          <a:p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Funding required for cataloguing and digitization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Funding and support required for exhibitions and outreach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Staff time for research and use as teaching resource</a:t>
            </a:r>
          </a:p>
          <a:p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Restrictions on learning activities that can take place in the archive</a:t>
            </a:r>
          </a:p>
          <a:p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Separation of GSA Archives &amp; Collections, and Library Special Collections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556B68-7097-76B8-3744-6E1FA9779059}"/>
              </a:ext>
            </a:extLst>
          </p:cNvPr>
          <p:cNvSpPr txBox="1"/>
          <p:nvPr/>
        </p:nvSpPr>
        <p:spPr>
          <a:xfrm>
            <a:off x="238344" y="279400"/>
            <a:ext cx="1785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Challenges</a:t>
            </a:r>
          </a:p>
        </p:txBody>
      </p:sp>
      <p:pic>
        <p:nvPicPr>
          <p:cNvPr id="3" name="Picture 2" descr="A close-up of a drawer with artwork&#10;&#10;Description automatically generated">
            <a:extLst>
              <a:ext uri="{FF2B5EF4-FFF2-40B4-BE49-F238E27FC236}">
                <a16:creationId xmlns:a16="http://schemas.microsoft.com/office/drawing/2014/main" id="{E027AA01-19F3-3898-C2A0-4EB745BD6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591" y="0"/>
            <a:ext cx="456827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0969C9-7A61-3104-7401-76A5DBFE2009}"/>
              </a:ext>
            </a:extLst>
          </p:cNvPr>
          <p:cNvSpPr txBox="1"/>
          <p:nvPr/>
        </p:nvSpPr>
        <p:spPr>
          <a:xfrm>
            <a:off x="238344" y="0"/>
            <a:ext cx="1631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highlight>
                  <a:srgbClr val="FFFF00"/>
                </a:highlight>
              </a:rPr>
              <a:t>To be removed</a:t>
            </a:r>
          </a:p>
        </p:txBody>
      </p:sp>
    </p:spTree>
    <p:extLst>
      <p:ext uri="{BB962C8B-B14F-4D97-AF65-F5344CB8AC3E}">
        <p14:creationId xmlns:p14="http://schemas.microsoft.com/office/powerpoint/2010/main" val="18104909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20547E62-E48D-2647-5980-D8962D3B7BF6}"/>
              </a:ext>
            </a:extLst>
          </p:cNvPr>
          <p:cNvSpPr txBox="1">
            <a:spLocks/>
          </p:cNvSpPr>
          <p:nvPr/>
        </p:nvSpPr>
        <p:spPr>
          <a:xfrm>
            <a:off x="333250" y="1674468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 b="1"/>
              <a:t>Exhibitions from the Yorkshire Fashion Archive:</a:t>
            </a:r>
            <a:endParaRPr lang="en-US" b="1">
              <a:ea typeface="Calibri"/>
              <a:cs typeface="Calibri"/>
            </a:endParaRP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/>
              <a:t>‘Dress Rehearsal’ (Salts Mill, April – May 2011)</a:t>
            </a:r>
            <a:endParaRPr lang="en-GB">
              <a:ea typeface="Calibri"/>
              <a:cs typeface="Calibri"/>
            </a:endParaRP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/>
              <a:t>‘Wool Re-Fashioned’ (Salts Mill, Sept 2012 – Jan 2013</a:t>
            </a:r>
            <a:endParaRPr lang="en-GB">
              <a:ea typeface="Calibri"/>
              <a:cs typeface="Calibri"/>
            </a:endParaRP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/>
              <a:t>‘Jonathan Silver: Romantic Capitalist’ (Salts Mill, Sept 2013)</a:t>
            </a:r>
            <a:endParaRPr lang="en-GB">
              <a:ea typeface="Calibri"/>
              <a:cs typeface="Calibri"/>
            </a:endParaRP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/>
              <a:t>‘Snapshot’ (Barnsley Civic, Sept – Nov 2015)</a:t>
            </a:r>
            <a:endParaRPr lang="en-GB">
              <a:ea typeface="Calibri"/>
              <a:cs typeface="Calibri"/>
            </a:endParaRP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/>
              <a:t>‘The Synthetics Revolution’ (ULITA, June – Dec 2016)</a:t>
            </a:r>
            <a:endParaRPr lang="en-GB">
              <a:ea typeface="Calibri"/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>
                <a:ea typeface="Calibri"/>
                <a:cs typeface="Calibri"/>
              </a:rPr>
              <a:t>FTC Conference: '</a:t>
            </a:r>
            <a:r>
              <a:rPr lang="en-GB" err="1">
                <a:ea typeface="Calibri"/>
                <a:cs typeface="Calibri"/>
              </a:rPr>
              <a:t>Futurescan</a:t>
            </a:r>
            <a:r>
              <a:rPr lang="en-GB">
                <a:ea typeface="Calibri"/>
                <a:cs typeface="Calibri"/>
              </a:rPr>
              <a:t> 5'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>
                <a:ea typeface="Calibri"/>
                <a:cs typeface="Calibri"/>
              </a:rPr>
              <a:t>(University of Leeds – Sep 2022)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2B871C5-4FDC-0C93-824E-FD5EBB254D53}"/>
              </a:ext>
            </a:extLst>
          </p:cNvPr>
          <p:cNvSpPr txBox="1">
            <a:spLocks/>
          </p:cNvSpPr>
          <p:nvPr/>
        </p:nvSpPr>
        <p:spPr>
          <a:xfrm>
            <a:off x="126536" y="215462"/>
            <a:ext cx="11938928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highlight>
                  <a:srgbClr val="FFFF00"/>
                </a:highlight>
              </a:rPr>
              <a:t>Selected References from our work with archives?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36D40F7-1D8A-9CBB-D42C-C2C263BA98C1}"/>
              </a:ext>
            </a:extLst>
          </p:cNvPr>
          <p:cNvSpPr txBox="1">
            <a:spLocks/>
          </p:cNvSpPr>
          <p:nvPr/>
        </p:nvSpPr>
        <p:spPr>
          <a:xfrm>
            <a:off x="6608178" y="1057653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sz="900" b="1"/>
              <a:t>Almond, K. 2014. </a:t>
            </a:r>
            <a:r>
              <a:rPr lang="en-GB" sz="900" b="1" i="1"/>
              <a:t>Made in Yorkshire: Harnessing the Zeitgeist</a:t>
            </a:r>
            <a:r>
              <a:rPr lang="en-GB" sz="900" b="1"/>
              <a:t>.  Catwalk: The Journal of Fashion, Beauty and Style, 3 (1).  Pp. 1-24 ISSN 2045 2349, Available from: </a:t>
            </a:r>
            <a:r>
              <a:rPr lang="en-GB" sz="900" b="1"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http://eprints.hud.ac.uk/id/eprint/19720/</a:t>
            </a:r>
            <a:endParaRPr lang="en-GB" sz="900" b="1">
              <a:ea typeface="Calibri"/>
              <a:cs typeface="Calibri"/>
            </a:endParaRPr>
          </a:p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sz="900" b="1">
                <a:ea typeface="Times New Roman" panose="02020603050405020304" pitchFamily="18" charset="0"/>
              </a:rPr>
              <a:t>Almond, K. 2020. Disrupting the Fashion Archive: The Serendipity of Manufacturing Mistakes.</a:t>
            </a:r>
            <a:r>
              <a:rPr lang="en-GB" sz="900" b="1">
                <a:ea typeface="Times New Roman" panose="02020603050405020304" pitchFamily="18" charset="0"/>
                <a:cs typeface="Arial"/>
              </a:rPr>
              <a:t> </a:t>
            </a:r>
            <a:r>
              <a:rPr lang="en-GB" sz="900" b="1" i="1">
                <a:ea typeface="Times New Roman" panose="02020603050405020304" pitchFamily="18" charset="0"/>
                <a:cs typeface="Arial"/>
              </a:rPr>
              <a:t>Fashion Practice</a:t>
            </a:r>
            <a:r>
              <a:rPr lang="en-GB" sz="900" b="1">
                <a:ea typeface="Times New Roman" panose="02020603050405020304" pitchFamily="18" charset="0"/>
                <a:cs typeface="Arial"/>
              </a:rPr>
              <a:t>, 12(1). Pp.78-101.</a:t>
            </a:r>
          </a:p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sz="900" b="1">
                <a:ea typeface="Times New Roman" panose="02020603050405020304" pitchFamily="18" charset="0"/>
                <a:cs typeface="Arial"/>
              </a:rPr>
              <a:t>Almond, K. and Evans, E. 2019. Everyday Fashion in Yorkshire 1939 – 1999. In: </a:t>
            </a:r>
            <a:r>
              <a:rPr lang="en-GB" sz="900" b="1" i="1">
                <a:ea typeface="Times New Roman" panose="02020603050405020304" pitchFamily="18" charset="0"/>
                <a:cs typeface="Arial"/>
              </a:rPr>
              <a:t>Everyday Fashion Conference: Extraordinary Stories of Ordinary Clothes,</a:t>
            </a:r>
            <a:r>
              <a:rPr lang="en-GB" sz="900" b="1">
                <a:ea typeface="Times New Roman" panose="02020603050405020304" pitchFamily="18" charset="0"/>
                <a:cs typeface="Arial"/>
              </a:rPr>
              <a:t> 27-28 Jun 2019, University of Huddersfield and University of Leeds [online].  White Rose Research Online, no pagination.  [Date accessed: 14.03.2023].  Available from: </a:t>
            </a:r>
            <a:r>
              <a:rPr lang="en-GB" sz="900" b="1"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https://eprints.whiterose.ac.uk/148093/</a:t>
            </a:r>
            <a:endParaRPr lang="en-GB" sz="900" b="1">
              <a:ea typeface="Times New Roman" panose="02020603050405020304" pitchFamily="18" charset="0"/>
              <a:cs typeface="Calibri"/>
            </a:endParaRPr>
          </a:p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sz="900" b="1">
                <a:ea typeface="Times New Roman" panose="02020603050405020304" pitchFamily="18" charset="0"/>
                <a:cs typeface="Arial"/>
              </a:rPr>
              <a:t>Almond, K. and Evans, E. 2022. </a:t>
            </a:r>
            <a:r>
              <a:rPr lang="en-GB" sz="900" b="1" i="1">
                <a:ea typeface="Times New Roman" panose="02020603050405020304" pitchFamily="18" charset="0"/>
                <a:cs typeface="Arial"/>
              </a:rPr>
              <a:t>A Regional Study of Women’s Emotional Attachments to the Consumption and Making of Ordinary Clothing, Drawing on Archives in Leeds, West Yorkshire, 1939–1979</a:t>
            </a:r>
            <a:r>
              <a:rPr lang="en-GB" sz="900" b="1">
                <a:ea typeface="Times New Roman" panose="02020603050405020304" pitchFamily="18" charset="0"/>
                <a:cs typeface="Arial"/>
              </a:rPr>
              <a:t>. Costume. 56(1), pp.74–100.</a:t>
            </a:r>
          </a:p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sz="900" b="1"/>
              <a:t>Backhouse, D. and Watson, C. 2011. </a:t>
            </a:r>
            <a:r>
              <a:rPr lang="en-GB" sz="900" b="1" i="1"/>
              <a:t>Untold History: The Story of a Yorkshire Wedding Dress</a:t>
            </a:r>
            <a:r>
              <a:rPr lang="en-GB" sz="900" b="1"/>
              <a:t>, Fashion in a Global World (A </a:t>
            </a:r>
            <a:r>
              <a:rPr lang="en-GB" sz="900" b="1" err="1"/>
              <a:t>Moda</a:t>
            </a:r>
            <a:r>
              <a:rPr lang="en-GB" sz="900" b="1"/>
              <a:t> </a:t>
            </a:r>
            <a:r>
              <a:rPr lang="en-GB" sz="900" b="1" err="1"/>
              <a:t>Num</a:t>
            </a:r>
            <a:r>
              <a:rPr lang="en-GB" sz="900" b="1"/>
              <a:t> Mundo Global), pp. 157 – 170, ISBN 978-972-788-414-8, </a:t>
            </a:r>
            <a:r>
              <a:rPr lang="en-GB" sz="900" b="1" err="1"/>
              <a:t>Uniarte</a:t>
            </a:r>
            <a:r>
              <a:rPr lang="en-GB" sz="900" b="1"/>
              <a:t> </a:t>
            </a:r>
            <a:r>
              <a:rPr lang="en-GB" sz="900" b="1" err="1"/>
              <a:t>Grafica</a:t>
            </a:r>
            <a:r>
              <a:rPr lang="en-GB" sz="900" b="1"/>
              <a:t>, S.A. </a:t>
            </a:r>
            <a:endParaRPr lang="en-GB" sz="900" b="1">
              <a:ea typeface="Calibri"/>
              <a:cs typeface="Calibri"/>
            </a:endParaRPr>
          </a:p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sz="900" b="1"/>
              <a:t>Evans, E. 2019. </a:t>
            </a:r>
            <a:r>
              <a:rPr lang="en-GB" sz="900" b="1" i="1"/>
              <a:t>The relationship between Yorkshire fashion consumers and their clothing in the 20th Century, </a:t>
            </a:r>
            <a:r>
              <a:rPr lang="en-GB" sz="900" b="1"/>
              <a:t>in </a:t>
            </a:r>
            <a:r>
              <a:rPr lang="en-GB" sz="900" b="1" err="1"/>
              <a:t>Futurescan</a:t>
            </a:r>
            <a:r>
              <a:rPr lang="en-GB" sz="900" b="1"/>
              <a:t> 4: Valuing Practice conference proceedings, 23-24 January 2019, University of Bolton, in review.</a:t>
            </a:r>
            <a:endParaRPr lang="en-GB" sz="900" b="1">
              <a:ea typeface="Calibri"/>
              <a:cs typeface="Calibri"/>
            </a:endParaRPr>
          </a:p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sz="900" b="1"/>
              <a:t>Hall, S. 2017. </a:t>
            </a:r>
            <a:r>
              <a:rPr lang="en-GB" sz="900" b="1" i="1"/>
              <a:t>Memories of Style: Digitizing the Yorkshire Fashion Archive.  </a:t>
            </a:r>
            <a:r>
              <a:rPr lang="en-GB" sz="900" b="1"/>
              <a:t>Art Libraries Journal, Volume 42, Issue 3 (Fashion Collections) pp. 157-161, Available from:  </a:t>
            </a:r>
            <a:r>
              <a:rPr lang="en-GB" sz="900" b="1"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https://www.cambridge.org/core/journals/art-libraries-journal/article/memories-of-style-digitizing-the-yorkshire-fashion-archive/BECAC9DEF7C7F014C5899B3482836DA5</a:t>
            </a:r>
            <a:endParaRPr lang="en-GB" sz="900" b="1">
              <a:ea typeface="Calibri"/>
              <a:cs typeface="Calibri"/>
            </a:endParaRPr>
          </a:p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sz="900" b="1"/>
              <a:t>Webster, L. Watson, C. and Backhouse, D. (2012), </a:t>
            </a:r>
            <a:r>
              <a:rPr lang="en-GB" sz="900" b="1" i="1"/>
              <a:t>Vintage Re-Fashioned</a:t>
            </a:r>
            <a:r>
              <a:rPr lang="en-GB" sz="900" b="1"/>
              <a:t>, Global Fashion 2012, International Fashion Conference proceedings, available from: </a:t>
            </a:r>
            <a:r>
              <a:rPr lang="en-GB" sz="900" b="1"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http://gfc-conference.eu/files_download/GFC2012/WEBSTER,%20WATSON%20and%20BACKHOUSE-%20Vintage%20Re-Fashioned.pdf</a:t>
            </a:r>
            <a:endParaRPr lang="en-GB" sz="900" b="1">
              <a:ea typeface="Calibri"/>
              <a:cs typeface="Calibri"/>
            </a:endParaRP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2048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C543D2-5C8F-488D-FB82-4C21E8BAB3B4}"/>
              </a:ext>
            </a:extLst>
          </p:cNvPr>
          <p:cNvSpPr txBox="1"/>
          <p:nvPr/>
        </p:nvSpPr>
        <p:spPr>
          <a:xfrm>
            <a:off x="696884" y="5947570"/>
            <a:ext cx="9785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Clarke, H. (1988) Textile Collections in British Colleges, </a:t>
            </a:r>
            <a:r>
              <a:rPr lang="en-GB" sz="1800" i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Journal of Design History</a:t>
            </a:r>
            <a:r>
              <a:rPr lang="en-GB" sz="180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1(1): 73-74.</a:t>
            </a:r>
            <a:endParaRPr lang="en-GB" sz="180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333324F-3B02-85E8-8FC0-0CCB7E74E0A1}"/>
              </a:ext>
            </a:extLst>
          </p:cNvPr>
          <p:cNvSpPr txBox="1">
            <a:spLocks/>
          </p:cNvSpPr>
          <p:nvPr/>
        </p:nvSpPr>
        <p:spPr>
          <a:xfrm>
            <a:off x="606170" y="2008073"/>
            <a:ext cx="10984576" cy="43816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i="1">
                <a:solidFill>
                  <a:schemeClr val="bg1"/>
                </a:solidFill>
              </a:rPr>
              <a:t>There are, at the time of writing, over twenty colleges in Britain which offer degree-level courses in textile design or technology.  Many have collections of original material which serve to inform the history of the practice…The collections can be divided broadly into two categories: those which were consciously sought to serve the needs of a course and those which exist as a result of bequests and gifts, often from a range of sources.  The first category is the smallest as few courses have had the time, less so the finance, to enable them to establish or pursue coherent collecting policies…</a:t>
            </a:r>
          </a:p>
        </p:txBody>
      </p:sp>
      <p:pic>
        <p:nvPicPr>
          <p:cNvPr id="3" name="Picture 2" descr="FTC | The Association of Fashion and Textile Courses">
            <a:extLst>
              <a:ext uri="{FF2B5EF4-FFF2-40B4-BE49-F238E27FC236}">
                <a16:creationId xmlns:a16="http://schemas.microsoft.com/office/drawing/2014/main" id="{E5F9E3FB-6636-EE76-320B-085716DE6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9552" y="-2268"/>
            <a:ext cx="3007180" cy="79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8218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EF5B7591-7F79-112E-9B9C-E748C1F9F032}"/>
              </a:ext>
            </a:extLst>
          </p:cNvPr>
          <p:cNvSpPr txBox="1">
            <a:spLocks/>
          </p:cNvSpPr>
          <p:nvPr/>
        </p:nvSpPr>
        <p:spPr>
          <a:xfrm>
            <a:off x="321064" y="1166018"/>
            <a:ext cx="9779539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sz="1400"/>
              <a:t>Almond, K. 2014. </a:t>
            </a:r>
            <a:r>
              <a:rPr lang="en-GB" sz="1400" i="1"/>
              <a:t>Made in Yorkshire: Harnessing the Zeitgeist</a:t>
            </a:r>
            <a:r>
              <a:rPr lang="en-GB" sz="1400"/>
              <a:t>.  Catwalk: The Journal of Fashion, Beauty and Style, 3 (1).  Pp. 1-24 ISSN 2045 2349, Available from: </a:t>
            </a:r>
            <a:r>
              <a:rPr lang="en-GB" sz="1400"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http://eprints.hud.ac.uk/id/eprint/19720/</a:t>
            </a:r>
            <a:endParaRPr lang="en-GB" sz="1400">
              <a:ea typeface="Calibri"/>
              <a:cs typeface="Calibri"/>
            </a:endParaRPr>
          </a:p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sz="1400">
                <a:ea typeface="Times New Roman" panose="02020603050405020304" pitchFamily="18" charset="0"/>
              </a:rPr>
              <a:t>Almond, K. 2020. Disrupting the Fashion Archive: The Serendipity of Manufacturing Mistakes.</a:t>
            </a:r>
            <a:r>
              <a:rPr lang="en-GB" sz="1400">
                <a:ea typeface="Times New Roman" panose="02020603050405020304" pitchFamily="18" charset="0"/>
                <a:cs typeface="Arial"/>
              </a:rPr>
              <a:t> </a:t>
            </a:r>
            <a:r>
              <a:rPr lang="en-GB" sz="1400" i="1">
                <a:ea typeface="Times New Roman" panose="02020603050405020304" pitchFamily="18" charset="0"/>
                <a:cs typeface="Arial"/>
              </a:rPr>
              <a:t>Fashion Practice</a:t>
            </a:r>
            <a:r>
              <a:rPr lang="en-GB" sz="1400">
                <a:ea typeface="Times New Roman" panose="02020603050405020304" pitchFamily="18" charset="0"/>
                <a:cs typeface="Arial"/>
              </a:rPr>
              <a:t>, 12(1). Pp.78-101.</a:t>
            </a:r>
          </a:p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sz="1400">
                <a:ea typeface="Times New Roman" panose="02020603050405020304" pitchFamily="18" charset="0"/>
                <a:cs typeface="Arial"/>
              </a:rPr>
              <a:t>Almond, K. and Evans, E. 2019. Everyday Fashion in Yorkshire 1939 – 1999. In: </a:t>
            </a:r>
            <a:r>
              <a:rPr lang="en-GB" sz="1400" i="1">
                <a:ea typeface="Times New Roman" panose="02020603050405020304" pitchFamily="18" charset="0"/>
                <a:cs typeface="Arial"/>
              </a:rPr>
              <a:t>Everyday Fashion Conference: Extraordinary Stories of Ordinary Clothes,</a:t>
            </a:r>
            <a:r>
              <a:rPr lang="en-GB" sz="1400">
                <a:ea typeface="Times New Roman" panose="02020603050405020304" pitchFamily="18" charset="0"/>
                <a:cs typeface="Arial"/>
              </a:rPr>
              <a:t> 27-28 Jun 2019, University of Huddersfield and University of Leeds [online].  White Rose Research Online, no pagination.  [Date accessed: 14.03.2023].  Available from: </a:t>
            </a:r>
            <a:r>
              <a:rPr lang="en-GB" sz="1400"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https://eprints.whiterose.ac.uk/148093/</a:t>
            </a:r>
            <a:endParaRPr lang="en-GB" sz="1400">
              <a:ea typeface="Times New Roman" panose="02020603050405020304" pitchFamily="18" charset="0"/>
              <a:cs typeface="Calibri"/>
            </a:endParaRPr>
          </a:p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sz="1400">
                <a:ea typeface="Times New Roman" panose="02020603050405020304" pitchFamily="18" charset="0"/>
                <a:cs typeface="Arial"/>
              </a:rPr>
              <a:t>Almond, K. and Evans, E. 2022. </a:t>
            </a:r>
            <a:r>
              <a:rPr lang="en-GB" sz="1400" i="1">
                <a:ea typeface="Times New Roman" panose="02020603050405020304" pitchFamily="18" charset="0"/>
                <a:cs typeface="Arial"/>
              </a:rPr>
              <a:t>A Regional Study of Women’s Emotional Attachments to the Consumption and Making of Ordinary Clothing, Drawing on Archives in Leeds, West Yorkshire, 1939–1979</a:t>
            </a:r>
            <a:r>
              <a:rPr lang="en-GB" sz="1400">
                <a:ea typeface="Times New Roman" panose="02020603050405020304" pitchFamily="18" charset="0"/>
                <a:cs typeface="Arial"/>
              </a:rPr>
              <a:t>. Costume. 56(1), pp.74–100.</a:t>
            </a:r>
          </a:p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sz="1400"/>
              <a:t>Backhouse, D. and Watson, C. 2011. </a:t>
            </a:r>
            <a:r>
              <a:rPr lang="en-GB" sz="1400" i="1"/>
              <a:t>Untold History: The Story of a Yorkshire Wedding Dress</a:t>
            </a:r>
            <a:r>
              <a:rPr lang="en-GB" sz="1400"/>
              <a:t>, Fashion in a Global World (A </a:t>
            </a:r>
            <a:r>
              <a:rPr lang="en-GB" sz="1400" err="1"/>
              <a:t>Moda</a:t>
            </a:r>
            <a:r>
              <a:rPr lang="en-GB" sz="1400"/>
              <a:t> </a:t>
            </a:r>
            <a:r>
              <a:rPr lang="en-GB" sz="1400" err="1"/>
              <a:t>Num</a:t>
            </a:r>
            <a:r>
              <a:rPr lang="en-GB" sz="1400"/>
              <a:t> Mundo Global), pp. 157 – 170, ISBN 978-972-788-414-8, </a:t>
            </a:r>
            <a:r>
              <a:rPr lang="en-GB" sz="1400" err="1"/>
              <a:t>Uniarte</a:t>
            </a:r>
            <a:r>
              <a:rPr lang="en-GB" sz="1400"/>
              <a:t> </a:t>
            </a:r>
            <a:r>
              <a:rPr lang="en-GB" sz="1400" err="1"/>
              <a:t>Grafica</a:t>
            </a:r>
            <a:r>
              <a:rPr lang="en-GB" sz="1400"/>
              <a:t>, S.A. </a:t>
            </a:r>
            <a:endParaRPr lang="en-GB" sz="1400">
              <a:ea typeface="Calibri"/>
              <a:cs typeface="Calibri"/>
            </a:endParaRPr>
          </a:p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sz="1400"/>
              <a:t>Evans, E. 2019. </a:t>
            </a:r>
            <a:r>
              <a:rPr lang="en-GB" sz="1400" i="1"/>
              <a:t>The relationship between Yorkshire fashion consumers and their clothing in the 20th Century, </a:t>
            </a:r>
            <a:r>
              <a:rPr lang="en-GB" sz="1400"/>
              <a:t>in </a:t>
            </a:r>
            <a:r>
              <a:rPr lang="en-GB" sz="1400" err="1"/>
              <a:t>Futurescan</a:t>
            </a:r>
            <a:r>
              <a:rPr lang="en-GB" sz="1400"/>
              <a:t> 4: Valuing Practice conference proceedings, 23-24 January 2019, University of Bolton, in review.</a:t>
            </a:r>
            <a:endParaRPr lang="en-GB" sz="1400">
              <a:ea typeface="Calibri"/>
              <a:cs typeface="Calibri"/>
            </a:endParaRPr>
          </a:p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sz="1400"/>
              <a:t>Hall, S. 2017. </a:t>
            </a:r>
            <a:r>
              <a:rPr lang="en-GB" sz="1400" i="1"/>
              <a:t>Memories of Style: Digitizing the Yorkshire Fashion Archive.  </a:t>
            </a:r>
            <a:r>
              <a:rPr lang="en-GB" sz="1400"/>
              <a:t>Art Libraries Journal, Volume 42, Issue 3 (Fashion Collections) pp. 157-161, Available from:  </a:t>
            </a:r>
            <a:r>
              <a:rPr lang="en-GB" sz="1400"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https://www.cambridge.org/core/journals/art-libraries-journal/article/memories-of-style-digitizing-the-yorkshire-fashion-archive/BECAC9DEF7C7F014C5899B3482836DA5</a:t>
            </a:r>
            <a:endParaRPr lang="en-GB" sz="1400">
              <a:ea typeface="Calibri"/>
              <a:cs typeface="Calibri"/>
            </a:endParaRPr>
          </a:p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sz="1400"/>
              <a:t>Webster, L. Watson, C. and Backhouse, D. (2012), </a:t>
            </a:r>
            <a:r>
              <a:rPr lang="en-GB" sz="1400" i="1"/>
              <a:t>Vintage Re-Fashioned</a:t>
            </a:r>
            <a:r>
              <a:rPr lang="en-GB" sz="1400"/>
              <a:t>, Global Fashion 2012, International Fashion Conference proceedings, available from: </a:t>
            </a:r>
            <a:r>
              <a:rPr lang="en-GB" sz="1400"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http://gfc-conference.eu/files_download/GFC2012/WEBSTER,%20WATSON%20and%20BACKHOUSE-%20Vintage%20Re-Fashioned.pdf</a:t>
            </a:r>
            <a:endParaRPr lang="en-GB" sz="1400">
              <a:ea typeface="Calibri"/>
              <a:cs typeface="Calibri"/>
            </a:endParaRPr>
          </a:p>
          <a:p>
            <a:endParaRPr lang="en-GB" sz="14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8268CB-998C-6884-A504-CDC6E6D4D0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968" y="756223"/>
            <a:ext cx="2382894" cy="284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560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united kingdom&#10;&#10;Description automatically generated">
            <a:extLst>
              <a:ext uri="{FF2B5EF4-FFF2-40B4-BE49-F238E27FC236}">
                <a16:creationId xmlns:a16="http://schemas.microsoft.com/office/drawing/2014/main" id="{F46812F7-82E3-11F6-8F96-FD0FA7207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429" y="0"/>
            <a:ext cx="1008657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27F592F-F30C-CB8D-2B04-BB910365AF50}"/>
              </a:ext>
            </a:extLst>
          </p:cNvPr>
          <p:cNvSpPr/>
          <p:nvPr/>
        </p:nvSpPr>
        <p:spPr>
          <a:xfrm>
            <a:off x="1667435" y="0"/>
            <a:ext cx="2770094" cy="510988"/>
          </a:xfrm>
          <a:prstGeom prst="rect">
            <a:avLst/>
          </a:prstGeom>
          <a:solidFill>
            <a:srgbClr val="C2CB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3615E59-D722-E20B-DF36-16E6CBCF64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50" y="0"/>
            <a:ext cx="3025932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26B0C7-59BA-166E-2C1A-E1EB555415D8}"/>
              </a:ext>
            </a:extLst>
          </p:cNvPr>
          <p:cNvSpPr txBox="1"/>
          <p:nvPr/>
        </p:nvSpPr>
        <p:spPr>
          <a:xfrm>
            <a:off x="3808429" y="6352448"/>
            <a:ext cx="8673120" cy="50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Mapping UK </a:t>
            </a:r>
            <a:r>
              <a:rPr lang="en-GB" sz="2000" b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GB" sz="2000" b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igher </a:t>
            </a:r>
            <a:r>
              <a:rPr lang="en-GB" sz="2000" b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GB" sz="2000" b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ducation </a:t>
            </a:r>
            <a:r>
              <a:rPr lang="en-GB" sz="2000" b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GB" sz="2000" b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ashion and Textile </a:t>
            </a:r>
            <a:r>
              <a:rPr lang="en-GB" sz="2000" b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GB" sz="2000" b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ollections 2023</a:t>
            </a:r>
            <a:endParaRPr lang="en-GB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451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averley Building">
            <a:extLst>
              <a:ext uri="{FF2B5EF4-FFF2-40B4-BE49-F238E27FC236}">
                <a16:creationId xmlns:a16="http://schemas.microsoft.com/office/drawing/2014/main" id="{F469359C-726E-1782-FC8F-A584DA5C9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45"/>
                    </a14:imgEffect>
                    <a14:imgEffect>
                      <a14:saturation sat="66000"/>
                    </a14:imgEffect>
                    <a14:imgEffect>
                      <a14:brightnessContrast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72517" y="-152796"/>
            <a:ext cx="2716404" cy="350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13C0B7-177F-5ACE-C1CC-A795FA3A120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595" y="3129382"/>
            <a:ext cx="2716405" cy="40746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5BBCBE-6057-419F-5959-C398434088DA}"/>
              </a:ext>
            </a:extLst>
          </p:cNvPr>
          <p:cNvSpPr txBox="1"/>
          <p:nvPr/>
        </p:nvSpPr>
        <p:spPr>
          <a:xfrm>
            <a:off x="233983" y="1144223"/>
            <a:ext cx="861313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Univers" panose="020B0503020202020204" pitchFamily="34" charset="0"/>
              </a:rPr>
              <a:t>Established as a teaching collection with the beginnings of the Art School in Nottingham in 1843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Univers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Univers" panose="020B0503020202020204" pitchFamily="34" charset="0"/>
              </a:rPr>
              <a:t>Result of donations from local lace manufacturers until circa 1940s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Univers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Univers" panose="020B0503020202020204" pitchFamily="34" charset="0"/>
              </a:rPr>
              <a:t>75,000 items – lace, sample books, portfolios, designs, garments, photographs, books, business records, reports, student work</a:t>
            </a:r>
          </a:p>
          <a:p>
            <a:endParaRPr lang="en-US">
              <a:latin typeface="Univers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Univers" panose="020B0503020202020204" pitchFamily="34" charset="0"/>
              </a:rPr>
              <a:t>A teaching resource accessible by students from across the globe – NTU, UK-wide, Brazil, US, France, China and others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Univers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Univers" panose="020B0503020202020204" pitchFamily="34" charset="0"/>
              </a:rPr>
              <a:t>As a resource for national and international researchers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Univers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Univers" panose="020B0503020202020204" pitchFamily="34" charset="0"/>
              </a:rPr>
              <a:t>Community engagement and local heritage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Univers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Univers" panose="020B0503020202020204" pitchFamily="34" charset="0"/>
              </a:rPr>
              <a:t>Commercial practice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Univers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Univers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6" name="Picture 5" descr="A black text on a black background&#10;&#10;Description automatically generated">
            <a:extLst>
              <a:ext uri="{FF2B5EF4-FFF2-40B4-BE49-F238E27FC236}">
                <a16:creationId xmlns:a16="http://schemas.microsoft.com/office/drawing/2014/main" id="{D8157616-8DFC-BEAD-FD46-CACF432B86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984" y="5876409"/>
            <a:ext cx="1724932" cy="6672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BFFCB4-BAB4-5AA7-EDE1-1F0A2EC5C18B}"/>
              </a:ext>
            </a:extLst>
          </p:cNvPr>
          <p:cNvSpPr txBox="1"/>
          <p:nvPr/>
        </p:nvSpPr>
        <p:spPr>
          <a:xfrm>
            <a:off x="233983" y="314389"/>
            <a:ext cx="6373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Univers" panose="020B0503020202020204" pitchFamily="34" charset="0"/>
              </a:rPr>
              <a:t>Nottingham Trent University Lace Archive</a:t>
            </a:r>
          </a:p>
        </p:txBody>
      </p:sp>
    </p:spTree>
    <p:extLst>
      <p:ext uri="{BB962C8B-B14F-4D97-AF65-F5344CB8AC3E}">
        <p14:creationId xmlns:p14="http://schemas.microsoft.com/office/powerpoint/2010/main" val="1284396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DCFECA-1C51-F3D9-DB34-4E39387112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3622" y="1119265"/>
            <a:ext cx="2877948" cy="2122717"/>
          </a:xfrm>
          <a:prstGeom prst="rect">
            <a:avLst/>
          </a:prstGeom>
        </p:spPr>
      </p:pic>
      <p:pic>
        <p:nvPicPr>
          <p:cNvPr id="7" name="Picture 1" descr="page1image6653696">
            <a:extLst>
              <a:ext uri="{FF2B5EF4-FFF2-40B4-BE49-F238E27FC236}">
                <a16:creationId xmlns:a16="http://schemas.microsoft.com/office/drawing/2014/main" id="{805E7757-41B6-7E49-07BA-E456E5C5AB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14"/>
          <a:stretch/>
        </p:blipFill>
        <p:spPr bwMode="auto">
          <a:xfrm rot="19984198">
            <a:off x="11444220" y="1177774"/>
            <a:ext cx="524509" cy="111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0ECB555-8F90-3E6B-DE10-1E460721C8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3622" y="5125189"/>
            <a:ext cx="2877948" cy="17328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05427A-8A86-92ED-B233-C8BB57A7F78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8890" y="6168417"/>
            <a:ext cx="2182884" cy="56424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A3FB83-42B7-9D1D-1DD9-69670B2343F7}"/>
              </a:ext>
            </a:extLst>
          </p:cNvPr>
          <p:cNvSpPr txBox="1"/>
          <p:nvPr/>
        </p:nvSpPr>
        <p:spPr>
          <a:xfrm>
            <a:off x="523912" y="846111"/>
            <a:ext cx="702642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Univers" panose="020B0503020202020204" pitchFamily="34" charset="0"/>
              </a:rPr>
              <a:t>Outputs: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>
                <a:effectLst/>
                <a:latin typeface="Univers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Nottingham Lace: Stories of Industrial Decline and Textile Heritage</a:t>
            </a:r>
            <a:r>
              <a:rPr lang="en-GB" sz="1600">
                <a:effectLst/>
                <a:latin typeface="Univers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Architecture,</a:t>
            </a:r>
            <a:r>
              <a:rPr lang="en-GB" sz="1600">
                <a:latin typeface="Univers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>
                <a:effectLst/>
                <a:latin typeface="Univers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Media, Politics and Society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>
                <a:effectLst/>
                <a:latin typeface="Univers" panose="020B05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Lace Legacies: How partnerships enhance understanding of craft and heritage</a:t>
            </a:r>
            <a:r>
              <a:rPr lang="en-GB" sz="1600">
                <a:effectLst/>
                <a:latin typeface="Univers" panose="020B05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Craft Research Journal: Intellect </a:t>
            </a:r>
            <a:endParaRPr lang="en-GB" sz="1600">
              <a:effectLst/>
              <a:latin typeface="Univers" panose="020B05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>
                <a:effectLst/>
                <a:latin typeface="Univers" panose="020B0503020202020204" pitchFamily="34" charset="0"/>
                <a:ea typeface="Calibri" panose="020F0502020204030204" pitchFamily="34" charset="0"/>
              </a:rPr>
              <a:t>Principles and Pilfering</a:t>
            </a:r>
            <a:r>
              <a:rPr lang="en-GB" sz="1600">
                <a:effectLst/>
                <a:latin typeface="Univers" panose="020B0503020202020204" pitchFamily="34" charset="0"/>
                <a:ea typeface="Calibri" panose="020F0502020204030204" pitchFamily="34" charset="0"/>
              </a:rPr>
              <a:t>, Textile: The Journal of Cloth and Culture, Taylor and Francis. Vol 17, Issue 11 </a:t>
            </a:r>
            <a:endParaRPr lang="en-US" sz="1600" b="1">
              <a:latin typeface="Univers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>
                <a:effectLst/>
                <a:latin typeface="Univers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Lace, Archives and The Body</a:t>
            </a:r>
            <a:r>
              <a:rPr lang="en-GB" sz="1600">
                <a:effectLst/>
                <a:latin typeface="Univers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in Crafting Anatomies, Bloomsbury </a:t>
            </a:r>
          </a:p>
          <a:p>
            <a:r>
              <a:rPr lang="en-US" b="1">
                <a:latin typeface="Univers" panose="020B0503020202020204" pitchFamily="34" charset="0"/>
              </a:rPr>
              <a:t>PhDs: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Univers" panose="020B0503020202020204" pitchFamily="34" charset="0"/>
              </a:rPr>
              <a:t>5 PhDs (3 completions/ 2 currently active) Art practice, Women’s design education, De-industrialization, Decolonization</a:t>
            </a:r>
            <a:endParaRPr lang="en-US" sz="1600" b="1">
              <a:latin typeface="Univers" panose="020B0503020202020204" pitchFamily="34" charset="0"/>
            </a:endParaRPr>
          </a:p>
          <a:p>
            <a:r>
              <a:rPr lang="en-US" b="1">
                <a:latin typeface="Univers" panose="020B0503020202020204" pitchFamily="34" charset="0"/>
              </a:rPr>
              <a:t>Community Engagement</a:t>
            </a:r>
            <a:r>
              <a:rPr lang="en-US">
                <a:latin typeface="Univers" panose="020B0503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Univers" panose="020B0503020202020204" pitchFamily="34" charset="0"/>
              </a:rPr>
              <a:t>Textile Tales an oral history funded project (Heritage Lottery Fund)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Univers" panose="020B0503020202020204" pitchFamily="34" charset="0"/>
              </a:rPr>
              <a:t>Lace Unarchived Exhibition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Univers" panose="020B0503020202020204" pitchFamily="34" charset="0"/>
              </a:rPr>
              <a:t>Lace: Here: Now</a:t>
            </a:r>
          </a:p>
          <a:p>
            <a:r>
              <a:rPr lang="en-US" b="1">
                <a:latin typeface="Univers" panose="020B0503020202020204" pitchFamily="34" charset="0"/>
              </a:rPr>
              <a:t>Commercial Activities</a:t>
            </a:r>
            <a:r>
              <a:rPr lang="en-US">
                <a:latin typeface="Univers" panose="020B0503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Univers" panose="020B0503020202020204" pitchFamily="34" charset="0"/>
              </a:rPr>
              <a:t>5 year relationship with an international textile/garment manufacturer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Univers" panose="020B0503020202020204" pitchFamily="34" charset="0"/>
              </a:rPr>
              <a:t>UK high street retailer collection - Oasis 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18" name="Content Placeholder 3">
            <a:extLst>
              <a:ext uri="{FF2B5EF4-FFF2-40B4-BE49-F238E27FC236}">
                <a16:creationId xmlns:a16="http://schemas.microsoft.com/office/drawing/2014/main" id="{F6175D8A-9F8B-1E8A-7B5A-A9AAA666724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3622" y="3241982"/>
            <a:ext cx="2877948" cy="1955931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FF3650C0-910D-9C48-F962-1C4758A6031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06AEDB"/>
              </a:clrFrom>
              <a:clrTo>
                <a:srgbClr val="06AED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13621" y="0"/>
            <a:ext cx="2877949" cy="1119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black text on a black background&#10;&#10;Description automatically generated">
            <a:extLst>
              <a:ext uri="{FF2B5EF4-FFF2-40B4-BE49-F238E27FC236}">
                <a16:creationId xmlns:a16="http://schemas.microsoft.com/office/drawing/2014/main" id="{543E7AF5-4E98-DC52-019D-E49A547D38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857" y="6116938"/>
            <a:ext cx="1724932" cy="6672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877EAE-AA2D-CF79-D9E9-38CABA47B641}"/>
              </a:ext>
            </a:extLst>
          </p:cNvPr>
          <p:cNvSpPr txBox="1"/>
          <p:nvPr/>
        </p:nvSpPr>
        <p:spPr>
          <a:xfrm>
            <a:off x="514410" y="211552"/>
            <a:ext cx="69432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latin typeface="Univers" panose="020B0503020202020204" pitchFamily="34" charset="0"/>
              </a:rPr>
              <a:t>Nottingham Trent University Lace Archive</a:t>
            </a:r>
          </a:p>
        </p:txBody>
      </p:sp>
    </p:spTree>
    <p:extLst>
      <p:ext uri="{BB962C8B-B14F-4D97-AF65-F5344CB8AC3E}">
        <p14:creationId xmlns:p14="http://schemas.microsoft.com/office/powerpoint/2010/main" val="2012406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7FF725-D93F-1275-9625-8A308DE514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0515600" cy="89181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B62AFF-FE70-D8F5-D222-E6CB8EC212ED}"/>
              </a:ext>
            </a:extLst>
          </p:cNvPr>
          <p:cNvSpPr txBox="1"/>
          <p:nvPr/>
        </p:nvSpPr>
        <p:spPr>
          <a:xfrm>
            <a:off x="4745421" y="1448830"/>
            <a:ext cx="6608379" cy="4661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"/>
            </a:pPr>
            <a:r>
              <a:rPr lang="en-GB" sz="2000" kern="10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Established:  2016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"/>
            </a:pPr>
            <a:r>
              <a:rPr lang="en-GB" sz="2000" kern="10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Collection held by the University of Westminster, London.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"/>
            </a:pPr>
            <a:r>
              <a:rPr lang="en-GB" sz="2000" kern="10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Content: Menswear from 1750 to present day, but primarily 20</a:t>
            </a:r>
            <a:r>
              <a:rPr lang="en-GB" sz="2000" kern="100" baseline="3000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GB" sz="2000" kern="10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and 21</a:t>
            </a:r>
            <a:r>
              <a:rPr lang="en-GB" sz="2000" kern="100" baseline="3000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en-GB" sz="2000" kern="10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century 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"/>
            </a:pPr>
            <a:r>
              <a:rPr lang="en-GB" sz="2000" kern="10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non-hieratical collection policy mixing, everyday dress, uniforms, utilitarian and designer clothing.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"/>
            </a:pPr>
            <a:r>
              <a:rPr lang="en-GB" sz="2000" kern="10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Access: Open access for students nationally, fees apply to industry  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"/>
            </a:pPr>
            <a:r>
              <a:rPr lang="en-GB" sz="2000" kern="10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Funding: University of Westminster and industry hire of garments</a:t>
            </a:r>
          </a:p>
        </p:txBody>
      </p:sp>
      <p:pic>
        <p:nvPicPr>
          <p:cNvPr id="10" name="Picture 9" descr="A long shot of a hallway&#10;&#10;Description automatically generated">
            <a:extLst>
              <a:ext uri="{FF2B5EF4-FFF2-40B4-BE49-F238E27FC236}">
                <a16:creationId xmlns:a16="http://schemas.microsoft.com/office/drawing/2014/main" id="{521FE777-2D8D-9729-D806-05CC58483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61242"/>
            <a:ext cx="3576943" cy="476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87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7FF725-D93F-1275-9625-8A308DE514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0515600" cy="89181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B62AFF-FE70-D8F5-D222-E6CB8EC212ED}"/>
              </a:ext>
            </a:extLst>
          </p:cNvPr>
          <p:cNvSpPr txBox="1"/>
          <p:nvPr/>
        </p:nvSpPr>
        <p:spPr>
          <a:xfrm>
            <a:off x="4745421" y="1261242"/>
            <a:ext cx="6608379" cy="4661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2000" kern="1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Impact</a:t>
            </a:r>
          </a:p>
          <a:p>
            <a:pPr marL="342900" indent="-342900">
              <a:lnSpc>
                <a:spcPct val="150000"/>
              </a:lnSpc>
              <a:buFont typeface="Symbol" panose="05050102010706020507" pitchFamily="18" charset="2"/>
              <a:buChar char=""/>
            </a:pPr>
            <a:r>
              <a:rPr lang="en-GB" sz="2000" kern="1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Addressing a substantial gap in fashion history</a:t>
            </a:r>
          </a:p>
          <a:p>
            <a:pPr marL="342900" indent="-342900">
              <a:lnSpc>
                <a:spcPct val="150000"/>
              </a:lnSpc>
              <a:buFont typeface="Symbol" panose="05050102010706020507" pitchFamily="18" charset="2"/>
              <a:buChar char=""/>
            </a:pPr>
            <a:r>
              <a:rPr lang="en-GB" sz="2000" kern="1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1,319 hours of in-person contact and teaching and 1,150 visitors in 2022/23.</a:t>
            </a:r>
          </a:p>
          <a:p>
            <a:pPr marL="342900" indent="-342900">
              <a:lnSpc>
                <a:spcPct val="150000"/>
              </a:lnSpc>
              <a:buFont typeface="Symbol" panose="05050102010706020507" pitchFamily="18" charset="2"/>
              <a:buChar char=""/>
            </a:pPr>
            <a:r>
              <a:rPr lang="en-GB" sz="2000" kern="1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Invisible Men exhibition (2019) largest exhibition of menswear to have been staged in the UK</a:t>
            </a:r>
          </a:p>
          <a:p>
            <a:pPr marL="342900" indent="-342900">
              <a:lnSpc>
                <a:spcPct val="150000"/>
              </a:lnSpc>
              <a:buFont typeface="Symbol" panose="05050102010706020507" pitchFamily="18" charset="2"/>
              <a:buChar char=""/>
            </a:pPr>
            <a:r>
              <a:rPr lang="en-GB" sz="2000" kern="1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Loans to other exhibitions including Dandy Style (2022), Manchester; C.P. Company Cinquanta (2022), Milan; Tartan (2023), V&amp;A Dundee; Workwear (2023), Nieuwe Instituut, Rotterdam; Fashion City. Museum of London (2023)</a:t>
            </a:r>
          </a:p>
        </p:txBody>
      </p:sp>
      <p:pic>
        <p:nvPicPr>
          <p:cNvPr id="10" name="Picture 9" descr="A long shot of a hallway&#10;&#10;Description automatically generated">
            <a:extLst>
              <a:ext uri="{FF2B5EF4-FFF2-40B4-BE49-F238E27FC236}">
                <a16:creationId xmlns:a16="http://schemas.microsoft.com/office/drawing/2014/main" id="{521FE777-2D8D-9729-D806-05CC58483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61242"/>
            <a:ext cx="3576943" cy="47692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99C33C-E955-6BCC-97AB-2511A81DA8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0" r="34541"/>
          <a:stretch/>
        </p:blipFill>
        <p:spPr>
          <a:xfrm>
            <a:off x="838200" y="1261242"/>
            <a:ext cx="3576943" cy="476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54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0E14915D-8319-C664-921A-DB336CA30D25}"/>
              </a:ext>
            </a:extLst>
          </p:cNvPr>
          <p:cNvSpPr txBox="1">
            <a:spLocks/>
          </p:cNvSpPr>
          <p:nvPr/>
        </p:nvSpPr>
        <p:spPr>
          <a:xfrm>
            <a:off x="239151" y="1573814"/>
            <a:ext cx="6715043" cy="48531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000">
                <a:latin typeface="Calibri"/>
                <a:ea typeface="Gill Sans" charset="0"/>
                <a:cs typeface="Arial"/>
              </a:rPr>
              <a:t>The Yorkshire Fashion Archive is used:</a:t>
            </a:r>
            <a:endParaRPr lang="en-US" sz="2000">
              <a:latin typeface="Calibri"/>
              <a:ea typeface="Gill Sans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>
                <a:latin typeface="Calibri"/>
                <a:ea typeface="Gill Sans" charset="0"/>
                <a:cs typeface="Arial"/>
              </a:rPr>
              <a:t>As a resource for teaching. </a:t>
            </a:r>
            <a:endParaRPr lang="en-US" sz="2000">
              <a:latin typeface="Calibri"/>
              <a:ea typeface="Gill Sans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>
                <a:latin typeface="Calibri"/>
                <a:ea typeface="Gill Sans" charset="0"/>
                <a:cs typeface="Arial"/>
              </a:rPr>
              <a:t>To engage with local and wider communities through exhibitions and talks.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>
                <a:latin typeface="Calibri"/>
                <a:ea typeface="Gill Sans" charset="0"/>
                <a:cs typeface="Arial"/>
              </a:rPr>
              <a:t>For academic and professional research.</a:t>
            </a:r>
            <a:endParaRPr lang="en-US" sz="2000">
              <a:latin typeface="Gill Sans"/>
              <a:ea typeface="Calibri"/>
              <a:cs typeface="Arial"/>
            </a:endParaRPr>
          </a:p>
          <a:p>
            <a:r>
              <a:rPr lang="en-GB" sz="2000"/>
              <a:t>The collection is made up of mainly 20</a:t>
            </a:r>
            <a:r>
              <a:rPr lang="en-GB" sz="2000" baseline="30000"/>
              <a:t>th</a:t>
            </a:r>
            <a:r>
              <a:rPr lang="en-GB" sz="2000"/>
              <a:t> Century clothing and accessories, but we also collect photographs, oral histories and reminiscences about Yorkshire life in the 20</a:t>
            </a:r>
            <a:r>
              <a:rPr lang="en-GB" sz="2000" baseline="30000"/>
              <a:t>th</a:t>
            </a:r>
            <a:r>
              <a:rPr lang="en-GB" sz="2000"/>
              <a:t> century.</a:t>
            </a:r>
            <a:endParaRPr lang="en-GB" sz="2000">
              <a:ea typeface="Calibri"/>
              <a:cs typeface="Calibri"/>
            </a:endParaRPr>
          </a:p>
          <a:p>
            <a:r>
              <a:rPr lang="en-GB" sz="2000"/>
              <a:t>The YFA has a large percentage of womenswear (approximately 90%), but also some menswear and childrenswear.</a:t>
            </a:r>
            <a:endParaRPr lang="en-GB" sz="2000">
              <a:ea typeface="Calibri"/>
              <a:cs typeface="Calibri"/>
            </a:endParaRPr>
          </a:p>
          <a:p>
            <a:endParaRPr lang="en-GB"/>
          </a:p>
        </p:txBody>
      </p:sp>
      <p:pic>
        <p:nvPicPr>
          <p:cNvPr id="4" name="Picture 8" descr="YFA 6pp leaflet Final artwork b2 copy.jpg">
            <a:extLst>
              <a:ext uri="{FF2B5EF4-FFF2-40B4-BE49-F238E27FC236}">
                <a16:creationId xmlns:a16="http://schemas.microsoft.com/office/drawing/2014/main" id="{42FE9522-5265-CF97-777E-B77CC1DD0A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3954" t="-1039" r="21876" b="-1"/>
          <a:stretch/>
        </p:blipFill>
        <p:spPr bwMode="auto">
          <a:xfrm>
            <a:off x="6954194" y="-54972"/>
            <a:ext cx="5277763" cy="695647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D0D915-0E08-BEC3-6186-6B7A9D8ED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59" y="435839"/>
            <a:ext cx="6593888" cy="78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2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CC7532-1AB9-14B2-1369-88B6E8118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968" y="252959"/>
            <a:ext cx="6593888" cy="788050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50DDF7B-6D3C-5FE4-5078-E3D1E28AD7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986" y="0"/>
            <a:ext cx="4846014" cy="6858000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044BECC-8179-755C-6993-41DAD00C89EF}"/>
              </a:ext>
            </a:extLst>
          </p:cNvPr>
          <p:cNvSpPr txBox="1">
            <a:spLocks/>
          </p:cNvSpPr>
          <p:nvPr/>
        </p:nvSpPr>
        <p:spPr>
          <a:xfrm>
            <a:off x="333250" y="1674468"/>
            <a:ext cx="6593888" cy="30185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 sz="1600"/>
              <a:t>- Yorkshire Fashion Archive is one of three important archives at University of Leeds utilised as a teaching and research resource by the international fashion industry and education. The other archives are University of Leeds Textile Archive and Marks and Spencer Archive.</a:t>
            </a: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 sz="1600"/>
              <a:t>- Used as major case study in two PhD programmes as well as in other PhD and research projects.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GB" sz="1600"/>
              <a:t>- Used as a case study disseminating research findings in a variety of publications in international journals including: Catwalk: The Journal of Fashion, Beauty and Style; Fashion Practice: The Journal of Design, Creative Practice and the Fashion Industry; Costume – The Journal of the Costume Society; </a:t>
            </a:r>
            <a:r>
              <a:rPr lang="en-GB" sz="1600" err="1"/>
              <a:t>Uniarte</a:t>
            </a:r>
            <a:r>
              <a:rPr lang="en-GB" sz="1600"/>
              <a:t> </a:t>
            </a:r>
            <a:r>
              <a:rPr lang="en-GB" sz="1600" err="1"/>
              <a:t>Grafica</a:t>
            </a:r>
            <a:r>
              <a:rPr lang="en-GB" sz="1600"/>
              <a:t>, S.A.; Art Libraries Journal.  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GB" sz="1600">
                <a:ea typeface="Calibri"/>
                <a:cs typeface="Calibri"/>
              </a:rPr>
              <a:t>- Wool Re-Fashioned a collaborative exhibition between the Yorkshire Fashion Archive and The </a:t>
            </a:r>
            <a:r>
              <a:rPr lang="en-GB" sz="1600" err="1">
                <a:ea typeface="Calibri"/>
                <a:cs typeface="Calibri"/>
              </a:rPr>
              <a:t>Woolmark</a:t>
            </a:r>
            <a:r>
              <a:rPr lang="en-GB" sz="1600">
                <a:ea typeface="Calibri"/>
                <a:cs typeface="Calibri"/>
              </a:rPr>
              <a:t> Company, 2012 - Received the largest number of visits to an exhibition at Salts Mill.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600"/>
              <a:t>- A unique record of fashion in Yorkshire that documents the social history of the region through items manufactured by dressmakers and industry.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600"/>
              <a:t>- Accessible to members of the general public.</a:t>
            </a:r>
            <a:endParaRPr lang="en-GB" sz="12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885B75-C35C-8F8C-6DA9-63E69142C50C}"/>
              </a:ext>
            </a:extLst>
          </p:cNvPr>
          <p:cNvSpPr txBox="1"/>
          <p:nvPr/>
        </p:nvSpPr>
        <p:spPr>
          <a:xfrm>
            <a:off x="333250" y="1041009"/>
            <a:ext cx="1218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37856161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0FF0E775940B46ACAFBD682727880A" ma:contentTypeVersion="3" ma:contentTypeDescription="Create a new document." ma:contentTypeScope="" ma:versionID="9d52653fef5e95374fa279bf1eb8d885">
  <xsd:schema xmlns:xsd="http://www.w3.org/2001/XMLSchema" xmlns:xs="http://www.w3.org/2001/XMLSchema" xmlns:p="http://schemas.microsoft.com/office/2006/metadata/properties" xmlns:ns2="b47b31b3-154e-4c9d-91d0-c4f69ceda705" targetNamespace="http://schemas.microsoft.com/office/2006/metadata/properties" ma:root="true" ma:fieldsID="ed81790431e225bbf3008af4995fe0b7" ns2:_="">
    <xsd:import namespace="b47b31b3-154e-4c9d-91d0-c4f69ceda7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7b31b3-154e-4c9d-91d0-c4f69ceda7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9EFC45F-C7F3-4F9A-A15C-D0455231D2DE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b47b31b3-154e-4c9d-91d0-c4f69ceda70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F89887B-DD6A-48EE-BA9E-2E97BFA309B1}">
  <ds:schemaRefs>
    <ds:schemaRef ds:uri="b47b31b3-154e-4c9d-91d0-c4f69ceda70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9D19399-5926-40BE-A49C-36D818C2D1C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2221</Words>
  <Application>Microsoft Office PowerPoint</Application>
  <PresentationFormat>Widescreen</PresentationFormat>
  <Paragraphs>181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Gill Sans</vt:lpstr>
      <vt:lpstr>Symbol</vt:lpstr>
      <vt:lpstr>Times New Roman</vt:lpstr>
      <vt:lpstr>Univers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Useful bits from Clarke</dc:title>
  <dc:creator>Briggs-goode, Amanda</dc:creator>
  <cp:lastModifiedBy>Kevin Almond</cp:lastModifiedBy>
  <cp:revision>54</cp:revision>
  <dcterms:created xsi:type="dcterms:W3CDTF">2023-10-06T20:14:50Z</dcterms:created>
  <dcterms:modified xsi:type="dcterms:W3CDTF">2023-11-14T13:53:30Z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0x010100800FF0E775940B46ACAFBD682727880A</vt:lpwstr>
  </property>
</Properties>
</file>