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3"/>
    <p:sldMasterId id="2147484254" r:id="rId4"/>
  </p:sldMasterIdLst>
  <p:notesMasterIdLst>
    <p:notesMasterId r:id="rId25"/>
  </p:notesMasterIdLst>
  <p:handoutMasterIdLst>
    <p:handoutMasterId r:id="rId26"/>
  </p:handoutMasterIdLst>
  <p:sldIdLst>
    <p:sldId id="288" r:id="rId5"/>
    <p:sldId id="763" r:id="rId6"/>
    <p:sldId id="762" r:id="rId7"/>
    <p:sldId id="761" r:id="rId8"/>
    <p:sldId id="766" r:id="rId9"/>
    <p:sldId id="758" r:id="rId10"/>
    <p:sldId id="770" r:id="rId11"/>
    <p:sldId id="771" r:id="rId12"/>
    <p:sldId id="759" r:id="rId13"/>
    <p:sldId id="774" r:id="rId14"/>
    <p:sldId id="773" r:id="rId15"/>
    <p:sldId id="769" r:id="rId16"/>
    <p:sldId id="775" r:id="rId17"/>
    <p:sldId id="780" r:id="rId18"/>
    <p:sldId id="776" r:id="rId19"/>
    <p:sldId id="777" r:id="rId20"/>
    <p:sldId id="778" r:id="rId21"/>
    <p:sldId id="779" r:id="rId22"/>
    <p:sldId id="781" r:id="rId23"/>
    <p:sldId id="744" r:id="rId2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orient="horz" pos="2364">
          <p15:clr>
            <a:srgbClr val="A4A3A4"/>
          </p15:clr>
        </p15:guide>
        <p15:guide id="3" orient="horz" pos="51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4269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686">
          <p15:clr>
            <a:srgbClr val="A4A3A4"/>
          </p15:clr>
        </p15:guide>
        <p15:guide id="8" orient="horz" pos="2478">
          <p15:clr>
            <a:srgbClr val="A4A3A4"/>
          </p15:clr>
        </p15:guide>
        <p15:guide id="9" pos="3900">
          <p15:clr>
            <a:srgbClr val="A4A3A4"/>
          </p15:clr>
        </p15:guide>
        <p15:guide id="10" pos="3780">
          <p15:clr>
            <a:srgbClr val="A4A3A4"/>
          </p15:clr>
        </p15:guide>
        <p15:guide id="11" pos="304">
          <p15:clr>
            <a:srgbClr val="A4A3A4"/>
          </p15:clr>
        </p15:guide>
        <p15:guide id="12" pos="67">
          <p15:clr>
            <a:srgbClr val="A4A3A4"/>
          </p15:clr>
        </p15:guide>
        <p15:guide id="13" pos="7376">
          <p15:clr>
            <a:srgbClr val="A4A3A4"/>
          </p15:clr>
        </p15:guide>
        <p15:guide id="14" pos="7612">
          <p15:clr>
            <a:srgbClr val="A4A3A4"/>
          </p15:clr>
        </p15:guide>
        <p15:guide id="15" pos="60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99E1D-C7A2-8C89-EF9B-CD1DBDE1676A}" v="6" dt="2023-07-18T09:03:02.392"/>
    <p1510:client id="{E07ACB40-69FB-49BE-9E99-97D2C34034D3}" v="2" dt="2023-07-18T09:14:27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/>
    <p:restoredTop sz="94715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>
        <p:guide orient="horz" pos="845"/>
        <p:guide orient="horz" pos="2364"/>
        <p:guide orient="horz" pos="51"/>
        <p:guide orient="horz" pos="1049"/>
        <p:guide orient="horz" pos="4269"/>
        <p:guide orient="horz" pos="3793"/>
        <p:guide orient="horz" pos="686"/>
        <p:guide orient="horz" pos="2478"/>
        <p:guide pos="3900"/>
        <p:guide pos="3780"/>
        <p:guide pos="304"/>
        <p:guide pos="67"/>
        <p:guide pos="7376"/>
        <p:guide pos="7612"/>
        <p:guide pos="60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5FCE1CC-A3AC-C013-E382-57F8895BCA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10E338D-AED2-2833-9159-F4E9A5EB71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49B7F984-72B8-211F-3FF5-5C2C99FA19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80B1B23E-3C69-A804-568D-773BE1E3F1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517400-2877-B043-B167-9119EED7D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9A4A773F-1F1D-B56B-FF8D-1E10EB2AD3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EB8CBED-7955-BB3A-A613-1F741BCBEB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3A486F6-9754-57E4-CFA9-8C4E10BDF4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F7263DC5-DE6F-A34E-2F23-0A99DBB694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99067C5A-74DD-2DFD-3A31-C71307D3FA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1CCEB399-A9A0-833A-EB82-CAFE9401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F34028-CC26-F244-85EA-F3A6ACD118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62A3902-598D-1307-5506-B61BD4B0D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CE4DE43-B957-E428-0E44-02A12FA45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044F262-8198-0383-EF11-BAF983C87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8668E-2C59-9941-8354-F82B8E7DE935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95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30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72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780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D628E01-AA88-3C56-CEE5-CBFF171D7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8B8E234-12E2-FFAE-6055-306A135C6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A4AD4FE-41C4-EC76-6411-9C40A20FD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44A4D8-1C31-AF40-8043-33AEAF6F5745}" type="slidenum">
              <a:rPr lang="en-GB" altLang="en-US" sz="1200"/>
              <a:pPr/>
              <a:t>20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00997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do we fit within the Creative Industries Cluster Programme – listening to some of the other clusters we sometimes appear to have an identity crisis</a:t>
            </a:r>
          </a:p>
          <a:p>
            <a:r>
              <a:rPr lang="en-GB" baseline="0" dirty="0" smtClean="0"/>
              <a:t>A slight feeling of disorientation – F&amp;T, especially textiles, is lots of different things</a:t>
            </a:r>
          </a:p>
          <a:p>
            <a:r>
              <a:rPr lang="en-GB" baseline="0" dirty="0" smtClean="0"/>
              <a:t>Also we feel old when set aside some of the other clusters, the ‘grumpy old man’ of the CICP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2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needed to embrace our differences of approach and context</a:t>
            </a:r>
          </a:p>
          <a:p>
            <a:r>
              <a:rPr lang="en-GB" baseline="0" dirty="0" smtClean="0"/>
              <a:t>Academic Director – technical textile engineering background, industry-facing and Director of a university spin-out (NIRI)</a:t>
            </a:r>
          </a:p>
          <a:p>
            <a:r>
              <a:rPr lang="en-GB" baseline="0" dirty="0" smtClean="0"/>
              <a:t>Fashion Marketing Co-Director -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93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not all about events and press releases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88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73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279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18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4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representative of</a:t>
            </a:r>
            <a:r>
              <a:rPr lang="en-GB" baseline="0" dirty="0" smtClean="0"/>
              <a:t> ‘what we did’</a:t>
            </a:r>
          </a:p>
          <a:p>
            <a:r>
              <a:rPr lang="en-GB" baseline="0" dirty="0" smtClean="0"/>
              <a:t>A listening network, to both our formal management (PMG and SG) but also to the wider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4028-CC26-F244-85EA-F3A6ACD1187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75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93BA61-83C4-F52A-4050-A014CAD4B81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01600" y="76200"/>
            <a:ext cx="11988800" cy="670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8D010F"/>
              </a:solidFill>
              <a:latin typeface="Times" pitchFamily="2" charset="0"/>
            </a:endParaRPr>
          </a:p>
        </p:txBody>
      </p:sp>
      <p:pic>
        <p:nvPicPr>
          <p:cNvPr id="5" name="Picture 11" descr="LeedsUniWhite">
            <a:extLst>
              <a:ext uri="{FF2B5EF4-FFF2-40B4-BE49-F238E27FC236}">
                <a16:creationId xmlns:a16="http://schemas.microsoft.com/office/drawing/2014/main" id="{E07FD739-5784-CC64-C258-E507091A38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41325"/>
            <a:ext cx="3033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C25B4C5F-7114-B119-6CE5-F60F142702B6}"/>
              </a:ext>
            </a:extLst>
          </p:cNvPr>
          <p:cNvSpPr>
            <a:spLocks noChangeShapeType="1"/>
          </p:cNvSpPr>
          <p:nvPr/>
        </p:nvSpPr>
        <p:spPr bwMode="white">
          <a:xfrm>
            <a:off x="268288" y="1341438"/>
            <a:ext cx="116189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077E9F1-61FA-9371-110C-3DD9583BBC4A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74663" y="420688"/>
            <a:ext cx="6502400" cy="738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36000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1"/>
                </a:solidFill>
                <a:latin typeface="Arial"/>
              </a:rPr>
              <a:t>School of something</a:t>
            </a:r>
          </a:p>
          <a:p>
            <a:pPr>
              <a:defRPr/>
            </a:pPr>
            <a:r>
              <a:rPr lang="en-GB" sz="1400">
                <a:solidFill>
                  <a:schemeClr val="bg1"/>
                </a:solidFill>
                <a:latin typeface="Arial"/>
              </a:rPr>
              <a:t>FACULTY OF OTHER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5667" y="2565401"/>
            <a:ext cx="103632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69901" y="3990976"/>
            <a:ext cx="7192433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5CC0FA-1946-0B26-E051-6FA978CB8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9278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209C5C-E5D3-EB45-CB85-431FBBA74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9278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F298555-6B39-5393-6BFE-70F4611AD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9278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82EF99A-E605-D940-AC18-863F4E4BF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47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D6F37C-81A5-75C4-4822-53EFAF69D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7E79F3-E9B0-B3FE-6F8C-971B10283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FD1416-6197-6905-1367-9E0A546D5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1FE72-88FF-BA4A-B9AF-6F072A4AD6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39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817" y="422276"/>
            <a:ext cx="2808816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134" y="422276"/>
            <a:ext cx="8227484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DC6E73-1636-426A-A0CA-4EB4C5F8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C09F39-ABEE-720F-F847-AF025786B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B8FB47-33F1-E30B-66F2-6E93C1CFE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66B9-1C9F-1F41-ABD2-AB261DFF4A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84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22275"/>
            <a:ext cx="6502400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4134" y="1665288"/>
            <a:ext cx="5518151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65288"/>
            <a:ext cx="5518149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EA7901-00E7-5533-969E-04FB4C803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A88B8F-EDBC-A278-5212-51D94974F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8E52BB-03F7-3A8E-FB80-5BCC781D4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A9A01-AD94-C149-9F5C-99EF6D8C78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52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8" y="262481"/>
            <a:ext cx="7370616" cy="30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0855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62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4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75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74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F896F7-8E0A-4E69-8CEB-D38C2CB5A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D5FFA5-4E13-9697-B543-2D14831DC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923501-FF33-31C2-92E3-1F40D6D5D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06E9A-790D-404E-B7B4-3E817FE42C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3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B20-E72F-4807-867F-C0B7BC95B6B8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788-C7B2-4A11-A985-AD429992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7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CF1A74-E307-9C15-3CFD-F3847DB16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CBEFB9-B73B-86F0-38B7-219B0A40C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945C2DD-D6D8-FE1D-864C-2590595D1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F0794-8109-9640-9F22-AE59EF57D9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346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34" y="1665288"/>
            <a:ext cx="551815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65288"/>
            <a:ext cx="5518149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0DA63-6F83-883B-6926-4AF0FA398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F13C5-F515-E753-F759-8583C999D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34E2A68-24DA-CD86-68F0-BD5B8EE5D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7E4A0-7CE3-FE4B-81E1-2F6FE5993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1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AF0871-3248-315C-4447-236075A4B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6072C20-696D-CD8C-826B-9ABB1BCA8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7FAD5EC-C4B7-477B-F6C7-1993853A0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E79BF-26F1-2F47-906B-4906C4DD13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46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5FD7EB-3E2E-27E0-3C6A-316202C46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DD67B1-E3F5-7078-ACA3-7FA25049A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3CE994-9DF8-CA95-4946-1E7E24F40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FB720-BBAD-974E-AB0A-3298140A11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72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F0AA5A5-B3FC-8B31-DF87-D42E8280B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F191B3B-47E1-D6CF-CFFC-886900CE9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C5F6D7C-F2A4-D250-BE7C-BE3817E8B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DDD09-1A2D-3745-AA50-BDDA9FE9B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6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00E458-A3E0-8E6E-1509-B1840213E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E1836-47F8-3371-9665-039E99FEB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BDB2C3E-780F-49DA-E004-2DFFCA1AA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5AAE2-81E8-6B44-870C-DCFAF54B41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165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AADD3-F379-3A70-4989-56ACEC20B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4C292-0486-5C4E-D1D6-5AEEC6511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AFEC20-1916-E1E4-E643-951D3DAF7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EBE9D-84C9-3448-8C5F-BC88D171C1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5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54A5F48-211D-F975-6D3E-CD722AAB6AD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01600" y="76200"/>
            <a:ext cx="11988800" cy="1258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8D010F"/>
              </a:solidFill>
              <a:latin typeface="Times" pitchFamily="2" charset="0"/>
            </a:endParaRPr>
          </a:p>
        </p:txBody>
      </p:sp>
      <p:pic>
        <p:nvPicPr>
          <p:cNvPr id="1027" name="Picture 11" descr="LeedsUniWhite">
            <a:extLst>
              <a:ext uri="{FF2B5EF4-FFF2-40B4-BE49-F238E27FC236}">
                <a16:creationId xmlns:a16="http://schemas.microsoft.com/office/drawing/2014/main" id="{82B33F23-C210-76B2-901E-413E2E0C5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41325"/>
            <a:ext cx="3033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5303213E-0F67-CB48-A2B8-33C230456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665288"/>
            <a:ext cx="112395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9B0744CD-3E1C-0C2E-8B4E-3C821F7A6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ltGray">
          <a:xfrm>
            <a:off x="474663" y="422275"/>
            <a:ext cx="650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5E704A6-8141-7F68-5AE1-9451FC5CFC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94848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255DB718-F138-D4B3-6A6F-D8E89811D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94848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3F75091-BFD7-1DB0-4D66-2D828D61B9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94848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fld id="{707E1E75-9ABC-5A4B-8DAB-AA1D4F0577B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ECB870E-5618-06D8-16D8-6A6615E4A1E6}"/>
              </a:ext>
            </a:extLst>
          </p:cNvPr>
          <p:cNvSpPr>
            <a:spLocks noChangeShapeType="1"/>
          </p:cNvSpPr>
          <p:nvPr/>
        </p:nvSpPr>
        <p:spPr bwMode="white">
          <a:xfrm>
            <a:off x="268288" y="1600200"/>
            <a:ext cx="116189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Arial"/>
          <a:ea typeface="ＭＳ Ｐゴシック" charset="0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Arial"/>
          <a:ea typeface="ＭＳ Ｐゴシック" charset="0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Arial"/>
          <a:ea typeface="ＭＳ Ｐゴシック" charset="0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Arial"/>
          <a:ea typeface="ＭＳ Ｐゴシック" charset="0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0934" y="175491"/>
            <a:ext cx="11773285" cy="6518276"/>
          </a:xfrm>
          <a:prstGeom prst="rect">
            <a:avLst/>
          </a:prstGeom>
          <a:noFill/>
          <a:ln w="38100">
            <a:solidFill>
              <a:srgbClr val="BD9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07" y="5661892"/>
            <a:ext cx="1286957" cy="9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5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eedscityregion.com/the-tea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64FD3CFE-1233-C5CB-33F5-37044661C2F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b="1" dirty="0"/>
              <a:t>LITA</a:t>
            </a:r>
            <a:endParaRPr lang="en-GB" dirty="0"/>
          </a:p>
        </p:txBody>
      </p:sp>
      <p:pic>
        <p:nvPicPr>
          <p:cNvPr id="7171" name="Picture 7" descr="LeedsUniWhite">
            <a:extLst>
              <a:ext uri="{FF2B5EF4-FFF2-40B4-BE49-F238E27FC236}">
                <a16:creationId xmlns:a16="http://schemas.microsoft.com/office/drawing/2014/main" id="{6714DC51-5BAA-0CF9-F887-9E7E4C72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8">
            <a:extLst>
              <a:ext uri="{FF2B5EF4-FFF2-40B4-BE49-F238E27FC236}">
                <a16:creationId xmlns:a16="http://schemas.microsoft.com/office/drawing/2014/main" id="{66CC9100-28D7-487E-68D1-549D2F33A989}"/>
              </a:ext>
            </a:extLst>
          </p:cNvPr>
          <p:cNvSpPr>
            <a:spLocks noChangeShapeType="1"/>
          </p:cNvSpPr>
          <p:nvPr/>
        </p:nvSpPr>
        <p:spPr bwMode="white">
          <a:xfrm>
            <a:off x="1725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23CBE86-3AED-811F-9074-11E4E99835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09135" y="4011962"/>
            <a:ext cx="8927691" cy="519112"/>
          </a:xfrm>
        </p:spPr>
        <p:txBody>
          <a:bodyPr/>
          <a:lstStyle/>
          <a:p>
            <a:pPr algn="ctr"/>
            <a:r>
              <a:rPr lang="en-GB" sz="2800" b="1" dirty="0"/>
              <a:t>Regional Impact-Cluster Engagement Mechanisms for Fashion &amp; Textiles</a:t>
            </a:r>
            <a:endParaRPr lang="en-GB" sz="2800" dirty="0"/>
          </a:p>
          <a:p>
            <a:pPr algn="ctr" eaLnBrk="1" hangingPunct="1">
              <a:defRPr/>
            </a:pPr>
            <a:r>
              <a:rPr lang="en-GB" sz="2800" dirty="0" smtClean="0"/>
              <a:t>Sue Rainton - Associate Director, LITAC</a:t>
            </a:r>
            <a:endParaRPr lang="en-GB" sz="2800" dirty="0"/>
          </a:p>
        </p:txBody>
      </p:sp>
      <p:pic>
        <p:nvPicPr>
          <p:cNvPr id="7175" name="Picture 8">
            <a:extLst>
              <a:ext uri="{FF2B5EF4-FFF2-40B4-BE49-F238E27FC236}">
                <a16:creationId xmlns:a16="http://schemas.microsoft.com/office/drawing/2014/main" id="{390D5D5A-D755-6E65-FADC-A45C7B1D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30350"/>
            <a:ext cx="56197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77D8F4-B854-96B1-FCB5-BC7C8112DCD6}"/>
              </a:ext>
            </a:extLst>
          </p:cNvPr>
          <p:cNvCxnSpPr/>
          <p:nvPr/>
        </p:nvCxnSpPr>
        <p:spPr>
          <a:xfrm flipV="1">
            <a:off x="3034223" y="3713162"/>
            <a:ext cx="6013450" cy="4763"/>
          </a:xfrm>
          <a:prstGeom prst="line">
            <a:avLst/>
          </a:prstGeom>
          <a:ln w="34925">
            <a:solidFill>
              <a:srgbClr val="BD9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EE8E60C2-C710-8D5C-7AE3-9BAE5169BCF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611724" y="5572632"/>
            <a:ext cx="496855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defRPr sz="2000">
                <a:solidFill>
                  <a:schemeClr val="bg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71463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542925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8096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108108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15382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GB" kern="0" dirty="0" smtClean="0"/>
              <a:t>9</a:t>
            </a:r>
            <a:r>
              <a:rPr lang="en-GB" kern="0" baseline="30000" dirty="0" smtClean="0"/>
              <a:t>th</a:t>
            </a:r>
            <a:r>
              <a:rPr lang="en-GB" kern="0" dirty="0" smtClean="0"/>
              <a:t> November 2023</a:t>
            </a:r>
            <a:endParaRPr lang="en-GB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10544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Brokerage – what does that mean for us?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612" y="1081548"/>
            <a:ext cx="112579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Considering our sector – preferences and prejudices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In-person meetings </a:t>
            </a:r>
            <a:r>
              <a:rPr lang="en-GB" dirty="0"/>
              <a:t>&amp;</a:t>
            </a:r>
            <a:r>
              <a:rPr lang="en-GB" dirty="0" smtClean="0"/>
              <a:t> Creative Labs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Physical showcase – 2019 Salts Mill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Mutual respect, consideration of ‘language’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Sectoral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Clarification of mission (innovation vs business growth)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Different approaches for different network members (SMEs vs LCs)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4916" y="4486209"/>
            <a:ext cx="5958348" cy="181588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and digital translation – how COVID changed things!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ew </a:t>
            </a:r>
            <a:r>
              <a:rPr lang="en-GB" dirty="0">
                <a:solidFill>
                  <a:schemeClr val="bg1"/>
                </a:solidFill>
              </a:rPr>
              <a:t>engagement </a:t>
            </a:r>
            <a:r>
              <a:rPr lang="en-GB" dirty="0" smtClean="0">
                <a:solidFill>
                  <a:schemeClr val="bg1"/>
                </a:solidFill>
              </a:rPr>
              <a:t>channels</a:t>
            </a: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Flexibility &amp; wider reach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434" name="Picture 2" descr="Meet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71" y="929972"/>
            <a:ext cx="2332191" cy="23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d, gold and silver reflective sequins shaped like 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" y="4243123"/>
            <a:ext cx="3069406" cy="23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53111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A ‘Tool Kit’ Approach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613" y="1081548"/>
            <a:ext cx="11061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It’s not all about the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Listening and responding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Embedding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Giving the network what it wants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Building trust</a:t>
            </a:r>
          </a:p>
        </p:txBody>
      </p:sp>
    </p:spTree>
    <p:extLst>
      <p:ext uri="{BB962C8B-B14F-4D97-AF65-F5344CB8AC3E}">
        <p14:creationId xmlns:p14="http://schemas.microsoft.com/office/powerpoint/2010/main" val="1037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0">
            <a:extLst>
              <a:ext uri="{FF2B5EF4-FFF2-40B4-BE49-F238E27FC236}">
                <a16:creationId xmlns:a16="http://schemas.microsoft.com/office/drawing/2014/main" id="{322113B1-D4F0-EEAE-1748-88A4B5637F72}"/>
              </a:ext>
            </a:extLst>
          </p:cNvPr>
          <p:cNvGrpSpPr>
            <a:grpSpLocks/>
          </p:cNvGrpSpPr>
          <p:nvPr/>
        </p:nvGrpSpPr>
        <p:grpSpPr bwMode="auto">
          <a:xfrm>
            <a:off x="578823" y="1011571"/>
            <a:ext cx="7200900" cy="5516562"/>
            <a:chOff x="200093" y="1854774"/>
            <a:chExt cx="6930700" cy="4860102"/>
          </a:xfrm>
        </p:grpSpPr>
        <p:pic>
          <p:nvPicPr>
            <p:cNvPr id="40964" name="Picture 14">
              <a:extLst>
                <a:ext uri="{FF2B5EF4-FFF2-40B4-BE49-F238E27FC236}">
                  <a16:creationId xmlns:a16="http://schemas.microsoft.com/office/drawing/2014/main" id="{B687BE2A-DD17-DC21-83B5-81081B8C7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93" y="1854774"/>
              <a:ext cx="4608254" cy="483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17">
              <a:extLst>
                <a:ext uri="{FF2B5EF4-FFF2-40B4-BE49-F238E27FC236}">
                  <a16:creationId xmlns:a16="http://schemas.microsoft.com/office/drawing/2014/main" id="{8929DB10-6726-9ED0-F5EE-A69337E76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47" y="1872625"/>
              <a:ext cx="2297647" cy="1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8">
              <a:extLst>
                <a:ext uri="{FF2B5EF4-FFF2-40B4-BE49-F238E27FC236}">
                  <a16:creationId xmlns:a16="http://schemas.microsoft.com/office/drawing/2014/main" id="{1CAA39D3-0BB4-7BB7-B18A-9700300B1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048" y="3565035"/>
              <a:ext cx="2273745" cy="148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19">
              <a:extLst>
                <a:ext uri="{FF2B5EF4-FFF2-40B4-BE49-F238E27FC236}">
                  <a16:creationId xmlns:a16="http://schemas.microsoft.com/office/drawing/2014/main" id="{69189F01-438A-B864-6836-2C6083CD0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048" y="5292923"/>
              <a:ext cx="2248946" cy="142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2" name="Picture 21">
            <a:extLst>
              <a:ext uri="{FF2B5EF4-FFF2-40B4-BE49-F238E27FC236}">
                <a16:creationId xmlns:a16="http://schemas.microsoft.com/office/drawing/2014/main" id="{14CBC9B1-88FB-30A6-797A-27286D34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91" y="5746494"/>
            <a:ext cx="23971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63963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Regular Communication 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3122" y="1209368"/>
            <a:ext cx="3726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In-person and digital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Annual Showcases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Creative Labs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Speaker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Responsive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Commissions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Competitions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4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8153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Cluster-based Responsive R&amp;D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613" y="1081548"/>
            <a:ext cx="110612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Designed the scheme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Took into account industry challenges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Defined ‘innovation’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Cluster connectivity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Made sure there was a Y&amp;H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Based on industry-feedback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Switched things up in response to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Independent Investment Committee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UK-wide sectoral representation (UKFT Chair)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Regional industry body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Academic expertise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Commercial / impact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410" name="Picture 2" descr="Lapel of a tailored jacket in navy and ecru patterned fab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62" y="1005476"/>
            <a:ext cx="2756411" cy="2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 skilled worker wearing headphones checks fibres before they are fully spun at Laxt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62" y="3530935"/>
            <a:ext cx="2756411" cy="2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76" y="544443"/>
            <a:ext cx="2901282" cy="7004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9011" y="1467590"/>
            <a:ext cx="11388436" cy="3763"/>
          </a:xfrm>
          <a:prstGeom prst="line">
            <a:avLst/>
          </a:prstGeom>
          <a:ln w="28575">
            <a:solidFill>
              <a:srgbClr val="954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32" y="1580040"/>
            <a:ext cx="3932237" cy="498366"/>
          </a:xfrm>
        </p:spPr>
        <p:txBody>
          <a:bodyPr>
            <a:noAutofit/>
          </a:bodyPr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6632" y="2221864"/>
            <a:ext cx="5196656" cy="42912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Levels of Project Funding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of Market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of Concept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Innovation Challenge Project (ICP)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 Rates vary depending on project size and focus</a:t>
            </a:r>
          </a:p>
          <a:p>
            <a:pPr>
              <a:lnSpc>
                <a:spcPct val="11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6" y="1637089"/>
            <a:ext cx="5488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Levels of Funding available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65917"/>
              </p:ext>
            </p:extLst>
          </p:nvPr>
        </p:nvGraphicFramePr>
        <p:xfrm>
          <a:off x="5803681" y="1580040"/>
          <a:ext cx="5983766" cy="4933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Stream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Project Value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Grant Value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Breakdown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Market (</a:t>
                      </a:r>
                      <a:r>
                        <a:rPr lang="en-GB" sz="100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to £10k 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£9k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evaluate a market opportunity; identify existing IP/conduct freedom to operate searches; explore further funding options; carry out small-scale R&amp;D activity.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minimum match-funding requirement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Intervention rate</a:t>
                      </a:r>
                      <a:endParaRPr lang="en-GB" sz="10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Concept (</a:t>
                      </a:r>
                      <a:r>
                        <a:rPr lang="en-GB" sz="100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£50k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£37.5k 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carry out interventions that progress proven methods and knowledge into validated technologies for a defined application.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minimum match-funding requirement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75% Intervention rate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Varies depending on company size &amp; project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 Challenge Project (ICP)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£100k </a:t>
                      </a:r>
                      <a:endParaRPr lang="en-GB" sz="10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£60k</a:t>
                      </a:r>
                      <a:endParaRPr lang="en-GB" sz="10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for innovations in partnership with industry to demonstrate and begin to scale up new technologies in a commercial setting. Such projects should be near to market (TRL 7-8, see table on page 5)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minimum match-funding requirement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60% Intervention rate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Varies depending on company size &amp; project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5" marR="557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1" y="454403"/>
            <a:ext cx="8153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Cluster-based Responsive R&amp;D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5" y="230865"/>
            <a:ext cx="9975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Co-Development &amp; Planning for Impact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8570" y="1111045"/>
            <a:ext cx="46443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Supported brokerage to develop industry-led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Match-making service (Industry – academia)</a:t>
            </a:r>
          </a:p>
          <a:p>
            <a:r>
              <a:rPr lang="en-GB" u="sng" dirty="0" smtClean="0"/>
              <a:t>Gateway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Linkage with industry challenges / Core Research Themes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Something for everyone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Geographic cluster linkage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E9E33A-9796-6A6B-45EE-49203F987801}"/>
              </a:ext>
            </a:extLst>
          </p:cNvPr>
          <p:cNvGrpSpPr>
            <a:grpSpLocks/>
          </p:cNvGrpSpPr>
          <p:nvPr/>
        </p:nvGrpSpPr>
        <p:grpSpPr bwMode="auto">
          <a:xfrm>
            <a:off x="596592" y="1000306"/>
            <a:ext cx="5951693" cy="5299075"/>
            <a:chOff x="6211742" y="1324856"/>
            <a:chExt cx="5951711" cy="5298032"/>
          </a:xfrm>
        </p:grpSpPr>
        <p:grpSp>
          <p:nvGrpSpPr>
            <p:cNvPr id="5" name="Group 140">
              <a:extLst>
                <a:ext uri="{FF2B5EF4-FFF2-40B4-BE49-F238E27FC236}">
                  <a16:creationId xmlns:a16="http://schemas.microsoft.com/office/drawing/2014/main" id="{0D93F1E3-205A-9001-FCFF-8A27FE5D4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1742" y="1324856"/>
              <a:ext cx="5951711" cy="5166422"/>
              <a:chOff x="3794465" y="859440"/>
              <a:chExt cx="5951711" cy="51664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50BCF6C-BB20-6EBE-63B1-7DF18A655090}"/>
                  </a:ext>
                </a:extLst>
              </p:cNvPr>
              <p:cNvSpPr/>
              <p:nvPr/>
            </p:nvSpPr>
            <p:spPr bwMode="auto">
              <a:xfrm>
                <a:off x="4110379" y="1624464"/>
                <a:ext cx="4464064" cy="4401271"/>
              </a:xfrm>
              <a:prstGeom prst="ellipse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327B298A-FE18-6051-B7CD-AF6C8E0E6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1757" y="2205376"/>
                <a:ext cx="3406748" cy="3340302"/>
                <a:chOff x="4365111" y="2712614"/>
                <a:chExt cx="3060686" cy="301526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5DF01C6-772D-51E8-564C-58198CAA8B8F}"/>
                    </a:ext>
                  </a:extLst>
                </p:cNvPr>
                <p:cNvSpPr/>
                <p:nvPr/>
              </p:nvSpPr>
              <p:spPr bwMode="auto">
                <a:xfrm>
                  <a:off x="4372208" y="2712614"/>
                  <a:ext cx="3053589" cy="2944285"/>
                </a:xfrm>
                <a:prstGeom prst="ellipse">
                  <a:avLst/>
                </a:prstGeom>
                <a:solidFill>
                  <a:schemeClr val="tx2">
                    <a:lumMod val="95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/>
                <a:lstStyle/>
                <a:p>
                  <a:pPr eaLnBrk="1" hangingPunct="1">
                    <a:spcBef>
                      <a:spcPct val="20000"/>
                    </a:spcBef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1" name="TextBox 5">
                  <a:extLst>
                    <a:ext uri="{FF2B5EF4-FFF2-40B4-BE49-F238E27FC236}">
                      <a16:creationId xmlns:a16="http://schemas.microsoft.com/office/drawing/2014/main" id="{55F08ABD-B7FA-7698-32B4-0B54177D3F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111" y="3032951"/>
                  <a:ext cx="3051956" cy="2694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800" b="1" dirty="0">
                      <a:solidFill>
                        <a:srgbClr val="0070C0"/>
                      </a:solidFill>
                    </a:rPr>
                    <a:t>Core  </a:t>
                  </a:r>
                </a:p>
                <a:p>
                  <a:pPr algn="ctr"/>
                  <a:r>
                    <a:rPr lang="en-US" altLang="en-US" sz="1800" b="1" dirty="0">
                      <a:solidFill>
                        <a:srgbClr val="0070C0"/>
                      </a:solidFill>
                    </a:rPr>
                    <a:t>Collaborative R&amp;D </a:t>
                  </a:r>
                </a:p>
                <a:p>
                  <a:pPr algn="ctr"/>
                  <a:r>
                    <a:rPr lang="en-US" altLang="en-US" sz="1800" b="1" dirty="0" smtClean="0">
                      <a:solidFill>
                        <a:srgbClr val="0070C0"/>
                      </a:solidFill>
                    </a:rPr>
                    <a:t>Projects (CRTs)</a:t>
                  </a:r>
                  <a:endParaRPr lang="en-US" altLang="en-US" sz="1800" b="1" dirty="0">
                    <a:solidFill>
                      <a:srgbClr val="0070C0"/>
                    </a:solidFill>
                  </a:endParaRPr>
                </a:p>
                <a:p>
                  <a:pPr algn="ctr"/>
                  <a:endParaRPr lang="en-US" altLang="en-US" sz="1800" dirty="0"/>
                </a:p>
                <a:p>
                  <a:pPr algn="ctr"/>
                  <a:r>
                    <a:rPr lang="en-US" altLang="en-US" sz="1600" dirty="0"/>
                    <a:t>Data-driven </a:t>
                  </a:r>
                  <a:r>
                    <a:rPr lang="en-US" altLang="en-US" sz="1600" dirty="0" smtClean="0"/>
                    <a:t>design / AI</a:t>
                  </a:r>
                  <a:endParaRPr lang="en-US" altLang="en-US" sz="1600" dirty="0"/>
                </a:p>
                <a:p>
                  <a:pPr algn="ctr"/>
                  <a:r>
                    <a:rPr lang="en-US" altLang="en-US" sz="1600" dirty="0"/>
                    <a:t>Late-stage </a:t>
                  </a:r>
                  <a:r>
                    <a:rPr lang="en-US" altLang="en-US" sz="1600" dirty="0" err="1"/>
                    <a:t>customisation</a:t>
                  </a:r>
                  <a:endParaRPr lang="en-US" altLang="en-US" sz="1600" dirty="0"/>
                </a:p>
                <a:p>
                  <a:pPr algn="ctr"/>
                  <a:r>
                    <a:rPr lang="en-US" altLang="en-US" sz="1600" dirty="0"/>
                    <a:t>Sustainability &amp; </a:t>
                  </a:r>
                  <a:r>
                    <a:rPr lang="en-US" altLang="en-US" sz="1600" dirty="0" smtClean="0"/>
                    <a:t>CE</a:t>
                  </a:r>
                  <a:r>
                    <a:rPr lang="en-US" altLang="en-US" sz="1600" dirty="0"/>
                    <a:t>s</a:t>
                  </a:r>
                </a:p>
                <a:p>
                  <a:pPr algn="ctr"/>
                  <a:r>
                    <a:rPr lang="en-US" altLang="en-US" sz="1600" dirty="0"/>
                    <a:t>Digital </a:t>
                  </a:r>
                  <a:r>
                    <a:rPr lang="en-US" altLang="en-US" sz="1600" dirty="0" err="1"/>
                    <a:t>comms</a:t>
                  </a:r>
                  <a:r>
                    <a:rPr lang="en-US" altLang="en-US" sz="1600" dirty="0"/>
                    <a:t> of aesthetics</a:t>
                  </a:r>
                </a:p>
                <a:p>
                  <a:pPr algn="ctr"/>
                  <a:r>
                    <a:rPr lang="en-US" altLang="en-US" sz="1600" dirty="0"/>
                    <a:t>Skills &amp; education </a:t>
                  </a:r>
                </a:p>
                <a:p>
                  <a:pPr algn="ctr"/>
                  <a:endParaRPr lang="en-US" altLang="en-US" sz="1800" dirty="0"/>
                </a:p>
                <a:p>
                  <a:pPr algn="ctr"/>
                  <a:endParaRPr lang="en-US" altLang="en-US" sz="1800" dirty="0"/>
                </a:p>
              </p:txBody>
            </p:sp>
          </p:grpSp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EC91704A-9598-19B1-A43F-63AB4EDD6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4465" y="859440"/>
                <a:ext cx="5951711" cy="646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b="1" dirty="0"/>
                  <a:t>Aligned Industry-Led, </a:t>
                </a:r>
              </a:p>
              <a:p>
                <a:pPr algn="ctr"/>
                <a:r>
                  <a:rPr lang="en-US" altLang="en-US" sz="1800" b="1" dirty="0" smtClean="0"/>
                  <a:t>55 Responsive R&amp;D Projects; 6 calls; 3 mechanisms</a:t>
                </a:r>
                <a:endParaRPr lang="en-US" altLang="en-US" sz="1800" b="1" dirty="0"/>
              </a:p>
            </p:txBody>
          </p:sp>
          <p:cxnSp>
            <p:nvCxnSpPr>
              <p:cNvPr id="12" name="Straight Connector 17">
                <a:extLst>
                  <a:ext uri="{FF2B5EF4-FFF2-40B4-BE49-F238E27FC236}">
                    <a16:creationId xmlns:a16="http://schemas.microsoft.com/office/drawing/2014/main" id="{8D3E194F-E9CD-774B-BCC1-10B56D60E72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 bwMode="auto">
              <a:xfrm>
                <a:off x="6341894" y="1624874"/>
                <a:ext cx="11138" cy="56694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30">
                <a:extLst>
                  <a:ext uri="{FF2B5EF4-FFF2-40B4-BE49-F238E27FC236}">
                    <a16:creationId xmlns:a16="http://schemas.microsoft.com/office/drawing/2014/main" id="{16CC0D6B-77B1-87A0-A788-4AEA016498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18932" y="3068960"/>
                <a:ext cx="517714" cy="17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97">
                <a:extLst>
                  <a:ext uri="{FF2B5EF4-FFF2-40B4-BE49-F238E27FC236}">
                    <a16:creationId xmlns:a16="http://schemas.microsoft.com/office/drawing/2014/main" id="{95CBF142-8629-740F-F05E-5B549672F8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507165" y="2586419"/>
                <a:ext cx="436707" cy="29618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98">
                <a:extLst>
                  <a:ext uri="{FF2B5EF4-FFF2-40B4-BE49-F238E27FC236}">
                    <a16:creationId xmlns:a16="http://schemas.microsoft.com/office/drawing/2014/main" id="{4EAE5908-C33F-A611-7811-64B86CD8D7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92044" y="5458916"/>
                <a:ext cx="11138" cy="56694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4">
                <a:extLst>
                  <a:ext uri="{FF2B5EF4-FFF2-40B4-BE49-F238E27FC236}">
                    <a16:creationId xmlns:a16="http://schemas.microsoft.com/office/drawing/2014/main" id="{33459DB2-BEA8-A326-EAB9-DC5C16F15D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91471" y="4446378"/>
                <a:ext cx="517714" cy="17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07">
                <a:extLst>
                  <a:ext uri="{FF2B5EF4-FFF2-40B4-BE49-F238E27FC236}">
                    <a16:creationId xmlns:a16="http://schemas.microsoft.com/office/drawing/2014/main" id="{3EDF7788-34A3-6817-DBBC-70903D43AE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778810" y="4683537"/>
                <a:ext cx="489254" cy="29363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Left-right Arrow 118">
                <a:extLst>
                  <a:ext uri="{FF2B5EF4-FFF2-40B4-BE49-F238E27FC236}">
                    <a16:creationId xmlns:a16="http://schemas.microsoft.com/office/drawing/2014/main" id="{A8C08512-6161-8AEF-E647-F8E6C1772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79063">
                <a:off x="5264953" y="2289071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19" name="Left-right Arrow 119">
                <a:extLst>
                  <a:ext uri="{FF2B5EF4-FFF2-40B4-BE49-F238E27FC236}">
                    <a16:creationId xmlns:a16="http://schemas.microsoft.com/office/drawing/2014/main" id="{92446CB8-8C94-AC79-9DA6-52A6310B2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79063">
                <a:off x="7036192" y="5098371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20" name="Left-right Arrow 120">
                <a:extLst>
                  <a:ext uri="{FF2B5EF4-FFF2-40B4-BE49-F238E27FC236}">
                    <a16:creationId xmlns:a16="http://schemas.microsoft.com/office/drawing/2014/main" id="{B4B9F90D-29FB-F211-5630-68BFF599B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74759">
                <a:off x="7194194" y="2533925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21" name="Left-right Arrow 121">
                <a:extLst>
                  <a:ext uri="{FF2B5EF4-FFF2-40B4-BE49-F238E27FC236}">
                    <a16:creationId xmlns:a16="http://schemas.microsoft.com/office/drawing/2014/main" id="{9127A2AE-EDFA-E6DC-6149-31E9781FD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74759">
                <a:off x="5176484" y="5096340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22" name="Left-right Arrow 122">
                <a:extLst>
                  <a:ext uri="{FF2B5EF4-FFF2-40B4-BE49-F238E27FC236}">
                    <a16:creationId xmlns:a16="http://schemas.microsoft.com/office/drawing/2014/main" id="{E0D28082-712E-179A-6333-442F10DF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7758905" y="3893527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23" name="Left-right Arrow 124">
                <a:extLst>
                  <a:ext uri="{FF2B5EF4-FFF2-40B4-BE49-F238E27FC236}">
                    <a16:creationId xmlns:a16="http://schemas.microsoft.com/office/drawing/2014/main" id="{86AA6551-CFFE-F402-B18B-A08346A9E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58429" y="3722269"/>
                <a:ext cx="509159" cy="214050"/>
              </a:xfrm>
              <a:prstGeom prst="leftRightArrow">
                <a:avLst>
                  <a:gd name="adj1" fmla="val 50000"/>
                  <a:gd name="adj2" fmla="val 49997"/>
                </a:avLst>
              </a:prstGeom>
              <a:solidFill>
                <a:srgbClr val="00B05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US" altLang="en-US"/>
              </a:p>
            </p:txBody>
          </p:sp>
          <p:sp>
            <p:nvSpPr>
              <p:cNvPr id="24" name="TextBox 125">
                <a:extLst>
                  <a:ext uri="{FF2B5EF4-FFF2-40B4-BE49-F238E27FC236}">
                    <a16:creationId xmlns:a16="http://schemas.microsoft.com/office/drawing/2014/main" id="{E98A23AF-D5BA-B5DB-018B-6BFA478B7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2232" y="1917833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Call</a:t>
                </a:r>
                <a:r>
                  <a:rPr lang="en-US" altLang="en-US" sz="1800" dirty="0"/>
                  <a:t> </a:t>
                </a:r>
              </a:p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5" name="TextBox 126">
                <a:extLst>
                  <a:ext uri="{FF2B5EF4-FFF2-40B4-BE49-F238E27FC236}">
                    <a16:creationId xmlns:a16="http://schemas.microsoft.com/office/drawing/2014/main" id="{5DAA2057-A4B5-6BAD-C8E9-AAF3D4038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7187" y="3320511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Call</a:t>
                </a:r>
                <a:r>
                  <a:rPr lang="en-US" altLang="en-US" sz="1800" dirty="0"/>
                  <a:t> </a:t>
                </a:r>
              </a:p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6" name="TextBox 127">
                <a:extLst>
                  <a:ext uri="{FF2B5EF4-FFF2-40B4-BE49-F238E27FC236}">
                    <a16:creationId xmlns:a16="http://schemas.microsoft.com/office/drawing/2014/main" id="{09D5628C-3060-89CC-8C1F-E704C52297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2198" y="4931702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Call </a:t>
                </a:r>
              </a:p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7" name="TextBox 128">
                <a:extLst>
                  <a:ext uri="{FF2B5EF4-FFF2-40B4-BE49-F238E27FC236}">
                    <a16:creationId xmlns:a16="http://schemas.microsoft.com/office/drawing/2014/main" id="{5E1ED7E8-3FF2-CE81-12A9-7318B41C4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3184" y="5343264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Call </a:t>
                </a:r>
              </a:p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TextBox 129">
                <a:extLst>
                  <a:ext uri="{FF2B5EF4-FFF2-40B4-BE49-F238E27FC236}">
                    <a16:creationId xmlns:a16="http://schemas.microsoft.com/office/drawing/2014/main" id="{9C1114BF-B3D2-7497-0C58-63B78F89F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4324" y="3108577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Call </a:t>
                </a:r>
              </a:p>
              <a:p>
                <a:pPr algn="ctr"/>
                <a:r>
                  <a:rPr lang="en-US" altLang="en-US" sz="18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9" name="TextBox 130">
                <a:extLst>
                  <a:ext uri="{FF2B5EF4-FFF2-40B4-BE49-F238E27FC236}">
                    <a16:creationId xmlns:a16="http://schemas.microsoft.com/office/drawing/2014/main" id="{8CEE9F00-3E1D-DF4E-7CF0-15405FC2E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7825" y="1700067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800">
                    <a:solidFill>
                      <a:schemeClr val="bg1"/>
                    </a:solidFill>
                  </a:rPr>
                  <a:t>Call </a:t>
                </a:r>
              </a:p>
              <a:p>
                <a:pPr algn="ctr"/>
                <a:r>
                  <a:rPr lang="en-US" altLang="en-US" sz="180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grpSp>
          <p:nvGrpSpPr>
            <p:cNvPr id="6" name="Group 151">
              <a:extLst>
                <a:ext uri="{FF2B5EF4-FFF2-40B4-BE49-F238E27FC236}">
                  <a16:creationId xmlns:a16="http://schemas.microsoft.com/office/drawing/2014/main" id="{6DB5EC18-E588-08A3-DF92-06FB8156A8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5673" y="4950910"/>
              <a:ext cx="1583637" cy="1671978"/>
              <a:chOff x="10425673" y="4950910"/>
              <a:chExt cx="1583637" cy="1671978"/>
            </a:xfrm>
          </p:grpSpPr>
          <p:pic>
            <p:nvPicPr>
              <p:cNvPr id="7" name="Picture 2" descr="Existing Mortgage Customers | Leeds Building Society">
                <a:extLst>
                  <a:ext uri="{FF2B5EF4-FFF2-40B4-BE49-F238E27FC236}">
                    <a16:creationId xmlns:a16="http://schemas.microsoft.com/office/drawing/2014/main" id="{BEB9095F-73DF-8F94-C2D6-F57E9E1B8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9407" y="4950910"/>
                <a:ext cx="892415" cy="892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150">
                <a:extLst>
                  <a:ext uri="{FF2B5EF4-FFF2-40B4-BE49-F238E27FC236}">
                    <a16:creationId xmlns:a16="http://schemas.microsoft.com/office/drawing/2014/main" id="{92EE7E01-6BAF-9BD6-19E5-C852ABAC9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5673" y="5668781"/>
                <a:ext cx="158363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 </a:t>
                </a:r>
                <a:r>
                  <a:rPr lang="en-US" altLang="en-US" sz="1800"/>
                  <a:t>All projects are co-investments</a:t>
                </a:r>
              </a:p>
            </p:txBody>
          </p:sp>
        </p:grpSp>
      </p:grpSp>
      <p:sp>
        <p:nvSpPr>
          <p:cNvPr id="40960" name="AutoShape 4" descr="https://ukc-powerpoint.officeapps.live.com/pods/GetClipboardImage.ashx?Id=62b30e19-6acc-4b0f-8645-f2954d123f07&amp;DC=GUK1&amp;pkey=e1fd1cab-5290-495e-a869-d939dd2463fa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40830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Trial (and error)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637" y="972418"/>
            <a:ext cx="1106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Trialled different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13" y="1769666"/>
            <a:ext cx="3210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Mechanism 1</a:t>
            </a:r>
          </a:p>
          <a:p>
            <a:r>
              <a:rPr lang="en-GB" dirty="0" smtClean="0"/>
              <a:t>Open Call</a:t>
            </a:r>
          </a:p>
          <a:p>
            <a:r>
              <a:rPr lang="en-GB" dirty="0" smtClean="0"/>
              <a:t>Three Pathways</a:t>
            </a:r>
          </a:p>
          <a:p>
            <a:r>
              <a:rPr lang="en-GB" dirty="0" smtClean="0"/>
              <a:t>Single Stage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Call 1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5080" y="4010269"/>
            <a:ext cx="3210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Mechanism 2</a:t>
            </a:r>
          </a:p>
          <a:p>
            <a:r>
              <a:rPr lang="en-GB" dirty="0" smtClean="0"/>
              <a:t>Open Call</a:t>
            </a:r>
          </a:p>
          <a:p>
            <a:r>
              <a:rPr lang="en-GB" dirty="0" smtClean="0"/>
              <a:t>Three Pathways</a:t>
            </a:r>
          </a:p>
          <a:p>
            <a:r>
              <a:rPr lang="en-GB" dirty="0" smtClean="0"/>
              <a:t>Two Stage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Calls 2-5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9895" y="626850"/>
            <a:ext cx="34560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Mechanism 3</a:t>
            </a:r>
          </a:p>
          <a:p>
            <a:r>
              <a:rPr lang="en-GB" dirty="0" smtClean="0"/>
              <a:t>Challenge Call</a:t>
            </a:r>
          </a:p>
          <a:p>
            <a:r>
              <a:rPr lang="en-GB" dirty="0" smtClean="0"/>
              <a:t>Single Pathway (Sustainability / Circular Economies)</a:t>
            </a:r>
          </a:p>
          <a:p>
            <a:r>
              <a:rPr lang="en-GB" dirty="0" smtClean="0"/>
              <a:t>Single Stage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Call 6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5362" name="Picture 2" descr="A collection of fabric samples stuck to pieces of blue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3" y="4088927"/>
            <a:ext cx="2995692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0.wp.com/futurefashionfactory.org/wp-content/uploads/2021/12/Nomad-Atelier-Perfect-Funded-Project.jpg?resize=400%2C30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80" y="1556500"/>
            <a:ext cx="3162982" cy="2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 mood board of images of models and clothing in different shades of red. A bar in the middle of the image is labelled 'colours' and an eye-dropper tool in the top left corner is highlighting a detail in on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28" y="3733740"/>
            <a:ext cx="3267667" cy="24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7" y="242130"/>
            <a:ext cx="4046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Lessons Learnt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624" y="1182189"/>
            <a:ext cx="4129548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usual suspects: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Plan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Consult, and listen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Communicate clearly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Set milestones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Check on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Collaboration is best!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06" y="535858"/>
            <a:ext cx="6282813" cy="3970318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admin: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Allow (much) longer than original anticipated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More resource heavy trialling ‘something different’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Don’t rely on other people’s / organisation’s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Build in safeguards / be connected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ED&amp;I matters!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386" name="Picture 2" descr="Dyeing and colour measurement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2" y="4670323"/>
            <a:ext cx="2440038" cy="18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wo digital avatars in a cityscape weating black cyber-punk styled clothes and black face mas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79" y="4676794"/>
            <a:ext cx="2440037" cy="18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nside of Abraham Moon &amp; Sons m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21" y="4670323"/>
            <a:ext cx="2440037" cy="18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Top half of a greyed-out digital avatar with garments mapped onto the b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47" y="4661722"/>
            <a:ext cx="2428569" cy="18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72" y="242130"/>
            <a:ext cx="63385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Embedding the Learning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443" y="1141433"/>
            <a:ext cx="9773267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Increased academic engagement / building capacity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Facilitating academic-industrial co-development and learning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Empowering Early Career Researchers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5445" y="2805947"/>
            <a:ext cx="9694607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Informing and transitioning CPD mechanisms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From in-person set programmes …….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 mixed digital/physical programmes and bespoke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443" y="4457671"/>
            <a:ext cx="7393860" cy="181588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Research-led industry-led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FFF-based discovery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Online only MA including FFF case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Co-developed and industry approved BSc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7136" y="4441665"/>
            <a:ext cx="3215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Livery company support – provision of UG &amp; PG scholarships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973961" y="4975123"/>
            <a:ext cx="693175" cy="825909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>
            <a:extLst>
              <a:ext uri="{FF2B5EF4-FFF2-40B4-BE49-F238E27FC236}">
                <a16:creationId xmlns:a16="http://schemas.microsoft.com/office/drawing/2014/main" id="{965DF330-7CFE-D319-6929-D26E190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72" y="242130"/>
            <a:ext cx="104372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 dirty="0" smtClean="0">
                <a:solidFill>
                  <a:schemeClr val="tx1">
                    <a:lumMod val="50000"/>
                  </a:schemeClr>
                </a:solidFill>
              </a:rPr>
              <a:t>Where are we now: the genesis of LITAC</a:t>
            </a:r>
            <a:endParaRPr lang="en-GB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612" y="2065666"/>
            <a:ext cx="2577128" cy="181588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Better Connected – increased industry input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0DF7B37-E2F6-58CD-3655-8EAE7717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40" y="2466543"/>
            <a:ext cx="56197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26838" y="1256023"/>
            <a:ext cx="3431458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Stronger business case – Strategic Impact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830" y="4555995"/>
            <a:ext cx="3369699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Academic / Industry / Policy alignment (regional)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5423" y="4968950"/>
            <a:ext cx="5422830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Increased Funding Support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UKRI circular fashion and textile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8490" y="3062713"/>
            <a:ext cx="3104844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Embedded industry-informed skills mechanism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1961" y="1157663"/>
            <a:ext cx="4277032" cy="9541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Expended Networks (domestic &amp;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2318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D94-03B1-FB47-23E9-2137D91B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6421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all began …….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age result for yorkshire textile mills 1800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7" y="937254"/>
            <a:ext cx="3407594" cy="31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yorkshire textile mills 1800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46" y="4508426"/>
            <a:ext cx="3806824" cy="20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2049" y="3510116"/>
            <a:ext cx="1106996" cy="595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 descr="Image result for yorkshire textile mills 1800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2" y="3435067"/>
            <a:ext cx="2750978" cy="21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12594" y="1029065"/>
            <a:ext cx="1042219" cy="5371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Digitally-enabled sustainable circular economy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9750" y="1015910"/>
            <a:ext cx="1042219" cy="5384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Traditional, established, mature globally connected economy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09789" y="1406013"/>
            <a:ext cx="4176663" cy="92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Yorkshire-based cluster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09788" y="2654710"/>
            <a:ext cx="4176663" cy="92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HEI-industry connectivity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09789" y="3866795"/>
            <a:ext cx="4176663" cy="92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awareness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09789" y="5078880"/>
            <a:ext cx="4176663" cy="92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/ Innovation drive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889523" y="365128"/>
            <a:ext cx="3451122" cy="1129376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Transformation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emple Works in Leed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86" y="2521370"/>
            <a:ext cx="2253328" cy="16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C3494CF3-1C47-1FEF-18C0-95B2946C83B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-133350" y="0"/>
            <a:ext cx="12325350" cy="7299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</a:pPr>
            <a:endParaRPr lang="en-US" altLang="en-US">
              <a:solidFill>
                <a:srgbClr val="8D010F"/>
              </a:solidFill>
              <a:latin typeface="Times" pitchFamily="2" charset="0"/>
            </a:endParaRPr>
          </a:p>
        </p:txBody>
      </p:sp>
      <p:pic>
        <p:nvPicPr>
          <p:cNvPr id="34819" name="Picture 7" descr="LeedsUniWhite">
            <a:extLst>
              <a:ext uri="{FF2B5EF4-FFF2-40B4-BE49-F238E27FC236}">
                <a16:creationId xmlns:a16="http://schemas.microsoft.com/office/drawing/2014/main" id="{1E498031-40CD-EC6F-3B75-9844D122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8">
            <a:extLst>
              <a:ext uri="{FF2B5EF4-FFF2-40B4-BE49-F238E27FC236}">
                <a16:creationId xmlns:a16="http://schemas.microsoft.com/office/drawing/2014/main" id="{78B4DC3D-5F83-376D-67F7-978C97C08570}"/>
              </a:ext>
            </a:extLst>
          </p:cNvPr>
          <p:cNvSpPr>
            <a:spLocks noChangeShapeType="1"/>
          </p:cNvSpPr>
          <p:nvPr/>
        </p:nvSpPr>
        <p:spPr bwMode="white">
          <a:xfrm>
            <a:off x="1725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10" descr="leeds19">
            <a:extLst>
              <a:ext uri="{FF2B5EF4-FFF2-40B4-BE49-F238E27FC236}">
                <a16:creationId xmlns:a16="http://schemas.microsoft.com/office/drawing/2014/main" id="{95EFF091-5978-30C9-0CF9-2E7A458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93850"/>
            <a:ext cx="22764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>
            <a:extLst>
              <a:ext uri="{FF2B5EF4-FFF2-40B4-BE49-F238E27FC236}">
                <a16:creationId xmlns:a16="http://schemas.microsoft.com/office/drawing/2014/main" id="{E0DF7B37-E2F6-58CD-3655-8EAE7717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722438"/>
            <a:ext cx="56197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EE15A-669A-62C6-B46F-7319B6F6DFC0}"/>
              </a:ext>
            </a:extLst>
          </p:cNvPr>
          <p:cNvCxnSpPr/>
          <p:nvPr/>
        </p:nvCxnSpPr>
        <p:spPr>
          <a:xfrm flipV="1">
            <a:off x="4683125" y="4275138"/>
            <a:ext cx="6011863" cy="4762"/>
          </a:xfrm>
          <a:prstGeom prst="line">
            <a:avLst/>
          </a:prstGeom>
          <a:ln w="34925">
            <a:solidFill>
              <a:srgbClr val="BD9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32439" y="4649788"/>
            <a:ext cx="5306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s.rainton@leeds.ac.uk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D94-03B1-FB47-23E9-2137D91B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6421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Essential Ingredients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C63BFA33-AB81-C6EB-C57A-21279048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45" y="365127"/>
            <a:ext cx="4660490" cy="36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5F8B518-CBD0-71C4-F60B-66B1362D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802" y="3969976"/>
            <a:ext cx="4814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Ref: Perspective </a:t>
            </a:r>
            <a:r>
              <a:rPr lang="en-US" altLang="en-US" sz="1400" dirty="0" smtClean="0"/>
              <a:t>Economics, Fashion &amp; Textile in Yorkshire</a:t>
            </a:r>
            <a:endParaRPr lang="en-US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8426" y="1278194"/>
            <a:ext cx="59976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 government buy-in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Sectoral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Cross-department connectivity (i.e. planning &amp; cultural services)</a:t>
            </a:r>
          </a:p>
          <a:p>
            <a:r>
              <a:rPr lang="en-GB" dirty="0" smtClean="0"/>
              <a:t>Industrial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Established manufacturing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Design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Sector body connectivity (UKFT/BFC)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Regional skills focus (</a:t>
            </a:r>
            <a:r>
              <a:rPr lang="en-GB" dirty="0" err="1" smtClean="0"/>
              <a:t>TCoE</a:t>
            </a:r>
            <a:r>
              <a:rPr lang="en-GB" dirty="0" smtClean="0"/>
              <a:t>)</a:t>
            </a:r>
          </a:p>
          <a:p>
            <a:r>
              <a:rPr lang="en-GB" dirty="0" smtClean="0"/>
              <a:t>Academic excellence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Leeds, Huddersfield, RCA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317" y="4474399"/>
            <a:ext cx="4925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Core industry partners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Existing experience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Key initiatives (MIT REAP)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Lots of goodwill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D94-03B1-FB47-23E9-2137D91B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6421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Development: MIT REAP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136" y="930014"/>
            <a:ext cx="6076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MIT REAP – cohort 6 (January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2-year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9 regions – global spread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Engagement meetings –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Leeds hosted visit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Learning &amp; outcomes 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951634" y="3495466"/>
            <a:ext cx="3778252" cy="2649695"/>
          </a:xfrm>
          <a:prstGeom prst="wedgeEllipseCallout">
            <a:avLst>
              <a:gd name="adj1" fmla="val -55997"/>
              <a:gd name="adj2" fmla="val -45521"/>
            </a:avLst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selected from regions dedicated to working alongside MIT faculty over a 2-year period to drive innovation-driven entrepreneurship in their city, region or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1528" y="955839"/>
            <a:ext cx="4456676" cy="3975039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5F8B518-CBD0-71C4-F60B-66B1362D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00" y="4930878"/>
            <a:ext cx="343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sz="1400" dirty="0" smtClean="0">
                <a:hlinkClick r:id="rId3"/>
              </a:rPr>
              <a:t>Ref: Our </a:t>
            </a:r>
            <a:r>
              <a:rPr lang="en-GB" sz="1400" dirty="0">
                <a:hlinkClick r:id="rId3"/>
              </a:rPr>
              <a:t>Team (idealeedscityregion.com)</a:t>
            </a:r>
            <a:endParaRPr lang="en-US" alt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032" y="3916412"/>
            <a:ext cx="2785910" cy="1344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4" y="5238655"/>
            <a:ext cx="3540637" cy="132535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94056" y="5377859"/>
            <a:ext cx="4172721" cy="1175454"/>
            <a:chOff x="4194056" y="5377859"/>
            <a:chExt cx="4172721" cy="1175454"/>
          </a:xfrm>
        </p:grpSpPr>
        <p:sp>
          <p:nvSpPr>
            <p:cNvPr id="13" name="TextBox 12"/>
            <p:cNvSpPr txBox="1"/>
            <p:nvPr/>
          </p:nvSpPr>
          <p:spPr>
            <a:xfrm>
              <a:off x="4650183" y="5599206"/>
              <a:ext cx="37165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75000"/>
                    </a:schemeClr>
                  </a:solidFill>
                </a:rPr>
                <a:t>Tools to inspire and support entrepreneurs</a:t>
              </a:r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4194056" y="5750985"/>
              <a:ext cx="401435" cy="5412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6337314" y="5273931"/>
              <a:ext cx="333347" cy="5412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1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69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Fringe Creative Industry?</a:t>
            </a:r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485" y="1052052"/>
            <a:ext cx="8397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Averta-Light"/>
              </a:rPr>
              <a:t>“Design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Averta-Light"/>
              </a:rPr>
              <a:t>and designer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Averta-Light"/>
              </a:rPr>
              <a:t>fashion” – so we’re in …..</a:t>
            </a:r>
          </a:p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Averta-Light"/>
              </a:rPr>
              <a:t>b</a:t>
            </a:r>
            <a:r>
              <a:rPr lang="en-GB" b="0" i="0" dirty="0" smtClean="0">
                <a:solidFill>
                  <a:schemeClr val="tx1">
                    <a:lumMod val="75000"/>
                  </a:schemeClr>
                </a:solidFill>
                <a:effectLst/>
                <a:latin typeface="Averta-Light"/>
              </a:rPr>
              <a:t>ut what about th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Averta-Light"/>
              </a:rPr>
              <a:t>e rest of the sector – textiles are creative building blocks for so much more!</a:t>
            </a:r>
          </a:p>
        </p:txBody>
      </p:sp>
      <p:pic>
        <p:nvPicPr>
          <p:cNvPr id="7170" name="Picture 2" descr="A close-up of a loom with 'Joshua Ellis' engraved on the 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920242"/>
            <a:ext cx="2595634" cy="19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close up of bright pink yarn on a roll connected to a l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04" y="344844"/>
            <a:ext cx="3112820" cy="23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81564" y="2495136"/>
            <a:ext cx="5941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Creative Industries “have their origin in individual creativity, skill and talent and which have a potential for wealth and job creation through the generation and exploitation of intellectual property’”</a:t>
            </a:r>
          </a:p>
          <a:p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DCMS, 2021</a:t>
            </a:r>
            <a:endParaRPr lang="en-GB" sz="12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174" name="Picture 6" descr="A model wears a high-necked top and tailored jacket in a variety of bright colours against a brightly coloured background of natural greens, yellows, and oran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78" y="4369765"/>
            <a:ext cx="2788752" cy="20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7791" y="5175759"/>
            <a:ext cx="7408853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200" dirty="0">
                <a:ea typeface="Calibri" panose="020F0502020204030204" pitchFamily="34" charset="0"/>
                <a:cs typeface="Arial" panose="020B0604020202020204" pitchFamily="34" charset="0"/>
              </a:rPr>
              <a:t>Fashion </a:t>
            </a:r>
            <a:r>
              <a:rPr lang="en-GB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&amp; Textiles </a:t>
            </a:r>
            <a:r>
              <a:rPr lang="en-GB" sz="2200" dirty="0">
                <a:ea typeface="Calibri" panose="020F0502020204030204" pitchFamily="34" charset="0"/>
                <a:cs typeface="Arial" panose="020B0604020202020204" pitchFamily="34" charset="0"/>
              </a:rPr>
              <a:t>is: established, mature, tangible, </a:t>
            </a:r>
            <a:r>
              <a:rPr lang="en-GB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physical, conservative </a:t>
            </a:r>
            <a:r>
              <a:rPr lang="en-GB" sz="22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2200" dirty="0">
                <a:ea typeface="Calibri" panose="020F0502020204030204" pitchFamily="34" charset="0"/>
                <a:cs typeface="Arial" panose="020B0604020202020204" pitchFamily="34" charset="0"/>
              </a:rPr>
              <a:t>: innovative, disruptive, ubiquitous, global, </a:t>
            </a:r>
            <a:r>
              <a:rPr lang="en-GB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impactful, flamboyant, connective</a:t>
            </a:r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 descr="A model wears a beige-coloured insulated jacket over a blue sports crop 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96" y="2320336"/>
            <a:ext cx="2558128" cy="19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rk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3" y="946750"/>
            <a:ext cx="2652649" cy="14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-akbln.nitrocdn.com/DryqjYsLisdxrXeToTATDDprTjZHMfnX/assets/images/optimized/rev-1a6c114/makeitbritish.co.uk/wp-content/uploads/2018/08/C-J-Ant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20" y="931354"/>
            <a:ext cx="2905265" cy="21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akbln.nitrocdn.com/DryqjYsLisdxrXeToTATDDprTjZHMfnX/assets/images/optimized/rev-1a6c114/makeitbritish.co.uk/wp-content/uploads/2018/07/Joshua-Ell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66" y="3192546"/>
            <a:ext cx="2809982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akbln.nitrocdn.com/DryqjYsLisdxrXeToTATDDprTjZHMfnX/assets/images/optimized/rev-1a6c114/makeitbritish.co.uk/wp-content/uploads/2018/07/WT-Johns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42" y="2714466"/>
            <a:ext cx="3046771" cy="30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akbln.nitrocdn.com/DryqjYsLisdxrXeToTATDDprTjZHMfnX/assets/images/optimized/rev-1a6c114/makeitbritish.co.uk/wp-content/uploads/2018/08/Abrahm-M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14" y="557214"/>
            <a:ext cx="3472528" cy="23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8CD94-03B1-FB47-23E9-2137D91B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6421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lots going on!!!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Yorkshi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3" y="4539602"/>
            <a:ext cx="2902257" cy="20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rksh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" y="2617903"/>
            <a:ext cx="2505485" cy="17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-akbln.nitrocdn.com/DryqjYsLisdxrXeToTATDDprTjZHMfnX/assets/images/optimized/rev-1a6c114/makeitbritish.co.uk/wp-content/uploads/2018/07/Pennine-Weav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05" y="438728"/>
            <a:ext cx="3566067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-akbln.nitrocdn.com/DryqjYsLisdxrXeToTATDDprTjZHMfnX/assets/images/optimized/rev-1a6c114/makeitbritish.co.uk/wp-content/uploads/2018/07/Burberry.jp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83" y="4819130"/>
            <a:ext cx="2912644" cy="17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-akbln.nitrocdn.com/DryqjYsLisdxrXeToTATDDprTjZHMfnX/assets/images/optimized/rev-1a6c114/makeitbritish.co.uk/wp-content/uploads/2018/08/Alfred-Brow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16" y="4419485"/>
            <a:ext cx="2757874" cy="20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48596"/>
              </p:ext>
            </p:extLst>
          </p:nvPr>
        </p:nvGraphicFramePr>
        <p:xfrm>
          <a:off x="3287188" y="1971994"/>
          <a:ext cx="5844417" cy="3542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321">
                  <a:extLst>
                    <a:ext uri="{9D8B030D-6E8A-4147-A177-3AD203B41FA5}">
                      <a16:colId xmlns:a16="http://schemas.microsoft.com/office/drawing/2014/main" val="1208296920"/>
                    </a:ext>
                  </a:extLst>
                </a:gridCol>
                <a:gridCol w="3306096">
                  <a:extLst>
                    <a:ext uri="{9D8B030D-6E8A-4147-A177-3AD203B41FA5}">
                      <a16:colId xmlns:a16="http://schemas.microsoft.com/office/drawing/2014/main" val="4109682217"/>
                    </a:ext>
                  </a:extLst>
                </a:gridCol>
              </a:tblGrid>
              <a:tr h="289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 finishing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50094"/>
                  </a:ext>
                </a:extLst>
              </a:tr>
              <a:tr h="59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Garment – activewear  / 3D print / accessories / seamless / shoes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65804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Yarn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Knitwear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41386"/>
                  </a:ext>
                </a:extLst>
              </a:tr>
              <a:tr h="59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Fabric: weave and 3D weave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applications: Interiors, automotive, geotextiles, medical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85676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Fabric: warp knit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Sales: retail, mail order, digital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22692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Fabric: circular knit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48104"/>
                  </a:ext>
                </a:extLst>
              </a:tr>
              <a:tr h="903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 – and other non-woven Fabric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Second-life / End-of-life: re-sale, re-cycling, re-nt, re-model, re-vive, re-duce</a:t>
                      </a:r>
                      <a:endParaRPr lang="en-GB" sz="16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40797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print fabric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……</a:t>
                      </a:r>
                      <a:endParaRPr lang="en-GB" sz="16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4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3" y="344730"/>
            <a:ext cx="10515600" cy="6869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the Team</a:t>
            </a:r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0322" y="879476"/>
            <a:ext cx="7148052" cy="5501660"/>
            <a:chOff x="0" y="0"/>
            <a:chExt cx="5613400" cy="448945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5613400" cy="2381250"/>
              <a:chOff x="0" y="0"/>
              <a:chExt cx="5613400" cy="23812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130550" y="12700"/>
                <a:ext cx="2482850" cy="2368550"/>
                <a:chOff x="0" y="0"/>
                <a:chExt cx="2482850" cy="236855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0" y="0"/>
                  <a:ext cx="2482850" cy="236855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1950" y="361950"/>
                  <a:ext cx="1752600" cy="1657350"/>
                </a:xfrm>
                <a:prstGeom prst="rect">
                  <a:avLst/>
                </a:prstGeom>
                <a:solidFill>
                  <a:schemeClr val="tx1">
                    <a:lumMod val="9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Co-Director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 smtClean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Textiles </a:t>
                  </a: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/ Marketing / Communications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Regional Connectivity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Fashion - Designer </a:t>
                  </a:r>
                  <a:r>
                    <a:rPr lang="en-GB" sz="1200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GB" sz="1200" dirty="0" smtClean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 Textile knowledge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 smtClean="0">
                      <a:solidFill>
                        <a:schemeClr val="bg1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Sectoral knowledge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2482850" cy="2368550"/>
                <a:chOff x="0" y="0"/>
                <a:chExt cx="2482850" cy="236855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0" y="0"/>
                  <a:ext cx="2482850" cy="236855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8300" y="368300"/>
                  <a:ext cx="1752600" cy="1657350"/>
                </a:xfrm>
                <a:prstGeom prst="rect">
                  <a:avLst/>
                </a:prstGeom>
                <a:solidFill>
                  <a:schemeClr val="tx1">
                    <a:lumMod val="9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b="1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Director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Textile Engineering / scientific-approach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Regional Connectivity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Business-facing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Impact </a:t>
                  </a:r>
                  <a:r>
                    <a:rPr lang="en-GB" sz="1200" dirty="0" smtClean="0">
                      <a:solidFill>
                        <a:schemeClr val="bg1"/>
                      </a:solidFill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focused academic approach</a:t>
                  </a:r>
                  <a:endParaRPr lang="en-GB" sz="11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1619250" y="2120900"/>
              <a:ext cx="2482850" cy="2368550"/>
              <a:chOff x="0" y="0"/>
              <a:chExt cx="2482850" cy="236855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0" y="0"/>
                <a:ext cx="2482850" cy="236855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349250" y="368300"/>
                <a:ext cx="1752600" cy="1657350"/>
              </a:xfrm>
              <a:prstGeom prst="rect">
                <a:avLst/>
              </a:prstGeom>
              <a:solidFill>
                <a:schemeClr val="tx1">
                  <a:lumMod val="9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b="1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Programme Manager</a:t>
                </a:r>
                <a:endParaRPr lang="en-GB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Varied background – local government / HEI / SME management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Experienced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Problem-solving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Sector awareness but not experience</a:t>
                </a:r>
                <a:endParaRPr lang="en-GB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92394" y="1189704"/>
            <a:ext cx="40617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new type of programme, a new type of approach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Doing our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Listening to the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Balancing skills &amp;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Making sure that the industry voice is heard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3" y="344730"/>
            <a:ext cx="10515600" cy="6869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– what does that mean?</a:t>
            </a:r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394" y="1031655"/>
            <a:ext cx="10999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Valuing our network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Sectoral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Core Research Themes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Regular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Visible management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Steering Group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 smtClean="0"/>
              <a:t>Programme Management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4" name="Picture 43" descr="Image result for british fashion council">
            <a:extLst>
              <a:ext uri="{FF2B5EF4-FFF2-40B4-BE49-F238E27FC236}">
                <a16:creationId xmlns:a16="http://schemas.microsoft.com/office/drawing/2014/main" id="{141CF2F9-568F-8346-9056-CE4B7B3C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35" y="1295104"/>
            <a:ext cx="1620838" cy="14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84027" y="1111633"/>
            <a:ext cx="4324815" cy="3001593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Aesthetic Digital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Design / 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Late-stage Customisation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Circular Economies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5190690" y="2920573"/>
            <a:ext cx="2045110" cy="340590"/>
          </a:xfrm>
          <a:prstGeom prst="rightArrow">
            <a:avLst/>
          </a:prstGeom>
          <a:solidFill>
            <a:schemeClr val="tx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775831" y="4370129"/>
            <a:ext cx="2970827" cy="1729157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Listen!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5190690" y="4666186"/>
            <a:ext cx="2291658" cy="830046"/>
          </a:xfrm>
          <a:prstGeom prst="rightArrow">
            <a:avLst/>
          </a:prstGeom>
          <a:solidFill>
            <a:schemeClr val="tx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83" y="1565968"/>
            <a:ext cx="1592825" cy="9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92393" y="1031655"/>
            <a:ext cx="7686368" cy="5241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21083" y="1307690"/>
            <a:ext cx="7428987" cy="4787542"/>
            <a:chOff x="-12852" y="0"/>
            <a:chExt cx="5327802" cy="3298287"/>
          </a:xfrm>
        </p:grpSpPr>
        <p:grpSp>
          <p:nvGrpSpPr>
            <p:cNvPr id="7" name="Group 6"/>
            <p:cNvGrpSpPr/>
            <p:nvPr/>
          </p:nvGrpSpPr>
          <p:grpSpPr>
            <a:xfrm>
              <a:off x="-12852" y="0"/>
              <a:ext cx="5327802" cy="3298287"/>
              <a:chOff x="-12852" y="0"/>
              <a:chExt cx="5327802" cy="329828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-12852" y="0"/>
                <a:ext cx="5327802" cy="3298287"/>
                <a:chOff x="-12852" y="0"/>
                <a:chExt cx="5327802" cy="3298287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12852" y="0"/>
                  <a:ext cx="5327802" cy="555188"/>
                  <a:chOff x="-12852" y="0"/>
                  <a:chExt cx="5327802" cy="555188"/>
                </a:xfrm>
              </p:grpSpPr>
              <p:sp>
                <p:nvSpPr>
                  <p:cNvPr id="32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2852" y="373057"/>
                    <a:ext cx="5314950" cy="182131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en-GB" sz="11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FFF Steering Group</a:t>
                    </a:r>
                    <a:endParaRPr lang="en-GB" sz="11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314950" cy="182131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en-GB" sz="11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Extended Fashion &amp; Textile Eco-System (FFF network)</a:t>
                    </a:r>
                    <a:endParaRPr lang="en-GB" sz="11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117118" y="677643"/>
                  <a:ext cx="5135886" cy="2620644"/>
                  <a:chOff x="587051" y="-406716"/>
                  <a:chExt cx="5135886" cy="2620644"/>
                </a:xfrm>
              </p:grpSpPr>
              <p:sp>
                <p:nvSpPr>
                  <p:cNvPr id="20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628473" y="808808"/>
                    <a:ext cx="2620644" cy="18959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en-GB" sz="11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FFF Programme Management Group</a:t>
                    </a:r>
                    <a:endParaRPr lang="en-GB" sz="11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824037" y="0"/>
                    <a:ext cx="3898900" cy="1897505"/>
                    <a:chOff x="0" y="0"/>
                    <a:chExt cx="3898900" cy="1897505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6350" y="0"/>
                      <a:ext cx="3797300" cy="427100"/>
                      <a:chOff x="0" y="0"/>
                      <a:chExt cx="3797300" cy="427100"/>
                    </a:xfrm>
                  </p:grpSpPr>
                  <p:sp>
                    <p:nvSpPr>
                      <p:cNvPr id="30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600200" cy="424251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Bef>
                            <a:spcPts val="500"/>
                          </a:spcBef>
                          <a:spcAft>
                            <a:spcPts val="500"/>
                          </a:spcAft>
                        </a:pPr>
                        <a:r>
                          <a:rPr lang="en-GB" sz="1200" b="1" dirty="0" smtClean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FFF </a:t>
                        </a:r>
                        <a:r>
                          <a:rPr lang="en-GB" sz="1200" b="1" dirty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Director </a:t>
                        </a:r>
                        <a:endParaRPr lang="en-GB" sz="1200" b="1" dirty="0" smtClean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107000"/>
                          </a:lnSpc>
                          <a:spcBef>
                            <a:spcPts val="500"/>
                          </a:spcBef>
                          <a:spcAft>
                            <a:spcPts val="500"/>
                          </a:spcAft>
                        </a:pPr>
                        <a:r>
                          <a:rPr lang="en-GB" sz="1200" b="1" dirty="0" smtClean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</a:t>
                        </a:r>
                        <a:r>
                          <a:rPr lang="en-GB" sz="1200" b="1" dirty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academic)</a:t>
                        </a:r>
                        <a:endParaRPr lang="en-GB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24050" y="12700"/>
                        <a:ext cx="1873250" cy="4144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Bef>
                            <a:spcPts val="500"/>
                          </a:spcBef>
                          <a:spcAft>
                            <a:spcPts val="500"/>
                          </a:spcAft>
                        </a:pPr>
                        <a:r>
                          <a:rPr lang="en-GB" sz="1200" b="1" dirty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FFF Co-Director</a:t>
                        </a:r>
                      </a:p>
                      <a:p>
                        <a:pPr algn="ctr">
                          <a:lnSpc>
                            <a:spcPct val="107000"/>
                          </a:lnSpc>
                          <a:spcBef>
                            <a:spcPts val="500"/>
                          </a:spcBef>
                          <a:spcAft>
                            <a:spcPts val="500"/>
                          </a:spcAft>
                        </a:pPr>
                        <a:r>
                          <a:rPr lang="en-GB" sz="1200" b="1" dirty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(industry)</a:t>
                        </a:r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0" y="825500"/>
                      <a:ext cx="3898900" cy="1072005"/>
                      <a:chOff x="0" y="0"/>
                      <a:chExt cx="3898900" cy="1072005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0" y="0"/>
                        <a:ext cx="1631949" cy="1009056"/>
                        <a:chOff x="0" y="0"/>
                        <a:chExt cx="1631949" cy="1009056"/>
                      </a:xfrm>
                    </p:grpSpPr>
                    <p:sp>
                      <p:nvSpPr>
                        <p:cNvPr id="2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600200" cy="45720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200" b="1" dirty="0" smtClean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b="1" dirty="0" smtClean="0">
                              <a:solidFill>
                                <a:schemeClr val="bg1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FFF </a:t>
                          </a:r>
                          <a:r>
                            <a:rPr lang="en-GB" sz="1200" b="1" dirty="0">
                              <a:solidFill>
                                <a:schemeClr val="bg1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Programme Manager</a:t>
                          </a:r>
                          <a:endParaRPr lang="en-GB" sz="12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9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50" y="819150"/>
                          <a:ext cx="1612899" cy="189906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sp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GB" sz="1200" b="1" dirty="0">
                              <a:solidFill>
                                <a:schemeClr val="bg1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FFF </a:t>
                          </a:r>
                          <a:r>
                            <a:rPr lang="en-GB" sz="1200" b="1" dirty="0" smtClean="0">
                              <a:solidFill>
                                <a:schemeClr val="bg1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Administrator</a:t>
                          </a:r>
                        </a:p>
                      </p:txBody>
                    </p:sp>
                  </p:grpSp>
                  <p:sp>
                    <p:nvSpPr>
                      <p:cNvPr id="27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35150" y="742950"/>
                        <a:ext cx="2063750" cy="32905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200" b="1" dirty="0">
                            <a:solidFill>
                              <a:schemeClr val="bg1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FFF Communications and Digital Engagement Officer</a:t>
                        </a:r>
                        <a:endParaRPr lang="en-GB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22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56929" y="822894"/>
                    <a:ext cx="2461894" cy="200815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en-GB" sz="12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Core Research Theme Leaders</a:t>
                    </a:r>
                    <a:endParaRPr lang="en-GB" sz="12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Text Box 2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297787" y="828501"/>
                    <a:ext cx="2336799" cy="18959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en-GB" sz="1100" b="1" dirty="0">
                        <a:solidFill>
                          <a:schemeClr val="bg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Investment Committee (R&amp;D calls)</a:t>
                    </a:r>
                    <a:endParaRPr lang="en-GB" sz="11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431800" y="121150"/>
                <a:ext cx="4456999" cy="963209"/>
                <a:chOff x="0" y="-12200"/>
                <a:chExt cx="4456999" cy="963209"/>
              </a:xfrm>
            </p:grpSpPr>
            <p:sp>
              <p:nvSpPr>
                <p:cNvPr id="15" name="Up-Down Arrow 14"/>
                <p:cNvSpPr/>
                <p:nvPr/>
              </p:nvSpPr>
              <p:spPr>
                <a:xfrm>
                  <a:off x="4306190" y="-12200"/>
                  <a:ext cx="150809" cy="323850"/>
                </a:xfrm>
                <a:prstGeom prst="upDownArrow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6" name="Up-Down Arrow 15"/>
                <p:cNvSpPr/>
                <p:nvPr/>
              </p:nvSpPr>
              <p:spPr>
                <a:xfrm>
                  <a:off x="0" y="0"/>
                  <a:ext cx="82550" cy="323850"/>
                </a:xfrm>
                <a:prstGeom prst="upDownArrow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Up-Down Arrow 16"/>
                <p:cNvSpPr/>
                <p:nvPr/>
              </p:nvSpPr>
              <p:spPr>
                <a:xfrm>
                  <a:off x="2608504" y="449647"/>
                  <a:ext cx="181619" cy="501362"/>
                </a:xfrm>
                <a:prstGeom prst="upDownArrow">
                  <a:avLst/>
                </a:prstGeom>
                <a:solidFill>
                  <a:srgbClr val="5B9BD5">
                    <a:lumMod val="75000"/>
                  </a:srgb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090836" y="1518004"/>
              <a:ext cx="2081114" cy="1223351"/>
              <a:chOff x="-4664" y="354"/>
              <a:chExt cx="2081114" cy="1223351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-4664" y="354"/>
                <a:ext cx="0" cy="39185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831850"/>
                <a:ext cx="0" cy="39185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57400" y="12700"/>
                <a:ext cx="19050" cy="1121202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63600" y="850900"/>
                <a:ext cx="227046" cy="28569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92393" y="344730"/>
            <a:ext cx="10515600" cy="686925"/>
          </a:xfrm>
        </p:spPr>
        <p:txBody>
          <a:bodyPr/>
          <a:lstStyle/>
          <a:p>
            <a:r>
              <a:rPr lang="en-GB" sz="4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– and what does it look like</a:t>
            </a:r>
            <a:endParaRPr lang="en-GB" sz="4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3718" y="1081548"/>
            <a:ext cx="3057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delivery structure crafted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Balanced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Industry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Sectoral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Transparent communication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1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LITAC">
      <a:dk1>
        <a:srgbClr val="000000"/>
      </a:dk1>
      <a:lt1>
        <a:srgbClr val="F6F1E4"/>
      </a:lt1>
      <a:dk2>
        <a:srgbClr val="BD9965"/>
      </a:dk2>
      <a:lt2>
        <a:srgbClr val="000000"/>
      </a:lt2>
      <a:accent1>
        <a:srgbClr val="F6F1E4"/>
      </a:accent1>
      <a:accent2>
        <a:srgbClr val="BD9965"/>
      </a:accent2>
      <a:accent3>
        <a:srgbClr val="000000"/>
      </a:accent3>
      <a:accent4>
        <a:srgbClr val="FFCC00"/>
      </a:accent4>
      <a:accent5>
        <a:srgbClr val="6F3B55"/>
      </a:accent5>
      <a:accent6>
        <a:srgbClr val="654D2B"/>
      </a:accent6>
      <a:hlink>
        <a:srgbClr val="FFE065"/>
      </a:hlink>
      <a:folHlink>
        <a:srgbClr val="E4D6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88CD4-464E-4ECA-B993-A2A17601F10F}" vid="{22E13D89-F713-4AED-8D55-EBDA5DFB6E3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F4EED50690945AB06280FF0859424" ma:contentTypeVersion="16" ma:contentTypeDescription="Create a new document." ma:contentTypeScope="" ma:versionID="bd148577fdeebfd9f26ec6d7f0d70f1d">
  <xsd:schema xmlns:xsd="http://www.w3.org/2001/XMLSchema" xmlns:xs="http://www.w3.org/2001/XMLSchema" xmlns:p="http://schemas.microsoft.com/office/2006/metadata/properties" xmlns:ns2="60faadc6-eb69-4617-9c0b-331f935f341e" xmlns:ns3="0647984b-d974-47b2-9a87-0d060a0fee34" targetNamespace="http://schemas.microsoft.com/office/2006/metadata/properties" ma:root="true" ma:fieldsID="31c56253b206c83d8dcdd82a8934cf50" ns2:_="" ns3:_="">
    <xsd:import namespace="60faadc6-eb69-4617-9c0b-331f935f341e"/>
    <xsd:import namespace="0647984b-d974-47b2-9a87-0d060a0fe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aadc6-eb69-4617-9c0b-331f935f3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7984b-d974-47b2-9a87-0d060a0fe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3172a75-68ee-467c-9dcc-1b4d3899ba8c}" ma:internalName="TaxCatchAll" ma:showField="CatchAllData" ma:web="0647984b-d974-47b2-9a87-0d060a0fe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752C57-A062-4278-B2B3-4C526F906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73717-2AAA-4C8F-86B3-F5108845F561}">
  <ds:schemaRefs>
    <ds:schemaRef ds:uri="0647984b-d974-47b2-9a87-0d060a0fee34"/>
    <ds:schemaRef ds:uri="60faadc6-eb69-4617-9c0b-331f935f34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20637</TotalTime>
  <Words>1634</Words>
  <Application>Microsoft Office PowerPoint</Application>
  <PresentationFormat>Widescreen</PresentationFormat>
  <Paragraphs>320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Averta-Light</vt:lpstr>
      <vt:lpstr>Calibri</vt:lpstr>
      <vt:lpstr>Calibri Light</vt:lpstr>
      <vt:lpstr>Courier New</vt:lpstr>
      <vt:lpstr>Times</vt:lpstr>
      <vt:lpstr>Times New Roman</vt:lpstr>
      <vt:lpstr>Wingdings</vt:lpstr>
      <vt:lpstr>Default Design</vt:lpstr>
      <vt:lpstr>Office Theme</vt:lpstr>
      <vt:lpstr>PowerPoint Presentation</vt:lpstr>
      <vt:lpstr>How it all began …….</vt:lpstr>
      <vt:lpstr>The Essential Ingredients</vt:lpstr>
      <vt:lpstr>Economic Development: MIT REAP</vt:lpstr>
      <vt:lpstr>A Fringe Creative Industry?</vt:lpstr>
      <vt:lpstr>There’s lots going on!!!</vt:lpstr>
      <vt:lpstr>Designing the Team</vt:lpstr>
      <vt:lpstr>Engagement – what does that mean?</vt:lpstr>
      <vt:lpstr>Engagement – and what does it look like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 One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Clements</dc:creator>
  <cp:lastModifiedBy>Kevin Almond</cp:lastModifiedBy>
  <cp:revision>110</cp:revision>
  <dcterms:created xsi:type="dcterms:W3CDTF">2006-02-09T16:01:47Z</dcterms:created>
  <dcterms:modified xsi:type="dcterms:W3CDTF">2023-11-09T15:06:03Z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0x010100C2DC7E5D87471E489F17CCF2A0DB359E</vt:lpwstr>
  </property>
</Properties>
</file>