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897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39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064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24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785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1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8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587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218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1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801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5FB07-15F8-42A5-94FF-8D5F29FCB69B}" type="datetimeFigureOut">
              <a:rPr lang="ko-KR" altLang="en-US" smtClean="0"/>
              <a:t>2022-10-28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69924-93CC-4B69-AF62-E781949F4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257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9020" y="1332035"/>
            <a:ext cx="392415" cy="5077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sz="1350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1742592" y="940393"/>
            <a:ext cx="1602398" cy="6694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50" dirty="0">
                <a:latin typeface="Arial" panose="020B0604020202020204" pitchFamily="34" charset="0"/>
                <a:cs typeface="Arial" panose="020B0604020202020204" pitchFamily="34" charset="0"/>
              </a:rPr>
              <a:t>HIRA agents</a:t>
            </a:r>
          </a:p>
          <a:p>
            <a:pPr algn="ctr"/>
            <a:r>
              <a:rPr lang="en-US" altLang="ko-KR" sz="1350" b="1" dirty="0">
                <a:latin typeface="Arial" panose="020B0604020202020204" pitchFamily="34" charset="0"/>
                <a:cs typeface="Arial" panose="020B0604020202020204" pitchFamily="34" charset="0"/>
              </a:rPr>
              <a:t>n = 49</a:t>
            </a:r>
            <a:r>
              <a:rPr lang="ko-KR" alt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ko-KR" sz="1050" dirty="0">
                <a:latin typeface="Arial" panose="020B0604020202020204" pitchFamily="34" charset="0"/>
                <a:cs typeface="Arial" panose="020B0604020202020204" pitchFamily="34" charset="0"/>
              </a:rPr>
              <a:t>(2014 ~ 2019)</a:t>
            </a:r>
            <a:endParaRPr lang="ko-KR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1742592" y="2192614"/>
            <a:ext cx="1602398" cy="13157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50" b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altLang="ko-KR" sz="135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60 pairs</a:t>
            </a:r>
          </a:p>
          <a:p>
            <a:pPr algn="ctr"/>
            <a:r>
              <a:rPr lang="en-US" altLang="ko-K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46 </a:t>
            </a:r>
            <a:r>
              <a:rPr lang="en-US" altLang="ko-K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</a:p>
          <a:p>
            <a:pPr algn="ctr"/>
            <a:endParaRPr lang="en-US" altLang="ko-KR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 products paired once; 12 products paired twice; 1 product paired three times.</a:t>
            </a:r>
            <a:endParaRPr lang="en-US" altLang="ko-KR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1750212" y="4123182"/>
            <a:ext cx="1602398" cy="300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50" b="1" dirty="0">
                <a:latin typeface="Arial" panose="020B0604020202020204" pitchFamily="34" charset="0"/>
                <a:cs typeface="Arial" panose="020B0604020202020204" pitchFamily="34" charset="0"/>
              </a:rPr>
              <a:t>n = 58 pairs</a:t>
            </a: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2542838" y="1882636"/>
            <a:ext cx="1714500" cy="762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72578" y="1570707"/>
            <a:ext cx="2438400" cy="946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50" dirty="0"/>
              <a:t>n = 3</a:t>
            </a:r>
          </a:p>
          <a:p>
            <a:pPr algn="ctr"/>
            <a:r>
              <a:rPr lang="en-US" altLang="ko-KR" sz="1050" dirty="0" smtClean="0"/>
              <a:t>Data unavailable </a:t>
            </a:r>
            <a:r>
              <a:rPr lang="en-US" altLang="ko-KR" sz="1050" dirty="0"/>
              <a:t>in HIRA n=1</a:t>
            </a:r>
          </a:p>
          <a:p>
            <a:pPr algn="ctr"/>
            <a:r>
              <a:rPr lang="en-US" altLang="ko-KR" sz="1050" dirty="0" err="1"/>
              <a:t>siltuximab</a:t>
            </a:r>
            <a:endParaRPr lang="en-US" altLang="ko-KR" sz="1050" dirty="0"/>
          </a:p>
          <a:p>
            <a:pPr algn="ctr"/>
            <a:r>
              <a:rPr lang="en-US" altLang="ko-KR" sz="1050" dirty="0"/>
              <a:t>Not appraised in NICE n=2</a:t>
            </a:r>
          </a:p>
          <a:p>
            <a:pPr algn="ctr"/>
            <a:r>
              <a:rPr lang="en-US" altLang="ko-KR" sz="1050" dirty="0"/>
              <a:t>L-</a:t>
            </a:r>
            <a:r>
              <a:rPr lang="en-US" altLang="ko-KR" sz="1050" dirty="0" err="1"/>
              <a:t>asparaginase</a:t>
            </a:r>
            <a:r>
              <a:rPr lang="en-US" altLang="ko-KR" sz="1050" dirty="0"/>
              <a:t>, </a:t>
            </a:r>
            <a:r>
              <a:rPr lang="en-US" altLang="ko-KR" sz="1050" dirty="0" err="1"/>
              <a:t>Olmutinib</a:t>
            </a:r>
            <a:endParaRPr lang="ko-KR" altLang="en-US" sz="1050" dirty="0"/>
          </a:p>
        </p:txBody>
      </p:sp>
      <p:cxnSp>
        <p:nvCxnSpPr>
          <p:cNvPr id="12" name="직선 화살표 연결선 11"/>
          <p:cNvCxnSpPr/>
          <p:nvPr/>
        </p:nvCxnSpPr>
        <p:spPr>
          <a:xfrm flipV="1">
            <a:off x="1590338" y="1890256"/>
            <a:ext cx="960120" cy="3452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7818" y="1766861"/>
            <a:ext cx="1107000" cy="300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50" dirty="0"/>
              <a:t>pairing</a:t>
            </a:r>
          </a:p>
        </p:txBody>
      </p:sp>
      <p:cxnSp>
        <p:nvCxnSpPr>
          <p:cNvPr id="14" name="직선 화살표 연결선 13"/>
          <p:cNvCxnSpPr/>
          <p:nvPr/>
        </p:nvCxnSpPr>
        <p:spPr>
          <a:xfrm>
            <a:off x="2550458" y="3805583"/>
            <a:ext cx="1714500" cy="762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72578" y="3493654"/>
            <a:ext cx="2438400" cy="946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50" dirty="0"/>
              <a:t>n = 2 pairs</a:t>
            </a:r>
          </a:p>
          <a:p>
            <a:pPr algn="ctr"/>
            <a:r>
              <a:rPr lang="en-US" altLang="ko-KR" sz="1050" dirty="0"/>
              <a:t>NICE terminated appraisal n=1 pair</a:t>
            </a:r>
          </a:p>
          <a:p>
            <a:pPr algn="ctr"/>
            <a:r>
              <a:rPr lang="en-US" altLang="ko-KR" sz="1050" dirty="0" err="1"/>
              <a:t>Olaratumab</a:t>
            </a:r>
            <a:endParaRPr lang="en-US" altLang="ko-KR" sz="1050" dirty="0"/>
          </a:p>
          <a:p>
            <a:pPr algn="ctr"/>
            <a:r>
              <a:rPr lang="en-US" altLang="ko-KR" sz="1050" dirty="0"/>
              <a:t>Market withdrawn in the UK n=1 pair</a:t>
            </a:r>
          </a:p>
          <a:p>
            <a:pPr algn="ctr"/>
            <a:r>
              <a:rPr lang="en-US" altLang="ko-KR" sz="1050" dirty="0" err="1"/>
              <a:t>Alectinib</a:t>
            </a:r>
            <a:endParaRPr lang="en-US" altLang="ko-KR" sz="1050" dirty="0"/>
          </a:p>
        </p:txBody>
      </p:sp>
      <p:cxnSp>
        <p:nvCxnSpPr>
          <p:cNvPr id="16" name="직선 화살표 연결선 15"/>
          <p:cNvCxnSpPr>
            <a:stCxn id="5" idx="2"/>
            <a:endCxn id="7" idx="0"/>
          </p:cNvCxnSpPr>
          <p:nvPr/>
        </p:nvCxnSpPr>
        <p:spPr>
          <a:xfrm>
            <a:off x="2543791" y="1609807"/>
            <a:ext cx="0" cy="58280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>
            <a:off x="2543791" y="3517292"/>
            <a:ext cx="0" cy="605891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647412" y="4689743"/>
            <a:ext cx="4503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HIRA: Health Insurance Review &amp; Assessment Service </a:t>
            </a:r>
          </a:p>
          <a:p>
            <a:r>
              <a:rPr lang="en-US" altLang="ko-KR" sz="900" dirty="0"/>
              <a:t>NICE: National Institute for Health and Care Excellence </a:t>
            </a:r>
          </a:p>
          <a:p>
            <a:r>
              <a:rPr lang="en-US" altLang="ko-KR" sz="900" dirty="0"/>
              <a:t>UK: United Kingdom</a:t>
            </a:r>
          </a:p>
        </p:txBody>
      </p:sp>
    </p:spTree>
    <p:extLst>
      <p:ext uri="{BB962C8B-B14F-4D97-AF65-F5344CB8AC3E}">
        <p14:creationId xmlns:p14="http://schemas.microsoft.com/office/powerpoint/2010/main" val="278399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94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IT</dc:creator>
  <cp:lastModifiedBy>BAE</cp:lastModifiedBy>
  <cp:revision>5</cp:revision>
  <dcterms:created xsi:type="dcterms:W3CDTF">2022-04-13T08:10:30Z</dcterms:created>
  <dcterms:modified xsi:type="dcterms:W3CDTF">2022-10-28T03:13:21Z</dcterms:modified>
</cp:coreProperties>
</file>