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4" r:id="rId3"/>
    <p:sldId id="271" r:id="rId4"/>
    <p:sldId id="263" r:id="rId5"/>
    <p:sldId id="257" r:id="rId6"/>
    <p:sldId id="258" r:id="rId7"/>
    <p:sldId id="266" r:id="rId8"/>
    <p:sldId id="260" r:id="rId9"/>
    <p:sldId id="269" r:id="rId10"/>
    <p:sldId id="259" r:id="rId11"/>
    <p:sldId id="261" r:id="rId12"/>
    <p:sldId id="265" r:id="rId13"/>
    <p:sldId id="268" r:id="rId14"/>
    <p:sldId id="272" r:id="rId15"/>
    <p:sldId id="270" r:id="rId16"/>
    <p:sldId id="262" r:id="rId17"/>
    <p:sldId id="275" r:id="rId18"/>
    <p:sldId id="273" r:id="rId19"/>
    <p:sldId id="267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9303B8-A1AA-4833-B1B0-55B9681C486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9286A-42A0-4A6B-846B-276BFD3B06F5}">
      <dgm:prSet/>
      <dgm:spPr/>
      <dgm:t>
        <a:bodyPr/>
        <a:lstStyle/>
        <a:p>
          <a:r>
            <a:rPr lang="en-GB" dirty="0"/>
            <a:t>Care homes </a:t>
          </a:r>
          <a:r>
            <a:rPr lang="en-GB" b="1" dirty="0"/>
            <a:t>worked together</a:t>
          </a:r>
          <a:r>
            <a:rPr lang="en-GB" dirty="0"/>
            <a:t>; Some relationships became </a:t>
          </a:r>
          <a:r>
            <a:rPr lang="en-GB" b="1" dirty="0"/>
            <a:t>closer; </a:t>
          </a:r>
          <a:r>
            <a:rPr lang="en-GB" b="0" dirty="0"/>
            <a:t>Community</a:t>
          </a:r>
          <a:r>
            <a:rPr lang="en-GB" b="1" dirty="0"/>
            <a:t> networking</a:t>
          </a:r>
          <a:r>
            <a:rPr lang="en-GB" dirty="0"/>
            <a:t> &amp; resources (Marshall et al., 2021)</a:t>
          </a:r>
          <a:endParaRPr lang="en-US" dirty="0"/>
        </a:p>
      </dgm:t>
    </dgm:pt>
    <dgm:pt modelId="{1AEE80F2-9BA5-4982-B32B-5FA5E3E0C9E3}" type="parTrans" cxnId="{F021BFB5-A875-40A4-AF01-BA372D3E4211}">
      <dgm:prSet/>
      <dgm:spPr/>
      <dgm:t>
        <a:bodyPr/>
        <a:lstStyle/>
        <a:p>
          <a:endParaRPr lang="en-US"/>
        </a:p>
      </dgm:t>
    </dgm:pt>
    <dgm:pt modelId="{EC317312-DB58-41FE-8018-85B4AFA50A73}" type="sibTrans" cxnId="{F021BFB5-A875-40A4-AF01-BA372D3E4211}">
      <dgm:prSet/>
      <dgm:spPr/>
      <dgm:t>
        <a:bodyPr/>
        <a:lstStyle/>
        <a:p>
          <a:endParaRPr lang="en-US"/>
        </a:p>
      </dgm:t>
    </dgm:pt>
    <dgm:pt modelId="{378E9AF9-99B3-4DD0-9987-11D274B3ED7E}">
      <dgm:prSet custT="1"/>
      <dgm:spPr/>
      <dgm:t>
        <a:bodyPr/>
        <a:lstStyle/>
        <a:p>
          <a:r>
            <a:rPr lang="en-GB" sz="2000" b="1" dirty="0"/>
            <a:t>Good relationships with caregivers </a:t>
          </a:r>
          <a:r>
            <a:rPr lang="en-GB" sz="2000" dirty="0"/>
            <a:t>reduced covid-19 stress (Chee, 2020)</a:t>
          </a:r>
          <a:endParaRPr lang="en-US" sz="2000" dirty="0"/>
        </a:p>
      </dgm:t>
    </dgm:pt>
    <dgm:pt modelId="{E76367B1-5FC7-4273-8DC9-D9B71E84BF58}" type="parTrans" cxnId="{58E56B52-3942-4E43-9D1D-992B94D1E23A}">
      <dgm:prSet/>
      <dgm:spPr/>
      <dgm:t>
        <a:bodyPr/>
        <a:lstStyle/>
        <a:p>
          <a:endParaRPr lang="en-US"/>
        </a:p>
      </dgm:t>
    </dgm:pt>
    <dgm:pt modelId="{C14DC4BD-3238-4EB0-8886-C55C8540A744}" type="sibTrans" cxnId="{58E56B52-3942-4E43-9D1D-992B94D1E23A}">
      <dgm:prSet/>
      <dgm:spPr/>
      <dgm:t>
        <a:bodyPr/>
        <a:lstStyle/>
        <a:p>
          <a:endParaRPr lang="en-US"/>
        </a:p>
      </dgm:t>
    </dgm:pt>
    <dgm:pt modelId="{FFB5C4EC-9DEB-43BF-BE86-53D927FA73B0}">
      <dgm:prSet/>
      <dgm:spPr/>
      <dgm:t>
        <a:bodyPr/>
        <a:lstStyle/>
        <a:p>
          <a:r>
            <a:rPr lang="en-GB" dirty="0"/>
            <a:t>Opportunities for </a:t>
          </a:r>
          <a:r>
            <a:rPr lang="en-GB" b="1" dirty="0"/>
            <a:t>engagement, physical touch, person-centred care, and positive communication / small talk </a:t>
          </a:r>
          <a:r>
            <a:rPr lang="en-GB" dirty="0"/>
            <a:t>(Ferdous, 2021)</a:t>
          </a:r>
          <a:endParaRPr lang="en-US" dirty="0"/>
        </a:p>
      </dgm:t>
    </dgm:pt>
    <dgm:pt modelId="{DDC55DB2-0011-419D-A4BE-18AAEC2BC280}" type="parTrans" cxnId="{24E3EA0B-E38C-4D9C-BF83-DA53A2958325}">
      <dgm:prSet/>
      <dgm:spPr/>
      <dgm:t>
        <a:bodyPr/>
        <a:lstStyle/>
        <a:p>
          <a:endParaRPr lang="en-US"/>
        </a:p>
      </dgm:t>
    </dgm:pt>
    <dgm:pt modelId="{01306F1D-1C13-4F20-9A22-A6E02B61D4F1}" type="sibTrans" cxnId="{24E3EA0B-E38C-4D9C-BF83-DA53A2958325}">
      <dgm:prSet/>
      <dgm:spPr/>
      <dgm:t>
        <a:bodyPr/>
        <a:lstStyle/>
        <a:p>
          <a:endParaRPr lang="en-US"/>
        </a:p>
      </dgm:t>
    </dgm:pt>
    <dgm:pt modelId="{9476DFE6-8CB2-438C-8CFE-95C104E2FB06}">
      <dgm:prSet/>
      <dgm:spPr/>
      <dgm:t>
        <a:bodyPr/>
        <a:lstStyle/>
        <a:p>
          <a:r>
            <a:rPr lang="en-GB" dirty="0"/>
            <a:t>Move </a:t>
          </a:r>
          <a:r>
            <a:rPr lang="en-GB" b="1" dirty="0"/>
            <a:t>to ‘social-relational’</a:t>
          </a:r>
          <a:r>
            <a:rPr lang="en-GB" dirty="0"/>
            <a:t>– fewer covid-19 deaths than in medical / institutional care models (Power &amp; Carson, 2021)</a:t>
          </a:r>
          <a:endParaRPr lang="en-US" dirty="0"/>
        </a:p>
      </dgm:t>
    </dgm:pt>
    <dgm:pt modelId="{E704F9CD-F6A2-4DB4-83B7-AA9B36BFD595}" type="parTrans" cxnId="{3618110C-B841-48B8-AE4B-88C12CC32819}">
      <dgm:prSet/>
      <dgm:spPr/>
      <dgm:t>
        <a:bodyPr/>
        <a:lstStyle/>
        <a:p>
          <a:endParaRPr lang="en-US"/>
        </a:p>
      </dgm:t>
    </dgm:pt>
    <dgm:pt modelId="{E9435853-1FAB-4945-9F13-9197DBF0A58C}" type="sibTrans" cxnId="{3618110C-B841-48B8-AE4B-88C12CC32819}">
      <dgm:prSet/>
      <dgm:spPr/>
      <dgm:t>
        <a:bodyPr/>
        <a:lstStyle/>
        <a:p>
          <a:endParaRPr lang="en-US"/>
        </a:p>
      </dgm:t>
    </dgm:pt>
    <dgm:pt modelId="{D3CE04FD-1FEE-45E9-8DEF-7212B9F7DDE3}">
      <dgm:prSet/>
      <dgm:spPr/>
      <dgm:t>
        <a:bodyPr/>
        <a:lstStyle/>
        <a:p>
          <a:r>
            <a:rPr lang="en-GB" dirty="0"/>
            <a:t>Care staff tend to have a </a:t>
          </a:r>
          <a:r>
            <a:rPr lang="en-GB" b="1" dirty="0"/>
            <a:t>‘relational-moral’ </a:t>
          </a:r>
          <a:r>
            <a:rPr lang="en-GB" dirty="0"/>
            <a:t>and wellbeing-focused way of working (</a:t>
          </a:r>
          <a:r>
            <a:rPr lang="en-GB" dirty="0" err="1"/>
            <a:t>Dohmen</a:t>
          </a:r>
          <a:r>
            <a:rPr lang="en-GB" dirty="0"/>
            <a:t> et al., 2016; Dutch study)</a:t>
          </a:r>
          <a:endParaRPr lang="en-US" dirty="0"/>
        </a:p>
      </dgm:t>
    </dgm:pt>
    <dgm:pt modelId="{166906CE-2C71-4CCE-B245-89F4F229450F}" type="parTrans" cxnId="{59DA3952-F237-4142-AA0B-BF64E4273B01}">
      <dgm:prSet/>
      <dgm:spPr/>
      <dgm:t>
        <a:bodyPr/>
        <a:lstStyle/>
        <a:p>
          <a:endParaRPr lang="en-US"/>
        </a:p>
      </dgm:t>
    </dgm:pt>
    <dgm:pt modelId="{A4870FD4-9428-4CCC-8EB4-ED769F78D9B4}" type="sibTrans" cxnId="{59DA3952-F237-4142-AA0B-BF64E4273B01}">
      <dgm:prSet/>
      <dgm:spPr/>
      <dgm:t>
        <a:bodyPr/>
        <a:lstStyle/>
        <a:p>
          <a:endParaRPr lang="en-US"/>
        </a:p>
      </dgm:t>
    </dgm:pt>
    <dgm:pt modelId="{19226765-9061-406B-992B-430136E82F0A}">
      <dgm:prSet/>
      <dgm:spPr/>
      <dgm:t>
        <a:bodyPr/>
        <a:lstStyle/>
        <a:p>
          <a:r>
            <a:rPr lang="en-GB" dirty="0"/>
            <a:t>Best practice – </a:t>
          </a:r>
          <a:r>
            <a:rPr lang="en-GB" b="1" dirty="0"/>
            <a:t>maintain social connections, strengthen social connections </a:t>
          </a:r>
          <a:r>
            <a:rPr lang="en-GB" dirty="0"/>
            <a:t>– </a:t>
          </a:r>
          <a:r>
            <a:rPr lang="en-GB" dirty="0" err="1"/>
            <a:t>esp</a:t>
          </a:r>
          <a:r>
            <a:rPr lang="en-GB" dirty="0"/>
            <a:t> between residents and ‘outside world’ (Beogo et al., 2022)</a:t>
          </a:r>
          <a:endParaRPr lang="en-US" dirty="0"/>
        </a:p>
      </dgm:t>
    </dgm:pt>
    <dgm:pt modelId="{A0BEF443-0290-49CC-8E45-8A06EB979651}" type="parTrans" cxnId="{001AFC5D-6786-4FE7-BC0E-7B698E105FB4}">
      <dgm:prSet/>
      <dgm:spPr/>
      <dgm:t>
        <a:bodyPr/>
        <a:lstStyle/>
        <a:p>
          <a:endParaRPr lang="en-US"/>
        </a:p>
      </dgm:t>
    </dgm:pt>
    <dgm:pt modelId="{DA4CE293-FB8F-4449-9A2D-68710FC932AC}" type="sibTrans" cxnId="{001AFC5D-6786-4FE7-BC0E-7B698E105FB4}">
      <dgm:prSet/>
      <dgm:spPr/>
      <dgm:t>
        <a:bodyPr/>
        <a:lstStyle/>
        <a:p>
          <a:endParaRPr lang="en-US"/>
        </a:p>
      </dgm:t>
    </dgm:pt>
    <dgm:pt modelId="{DB236873-1FD5-4782-9AE4-AA20E4F2AFD9}" type="pres">
      <dgm:prSet presAssocID="{4E9303B8-A1AA-4833-B1B0-55B9681C4865}" presName="diagram" presStyleCnt="0">
        <dgm:presLayoutVars>
          <dgm:dir/>
          <dgm:resizeHandles val="exact"/>
        </dgm:presLayoutVars>
      </dgm:prSet>
      <dgm:spPr/>
    </dgm:pt>
    <dgm:pt modelId="{69484B8A-C861-46B2-AD51-4A4DB7340B4B}" type="pres">
      <dgm:prSet presAssocID="{7DE9286A-42A0-4A6B-846B-276BFD3B06F5}" presName="node" presStyleLbl="node1" presStyleIdx="0" presStyleCnt="6">
        <dgm:presLayoutVars>
          <dgm:bulletEnabled val="1"/>
        </dgm:presLayoutVars>
      </dgm:prSet>
      <dgm:spPr/>
    </dgm:pt>
    <dgm:pt modelId="{E14C92DE-E241-4642-9334-55F551EA86CD}" type="pres">
      <dgm:prSet presAssocID="{EC317312-DB58-41FE-8018-85B4AFA50A73}" presName="sibTrans" presStyleCnt="0"/>
      <dgm:spPr/>
    </dgm:pt>
    <dgm:pt modelId="{E7628408-AAB4-42E1-B29B-147C7E86C612}" type="pres">
      <dgm:prSet presAssocID="{378E9AF9-99B3-4DD0-9987-11D274B3ED7E}" presName="node" presStyleLbl="node1" presStyleIdx="1" presStyleCnt="6">
        <dgm:presLayoutVars>
          <dgm:bulletEnabled val="1"/>
        </dgm:presLayoutVars>
      </dgm:prSet>
      <dgm:spPr/>
    </dgm:pt>
    <dgm:pt modelId="{1ECFD9EA-BE13-4B82-83AA-58E7FBF430B9}" type="pres">
      <dgm:prSet presAssocID="{C14DC4BD-3238-4EB0-8886-C55C8540A744}" presName="sibTrans" presStyleCnt="0"/>
      <dgm:spPr/>
    </dgm:pt>
    <dgm:pt modelId="{C05B8B46-A6C8-4708-9DF0-2377B86C3328}" type="pres">
      <dgm:prSet presAssocID="{FFB5C4EC-9DEB-43BF-BE86-53D927FA73B0}" presName="node" presStyleLbl="node1" presStyleIdx="2" presStyleCnt="6">
        <dgm:presLayoutVars>
          <dgm:bulletEnabled val="1"/>
        </dgm:presLayoutVars>
      </dgm:prSet>
      <dgm:spPr/>
    </dgm:pt>
    <dgm:pt modelId="{FCA96C77-D026-4EFA-A99E-F6636BB36E11}" type="pres">
      <dgm:prSet presAssocID="{01306F1D-1C13-4F20-9A22-A6E02B61D4F1}" presName="sibTrans" presStyleCnt="0"/>
      <dgm:spPr/>
    </dgm:pt>
    <dgm:pt modelId="{95EEB7D2-4A6C-4F99-991B-DA23DB9CD573}" type="pres">
      <dgm:prSet presAssocID="{9476DFE6-8CB2-438C-8CFE-95C104E2FB06}" presName="node" presStyleLbl="node1" presStyleIdx="3" presStyleCnt="6">
        <dgm:presLayoutVars>
          <dgm:bulletEnabled val="1"/>
        </dgm:presLayoutVars>
      </dgm:prSet>
      <dgm:spPr/>
    </dgm:pt>
    <dgm:pt modelId="{182F7965-2459-4D7C-94EE-B889AFBCFF84}" type="pres">
      <dgm:prSet presAssocID="{E9435853-1FAB-4945-9F13-9197DBF0A58C}" presName="sibTrans" presStyleCnt="0"/>
      <dgm:spPr/>
    </dgm:pt>
    <dgm:pt modelId="{A23EE6BA-1CFA-4CE2-A037-93FE197CE73D}" type="pres">
      <dgm:prSet presAssocID="{D3CE04FD-1FEE-45E9-8DEF-7212B9F7DDE3}" presName="node" presStyleLbl="node1" presStyleIdx="4" presStyleCnt="6">
        <dgm:presLayoutVars>
          <dgm:bulletEnabled val="1"/>
        </dgm:presLayoutVars>
      </dgm:prSet>
      <dgm:spPr/>
    </dgm:pt>
    <dgm:pt modelId="{1CD05EA4-0A0D-489C-AF09-34E80A6B48A5}" type="pres">
      <dgm:prSet presAssocID="{A4870FD4-9428-4CCC-8EB4-ED769F78D9B4}" presName="sibTrans" presStyleCnt="0"/>
      <dgm:spPr/>
    </dgm:pt>
    <dgm:pt modelId="{4FAA8A36-C796-4550-98C5-A482CCCDA8C7}" type="pres">
      <dgm:prSet presAssocID="{19226765-9061-406B-992B-430136E82F0A}" presName="node" presStyleLbl="node1" presStyleIdx="5" presStyleCnt="6">
        <dgm:presLayoutVars>
          <dgm:bulletEnabled val="1"/>
        </dgm:presLayoutVars>
      </dgm:prSet>
      <dgm:spPr/>
    </dgm:pt>
  </dgm:ptLst>
  <dgm:cxnLst>
    <dgm:cxn modelId="{24E3EA0B-E38C-4D9C-BF83-DA53A2958325}" srcId="{4E9303B8-A1AA-4833-B1B0-55B9681C4865}" destId="{FFB5C4EC-9DEB-43BF-BE86-53D927FA73B0}" srcOrd="2" destOrd="0" parTransId="{DDC55DB2-0011-419D-A4BE-18AAEC2BC280}" sibTransId="{01306F1D-1C13-4F20-9A22-A6E02B61D4F1}"/>
    <dgm:cxn modelId="{3618110C-B841-48B8-AE4B-88C12CC32819}" srcId="{4E9303B8-A1AA-4833-B1B0-55B9681C4865}" destId="{9476DFE6-8CB2-438C-8CFE-95C104E2FB06}" srcOrd="3" destOrd="0" parTransId="{E704F9CD-F6A2-4DB4-83B7-AA9B36BFD595}" sibTransId="{E9435853-1FAB-4945-9F13-9197DBF0A58C}"/>
    <dgm:cxn modelId="{60CDD310-7BB2-4FF8-A80C-9005E39368D7}" type="presOf" srcId="{9476DFE6-8CB2-438C-8CFE-95C104E2FB06}" destId="{95EEB7D2-4A6C-4F99-991B-DA23DB9CD573}" srcOrd="0" destOrd="0" presId="urn:microsoft.com/office/officeart/2005/8/layout/default"/>
    <dgm:cxn modelId="{EBA40317-387C-441C-981E-6E13F0C91D69}" type="presOf" srcId="{D3CE04FD-1FEE-45E9-8DEF-7212B9F7DDE3}" destId="{A23EE6BA-1CFA-4CE2-A037-93FE197CE73D}" srcOrd="0" destOrd="0" presId="urn:microsoft.com/office/officeart/2005/8/layout/default"/>
    <dgm:cxn modelId="{87685621-143D-4F6F-AF7F-0A17525E5FD3}" type="presOf" srcId="{7DE9286A-42A0-4A6B-846B-276BFD3B06F5}" destId="{69484B8A-C861-46B2-AD51-4A4DB7340B4B}" srcOrd="0" destOrd="0" presId="urn:microsoft.com/office/officeart/2005/8/layout/default"/>
    <dgm:cxn modelId="{01D0643F-744A-4128-A046-9A3B8A0FA47B}" type="presOf" srcId="{19226765-9061-406B-992B-430136E82F0A}" destId="{4FAA8A36-C796-4550-98C5-A482CCCDA8C7}" srcOrd="0" destOrd="0" presId="urn:microsoft.com/office/officeart/2005/8/layout/default"/>
    <dgm:cxn modelId="{001AFC5D-6786-4FE7-BC0E-7B698E105FB4}" srcId="{4E9303B8-A1AA-4833-B1B0-55B9681C4865}" destId="{19226765-9061-406B-992B-430136E82F0A}" srcOrd="5" destOrd="0" parTransId="{A0BEF443-0290-49CC-8E45-8A06EB979651}" sibTransId="{DA4CE293-FB8F-4449-9A2D-68710FC932AC}"/>
    <dgm:cxn modelId="{0C561460-503E-4A92-A272-138416BC1568}" type="presOf" srcId="{378E9AF9-99B3-4DD0-9987-11D274B3ED7E}" destId="{E7628408-AAB4-42E1-B29B-147C7E86C612}" srcOrd="0" destOrd="0" presId="urn:microsoft.com/office/officeart/2005/8/layout/default"/>
    <dgm:cxn modelId="{4776134A-C892-42FB-A705-8DEE9142B35C}" type="presOf" srcId="{4E9303B8-A1AA-4833-B1B0-55B9681C4865}" destId="{DB236873-1FD5-4782-9AE4-AA20E4F2AFD9}" srcOrd="0" destOrd="0" presId="urn:microsoft.com/office/officeart/2005/8/layout/default"/>
    <dgm:cxn modelId="{59DA3952-F237-4142-AA0B-BF64E4273B01}" srcId="{4E9303B8-A1AA-4833-B1B0-55B9681C4865}" destId="{D3CE04FD-1FEE-45E9-8DEF-7212B9F7DDE3}" srcOrd="4" destOrd="0" parTransId="{166906CE-2C71-4CCE-B245-89F4F229450F}" sibTransId="{A4870FD4-9428-4CCC-8EB4-ED769F78D9B4}"/>
    <dgm:cxn modelId="{58E56B52-3942-4E43-9D1D-992B94D1E23A}" srcId="{4E9303B8-A1AA-4833-B1B0-55B9681C4865}" destId="{378E9AF9-99B3-4DD0-9987-11D274B3ED7E}" srcOrd="1" destOrd="0" parTransId="{E76367B1-5FC7-4273-8DC9-D9B71E84BF58}" sibTransId="{C14DC4BD-3238-4EB0-8886-C55C8540A744}"/>
    <dgm:cxn modelId="{F021BFB5-A875-40A4-AF01-BA372D3E4211}" srcId="{4E9303B8-A1AA-4833-B1B0-55B9681C4865}" destId="{7DE9286A-42A0-4A6B-846B-276BFD3B06F5}" srcOrd="0" destOrd="0" parTransId="{1AEE80F2-9BA5-4982-B32B-5FA5E3E0C9E3}" sibTransId="{EC317312-DB58-41FE-8018-85B4AFA50A73}"/>
    <dgm:cxn modelId="{CF0F27EB-CE34-4C85-9F7F-6EB2AEC350CD}" type="presOf" srcId="{FFB5C4EC-9DEB-43BF-BE86-53D927FA73B0}" destId="{C05B8B46-A6C8-4708-9DF0-2377B86C3328}" srcOrd="0" destOrd="0" presId="urn:microsoft.com/office/officeart/2005/8/layout/default"/>
    <dgm:cxn modelId="{87F83363-AF53-455D-AF35-8DA937992FF6}" type="presParOf" srcId="{DB236873-1FD5-4782-9AE4-AA20E4F2AFD9}" destId="{69484B8A-C861-46B2-AD51-4A4DB7340B4B}" srcOrd="0" destOrd="0" presId="urn:microsoft.com/office/officeart/2005/8/layout/default"/>
    <dgm:cxn modelId="{567CB2C7-B58B-403F-B2E8-259D205F6BA0}" type="presParOf" srcId="{DB236873-1FD5-4782-9AE4-AA20E4F2AFD9}" destId="{E14C92DE-E241-4642-9334-55F551EA86CD}" srcOrd="1" destOrd="0" presId="urn:microsoft.com/office/officeart/2005/8/layout/default"/>
    <dgm:cxn modelId="{19765141-0E76-4D48-80EF-5790BA07A086}" type="presParOf" srcId="{DB236873-1FD5-4782-9AE4-AA20E4F2AFD9}" destId="{E7628408-AAB4-42E1-B29B-147C7E86C612}" srcOrd="2" destOrd="0" presId="urn:microsoft.com/office/officeart/2005/8/layout/default"/>
    <dgm:cxn modelId="{94F06D1D-ACBE-4E6E-B124-16A0B9EF553E}" type="presParOf" srcId="{DB236873-1FD5-4782-9AE4-AA20E4F2AFD9}" destId="{1ECFD9EA-BE13-4B82-83AA-58E7FBF430B9}" srcOrd="3" destOrd="0" presId="urn:microsoft.com/office/officeart/2005/8/layout/default"/>
    <dgm:cxn modelId="{3DE969D9-8D1D-4306-9DF9-40844FB5B1FD}" type="presParOf" srcId="{DB236873-1FD5-4782-9AE4-AA20E4F2AFD9}" destId="{C05B8B46-A6C8-4708-9DF0-2377B86C3328}" srcOrd="4" destOrd="0" presId="urn:microsoft.com/office/officeart/2005/8/layout/default"/>
    <dgm:cxn modelId="{8209D864-FBD2-4214-ACEE-A817360567B1}" type="presParOf" srcId="{DB236873-1FD5-4782-9AE4-AA20E4F2AFD9}" destId="{FCA96C77-D026-4EFA-A99E-F6636BB36E11}" srcOrd="5" destOrd="0" presId="urn:microsoft.com/office/officeart/2005/8/layout/default"/>
    <dgm:cxn modelId="{1F83F171-5CAE-4B35-97DE-466A66B603C0}" type="presParOf" srcId="{DB236873-1FD5-4782-9AE4-AA20E4F2AFD9}" destId="{95EEB7D2-4A6C-4F99-991B-DA23DB9CD573}" srcOrd="6" destOrd="0" presId="urn:microsoft.com/office/officeart/2005/8/layout/default"/>
    <dgm:cxn modelId="{47C0A7AC-9A7F-42BD-9362-D13F60409DE5}" type="presParOf" srcId="{DB236873-1FD5-4782-9AE4-AA20E4F2AFD9}" destId="{182F7965-2459-4D7C-94EE-B889AFBCFF84}" srcOrd="7" destOrd="0" presId="urn:microsoft.com/office/officeart/2005/8/layout/default"/>
    <dgm:cxn modelId="{03A319DB-A3F2-474C-94F6-9062E1C6255A}" type="presParOf" srcId="{DB236873-1FD5-4782-9AE4-AA20E4F2AFD9}" destId="{A23EE6BA-1CFA-4CE2-A037-93FE197CE73D}" srcOrd="8" destOrd="0" presId="urn:microsoft.com/office/officeart/2005/8/layout/default"/>
    <dgm:cxn modelId="{66050D0D-8DAB-424B-AC6B-F029DCB22AD7}" type="presParOf" srcId="{DB236873-1FD5-4782-9AE4-AA20E4F2AFD9}" destId="{1CD05EA4-0A0D-489C-AF09-34E80A6B48A5}" srcOrd="9" destOrd="0" presId="urn:microsoft.com/office/officeart/2005/8/layout/default"/>
    <dgm:cxn modelId="{A2709ECD-A4DA-4F2C-BFCE-BD9892DB0A0D}" type="presParOf" srcId="{DB236873-1FD5-4782-9AE4-AA20E4F2AFD9}" destId="{4FAA8A36-C796-4550-98C5-A482CCCDA8C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13878-9B5D-49D6-B8D3-C4A7FE2DD78F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4BDFFED-A300-4191-BCCF-971AB427E6A2}">
      <dgm:prSet custT="1"/>
      <dgm:spPr/>
      <dgm:t>
        <a:bodyPr/>
        <a:lstStyle/>
        <a:p>
          <a:pPr>
            <a:defRPr b="1"/>
          </a:pPr>
          <a:r>
            <a:rPr lang="en-GB" sz="2000" dirty="0"/>
            <a:t>Reduces cortisol (</a:t>
          </a:r>
          <a:r>
            <a:rPr lang="en-GB" sz="2000" dirty="0" err="1"/>
            <a:t>Cambell</a:t>
          </a:r>
          <a:r>
            <a:rPr lang="en-GB" sz="2000" dirty="0"/>
            <a:t> &amp; Bodkin-Allen, 2022)</a:t>
          </a:r>
          <a:endParaRPr lang="en-US" sz="2000" dirty="0"/>
        </a:p>
      </dgm:t>
    </dgm:pt>
    <dgm:pt modelId="{CA6BE104-1B24-4770-953D-F2E3FFA6B6CD}" type="parTrans" cxnId="{281DD0D9-25AD-4F88-BA56-DE758A51058C}">
      <dgm:prSet/>
      <dgm:spPr/>
      <dgm:t>
        <a:bodyPr/>
        <a:lstStyle/>
        <a:p>
          <a:endParaRPr lang="en-US"/>
        </a:p>
      </dgm:t>
    </dgm:pt>
    <dgm:pt modelId="{B9F9D210-2C08-49A0-85CA-D92F0C86759E}" type="sibTrans" cxnId="{281DD0D9-25AD-4F88-BA56-DE758A51058C}">
      <dgm:prSet/>
      <dgm:spPr/>
      <dgm:t>
        <a:bodyPr/>
        <a:lstStyle/>
        <a:p>
          <a:endParaRPr lang="en-US"/>
        </a:p>
      </dgm:t>
    </dgm:pt>
    <dgm:pt modelId="{4408E982-8ED4-414B-A341-1BE85870CF5F}">
      <dgm:prSet custT="1"/>
      <dgm:spPr/>
      <dgm:t>
        <a:bodyPr/>
        <a:lstStyle/>
        <a:p>
          <a:pPr>
            <a:defRPr b="1"/>
          </a:pPr>
          <a:r>
            <a:rPr lang="en-GB" sz="2000" dirty="0"/>
            <a:t>Release endorphins (</a:t>
          </a:r>
          <a:r>
            <a:rPr lang="en-GB" sz="2000" dirty="0" err="1"/>
            <a:t>Klang</a:t>
          </a:r>
          <a:r>
            <a:rPr lang="en-GB" sz="2000" dirty="0"/>
            <a:t> et al., 2018)</a:t>
          </a:r>
          <a:endParaRPr lang="en-US" sz="2000" dirty="0"/>
        </a:p>
      </dgm:t>
    </dgm:pt>
    <dgm:pt modelId="{516676BD-F2A0-4F99-8323-3259AE3887BB}" type="parTrans" cxnId="{2400DA9F-4669-4EE4-8D8A-B9AA8F6AF601}">
      <dgm:prSet/>
      <dgm:spPr/>
      <dgm:t>
        <a:bodyPr/>
        <a:lstStyle/>
        <a:p>
          <a:endParaRPr lang="en-US"/>
        </a:p>
      </dgm:t>
    </dgm:pt>
    <dgm:pt modelId="{65E1AB02-80DF-4F09-B0CA-6C2ADE7B7F90}" type="sibTrans" cxnId="{2400DA9F-4669-4EE4-8D8A-B9AA8F6AF601}">
      <dgm:prSet/>
      <dgm:spPr/>
      <dgm:t>
        <a:bodyPr/>
        <a:lstStyle/>
        <a:p>
          <a:endParaRPr lang="en-US"/>
        </a:p>
      </dgm:t>
    </dgm:pt>
    <dgm:pt modelId="{05E1547D-88F3-495A-88C4-66B5C0FFFE64}">
      <dgm:prSet custT="1"/>
      <dgm:spPr/>
      <dgm:t>
        <a:bodyPr/>
        <a:lstStyle/>
        <a:p>
          <a:pPr>
            <a:defRPr b="1"/>
          </a:pPr>
          <a:r>
            <a:rPr lang="en-GB" sz="2000" dirty="0"/>
            <a:t>Connectednessw/ oxytocin (Good &amp; Russo, 2022)</a:t>
          </a:r>
          <a:endParaRPr lang="en-US" sz="2000" dirty="0"/>
        </a:p>
      </dgm:t>
    </dgm:pt>
    <dgm:pt modelId="{C90FF30E-0450-401D-8976-12CE8BC0B010}" type="parTrans" cxnId="{3DAF9583-E0CA-4291-9FA0-019A60A9D83E}">
      <dgm:prSet/>
      <dgm:spPr/>
      <dgm:t>
        <a:bodyPr/>
        <a:lstStyle/>
        <a:p>
          <a:endParaRPr lang="en-US"/>
        </a:p>
      </dgm:t>
    </dgm:pt>
    <dgm:pt modelId="{06C446B5-66D9-4909-AB73-23112EFC7718}" type="sibTrans" cxnId="{3DAF9583-E0CA-4291-9FA0-019A60A9D83E}">
      <dgm:prSet/>
      <dgm:spPr/>
      <dgm:t>
        <a:bodyPr/>
        <a:lstStyle/>
        <a:p>
          <a:endParaRPr lang="en-US"/>
        </a:p>
      </dgm:t>
    </dgm:pt>
    <dgm:pt modelId="{2838FF21-75E4-417E-8B28-329BC279C0EB}">
      <dgm:prSet/>
      <dgm:spPr/>
      <dgm:t>
        <a:bodyPr/>
        <a:lstStyle/>
        <a:p>
          <a:endParaRPr lang="en-US" dirty="0"/>
        </a:p>
      </dgm:t>
    </dgm:pt>
    <dgm:pt modelId="{3145B7C2-79F7-4322-9054-3810DC39040B}" type="parTrans" cxnId="{9A62B66F-C182-43BC-B3A5-DD06CF3C2A8E}">
      <dgm:prSet/>
      <dgm:spPr/>
      <dgm:t>
        <a:bodyPr/>
        <a:lstStyle/>
        <a:p>
          <a:endParaRPr lang="en-US"/>
        </a:p>
      </dgm:t>
    </dgm:pt>
    <dgm:pt modelId="{A408BA34-C51D-47B2-B9B2-8F47AC79AF17}" type="sibTrans" cxnId="{9A62B66F-C182-43BC-B3A5-DD06CF3C2A8E}">
      <dgm:prSet/>
      <dgm:spPr/>
      <dgm:t>
        <a:bodyPr/>
        <a:lstStyle/>
        <a:p>
          <a:endParaRPr lang="en-US"/>
        </a:p>
      </dgm:t>
    </dgm:pt>
    <dgm:pt modelId="{54E978E6-8765-4177-A527-6D7E32DF758C}">
      <dgm:prSet custT="1"/>
      <dgm:spPr/>
      <dgm:t>
        <a:bodyPr/>
        <a:lstStyle/>
        <a:p>
          <a:pPr>
            <a:defRPr b="1"/>
          </a:pPr>
          <a:r>
            <a:rPr lang="en-GB" sz="2000" dirty="0"/>
            <a:t>Memories / nostalgia</a:t>
          </a:r>
          <a:endParaRPr lang="en-US" sz="2000" dirty="0"/>
        </a:p>
      </dgm:t>
    </dgm:pt>
    <dgm:pt modelId="{AC7259DB-24ED-4ADB-B1AC-521BDC957D14}" type="parTrans" cxnId="{27E98B07-9FA2-42AE-A911-B4B173B4026F}">
      <dgm:prSet/>
      <dgm:spPr/>
      <dgm:t>
        <a:bodyPr/>
        <a:lstStyle/>
        <a:p>
          <a:endParaRPr lang="en-US"/>
        </a:p>
      </dgm:t>
    </dgm:pt>
    <dgm:pt modelId="{C4B92AE4-581F-496B-84AC-02789175718C}" type="sibTrans" cxnId="{27E98B07-9FA2-42AE-A911-B4B173B4026F}">
      <dgm:prSet/>
      <dgm:spPr/>
      <dgm:t>
        <a:bodyPr/>
        <a:lstStyle/>
        <a:p>
          <a:endParaRPr lang="en-US"/>
        </a:p>
      </dgm:t>
    </dgm:pt>
    <dgm:pt modelId="{5EF33C47-916C-4B2B-B0D9-500702A1686B}">
      <dgm:prSet custT="1"/>
      <dgm:spPr/>
      <dgm:t>
        <a:bodyPr/>
        <a:lstStyle/>
        <a:p>
          <a:pPr>
            <a:defRPr b="1"/>
          </a:pPr>
          <a:r>
            <a:rPr lang="en-GB" sz="2000" dirty="0"/>
            <a:t>Quick group bonding (</a:t>
          </a:r>
          <a:r>
            <a:rPr lang="en-GB" sz="2000" dirty="0" err="1"/>
            <a:t>Weinsten</a:t>
          </a:r>
          <a:r>
            <a:rPr lang="en-GB" sz="2000" dirty="0"/>
            <a:t> et al., 2016)</a:t>
          </a:r>
          <a:endParaRPr lang="en-US" sz="2000" dirty="0"/>
        </a:p>
      </dgm:t>
    </dgm:pt>
    <dgm:pt modelId="{63BBBD81-357D-4576-8A83-6CBE7C876A70}" type="sibTrans" cxnId="{638A536D-81FA-4BF4-B7C6-7D59208B5A66}">
      <dgm:prSet/>
      <dgm:spPr/>
      <dgm:t>
        <a:bodyPr/>
        <a:lstStyle/>
        <a:p>
          <a:endParaRPr lang="en-US"/>
        </a:p>
      </dgm:t>
    </dgm:pt>
    <dgm:pt modelId="{3DD7A1B3-0118-4825-B601-942B1B8D7ADC}" type="parTrans" cxnId="{638A536D-81FA-4BF4-B7C6-7D59208B5A66}">
      <dgm:prSet/>
      <dgm:spPr/>
      <dgm:t>
        <a:bodyPr/>
        <a:lstStyle/>
        <a:p>
          <a:endParaRPr lang="en-US"/>
        </a:p>
      </dgm:t>
    </dgm:pt>
    <dgm:pt modelId="{AA3EB0B8-04AB-46F2-8EE8-CAC6EE2400B0}" type="pres">
      <dgm:prSet presAssocID="{87813878-9B5D-49D6-B8D3-C4A7FE2DD78F}" presName="root" presStyleCnt="0">
        <dgm:presLayoutVars>
          <dgm:dir/>
          <dgm:resizeHandles val="exact"/>
        </dgm:presLayoutVars>
      </dgm:prSet>
      <dgm:spPr/>
    </dgm:pt>
    <dgm:pt modelId="{4EAC3A24-5F32-40BD-A3C1-B6A543F99367}" type="pres">
      <dgm:prSet presAssocID="{E4BDFFED-A300-4191-BCCF-971AB427E6A2}" presName="compNode" presStyleCnt="0"/>
      <dgm:spPr/>
    </dgm:pt>
    <dgm:pt modelId="{A409FBC3-DF8A-45F7-BC9C-33A635193FE1}" type="pres">
      <dgm:prSet presAssocID="{E4BDFFED-A300-4191-BCCF-971AB427E6A2}" presName="iconRect" presStyleLbl="node1" presStyleIdx="0" presStyleCnt="5" custScaleX="234107" custScaleY="234107" custLinFactNeighborX="11417" custLinFactNeighborY="-8880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ce"/>
        </a:ext>
      </dgm:extLst>
    </dgm:pt>
    <dgm:pt modelId="{18742226-93C5-40AB-A031-F3DA8AC92553}" type="pres">
      <dgm:prSet presAssocID="{E4BDFFED-A300-4191-BCCF-971AB427E6A2}" presName="iconSpace" presStyleCnt="0"/>
      <dgm:spPr/>
    </dgm:pt>
    <dgm:pt modelId="{C96E950B-37EA-43B6-A547-503D4E70D492}" type="pres">
      <dgm:prSet presAssocID="{E4BDFFED-A300-4191-BCCF-971AB427E6A2}" presName="parTx" presStyleLbl="revTx" presStyleIdx="0" presStyleCnt="10">
        <dgm:presLayoutVars>
          <dgm:chMax val="0"/>
          <dgm:chPref val="0"/>
        </dgm:presLayoutVars>
      </dgm:prSet>
      <dgm:spPr/>
    </dgm:pt>
    <dgm:pt modelId="{A272881B-1BFF-4FF3-BA06-AB7F867E7EAC}" type="pres">
      <dgm:prSet presAssocID="{E4BDFFED-A300-4191-BCCF-971AB427E6A2}" presName="txSpace" presStyleCnt="0"/>
      <dgm:spPr/>
    </dgm:pt>
    <dgm:pt modelId="{ED5ABA8E-2DAC-46C1-A02B-F2E5F6BBDA59}" type="pres">
      <dgm:prSet presAssocID="{E4BDFFED-A300-4191-BCCF-971AB427E6A2}" presName="desTx" presStyleLbl="revTx" presStyleIdx="1" presStyleCnt="10">
        <dgm:presLayoutVars/>
      </dgm:prSet>
      <dgm:spPr/>
    </dgm:pt>
    <dgm:pt modelId="{080BC254-2D7F-4561-8FCB-9320B0B6E267}" type="pres">
      <dgm:prSet presAssocID="{B9F9D210-2C08-49A0-85CA-D92F0C86759E}" presName="sibTrans" presStyleCnt="0"/>
      <dgm:spPr/>
    </dgm:pt>
    <dgm:pt modelId="{26475DE2-4D33-45F1-8EBF-6857A39790BE}" type="pres">
      <dgm:prSet presAssocID="{4408E982-8ED4-414B-A341-1BE85870CF5F}" presName="compNode" presStyleCnt="0"/>
      <dgm:spPr/>
    </dgm:pt>
    <dgm:pt modelId="{1348CD51-C626-4809-BC7C-FA02B8202252}" type="pres">
      <dgm:prSet presAssocID="{4408E982-8ED4-414B-A341-1BE85870CF5F}" presName="iconRect" presStyleLbl="node1" presStyleIdx="1" presStyleCnt="5" custScaleX="234107" custScaleY="234107" custLinFactNeighborX="11417" custLinFactNeighborY="-888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946AF9F-32A8-4488-B2E1-3DF87AAB26A3}" type="pres">
      <dgm:prSet presAssocID="{4408E982-8ED4-414B-A341-1BE85870CF5F}" presName="iconSpace" presStyleCnt="0"/>
      <dgm:spPr/>
    </dgm:pt>
    <dgm:pt modelId="{E46FFCB2-3F9A-49C0-BEF5-85D160DA01A8}" type="pres">
      <dgm:prSet presAssocID="{4408E982-8ED4-414B-A341-1BE85870CF5F}" presName="parTx" presStyleLbl="revTx" presStyleIdx="2" presStyleCnt="10">
        <dgm:presLayoutVars>
          <dgm:chMax val="0"/>
          <dgm:chPref val="0"/>
        </dgm:presLayoutVars>
      </dgm:prSet>
      <dgm:spPr/>
    </dgm:pt>
    <dgm:pt modelId="{D3D779A5-BFC5-48FC-8211-B1E24510E08C}" type="pres">
      <dgm:prSet presAssocID="{4408E982-8ED4-414B-A341-1BE85870CF5F}" presName="txSpace" presStyleCnt="0"/>
      <dgm:spPr/>
    </dgm:pt>
    <dgm:pt modelId="{5F1BE647-09EB-4E83-9D40-00548CA5886F}" type="pres">
      <dgm:prSet presAssocID="{4408E982-8ED4-414B-A341-1BE85870CF5F}" presName="desTx" presStyleLbl="revTx" presStyleIdx="3" presStyleCnt="10">
        <dgm:presLayoutVars/>
      </dgm:prSet>
      <dgm:spPr/>
    </dgm:pt>
    <dgm:pt modelId="{6352D24B-BEB4-47D5-951B-7A4097D2F8D9}" type="pres">
      <dgm:prSet presAssocID="{65E1AB02-80DF-4F09-B0CA-6C2ADE7B7F90}" presName="sibTrans" presStyleCnt="0"/>
      <dgm:spPr/>
    </dgm:pt>
    <dgm:pt modelId="{943F3A87-76F2-4389-83BF-FF4602BBC497}" type="pres">
      <dgm:prSet presAssocID="{05E1547D-88F3-495A-88C4-66B5C0FFFE64}" presName="compNode" presStyleCnt="0"/>
      <dgm:spPr/>
    </dgm:pt>
    <dgm:pt modelId="{D15A4A35-8A37-42CD-B3BE-EE040E8681DB}" type="pres">
      <dgm:prSet presAssocID="{05E1547D-88F3-495A-88C4-66B5C0FFFE64}" presName="iconRect" presStyleLbl="node1" presStyleIdx="2" presStyleCnt="5" custScaleX="234107" custScaleY="234107" custLinFactNeighborX="11417" custLinFactNeighborY="-8880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FF0EC712-D7C0-4BD7-A65C-85D034DAF636}" type="pres">
      <dgm:prSet presAssocID="{05E1547D-88F3-495A-88C4-66B5C0FFFE64}" presName="iconSpace" presStyleCnt="0"/>
      <dgm:spPr/>
    </dgm:pt>
    <dgm:pt modelId="{7C38BD35-4FA2-4C3E-AD93-15D185049B78}" type="pres">
      <dgm:prSet presAssocID="{05E1547D-88F3-495A-88C4-66B5C0FFFE64}" presName="parTx" presStyleLbl="revTx" presStyleIdx="4" presStyleCnt="10">
        <dgm:presLayoutVars>
          <dgm:chMax val="0"/>
          <dgm:chPref val="0"/>
        </dgm:presLayoutVars>
      </dgm:prSet>
      <dgm:spPr/>
    </dgm:pt>
    <dgm:pt modelId="{D1FB4E1E-5CF5-4871-B619-1E42A10603BD}" type="pres">
      <dgm:prSet presAssocID="{05E1547D-88F3-495A-88C4-66B5C0FFFE64}" presName="txSpace" presStyleCnt="0"/>
      <dgm:spPr/>
    </dgm:pt>
    <dgm:pt modelId="{3CB7FBFB-7BB0-42BC-916B-A048536682B6}" type="pres">
      <dgm:prSet presAssocID="{05E1547D-88F3-495A-88C4-66B5C0FFFE64}" presName="desTx" presStyleLbl="revTx" presStyleIdx="5" presStyleCnt="10">
        <dgm:presLayoutVars/>
      </dgm:prSet>
      <dgm:spPr/>
    </dgm:pt>
    <dgm:pt modelId="{0AE47DCF-98AA-447D-B320-5298A92CF0CA}" type="pres">
      <dgm:prSet presAssocID="{06C446B5-66D9-4909-AB73-23112EFC7718}" presName="sibTrans" presStyleCnt="0"/>
      <dgm:spPr/>
    </dgm:pt>
    <dgm:pt modelId="{F1410E67-6B8A-4A0C-B96B-BA6E2A76A16C}" type="pres">
      <dgm:prSet presAssocID="{5EF33C47-916C-4B2B-B0D9-500702A1686B}" presName="compNode" presStyleCnt="0"/>
      <dgm:spPr/>
    </dgm:pt>
    <dgm:pt modelId="{CDF0898E-DB1D-4A28-8DFB-537BC82C1F31}" type="pres">
      <dgm:prSet presAssocID="{5EF33C47-916C-4B2B-B0D9-500702A1686B}" presName="iconRect" presStyleLbl="node1" presStyleIdx="3" presStyleCnt="5" custScaleX="234107" custScaleY="234107" custLinFactNeighborX="11417" custLinFactNeighborY="-8880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3FFA9342-E96E-4461-80B0-09AF3D93E833}" type="pres">
      <dgm:prSet presAssocID="{5EF33C47-916C-4B2B-B0D9-500702A1686B}" presName="iconSpace" presStyleCnt="0"/>
      <dgm:spPr/>
    </dgm:pt>
    <dgm:pt modelId="{D2AFCD91-6CFF-443D-810D-CD0D6AF1181D}" type="pres">
      <dgm:prSet presAssocID="{5EF33C47-916C-4B2B-B0D9-500702A1686B}" presName="parTx" presStyleLbl="revTx" presStyleIdx="6" presStyleCnt="10">
        <dgm:presLayoutVars>
          <dgm:chMax val="0"/>
          <dgm:chPref val="0"/>
        </dgm:presLayoutVars>
      </dgm:prSet>
      <dgm:spPr/>
    </dgm:pt>
    <dgm:pt modelId="{6795E95C-157D-4845-98AB-FD1628E0006D}" type="pres">
      <dgm:prSet presAssocID="{5EF33C47-916C-4B2B-B0D9-500702A1686B}" presName="txSpace" presStyleCnt="0"/>
      <dgm:spPr/>
    </dgm:pt>
    <dgm:pt modelId="{A305E64C-420C-40AE-9C57-9763FB2394D3}" type="pres">
      <dgm:prSet presAssocID="{5EF33C47-916C-4B2B-B0D9-500702A1686B}" presName="desTx" presStyleLbl="revTx" presStyleIdx="7" presStyleCnt="10">
        <dgm:presLayoutVars/>
      </dgm:prSet>
      <dgm:spPr/>
    </dgm:pt>
    <dgm:pt modelId="{115815D3-59BC-4C01-938E-60634023343D}" type="pres">
      <dgm:prSet presAssocID="{63BBBD81-357D-4576-8A83-6CBE7C876A70}" presName="sibTrans" presStyleCnt="0"/>
      <dgm:spPr/>
    </dgm:pt>
    <dgm:pt modelId="{EE0406B4-190C-47A0-BBA4-F379AB8B1216}" type="pres">
      <dgm:prSet presAssocID="{54E978E6-8765-4177-A527-6D7E32DF758C}" presName="compNode" presStyleCnt="0"/>
      <dgm:spPr/>
    </dgm:pt>
    <dgm:pt modelId="{764EA79B-D963-4C74-B381-7D514624CBFE}" type="pres">
      <dgm:prSet presAssocID="{54E978E6-8765-4177-A527-6D7E32DF758C}" presName="iconRect" presStyleLbl="node1" presStyleIdx="4" presStyleCnt="5" custScaleX="234107" custScaleY="234107" custLinFactNeighborX="11417" custLinFactNeighborY="-8880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DA8AD0B4-A8A2-4464-BDF2-42D2C63AF155}" type="pres">
      <dgm:prSet presAssocID="{54E978E6-8765-4177-A527-6D7E32DF758C}" presName="iconSpace" presStyleCnt="0"/>
      <dgm:spPr/>
    </dgm:pt>
    <dgm:pt modelId="{E000CEB5-2F9B-4A44-BE97-ADDD3F58DB92}" type="pres">
      <dgm:prSet presAssocID="{54E978E6-8765-4177-A527-6D7E32DF758C}" presName="parTx" presStyleLbl="revTx" presStyleIdx="8" presStyleCnt="10">
        <dgm:presLayoutVars>
          <dgm:chMax val="0"/>
          <dgm:chPref val="0"/>
        </dgm:presLayoutVars>
      </dgm:prSet>
      <dgm:spPr/>
    </dgm:pt>
    <dgm:pt modelId="{9F466770-EEEF-4D45-95D4-CDFEB7818407}" type="pres">
      <dgm:prSet presAssocID="{54E978E6-8765-4177-A527-6D7E32DF758C}" presName="txSpace" presStyleCnt="0"/>
      <dgm:spPr/>
    </dgm:pt>
    <dgm:pt modelId="{260959C2-87CA-4006-B631-2504DBDD0C6C}" type="pres">
      <dgm:prSet presAssocID="{54E978E6-8765-4177-A527-6D7E32DF758C}" presName="desTx" presStyleLbl="revTx" presStyleIdx="9" presStyleCnt="10">
        <dgm:presLayoutVars/>
      </dgm:prSet>
      <dgm:spPr/>
    </dgm:pt>
  </dgm:ptLst>
  <dgm:cxnLst>
    <dgm:cxn modelId="{27E98B07-9FA2-42AE-A911-B4B173B4026F}" srcId="{87813878-9B5D-49D6-B8D3-C4A7FE2DD78F}" destId="{54E978E6-8765-4177-A527-6D7E32DF758C}" srcOrd="4" destOrd="0" parTransId="{AC7259DB-24ED-4ADB-B1AC-521BDC957D14}" sibTransId="{C4B92AE4-581F-496B-84AC-02789175718C}"/>
    <dgm:cxn modelId="{29BD4511-93A8-4B35-BE81-AB519A0AB879}" type="presOf" srcId="{4408E982-8ED4-414B-A341-1BE85870CF5F}" destId="{E46FFCB2-3F9A-49C0-BEF5-85D160DA01A8}" srcOrd="0" destOrd="0" presId="urn:microsoft.com/office/officeart/2018/5/layout/CenteredIconLabelDescriptionList"/>
    <dgm:cxn modelId="{D0169D30-65F7-4C30-BCB5-C7F5384A86C8}" type="presOf" srcId="{54E978E6-8765-4177-A527-6D7E32DF758C}" destId="{E000CEB5-2F9B-4A44-BE97-ADDD3F58DB92}" srcOrd="0" destOrd="0" presId="urn:microsoft.com/office/officeart/2018/5/layout/CenteredIconLabelDescriptionList"/>
    <dgm:cxn modelId="{638A536D-81FA-4BF4-B7C6-7D59208B5A66}" srcId="{87813878-9B5D-49D6-B8D3-C4A7FE2DD78F}" destId="{5EF33C47-916C-4B2B-B0D9-500702A1686B}" srcOrd="3" destOrd="0" parTransId="{3DD7A1B3-0118-4825-B601-942B1B8D7ADC}" sibTransId="{63BBBD81-357D-4576-8A83-6CBE7C876A70}"/>
    <dgm:cxn modelId="{9A62B66F-C182-43BC-B3A5-DD06CF3C2A8E}" srcId="{5EF33C47-916C-4B2B-B0D9-500702A1686B}" destId="{2838FF21-75E4-417E-8B28-329BC279C0EB}" srcOrd="0" destOrd="0" parTransId="{3145B7C2-79F7-4322-9054-3810DC39040B}" sibTransId="{A408BA34-C51D-47B2-B9B2-8F47AC79AF17}"/>
    <dgm:cxn modelId="{3DAF9583-E0CA-4291-9FA0-019A60A9D83E}" srcId="{87813878-9B5D-49D6-B8D3-C4A7FE2DD78F}" destId="{05E1547D-88F3-495A-88C4-66B5C0FFFE64}" srcOrd="2" destOrd="0" parTransId="{C90FF30E-0450-401D-8976-12CE8BC0B010}" sibTransId="{06C446B5-66D9-4909-AB73-23112EFC7718}"/>
    <dgm:cxn modelId="{F3A4D29C-BCDA-4475-96D5-7BC4101F2603}" type="presOf" srcId="{05E1547D-88F3-495A-88C4-66B5C0FFFE64}" destId="{7C38BD35-4FA2-4C3E-AD93-15D185049B78}" srcOrd="0" destOrd="0" presId="urn:microsoft.com/office/officeart/2018/5/layout/CenteredIconLabelDescriptionList"/>
    <dgm:cxn modelId="{2400DA9F-4669-4EE4-8D8A-B9AA8F6AF601}" srcId="{87813878-9B5D-49D6-B8D3-C4A7FE2DD78F}" destId="{4408E982-8ED4-414B-A341-1BE85870CF5F}" srcOrd="1" destOrd="0" parTransId="{516676BD-F2A0-4F99-8323-3259AE3887BB}" sibTransId="{65E1AB02-80DF-4F09-B0CA-6C2ADE7B7F90}"/>
    <dgm:cxn modelId="{83D3B3A7-8E0C-45E3-BC67-4B4D667D1C96}" type="presOf" srcId="{5EF33C47-916C-4B2B-B0D9-500702A1686B}" destId="{D2AFCD91-6CFF-443D-810D-CD0D6AF1181D}" srcOrd="0" destOrd="0" presId="urn:microsoft.com/office/officeart/2018/5/layout/CenteredIconLabelDescriptionList"/>
    <dgm:cxn modelId="{727790B0-865E-4C2F-8CB2-AE64A28651FB}" type="presOf" srcId="{E4BDFFED-A300-4191-BCCF-971AB427E6A2}" destId="{C96E950B-37EA-43B6-A547-503D4E70D492}" srcOrd="0" destOrd="0" presId="urn:microsoft.com/office/officeart/2018/5/layout/CenteredIconLabelDescriptionList"/>
    <dgm:cxn modelId="{F4945CB9-20E0-4D3A-9927-27E10772735D}" type="presOf" srcId="{2838FF21-75E4-417E-8B28-329BC279C0EB}" destId="{A305E64C-420C-40AE-9C57-9763FB2394D3}" srcOrd="0" destOrd="0" presId="urn:microsoft.com/office/officeart/2018/5/layout/CenteredIconLabelDescriptionList"/>
    <dgm:cxn modelId="{18290ECB-A9BE-4F7D-90B8-F05B8DDC07DA}" type="presOf" srcId="{87813878-9B5D-49D6-B8D3-C4A7FE2DD78F}" destId="{AA3EB0B8-04AB-46F2-8EE8-CAC6EE2400B0}" srcOrd="0" destOrd="0" presId="urn:microsoft.com/office/officeart/2018/5/layout/CenteredIconLabelDescriptionList"/>
    <dgm:cxn modelId="{281DD0D9-25AD-4F88-BA56-DE758A51058C}" srcId="{87813878-9B5D-49D6-B8D3-C4A7FE2DD78F}" destId="{E4BDFFED-A300-4191-BCCF-971AB427E6A2}" srcOrd="0" destOrd="0" parTransId="{CA6BE104-1B24-4770-953D-F2E3FFA6B6CD}" sibTransId="{B9F9D210-2C08-49A0-85CA-D92F0C86759E}"/>
    <dgm:cxn modelId="{1A345FC7-144D-4CEF-911D-D9AFF55CEA34}" type="presParOf" srcId="{AA3EB0B8-04AB-46F2-8EE8-CAC6EE2400B0}" destId="{4EAC3A24-5F32-40BD-A3C1-B6A543F99367}" srcOrd="0" destOrd="0" presId="urn:microsoft.com/office/officeart/2018/5/layout/CenteredIconLabelDescriptionList"/>
    <dgm:cxn modelId="{80D42403-8D19-4352-AC38-03864C880027}" type="presParOf" srcId="{4EAC3A24-5F32-40BD-A3C1-B6A543F99367}" destId="{A409FBC3-DF8A-45F7-BC9C-33A635193FE1}" srcOrd="0" destOrd="0" presId="urn:microsoft.com/office/officeart/2018/5/layout/CenteredIconLabelDescriptionList"/>
    <dgm:cxn modelId="{8B7DD4A9-0A41-40E0-94B4-2DF41038D802}" type="presParOf" srcId="{4EAC3A24-5F32-40BD-A3C1-B6A543F99367}" destId="{18742226-93C5-40AB-A031-F3DA8AC92553}" srcOrd="1" destOrd="0" presId="urn:microsoft.com/office/officeart/2018/5/layout/CenteredIconLabelDescriptionList"/>
    <dgm:cxn modelId="{6AAFD422-E5F4-4816-B91C-2E011C08D68E}" type="presParOf" srcId="{4EAC3A24-5F32-40BD-A3C1-B6A543F99367}" destId="{C96E950B-37EA-43B6-A547-503D4E70D492}" srcOrd="2" destOrd="0" presId="urn:microsoft.com/office/officeart/2018/5/layout/CenteredIconLabelDescriptionList"/>
    <dgm:cxn modelId="{2A6FE431-9B8E-4D9D-90E2-69E6D4866880}" type="presParOf" srcId="{4EAC3A24-5F32-40BD-A3C1-B6A543F99367}" destId="{A272881B-1BFF-4FF3-BA06-AB7F867E7EAC}" srcOrd="3" destOrd="0" presId="urn:microsoft.com/office/officeart/2018/5/layout/CenteredIconLabelDescriptionList"/>
    <dgm:cxn modelId="{9ADA9DCC-4790-4E98-8224-596DA445F0F2}" type="presParOf" srcId="{4EAC3A24-5F32-40BD-A3C1-B6A543F99367}" destId="{ED5ABA8E-2DAC-46C1-A02B-F2E5F6BBDA59}" srcOrd="4" destOrd="0" presId="urn:microsoft.com/office/officeart/2018/5/layout/CenteredIconLabelDescriptionList"/>
    <dgm:cxn modelId="{77018A2C-E45E-4541-BE6E-57C3B479B12F}" type="presParOf" srcId="{AA3EB0B8-04AB-46F2-8EE8-CAC6EE2400B0}" destId="{080BC254-2D7F-4561-8FCB-9320B0B6E267}" srcOrd="1" destOrd="0" presId="urn:microsoft.com/office/officeart/2018/5/layout/CenteredIconLabelDescriptionList"/>
    <dgm:cxn modelId="{F5846853-19C6-4C42-B09E-1CB2B32D4703}" type="presParOf" srcId="{AA3EB0B8-04AB-46F2-8EE8-CAC6EE2400B0}" destId="{26475DE2-4D33-45F1-8EBF-6857A39790BE}" srcOrd="2" destOrd="0" presId="urn:microsoft.com/office/officeart/2018/5/layout/CenteredIconLabelDescriptionList"/>
    <dgm:cxn modelId="{C5E4C3DE-1444-4547-B057-F21B6917F936}" type="presParOf" srcId="{26475DE2-4D33-45F1-8EBF-6857A39790BE}" destId="{1348CD51-C626-4809-BC7C-FA02B8202252}" srcOrd="0" destOrd="0" presId="urn:microsoft.com/office/officeart/2018/5/layout/CenteredIconLabelDescriptionList"/>
    <dgm:cxn modelId="{8E3DBB9C-A8C0-4F9D-8998-676CF2E519F4}" type="presParOf" srcId="{26475DE2-4D33-45F1-8EBF-6857A39790BE}" destId="{9946AF9F-32A8-4488-B2E1-3DF87AAB26A3}" srcOrd="1" destOrd="0" presId="urn:microsoft.com/office/officeart/2018/5/layout/CenteredIconLabelDescriptionList"/>
    <dgm:cxn modelId="{9DF9464C-6675-42D9-A5A2-9C2359C81906}" type="presParOf" srcId="{26475DE2-4D33-45F1-8EBF-6857A39790BE}" destId="{E46FFCB2-3F9A-49C0-BEF5-85D160DA01A8}" srcOrd="2" destOrd="0" presId="urn:microsoft.com/office/officeart/2018/5/layout/CenteredIconLabelDescriptionList"/>
    <dgm:cxn modelId="{83B41095-1BA9-46C2-82B9-18BA66A6901E}" type="presParOf" srcId="{26475DE2-4D33-45F1-8EBF-6857A39790BE}" destId="{D3D779A5-BFC5-48FC-8211-B1E24510E08C}" srcOrd="3" destOrd="0" presId="urn:microsoft.com/office/officeart/2018/5/layout/CenteredIconLabelDescriptionList"/>
    <dgm:cxn modelId="{74CA3AFE-2C05-4A78-B9AE-6DF745BD9C8F}" type="presParOf" srcId="{26475DE2-4D33-45F1-8EBF-6857A39790BE}" destId="{5F1BE647-09EB-4E83-9D40-00548CA5886F}" srcOrd="4" destOrd="0" presId="urn:microsoft.com/office/officeart/2018/5/layout/CenteredIconLabelDescriptionList"/>
    <dgm:cxn modelId="{D295B67F-0159-4D58-828B-7CB3353B1DAF}" type="presParOf" srcId="{AA3EB0B8-04AB-46F2-8EE8-CAC6EE2400B0}" destId="{6352D24B-BEB4-47D5-951B-7A4097D2F8D9}" srcOrd="3" destOrd="0" presId="urn:microsoft.com/office/officeart/2018/5/layout/CenteredIconLabelDescriptionList"/>
    <dgm:cxn modelId="{BD0456F8-9214-4256-A941-F19CE18FD7DC}" type="presParOf" srcId="{AA3EB0B8-04AB-46F2-8EE8-CAC6EE2400B0}" destId="{943F3A87-76F2-4389-83BF-FF4602BBC497}" srcOrd="4" destOrd="0" presId="urn:microsoft.com/office/officeart/2018/5/layout/CenteredIconLabelDescriptionList"/>
    <dgm:cxn modelId="{5C69E2C1-B368-4C3B-9A62-3FC54CE50C6B}" type="presParOf" srcId="{943F3A87-76F2-4389-83BF-FF4602BBC497}" destId="{D15A4A35-8A37-42CD-B3BE-EE040E8681DB}" srcOrd="0" destOrd="0" presId="urn:microsoft.com/office/officeart/2018/5/layout/CenteredIconLabelDescriptionList"/>
    <dgm:cxn modelId="{E99C2388-769F-4354-A0AA-8652293E6880}" type="presParOf" srcId="{943F3A87-76F2-4389-83BF-FF4602BBC497}" destId="{FF0EC712-D7C0-4BD7-A65C-85D034DAF636}" srcOrd="1" destOrd="0" presId="urn:microsoft.com/office/officeart/2018/5/layout/CenteredIconLabelDescriptionList"/>
    <dgm:cxn modelId="{E5714B63-4F74-464C-B3D6-B05D14DAC9DB}" type="presParOf" srcId="{943F3A87-76F2-4389-83BF-FF4602BBC497}" destId="{7C38BD35-4FA2-4C3E-AD93-15D185049B78}" srcOrd="2" destOrd="0" presId="urn:microsoft.com/office/officeart/2018/5/layout/CenteredIconLabelDescriptionList"/>
    <dgm:cxn modelId="{55E1FF06-03B0-48B9-9D6C-45D6088D9250}" type="presParOf" srcId="{943F3A87-76F2-4389-83BF-FF4602BBC497}" destId="{D1FB4E1E-5CF5-4871-B619-1E42A10603BD}" srcOrd="3" destOrd="0" presId="urn:microsoft.com/office/officeart/2018/5/layout/CenteredIconLabelDescriptionList"/>
    <dgm:cxn modelId="{B0E0D485-2781-404F-8BBF-47B2256C8025}" type="presParOf" srcId="{943F3A87-76F2-4389-83BF-FF4602BBC497}" destId="{3CB7FBFB-7BB0-42BC-916B-A048536682B6}" srcOrd="4" destOrd="0" presId="urn:microsoft.com/office/officeart/2018/5/layout/CenteredIconLabelDescriptionList"/>
    <dgm:cxn modelId="{17F6DEDB-4BF0-4F07-8731-67AF70C65633}" type="presParOf" srcId="{AA3EB0B8-04AB-46F2-8EE8-CAC6EE2400B0}" destId="{0AE47DCF-98AA-447D-B320-5298A92CF0CA}" srcOrd="5" destOrd="0" presId="urn:microsoft.com/office/officeart/2018/5/layout/CenteredIconLabelDescriptionList"/>
    <dgm:cxn modelId="{26C29F6F-A9EE-4A9D-AFCF-B0FBFD2B7741}" type="presParOf" srcId="{AA3EB0B8-04AB-46F2-8EE8-CAC6EE2400B0}" destId="{F1410E67-6B8A-4A0C-B96B-BA6E2A76A16C}" srcOrd="6" destOrd="0" presId="urn:microsoft.com/office/officeart/2018/5/layout/CenteredIconLabelDescriptionList"/>
    <dgm:cxn modelId="{A6D48707-9E7A-4C6D-A934-FE283B2C0A82}" type="presParOf" srcId="{F1410E67-6B8A-4A0C-B96B-BA6E2A76A16C}" destId="{CDF0898E-DB1D-4A28-8DFB-537BC82C1F31}" srcOrd="0" destOrd="0" presId="urn:microsoft.com/office/officeart/2018/5/layout/CenteredIconLabelDescriptionList"/>
    <dgm:cxn modelId="{52B2BE74-8237-4AE7-8293-DAAECC591AB5}" type="presParOf" srcId="{F1410E67-6B8A-4A0C-B96B-BA6E2A76A16C}" destId="{3FFA9342-E96E-4461-80B0-09AF3D93E833}" srcOrd="1" destOrd="0" presId="urn:microsoft.com/office/officeart/2018/5/layout/CenteredIconLabelDescriptionList"/>
    <dgm:cxn modelId="{EEBD8423-C7E1-4C46-89D5-4D9A6224C502}" type="presParOf" srcId="{F1410E67-6B8A-4A0C-B96B-BA6E2A76A16C}" destId="{D2AFCD91-6CFF-443D-810D-CD0D6AF1181D}" srcOrd="2" destOrd="0" presId="urn:microsoft.com/office/officeart/2018/5/layout/CenteredIconLabelDescriptionList"/>
    <dgm:cxn modelId="{15CFF90E-B993-49D9-907C-E1712D3031C9}" type="presParOf" srcId="{F1410E67-6B8A-4A0C-B96B-BA6E2A76A16C}" destId="{6795E95C-157D-4845-98AB-FD1628E0006D}" srcOrd="3" destOrd="0" presId="urn:microsoft.com/office/officeart/2018/5/layout/CenteredIconLabelDescriptionList"/>
    <dgm:cxn modelId="{FD13EBDB-36DB-4091-BD43-D868E885D318}" type="presParOf" srcId="{F1410E67-6B8A-4A0C-B96B-BA6E2A76A16C}" destId="{A305E64C-420C-40AE-9C57-9763FB2394D3}" srcOrd="4" destOrd="0" presId="urn:microsoft.com/office/officeart/2018/5/layout/CenteredIconLabelDescriptionList"/>
    <dgm:cxn modelId="{99EDA1B4-5CEE-4C72-9898-40484774C20E}" type="presParOf" srcId="{AA3EB0B8-04AB-46F2-8EE8-CAC6EE2400B0}" destId="{115815D3-59BC-4C01-938E-60634023343D}" srcOrd="7" destOrd="0" presId="urn:microsoft.com/office/officeart/2018/5/layout/CenteredIconLabelDescriptionList"/>
    <dgm:cxn modelId="{081307FD-B22B-49E8-9CD9-053B19509912}" type="presParOf" srcId="{AA3EB0B8-04AB-46F2-8EE8-CAC6EE2400B0}" destId="{EE0406B4-190C-47A0-BBA4-F379AB8B1216}" srcOrd="8" destOrd="0" presId="urn:microsoft.com/office/officeart/2018/5/layout/CenteredIconLabelDescriptionList"/>
    <dgm:cxn modelId="{566AFF29-5E8E-4EA2-8270-9813CD123BA0}" type="presParOf" srcId="{EE0406B4-190C-47A0-BBA4-F379AB8B1216}" destId="{764EA79B-D963-4C74-B381-7D514624CBFE}" srcOrd="0" destOrd="0" presId="urn:microsoft.com/office/officeart/2018/5/layout/CenteredIconLabelDescriptionList"/>
    <dgm:cxn modelId="{46F12C14-3134-4774-B8F7-3B49FAC9A52E}" type="presParOf" srcId="{EE0406B4-190C-47A0-BBA4-F379AB8B1216}" destId="{DA8AD0B4-A8A2-4464-BDF2-42D2C63AF155}" srcOrd="1" destOrd="0" presId="urn:microsoft.com/office/officeart/2018/5/layout/CenteredIconLabelDescriptionList"/>
    <dgm:cxn modelId="{F0E40A98-07CB-45F1-935A-2D5785CAA756}" type="presParOf" srcId="{EE0406B4-190C-47A0-BBA4-F379AB8B1216}" destId="{E000CEB5-2F9B-4A44-BE97-ADDD3F58DB92}" srcOrd="2" destOrd="0" presId="urn:microsoft.com/office/officeart/2018/5/layout/CenteredIconLabelDescriptionList"/>
    <dgm:cxn modelId="{08DB9F2E-958D-488C-A9A9-368862B41BEE}" type="presParOf" srcId="{EE0406B4-190C-47A0-BBA4-F379AB8B1216}" destId="{9F466770-EEEF-4D45-95D4-CDFEB7818407}" srcOrd="3" destOrd="0" presId="urn:microsoft.com/office/officeart/2018/5/layout/CenteredIconLabelDescriptionList"/>
    <dgm:cxn modelId="{F6E18A95-C023-4211-B24D-1D12AD56AD6D}" type="presParOf" srcId="{EE0406B4-190C-47A0-BBA4-F379AB8B1216}" destId="{260959C2-87CA-4006-B631-2504DBDD0C6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223181-BE68-49D0-921D-22BA7D71EFB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711EDF-0942-487C-9C5A-BFEC1B6D25B1}">
      <dgm:prSet/>
      <dgm:spPr/>
      <dgm:t>
        <a:bodyPr/>
        <a:lstStyle/>
        <a:p>
          <a:r>
            <a:rPr lang="en-GB" dirty="0"/>
            <a:t>Residents enjoyed a group activity, socialised, reminisced, and became at ease with each other and ‘outsiders’ (an African choir). </a:t>
          </a:r>
          <a:endParaRPr lang="en-US" dirty="0"/>
        </a:p>
      </dgm:t>
    </dgm:pt>
    <dgm:pt modelId="{4E56D8AC-FCA4-4D65-9F77-0D376F13BB60}" type="parTrans" cxnId="{BEDFB137-377D-465E-AE89-717B9B78155C}">
      <dgm:prSet/>
      <dgm:spPr/>
      <dgm:t>
        <a:bodyPr/>
        <a:lstStyle/>
        <a:p>
          <a:endParaRPr lang="en-US"/>
        </a:p>
      </dgm:t>
    </dgm:pt>
    <dgm:pt modelId="{9BE4FBF9-A5E3-4C07-BA43-AA138FB57979}" type="sibTrans" cxnId="{BEDFB137-377D-465E-AE89-717B9B78155C}">
      <dgm:prSet/>
      <dgm:spPr/>
      <dgm:t>
        <a:bodyPr/>
        <a:lstStyle/>
        <a:p>
          <a:endParaRPr lang="en-US"/>
        </a:p>
      </dgm:t>
    </dgm:pt>
    <dgm:pt modelId="{C9B0107A-C7E1-4F08-B688-8037D18AD809}">
      <dgm:prSet/>
      <dgm:spPr/>
      <dgm:t>
        <a:bodyPr/>
        <a:lstStyle/>
        <a:p>
          <a:r>
            <a:rPr lang="en-GB"/>
            <a:t>The project helped to break down psychological barriers between younger choir members and care home residents, and between African refugees and a largely White British community.</a:t>
          </a:r>
          <a:endParaRPr lang="en-US"/>
        </a:p>
      </dgm:t>
    </dgm:pt>
    <dgm:pt modelId="{DC31B04B-8027-4F1D-A1D9-CFC456C847B5}" type="parTrans" cxnId="{AD81C17C-BE9C-4434-967E-6D99F2E87C6F}">
      <dgm:prSet/>
      <dgm:spPr/>
      <dgm:t>
        <a:bodyPr/>
        <a:lstStyle/>
        <a:p>
          <a:endParaRPr lang="en-US"/>
        </a:p>
      </dgm:t>
    </dgm:pt>
    <dgm:pt modelId="{B5C3C4B5-B757-4364-8DA2-A8798DFC915C}" type="sibTrans" cxnId="{AD81C17C-BE9C-4434-967E-6D99F2E87C6F}">
      <dgm:prSet/>
      <dgm:spPr/>
      <dgm:t>
        <a:bodyPr/>
        <a:lstStyle/>
        <a:p>
          <a:endParaRPr lang="en-US"/>
        </a:p>
      </dgm:t>
    </dgm:pt>
    <dgm:pt modelId="{767C5782-484B-4AD1-82D8-438ACB51C2BD}">
      <dgm:prSet/>
      <dgm:spPr/>
      <dgm:t>
        <a:bodyPr/>
        <a:lstStyle/>
        <a:p>
          <a:r>
            <a:rPr lang="en-GB"/>
            <a:t>Both care home residents and staff reported personal benefits.</a:t>
          </a:r>
          <a:endParaRPr lang="en-US"/>
        </a:p>
      </dgm:t>
    </dgm:pt>
    <dgm:pt modelId="{D027F9B9-9E31-4C4E-9F07-5639A4D95FB0}" type="parTrans" cxnId="{0BC48CB3-C6D3-4314-974C-B3CCC218DE89}">
      <dgm:prSet/>
      <dgm:spPr/>
      <dgm:t>
        <a:bodyPr/>
        <a:lstStyle/>
        <a:p>
          <a:endParaRPr lang="en-US"/>
        </a:p>
      </dgm:t>
    </dgm:pt>
    <dgm:pt modelId="{800F0900-C9CA-4A6A-A92B-DD8438DA631C}" type="sibTrans" cxnId="{0BC48CB3-C6D3-4314-974C-B3CCC218DE89}">
      <dgm:prSet/>
      <dgm:spPr/>
      <dgm:t>
        <a:bodyPr/>
        <a:lstStyle/>
        <a:p>
          <a:endParaRPr lang="en-US"/>
        </a:p>
      </dgm:t>
    </dgm:pt>
    <dgm:pt modelId="{76750E2F-325E-4F3D-B237-D72A6FE15427}">
      <dgm:prSet/>
      <dgm:spPr/>
      <dgm:t>
        <a:bodyPr/>
        <a:lstStyle/>
        <a:p>
          <a:r>
            <a:rPr lang="en-GB"/>
            <a:t>Acts of giving and kindness can improve wellbeing; choir members reported positive emotional impact from the project.</a:t>
          </a:r>
          <a:endParaRPr lang="en-US"/>
        </a:p>
      </dgm:t>
    </dgm:pt>
    <dgm:pt modelId="{E9BFB921-5C34-46B7-9F79-55DACFDF4FBF}" type="parTrans" cxnId="{CA74490A-E340-4557-B70D-D586EAA0B9BD}">
      <dgm:prSet/>
      <dgm:spPr/>
      <dgm:t>
        <a:bodyPr/>
        <a:lstStyle/>
        <a:p>
          <a:endParaRPr lang="en-US"/>
        </a:p>
      </dgm:t>
    </dgm:pt>
    <dgm:pt modelId="{31B6002F-25D3-4B24-B91B-6E125AFC6288}" type="sibTrans" cxnId="{CA74490A-E340-4557-B70D-D586EAA0B9BD}">
      <dgm:prSet/>
      <dgm:spPr/>
      <dgm:t>
        <a:bodyPr/>
        <a:lstStyle/>
        <a:p>
          <a:endParaRPr lang="en-US"/>
        </a:p>
      </dgm:t>
    </dgm:pt>
    <dgm:pt modelId="{6821EBC4-AA27-4A07-8EA7-FA6288A9F8A8}" type="pres">
      <dgm:prSet presAssocID="{D4223181-BE68-49D0-921D-22BA7D71EFB5}" presName="linear" presStyleCnt="0">
        <dgm:presLayoutVars>
          <dgm:animLvl val="lvl"/>
          <dgm:resizeHandles val="exact"/>
        </dgm:presLayoutVars>
      </dgm:prSet>
      <dgm:spPr/>
    </dgm:pt>
    <dgm:pt modelId="{7E9312A2-1D11-4761-BF4C-A591D1CA3252}" type="pres">
      <dgm:prSet presAssocID="{8F711EDF-0942-487C-9C5A-BFEC1B6D25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817B40-6CBB-4832-A076-E0DCA6DD8BAB}" type="pres">
      <dgm:prSet presAssocID="{9BE4FBF9-A5E3-4C07-BA43-AA138FB57979}" presName="spacer" presStyleCnt="0"/>
      <dgm:spPr/>
    </dgm:pt>
    <dgm:pt modelId="{03568EA0-2378-41FD-BE84-C11343F3FFFE}" type="pres">
      <dgm:prSet presAssocID="{C9B0107A-C7E1-4F08-B688-8037D18AD8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0A7C85-27B2-4358-B188-B484D10AE7D2}" type="pres">
      <dgm:prSet presAssocID="{B5C3C4B5-B757-4364-8DA2-A8798DFC915C}" presName="spacer" presStyleCnt="0"/>
      <dgm:spPr/>
    </dgm:pt>
    <dgm:pt modelId="{A62ADBCD-0263-4904-9E33-6DDDDC47D910}" type="pres">
      <dgm:prSet presAssocID="{767C5782-484B-4AD1-82D8-438ACB51C2B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5FDFED-28D8-47E3-B200-B32FA521DCE4}" type="pres">
      <dgm:prSet presAssocID="{800F0900-C9CA-4A6A-A92B-DD8438DA631C}" presName="spacer" presStyleCnt="0"/>
      <dgm:spPr/>
    </dgm:pt>
    <dgm:pt modelId="{163B9373-D133-4687-80CE-95521C6057E9}" type="pres">
      <dgm:prSet presAssocID="{76750E2F-325E-4F3D-B237-D72A6FE1542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74490A-E340-4557-B70D-D586EAA0B9BD}" srcId="{D4223181-BE68-49D0-921D-22BA7D71EFB5}" destId="{76750E2F-325E-4F3D-B237-D72A6FE15427}" srcOrd="3" destOrd="0" parTransId="{E9BFB921-5C34-46B7-9F79-55DACFDF4FBF}" sibTransId="{31B6002F-25D3-4B24-B91B-6E125AFC6288}"/>
    <dgm:cxn modelId="{E212D730-5B5B-404B-8AFB-D251B2E771DE}" type="presOf" srcId="{8F711EDF-0942-487C-9C5A-BFEC1B6D25B1}" destId="{7E9312A2-1D11-4761-BF4C-A591D1CA3252}" srcOrd="0" destOrd="0" presId="urn:microsoft.com/office/officeart/2005/8/layout/vList2"/>
    <dgm:cxn modelId="{BEDFB137-377D-465E-AE89-717B9B78155C}" srcId="{D4223181-BE68-49D0-921D-22BA7D71EFB5}" destId="{8F711EDF-0942-487C-9C5A-BFEC1B6D25B1}" srcOrd="0" destOrd="0" parTransId="{4E56D8AC-FCA4-4D65-9F77-0D376F13BB60}" sibTransId="{9BE4FBF9-A5E3-4C07-BA43-AA138FB57979}"/>
    <dgm:cxn modelId="{54EAEE76-7E75-49D8-96D1-2F4C0778CADD}" type="presOf" srcId="{76750E2F-325E-4F3D-B237-D72A6FE15427}" destId="{163B9373-D133-4687-80CE-95521C6057E9}" srcOrd="0" destOrd="0" presId="urn:microsoft.com/office/officeart/2005/8/layout/vList2"/>
    <dgm:cxn modelId="{AD81C17C-BE9C-4434-967E-6D99F2E87C6F}" srcId="{D4223181-BE68-49D0-921D-22BA7D71EFB5}" destId="{C9B0107A-C7E1-4F08-B688-8037D18AD809}" srcOrd="1" destOrd="0" parTransId="{DC31B04B-8027-4F1D-A1D9-CFC456C847B5}" sibTransId="{B5C3C4B5-B757-4364-8DA2-A8798DFC915C}"/>
    <dgm:cxn modelId="{6464AF8C-D135-400E-9D2C-D343FD92D600}" type="presOf" srcId="{D4223181-BE68-49D0-921D-22BA7D71EFB5}" destId="{6821EBC4-AA27-4A07-8EA7-FA6288A9F8A8}" srcOrd="0" destOrd="0" presId="urn:microsoft.com/office/officeart/2005/8/layout/vList2"/>
    <dgm:cxn modelId="{BE8B3DAA-FB1A-4689-8062-7690C85DF914}" type="presOf" srcId="{767C5782-484B-4AD1-82D8-438ACB51C2BD}" destId="{A62ADBCD-0263-4904-9E33-6DDDDC47D910}" srcOrd="0" destOrd="0" presId="urn:microsoft.com/office/officeart/2005/8/layout/vList2"/>
    <dgm:cxn modelId="{0BC48CB3-C6D3-4314-974C-B3CCC218DE89}" srcId="{D4223181-BE68-49D0-921D-22BA7D71EFB5}" destId="{767C5782-484B-4AD1-82D8-438ACB51C2BD}" srcOrd="2" destOrd="0" parTransId="{D027F9B9-9E31-4C4E-9F07-5639A4D95FB0}" sibTransId="{800F0900-C9CA-4A6A-A92B-DD8438DA631C}"/>
    <dgm:cxn modelId="{834CA5E0-0B08-4FFC-BCA9-ECB03A3B542C}" type="presOf" srcId="{C9B0107A-C7E1-4F08-B688-8037D18AD809}" destId="{03568EA0-2378-41FD-BE84-C11343F3FFFE}" srcOrd="0" destOrd="0" presId="urn:microsoft.com/office/officeart/2005/8/layout/vList2"/>
    <dgm:cxn modelId="{53753F8D-88C4-4DE0-BCBD-129645D7EDB7}" type="presParOf" srcId="{6821EBC4-AA27-4A07-8EA7-FA6288A9F8A8}" destId="{7E9312A2-1D11-4761-BF4C-A591D1CA3252}" srcOrd="0" destOrd="0" presId="urn:microsoft.com/office/officeart/2005/8/layout/vList2"/>
    <dgm:cxn modelId="{DD5A2080-E504-4D48-8D4C-0B79DBC0C5FD}" type="presParOf" srcId="{6821EBC4-AA27-4A07-8EA7-FA6288A9F8A8}" destId="{BB817B40-6CBB-4832-A076-E0DCA6DD8BAB}" srcOrd="1" destOrd="0" presId="urn:microsoft.com/office/officeart/2005/8/layout/vList2"/>
    <dgm:cxn modelId="{791630F8-6938-4617-8C34-AFDE0777D7AA}" type="presParOf" srcId="{6821EBC4-AA27-4A07-8EA7-FA6288A9F8A8}" destId="{03568EA0-2378-41FD-BE84-C11343F3FFFE}" srcOrd="2" destOrd="0" presId="urn:microsoft.com/office/officeart/2005/8/layout/vList2"/>
    <dgm:cxn modelId="{78328F5A-61F5-4C35-9307-3D88210833E6}" type="presParOf" srcId="{6821EBC4-AA27-4A07-8EA7-FA6288A9F8A8}" destId="{2C0A7C85-27B2-4358-B188-B484D10AE7D2}" srcOrd="3" destOrd="0" presId="urn:microsoft.com/office/officeart/2005/8/layout/vList2"/>
    <dgm:cxn modelId="{48C43E29-7BB6-42E2-BA9D-C8728BEC3C26}" type="presParOf" srcId="{6821EBC4-AA27-4A07-8EA7-FA6288A9F8A8}" destId="{A62ADBCD-0263-4904-9E33-6DDDDC47D910}" srcOrd="4" destOrd="0" presId="urn:microsoft.com/office/officeart/2005/8/layout/vList2"/>
    <dgm:cxn modelId="{80AFF67C-001A-4EE7-80D4-CE2E0022A4E1}" type="presParOf" srcId="{6821EBC4-AA27-4A07-8EA7-FA6288A9F8A8}" destId="{6C5FDFED-28D8-47E3-B200-B32FA521DCE4}" srcOrd="5" destOrd="0" presId="urn:microsoft.com/office/officeart/2005/8/layout/vList2"/>
    <dgm:cxn modelId="{2F7016FE-B18A-4B1B-93D4-5E240B12C3C7}" type="presParOf" srcId="{6821EBC4-AA27-4A07-8EA7-FA6288A9F8A8}" destId="{163B9373-D133-4687-80CE-95521C6057E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84B8A-C861-46B2-AD51-4A4DB7340B4B}">
      <dsp:nvSpPr>
        <dsp:cNvPr id="0" name=""/>
        <dsp:cNvSpPr/>
      </dsp:nvSpPr>
      <dsp:spPr>
        <a:xfrm>
          <a:off x="0" y="133588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Care homes </a:t>
          </a:r>
          <a:r>
            <a:rPr lang="en-GB" sz="1900" b="1" kern="1200" dirty="0"/>
            <a:t>worked together</a:t>
          </a:r>
          <a:r>
            <a:rPr lang="en-GB" sz="1900" kern="1200" dirty="0"/>
            <a:t>; Some relationships became </a:t>
          </a:r>
          <a:r>
            <a:rPr lang="en-GB" sz="1900" b="1" kern="1200" dirty="0"/>
            <a:t>closer; </a:t>
          </a:r>
          <a:r>
            <a:rPr lang="en-GB" sz="1900" b="0" kern="1200" dirty="0"/>
            <a:t>Community</a:t>
          </a:r>
          <a:r>
            <a:rPr lang="en-GB" sz="1900" b="1" kern="1200" dirty="0"/>
            <a:t> networking</a:t>
          </a:r>
          <a:r>
            <a:rPr lang="en-GB" sz="1900" kern="1200" dirty="0"/>
            <a:t> &amp; resources (Marshall et al., 2021)</a:t>
          </a:r>
          <a:endParaRPr lang="en-US" sz="1900" kern="1200" dirty="0"/>
        </a:p>
      </dsp:txBody>
      <dsp:txXfrm>
        <a:off x="0" y="133588"/>
        <a:ext cx="3283267" cy="1969960"/>
      </dsp:txXfrm>
    </dsp:sp>
    <dsp:sp modelId="{E7628408-AAB4-42E1-B29B-147C7E86C612}">
      <dsp:nvSpPr>
        <dsp:cNvPr id="0" name=""/>
        <dsp:cNvSpPr/>
      </dsp:nvSpPr>
      <dsp:spPr>
        <a:xfrm>
          <a:off x="3611594" y="133588"/>
          <a:ext cx="3283267" cy="19699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Good relationships with caregivers </a:t>
          </a:r>
          <a:r>
            <a:rPr lang="en-GB" sz="2000" kern="1200" dirty="0"/>
            <a:t>reduced covid-19 stress (Chee, 2020)</a:t>
          </a:r>
          <a:endParaRPr lang="en-US" sz="2000" kern="1200" dirty="0"/>
        </a:p>
      </dsp:txBody>
      <dsp:txXfrm>
        <a:off x="3611594" y="133588"/>
        <a:ext cx="3283267" cy="1969960"/>
      </dsp:txXfrm>
    </dsp:sp>
    <dsp:sp modelId="{C05B8B46-A6C8-4708-9DF0-2377B86C3328}">
      <dsp:nvSpPr>
        <dsp:cNvPr id="0" name=""/>
        <dsp:cNvSpPr/>
      </dsp:nvSpPr>
      <dsp:spPr>
        <a:xfrm>
          <a:off x="7223188" y="133588"/>
          <a:ext cx="3283267" cy="19699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Opportunities for </a:t>
          </a:r>
          <a:r>
            <a:rPr lang="en-GB" sz="1900" b="1" kern="1200" dirty="0"/>
            <a:t>engagement, physical touch, person-centred care, and positive communication / small talk </a:t>
          </a:r>
          <a:r>
            <a:rPr lang="en-GB" sz="1900" kern="1200" dirty="0"/>
            <a:t>(Ferdous, 2021)</a:t>
          </a:r>
          <a:endParaRPr lang="en-US" sz="1900" kern="1200" dirty="0"/>
        </a:p>
      </dsp:txBody>
      <dsp:txXfrm>
        <a:off x="7223188" y="133588"/>
        <a:ext cx="3283267" cy="1969960"/>
      </dsp:txXfrm>
    </dsp:sp>
    <dsp:sp modelId="{95EEB7D2-4A6C-4F99-991B-DA23DB9CD573}">
      <dsp:nvSpPr>
        <dsp:cNvPr id="0" name=""/>
        <dsp:cNvSpPr/>
      </dsp:nvSpPr>
      <dsp:spPr>
        <a:xfrm>
          <a:off x="0" y="2431875"/>
          <a:ext cx="3283267" cy="1969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Move </a:t>
          </a:r>
          <a:r>
            <a:rPr lang="en-GB" sz="1900" b="1" kern="1200" dirty="0"/>
            <a:t>to ‘social-relational’</a:t>
          </a:r>
          <a:r>
            <a:rPr lang="en-GB" sz="1900" kern="1200" dirty="0"/>
            <a:t>– fewer covid-19 deaths than in medical / institutional care models (Power &amp; Carson, 2021)</a:t>
          </a:r>
          <a:endParaRPr lang="en-US" sz="1900" kern="1200" dirty="0"/>
        </a:p>
      </dsp:txBody>
      <dsp:txXfrm>
        <a:off x="0" y="2431875"/>
        <a:ext cx="3283267" cy="1969960"/>
      </dsp:txXfrm>
    </dsp:sp>
    <dsp:sp modelId="{A23EE6BA-1CFA-4CE2-A037-93FE197CE73D}">
      <dsp:nvSpPr>
        <dsp:cNvPr id="0" name=""/>
        <dsp:cNvSpPr/>
      </dsp:nvSpPr>
      <dsp:spPr>
        <a:xfrm>
          <a:off x="3611594" y="2431875"/>
          <a:ext cx="3283267" cy="19699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Care staff tend to have a </a:t>
          </a:r>
          <a:r>
            <a:rPr lang="en-GB" sz="1900" b="1" kern="1200" dirty="0"/>
            <a:t>‘relational-moral’ </a:t>
          </a:r>
          <a:r>
            <a:rPr lang="en-GB" sz="1900" kern="1200" dirty="0"/>
            <a:t>and wellbeing-focused way of working (</a:t>
          </a:r>
          <a:r>
            <a:rPr lang="en-GB" sz="1900" kern="1200" dirty="0" err="1"/>
            <a:t>Dohmen</a:t>
          </a:r>
          <a:r>
            <a:rPr lang="en-GB" sz="1900" kern="1200" dirty="0"/>
            <a:t> et al., 2016; Dutch study)</a:t>
          </a:r>
          <a:endParaRPr lang="en-US" sz="1900" kern="1200" dirty="0"/>
        </a:p>
      </dsp:txBody>
      <dsp:txXfrm>
        <a:off x="3611594" y="2431875"/>
        <a:ext cx="3283267" cy="1969960"/>
      </dsp:txXfrm>
    </dsp:sp>
    <dsp:sp modelId="{4FAA8A36-C796-4550-98C5-A482CCCDA8C7}">
      <dsp:nvSpPr>
        <dsp:cNvPr id="0" name=""/>
        <dsp:cNvSpPr/>
      </dsp:nvSpPr>
      <dsp:spPr>
        <a:xfrm>
          <a:off x="7223188" y="2431875"/>
          <a:ext cx="3283267" cy="19699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Best practice – </a:t>
          </a:r>
          <a:r>
            <a:rPr lang="en-GB" sz="1900" b="1" kern="1200" dirty="0"/>
            <a:t>maintain social connections, strengthen social connections </a:t>
          </a:r>
          <a:r>
            <a:rPr lang="en-GB" sz="1900" kern="1200" dirty="0"/>
            <a:t>– </a:t>
          </a:r>
          <a:r>
            <a:rPr lang="en-GB" sz="1900" kern="1200" dirty="0" err="1"/>
            <a:t>esp</a:t>
          </a:r>
          <a:r>
            <a:rPr lang="en-GB" sz="1900" kern="1200" dirty="0"/>
            <a:t> between residents and ‘outside world’ (Beogo et al., 2022)</a:t>
          </a:r>
          <a:endParaRPr lang="en-US" sz="1900" kern="1200" dirty="0"/>
        </a:p>
      </dsp:txBody>
      <dsp:txXfrm>
        <a:off x="7223188" y="2431875"/>
        <a:ext cx="3283267" cy="196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FBC3-DF8A-45F7-BC9C-33A635193FE1}">
      <dsp:nvSpPr>
        <dsp:cNvPr id="0" name=""/>
        <dsp:cNvSpPr/>
      </dsp:nvSpPr>
      <dsp:spPr>
        <a:xfrm>
          <a:off x="259543" y="674906"/>
          <a:ext cx="1559394" cy="15593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E950B-37EA-43B6-A547-503D4E70D492}">
      <dsp:nvSpPr>
        <dsp:cNvPr id="0" name=""/>
        <dsp:cNvSpPr/>
      </dsp:nvSpPr>
      <dsp:spPr>
        <a:xfrm>
          <a:off x="11615" y="2483921"/>
          <a:ext cx="1903152" cy="13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Reduces cortisol (</a:t>
          </a:r>
          <a:r>
            <a:rPr lang="en-GB" sz="2000" kern="1200" dirty="0" err="1"/>
            <a:t>Cambell</a:t>
          </a:r>
          <a:r>
            <a:rPr lang="en-GB" sz="2000" kern="1200" dirty="0"/>
            <a:t> &amp; Bodkin-Allen, 2022)</a:t>
          </a:r>
          <a:endParaRPr lang="en-US" sz="2000" kern="1200" dirty="0"/>
        </a:p>
      </dsp:txBody>
      <dsp:txXfrm>
        <a:off x="11615" y="2483921"/>
        <a:ext cx="1903152" cy="1393040"/>
      </dsp:txXfrm>
    </dsp:sp>
    <dsp:sp modelId="{ED5ABA8E-2DAC-46C1-A02B-F2E5F6BBDA59}">
      <dsp:nvSpPr>
        <dsp:cNvPr id="0" name=""/>
        <dsp:cNvSpPr/>
      </dsp:nvSpPr>
      <dsp:spPr>
        <a:xfrm>
          <a:off x="11615" y="3925684"/>
          <a:ext cx="1903152" cy="22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8CD51-C626-4809-BC7C-FA02B8202252}">
      <dsp:nvSpPr>
        <dsp:cNvPr id="0" name=""/>
        <dsp:cNvSpPr/>
      </dsp:nvSpPr>
      <dsp:spPr>
        <a:xfrm>
          <a:off x="2495747" y="674906"/>
          <a:ext cx="1559394" cy="15593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FFCB2-3F9A-49C0-BEF5-85D160DA01A8}">
      <dsp:nvSpPr>
        <dsp:cNvPr id="0" name=""/>
        <dsp:cNvSpPr/>
      </dsp:nvSpPr>
      <dsp:spPr>
        <a:xfrm>
          <a:off x="2247819" y="2483921"/>
          <a:ext cx="1903152" cy="13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Release endorphins (</a:t>
          </a:r>
          <a:r>
            <a:rPr lang="en-GB" sz="2000" kern="1200" dirty="0" err="1"/>
            <a:t>Klang</a:t>
          </a:r>
          <a:r>
            <a:rPr lang="en-GB" sz="2000" kern="1200" dirty="0"/>
            <a:t> et al., 2018)</a:t>
          </a:r>
          <a:endParaRPr lang="en-US" sz="2000" kern="1200" dirty="0"/>
        </a:p>
      </dsp:txBody>
      <dsp:txXfrm>
        <a:off x="2247819" y="2483921"/>
        <a:ext cx="1903152" cy="1393040"/>
      </dsp:txXfrm>
    </dsp:sp>
    <dsp:sp modelId="{5F1BE647-09EB-4E83-9D40-00548CA5886F}">
      <dsp:nvSpPr>
        <dsp:cNvPr id="0" name=""/>
        <dsp:cNvSpPr/>
      </dsp:nvSpPr>
      <dsp:spPr>
        <a:xfrm>
          <a:off x="2247819" y="3925684"/>
          <a:ext cx="1903152" cy="22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A4A35-8A37-42CD-B3BE-EE040E8681DB}">
      <dsp:nvSpPr>
        <dsp:cNvPr id="0" name=""/>
        <dsp:cNvSpPr/>
      </dsp:nvSpPr>
      <dsp:spPr>
        <a:xfrm>
          <a:off x="4731951" y="674906"/>
          <a:ext cx="1559394" cy="15593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BD35-4FA2-4C3E-AD93-15D185049B78}">
      <dsp:nvSpPr>
        <dsp:cNvPr id="0" name=""/>
        <dsp:cNvSpPr/>
      </dsp:nvSpPr>
      <dsp:spPr>
        <a:xfrm>
          <a:off x="4484023" y="2483921"/>
          <a:ext cx="1903152" cy="13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Connectednessw/ oxytocin (Good &amp; Russo, 2022)</a:t>
          </a:r>
          <a:endParaRPr lang="en-US" sz="2000" kern="1200" dirty="0"/>
        </a:p>
      </dsp:txBody>
      <dsp:txXfrm>
        <a:off x="4484023" y="2483921"/>
        <a:ext cx="1903152" cy="1393040"/>
      </dsp:txXfrm>
    </dsp:sp>
    <dsp:sp modelId="{3CB7FBFB-7BB0-42BC-916B-A048536682B6}">
      <dsp:nvSpPr>
        <dsp:cNvPr id="0" name=""/>
        <dsp:cNvSpPr/>
      </dsp:nvSpPr>
      <dsp:spPr>
        <a:xfrm>
          <a:off x="4484023" y="3925684"/>
          <a:ext cx="1903152" cy="22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0898E-DB1D-4A28-8DFB-537BC82C1F31}">
      <dsp:nvSpPr>
        <dsp:cNvPr id="0" name=""/>
        <dsp:cNvSpPr/>
      </dsp:nvSpPr>
      <dsp:spPr>
        <a:xfrm>
          <a:off x="6968155" y="674906"/>
          <a:ext cx="1559394" cy="15593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FCD91-6CFF-443D-810D-CD0D6AF1181D}">
      <dsp:nvSpPr>
        <dsp:cNvPr id="0" name=""/>
        <dsp:cNvSpPr/>
      </dsp:nvSpPr>
      <dsp:spPr>
        <a:xfrm>
          <a:off x="6720227" y="2483921"/>
          <a:ext cx="1903152" cy="13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Quick group bonding (</a:t>
          </a:r>
          <a:r>
            <a:rPr lang="en-GB" sz="2000" kern="1200" dirty="0" err="1"/>
            <a:t>Weinsten</a:t>
          </a:r>
          <a:r>
            <a:rPr lang="en-GB" sz="2000" kern="1200" dirty="0"/>
            <a:t> et al., 2016)</a:t>
          </a:r>
          <a:endParaRPr lang="en-US" sz="2000" kern="1200" dirty="0"/>
        </a:p>
      </dsp:txBody>
      <dsp:txXfrm>
        <a:off x="6720227" y="2483921"/>
        <a:ext cx="1903152" cy="1393040"/>
      </dsp:txXfrm>
    </dsp:sp>
    <dsp:sp modelId="{A305E64C-420C-40AE-9C57-9763FB2394D3}">
      <dsp:nvSpPr>
        <dsp:cNvPr id="0" name=""/>
        <dsp:cNvSpPr/>
      </dsp:nvSpPr>
      <dsp:spPr>
        <a:xfrm>
          <a:off x="6720227" y="3925684"/>
          <a:ext cx="1903152" cy="22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6720227" y="3925684"/>
        <a:ext cx="1903152" cy="221482"/>
      </dsp:txXfrm>
    </dsp:sp>
    <dsp:sp modelId="{764EA79B-D963-4C74-B381-7D514624CBFE}">
      <dsp:nvSpPr>
        <dsp:cNvPr id="0" name=""/>
        <dsp:cNvSpPr/>
      </dsp:nvSpPr>
      <dsp:spPr>
        <a:xfrm>
          <a:off x="9204359" y="674906"/>
          <a:ext cx="1559394" cy="15593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0CEB5-2F9B-4A44-BE97-ADDD3F58DB92}">
      <dsp:nvSpPr>
        <dsp:cNvPr id="0" name=""/>
        <dsp:cNvSpPr/>
      </dsp:nvSpPr>
      <dsp:spPr>
        <a:xfrm>
          <a:off x="8956432" y="2483921"/>
          <a:ext cx="1903152" cy="139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000" kern="1200" dirty="0"/>
            <a:t>Memories / nostalgia</a:t>
          </a:r>
          <a:endParaRPr lang="en-US" sz="2000" kern="1200" dirty="0"/>
        </a:p>
      </dsp:txBody>
      <dsp:txXfrm>
        <a:off x="8956432" y="2483921"/>
        <a:ext cx="1903152" cy="1393040"/>
      </dsp:txXfrm>
    </dsp:sp>
    <dsp:sp modelId="{260959C2-87CA-4006-B631-2504DBDD0C6C}">
      <dsp:nvSpPr>
        <dsp:cNvPr id="0" name=""/>
        <dsp:cNvSpPr/>
      </dsp:nvSpPr>
      <dsp:spPr>
        <a:xfrm>
          <a:off x="8956432" y="3925684"/>
          <a:ext cx="1903152" cy="22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312A2-1D11-4761-BF4C-A591D1CA3252}">
      <dsp:nvSpPr>
        <dsp:cNvPr id="0" name=""/>
        <dsp:cNvSpPr/>
      </dsp:nvSpPr>
      <dsp:spPr>
        <a:xfrm>
          <a:off x="0" y="29514"/>
          <a:ext cx="6967728" cy="133866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Residents enjoyed a group activity, socialised, reminisced, and became at ease with each other and ‘outsiders’ (an African choir). </a:t>
          </a:r>
          <a:endParaRPr lang="en-US" sz="1900" kern="1200" dirty="0"/>
        </a:p>
      </dsp:txBody>
      <dsp:txXfrm>
        <a:off x="65348" y="94862"/>
        <a:ext cx="6837032" cy="1207966"/>
      </dsp:txXfrm>
    </dsp:sp>
    <dsp:sp modelId="{03568EA0-2378-41FD-BE84-C11343F3FFFE}">
      <dsp:nvSpPr>
        <dsp:cNvPr id="0" name=""/>
        <dsp:cNvSpPr/>
      </dsp:nvSpPr>
      <dsp:spPr>
        <a:xfrm>
          <a:off x="0" y="1422897"/>
          <a:ext cx="6967728" cy="1338662"/>
        </a:xfrm>
        <a:prstGeom prst="roundRect">
          <a:avLst/>
        </a:prstGeom>
        <a:gradFill rotWithShape="0">
          <a:gsLst>
            <a:gs pos="0">
              <a:schemeClr val="accent2">
                <a:hueOff val="-493367"/>
                <a:satOff val="9734"/>
                <a:lumOff val="40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93367"/>
                <a:satOff val="9734"/>
                <a:lumOff val="40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93367"/>
                <a:satOff val="9734"/>
                <a:lumOff val="40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project helped to break down psychological barriers between younger choir members and care home residents, and between African refugees and a largely White British community.</a:t>
          </a:r>
          <a:endParaRPr lang="en-US" sz="1900" kern="1200"/>
        </a:p>
      </dsp:txBody>
      <dsp:txXfrm>
        <a:off x="65348" y="1488245"/>
        <a:ext cx="6837032" cy="1207966"/>
      </dsp:txXfrm>
    </dsp:sp>
    <dsp:sp modelId="{A62ADBCD-0263-4904-9E33-6DDDDC47D910}">
      <dsp:nvSpPr>
        <dsp:cNvPr id="0" name=""/>
        <dsp:cNvSpPr/>
      </dsp:nvSpPr>
      <dsp:spPr>
        <a:xfrm>
          <a:off x="0" y="2816280"/>
          <a:ext cx="6967728" cy="1338662"/>
        </a:xfrm>
        <a:prstGeom prst="roundRect">
          <a:avLst/>
        </a:prstGeom>
        <a:gradFill rotWithShape="0">
          <a:gsLst>
            <a:gs pos="0">
              <a:schemeClr val="accent2">
                <a:hueOff val="-986733"/>
                <a:satOff val="19467"/>
                <a:lumOff val="8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86733"/>
                <a:satOff val="19467"/>
                <a:lumOff val="8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86733"/>
                <a:satOff val="19467"/>
                <a:lumOff val="8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Both care home residents and staff reported personal benefits.</a:t>
          </a:r>
          <a:endParaRPr lang="en-US" sz="1900" kern="1200"/>
        </a:p>
      </dsp:txBody>
      <dsp:txXfrm>
        <a:off x="65348" y="2881628"/>
        <a:ext cx="6837032" cy="1207966"/>
      </dsp:txXfrm>
    </dsp:sp>
    <dsp:sp modelId="{163B9373-D133-4687-80CE-95521C6057E9}">
      <dsp:nvSpPr>
        <dsp:cNvPr id="0" name=""/>
        <dsp:cNvSpPr/>
      </dsp:nvSpPr>
      <dsp:spPr>
        <a:xfrm>
          <a:off x="0" y="4209662"/>
          <a:ext cx="6967728" cy="1338662"/>
        </a:xfrm>
        <a:prstGeom prst="roundRect">
          <a:avLst/>
        </a:prstGeom>
        <a:gradFill rotWithShape="0">
          <a:gsLst>
            <a:gs pos="0">
              <a:schemeClr val="accent2">
                <a:hueOff val="-1480100"/>
                <a:satOff val="29201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80100"/>
                <a:satOff val="29201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80100"/>
                <a:satOff val="29201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Acts of giving and kindness can improve wellbeing; choir members reported positive emotional impact from the project.</a:t>
          </a:r>
          <a:endParaRPr lang="en-US" sz="1900" kern="1200"/>
        </a:p>
      </dsp:txBody>
      <dsp:txXfrm>
        <a:off x="65348" y="4275010"/>
        <a:ext cx="6837032" cy="1207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04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9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2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0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6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eyann.heap@york.ac.uk" TargetMode="External"/><Relationship Id="rId2" Type="http://schemas.openxmlformats.org/officeDocument/2006/relationships/hyperlink" Target="mailto:Kayonda.ngamaba@york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3928/00989134-20220808-0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FA2DC1B4-7F6E-AB3D-AF5C-EDD6437171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6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A847B-B957-5039-C55B-A0E70493B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4" y="1122363"/>
            <a:ext cx="5164666" cy="3204134"/>
          </a:xfrm>
        </p:spPr>
        <p:txBody>
          <a:bodyPr anchor="b">
            <a:normAutofit fontScale="90000"/>
          </a:bodyPr>
          <a:lstStyle/>
          <a:p>
            <a:r>
              <a:rPr lang="en-GB" sz="4800" dirty="0"/>
              <a:t>‘No care without community’: The importance of connection in older adult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9DB75-3FC3-E6EB-4CE5-8B5B196A7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4331086" cy="2044345"/>
          </a:xfrm>
        </p:spPr>
        <p:txBody>
          <a:bodyPr>
            <a:normAutofit/>
          </a:bodyPr>
          <a:lstStyle/>
          <a:p>
            <a:r>
              <a:rPr lang="en-GB" sz="2000" b="1" dirty="0"/>
              <a:t>Dr </a:t>
            </a:r>
            <a:r>
              <a:rPr lang="en-GB" sz="2000" b="1" dirty="0" err="1"/>
              <a:t>Kayonda</a:t>
            </a:r>
            <a:r>
              <a:rPr lang="en-GB" sz="2000" b="1" dirty="0"/>
              <a:t> </a:t>
            </a:r>
            <a:r>
              <a:rPr lang="en-GB" sz="2000" b="1" dirty="0" err="1"/>
              <a:t>Ngamaba</a:t>
            </a:r>
            <a:endParaRPr lang="en-GB" sz="2000" b="1" dirty="0"/>
          </a:p>
          <a:p>
            <a:r>
              <a:rPr lang="en-GB" sz="2000" b="1" dirty="0"/>
              <a:t>Dr Cheyann Heap</a:t>
            </a:r>
          </a:p>
          <a:p>
            <a:endParaRPr lang="en-GB" sz="2000" b="1" dirty="0"/>
          </a:p>
          <a:p>
            <a:r>
              <a:rPr lang="en-GB" sz="2000" b="1" dirty="0"/>
              <a:t>University of York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F9C79F-5A07-4FEA-F98B-E6141550FCDC}"/>
              </a:ext>
            </a:extLst>
          </p:cNvPr>
          <p:cNvSpPr txBox="1"/>
          <p:nvPr/>
        </p:nvSpPr>
        <p:spPr>
          <a:xfrm>
            <a:off x="6646333" y="5534551"/>
            <a:ext cx="5485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i="1" dirty="0">
                <a:effectLst/>
              </a:rPr>
              <a:t>Tackling the Crisis in Care Homes: Rebuilding Social Care Capacity After the Pandemic, Meeting Funding and Staffing Shortfalls and Protecting the Most Vulnerable </a:t>
            </a:r>
            <a:endParaRPr lang="en-GB" sz="2000" i="1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7DD960A-A336-54F5-2E74-5D04EED78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47" y="-204583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8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D9C1-216F-A69D-DC46-FCC74A645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Multicultural singing intervention (</a:t>
            </a:r>
            <a:r>
              <a:rPr lang="en-GB" dirty="0" err="1"/>
              <a:t>Ngamaba</a:t>
            </a:r>
            <a:r>
              <a:rPr lang="en-GB" dirty="0"/>
              <a:t> &amp; Heap,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B8A2B-44F1-77A3-6231-31A963E3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72733"/>
            <a:ext cx="8906934" cy="4199467"/>
          </a:xfrm>
        </p:spPr>
        <p:txBody>
          <a:bodyPr>
            <a:normAutofit/>
          </a:bodyPr>
          <a:lstStyle/>
          <a:p>
            <a:r>
              <a:rPr lang="en-GB" sz="2400" dirty="0"/>
              <a:t>Local church community connection (predominantly African refugees), mixed ages</a:t>
            </a:r>
          </a:p>
          <a:p>
            <a:r>
              <a:rPr lang="en-GB" sz="2400" dirty="0"/>
              <a:t>4 care homes in Bolton </a:t>
            </a:r>
          </a:p>
          <a:p>
            <a:pPr lvl="1"/>
            <a:r>
              <a:rPr lang="en-GB" sz="2000" dirty="0"/>
              <a:t>Hospital, care home, nursing home x 2</a:t>
            </a:r>
          </a:p>
          <a:p>
            <a:pPr lvl="1"/>
            <a:r>
              <a:rPr lang="en-GB" sz="2000" dirty="0"/>
              <a:t>With and without dementia</a:t>
            </a:r>
          </a:p>
          <a:p>
            <a:pPr lvl="1"/>
            <a:r>
              <a:rPr lang="en-GB" sz="2000" dirty="0"/>
              <a:t>Long and short term stays</a:t>
            </a:r>
          </a:p>
          <a:p>
            <a:r>
              <a:rPr lang="en-GB" sz="2400" dirty="0"/>
              <a:t>Predominantly White-British</a:t>
            </a:r>
          </a:p>
          <a:p>
            <a:r>
              <a:rPr lang="en-GB" sz="2400" dirty="0"/>
              <a:t>Making a connection (talk to manager)</a:t>
            </a:r>
          </a:p>
          <a:p>
            <a:endParaRPr lang="en-GB" sz="2400" dirty="0"/>
          </a:p>
        </p:txBody>
      </p:sp>
      <p:pic>
        <p:nvPicPr>
          <p:cNvPr id="7" name="Picture 6" descr="A group of people in a wheelchair&#10;&#10;Description automatically generated with low confidence">
            <a:extLst>
              <a:ext uri="{FF2B5EF4-FFF2-40B4-BE49-F238E27FC236}">
                <a16:creationId xmlns:a16="http://schemas.microsoft.com/office/drawing/2014/main" id="{CD28511A-FACA-D283-CA90-651BD93BC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38" y="3598332"/>
            <a:ext cx="5449062" cy="31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6838A50-C341-D780-2229-5DD9C3B689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9680"/>
          <a:stretch/>
        </p:blipFill>
        <p:spPr>
          <a:xfrm>
            <a:off x="5784145" y="916687"/>
            <a:ext cx="6560254" cy="5190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C51ADF-113F-34F7-4285-4D430AB58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751246"/>
            <a:ext cx="6114373" cy="1534754"/>
          </a:xfrm>
        </p:spPr>
        <p:txBody>
          <a:bodyPr anchor="b">
            <a:normAutofit/>
          </a:bodyPr>
          <a:lstStyle/>
          <a:p>
            <a:r>
              <a:rPr lang="en-GB" dirty="0"/>
              <a:t>The singing intervention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BA57B-05D2-DCA2-A548-076ECFDDC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548889"/>
            <a:ext cx="7469040" cy="4232234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Risk assessment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Training for choir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Setting a schedule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Consent – prior to visit and ongoing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Communal area setup (&amp; instruments!)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Members introduce themselves and distribute written song lyrics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Residents can come and go, watch or join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Choi</a:t>
            </a:r>
            <a:r>
              <a:rPr lang="en-GB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 leader asks to share experience after song</a:t>
            </a:r>
            <a:endParaRPr lang="en-GB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03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7A62-6474-FE9E-4B96-2E73402C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Feedback on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FE6F-7F16-C5CF-D978-2FA2E7FAE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379133"/>
            <a:ext cx="10733363" cy="43687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 home 1: 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“Our resident really enjoys; the choir makes them interact with singing and clapping; very enjoyable”. “Makes the patients enjoy and get involved”.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 home 2: 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“Happy smiling faces good mood. Very good keep up the good singing”.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 home 3: 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“I really enjoy your visit. Thank you for singing Happy Birthday; it really made my day”.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Care home 4: </a:t>
            </a:r>
            <a:r>
              <a:rPr lang="en-GB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“All service users enjoyed this. Greatly improved their moods and got them up dancing. This is a good idea for the elderly”. “Amazing, brightens up the lives of people waiting for treatment”. </a:t>
            </a:r>
          </a:p>
          <a:p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034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E1C60-1137-A6C6-FE5C-E85BD5D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GB" sz="3600"/>
              <a:t>Community cohesion &amp; mutual benefit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D962E3-2385-2D3D-22F2-FEE12DB4FB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072418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280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2396-9C3D-0382-CCFA-41F1C281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924032" cy="1179576"/>
          </a:xfrm>
        </p:spPr>
        <p:txBody>
          <a:bodyPr>
            <a:normAutofit/>
          </a:bodyPr>
          <a:lstStyle/>
          <a:p>
            <a:r>
              <a:rPr lang="en-GB" dirty="0"/>
              <a:t>Our Project and Older Adult-Centred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8577A-4987-5EA8-44DE-5194B00BCAB3}"/>
              </a:ext>
            </a:extLst>
          </p:cNvPr>
          <p:cNvSpPr txBox="1"/>
          <p:nvPr/>
        </p:nvSpPr>
        <p:spPr>
          <a:xfrm>
            <a:off x="6891868" y="2067752"/>
            <a:ext cx="53001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Autonomy </a:t>
            </a:r>
            <a:r>
              <a:rPr lang="en-GB" sz="2400" dirty="0"/>
              <a:t>– choice of song, choice whether to participate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Dignity </a:t>
            </a:r>
            <a:r>
              <a:rPr lang="en-GB" sz="2400" dirty="0"/>
              <a:t>– respectful introductions, ‘done with’ not ‘done to’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Unique needs </a:t>
            </a:r>
            <a:r>
              <a:rPr lang="en-GB" sz="2400" dirty="0"/>
              <a:t>– every person participates as they wish, sing or not 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Social environment </a:t>
            </a:r>
            <a:r>
              <a:rPr lang="en-GB" sz="2400" dirty="0"/>
              <a:t>– focus on the social connection</a:t>
            </a:r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Reciprocity </a:t>
            </a:r>
            <a:r>
              <a:rPr lang="en-GB" sz="2400" dirty="0"/>
              <a:t>– teaching the choir new songs! Breaking barriers about ‘older people’</a:t>
            </a:r>
            <a:endParaRPr lang="en-GB" sz="2400" b="1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979035-0A8F-34BA-F4C0-6E0EACF0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4" y="2406418"/>
            <a:ext cx="6571193" cy="34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86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7A8446-B4B5-A650-442D-3F98E9F6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What have we learned?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CDA0-C77F-8BF0-A228-1ECE9A347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Using this knowledge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77364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9809C-1062-C5F0-94BA-8C4F8850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4800" dirty="0"/>
              <a:t>Implications for the ‘care home crisis’	</a:t>
            </a:r>
          </a:p>
        </p:txBody>
      </p:sp>
      <p:pic>
        <p:nvPicPr>
          <p:cNvPr id="5" name="Picture 4" descr="House of paper with a heart against sunlight">
            <a:extLst>
              <a:ext uri="{FF2B5EF4-FFF2-40B4-BE49-F238E27FC236}">
                <a16:creationId xmlns:a16="http://schemas.microsoft.com/office/drawing/2014/main" id="{1CA76484-72D7-E3D3-2EFF-EDD0D508F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86" r="24863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F91B-BA35-989B-700A-B432F1C8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8" y="2935541"/>
            <a:ext cx="7285534" cy="3922459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Not just physical resource - </a:t>
            </a:r>
            <a:r>
              <a:rPr lang="en-GB" sz="2400" b="1" dirty="0"/>
              <a:t>culture change </a:t>
            </a:r>
            <a:r>
              <a:rPr lang="en-GB" sz="2400" dirty="0"/>
              <a:t>is needed</a:t>
            </a:r>
          </a:p>
          <a:p>
            <a:r>
              <a:rPr lang="en-GB" sz="2400" dirty="0"/>
              <a:t>Social-relational, not medical</a:t>
            </a:r>
          </a:p>
          <a:p>
            <a:r>
              <a:rPr lang="en-GB" sz="2400" b="1" dirty="0"/>
              <a:t>Community</a:t>
            </a:r>
            <a:r>
              <a:rPr lang="en-GB" sz="2400" dirty="0"/>
              <a:t> connections &amp; </a:t>
            </a:r>
            <a:r>
              <a:rPr lang="en-GB" sz="2400" b="1" dirty="0"/>
              <a:t>capacity building</a:t>
            </a:r>
          </a:p>
          <a:p>
            <a:r>
              <a:rPr lang="en-GB" sz="2400" dirty="0"/>
              <a:t>Policies that enable fun, safety, connection &amp; creativity</a:t>
            </a:r>
          </a:p>
          <a:p>
            <a:r>
              <a:rPr lang="en-GB" sz="2400" dirty="0"/>
              <a:t>Relationships – </a:t>
            </a:r>
            <a:r>
              <a:rPr lang="en-GB" sz="2400" b="1" dirty="0"/>
              <a:t>within</a:t>
            </a:r>
            <a:r>
              <a:rPr lang="en-GB" sz="2400" dirty="0"/>
              <a:t> and </a:t>
            </a:r>
            <a:r>
              <a:rPr lang="en-GB" sz="2400" b="1" u="sng" dirty="0"/>
              <a:t>outside</a:t>
            </a:r>
            <a:r>
              <a:rPr lang="en-GB" sz="2400" dirty="0"/>
              <a:t> care homes</a:t>
            </a:r>
          </a:p>
          <a:p>
            <a:r>
              <a:rPr lang="en-GB" sz="2400" dirty="0"/>
              <a:t>Care homes and residents can </a:t>
            </a:r>
            <a:r>
              <a:rPr lang="en-GB" sz="2400" b="1" dirty="0"/>
              <a:t>give something back </a:t>
            </a:r>
            <a:r>
              <a:rPr lang="en-GB" sz="2400" dirty="0"/>
              <a:t>to the community and break social barriers</a:t>
            </a:r>
          </a:p>
          <a:p>
            <a:pPr marL="0" indent="0">
              <a:buNone/>
            </a:pPr>
            <a:r>
              <a:rPr lang="en-GB" b="1" u="sng" dirty="0">
                <a:solidFill>
                  <a:schemeClr val="accent3"/>
                </a:solidFill>
                <a:sym typeface="Wingdings" panose="05000000000000000000" pitchFamily="2" charset="2"/>
              </a:rPr>
              <a:t>The future is with the community</a:t>
            </a:r>
            <a:endParaRPr lang="en-GB" b="1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6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CA43-12F7-C746-B669-77B8E82AE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Take home message</a:t>
            </a:r>
            <a:br>
              <a:rPr lang="en-GB" dirty="0"/>
            </a:br>
            <a:r>
              <a:rPr lang="en-GB" dirty="0"/>
              <a:t>This intervention helps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B719F-091B-4346-73B0-0F07B57BD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181225"/>
            <a:ext cx="10168128" cy="3990975"/>
          </a:xfrm>
        </p:spPr>
        <p:txBody>
          <a:bodyPr/>
          <a:lstStyle/>
          <a:p>
            <a:r>
              <a:rPr lang="en-GB" dirty="0"/>
              <a:t>Tackle loneliness &amp; social isolation </a:t>
            </a:r>
          </a:p>
          <a:p>
            <a:r>
              <a:rPr lang="en-GB" dirty="0"/>
              <a:t>Target local people to be involved in ASC</a:t>
            </a:r>
          </a:p>
          <a:p>
            <a:r>
              <a:rPr lang="en-GB" dirty="0"/>
              <a:t>Local Immigrants who are usually better workers</a:t>
            </a:r>
          </a:p>
          <a:p>
            <a:r>
              <a:rPr lang="en-GB" dirty="0"/>
              <a:t>Involve children/youth </a:t>
            </a:r>
          </a:p>
          <a:p>
            <a:r>
              <a:rPr lang="en-GB" dirty="0"/>
              <a:t>Link to ASC as potential employees </a:t>
            </a:r>
          </a:p>
          <a:p>
            <a:r>
              <a:rPr lang="en-GB" dirty="0"/>
              <a:t>Give a Break to Staff who are exhausted: Well-Being &amp; Job satisfaction of staff </a:t>
            </a:r>
          </a:p>
        </p:txBody>
      </p:sp>
    </p:spTree>
    <p:extLst>
      <p:ext uri="{BB962C8B-B14F-4D97-AF65-F5344CB8AC3E}">
        <p14:creationId xmlns:p14="http://schemas.microsoft.com/office/powerpoint/2010/main" val="163013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6FC7-1EA3-EF05-6213-B73566E2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ECFC8-9FF7-70B5-3256-23165FC4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67" y="2481439"/>
            <a:ext cx="11046629" cy="3694176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Dr </a:t>
            </a:r>
            <a:r>
              <a:rPr lang="en-GB" dirty="0" err="1"/>
              <a:t>Kayonda</a:t>
            </a:r>
            <a:r>
              <a:rPr lang="en-GB" dirty="0"/>
              <a:t> </a:t>
            </a:r>
            <a:r>
              <a:rPr lang="en-GB" dirty="0" err="1"/>
              <a:t>Ngamaba</a:t>
            </a:r>
            <a:r>
              <a:rPr lang="en-GB" dirty="0"/>
              <a:t>, Research Fellow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Kayonda.ngamaba@york.ac.uk</a:t>
            </a:r>
            <a:r>
              <a:rPr lang="en-GB" dirty="0"/>
              <a:t> 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dirty="0"/>
              <a:t>Dr Cheyann Heap, Research Associate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cheyann.heap@york.ac.uk</a:t>
            </a:r>
            <a:r>
              <a:rPr lang="en-GB" dirty="0"/>
              <a:t> </a:t>
            </a:r>
          </a:p>
          <a:p>
            <a:pPr algn="ctr"/>
            <a:endParaRPr lang="en-GB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5BD1471-AC64-4F58-B192-D2FB1F177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80" y="142550"/>
            <a:ext cx="1932799" cy="19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1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3130-8C52-116B-E6A2-E421C60F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EE3E-90B1-6535-5CB8-D47D01B1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2" y="1728216"/>
            <a:ext cx="11946467" cy="36941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Beogo, I.,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Tchouaket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N., Sia, D.,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Bationo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N. J. C., Collin, S.,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Tapp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D., ... &amp; Gagnon, M. P. (2022). Promising best practices implemented in long-term care homes during COVID-19 pandemic to address social isolation and loneliness: a scoping review protocol.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BMJ open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e053894.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Campbell, Q., Bodkin-Allen, S., &amp; Swain, N. (2022). Group singing improves both physical and psychological wellbeing in people with and without chronic health conditions: a narrative review.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Health Psychology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(8), 1897-1912.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Campbell, Q., Bodkin-Allen, S., &amp; Swain, N. (2022). Group singing improves both physical and psychological wellbeing in people with and without chronic health conditions: a narrative review.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Health Psychology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(8), 1897-1912.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Chee, S. Y. (2020). COVID-19 pandemic: The lived experiences of older adults in aged care homes.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Millennial Asia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299-317.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Dohmen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D., van den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Eijnde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C., Thielman, C. L., Lindenberg, J.,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Huijg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J. M., &amp;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Abma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A. (2022). Good Care during COVID-19: A Narrative Approach to Care Home Staff’s Experiences of the Pandemic.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Environmental Research and Public Health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2106.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Eyers, I., Arber, S., Luff, R., Young, E., &amp; Ellmers, T. (2012). Rhetoric and reality of daily life in English care homes: the role of organised activities.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Ageing and Later Life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53-78.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Ferdous, F. (2021). Social Distancing vs Social Interaction for Older Adults at Long-Term Care Facilities in the Midst of the COVID-19 Pandemic: A Rapid Review and Synthesis of Action Plans.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INQUIRY: The Journal of Health Care Organization, Provision, and Financing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00469580211044287.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Gillis, K.,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Lahaye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Dom, S., Lips, D.,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Arnouts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H., &amp; Van Bogaert, P. (2019). A person‐centred team approach targeting agitated and aggressive behaviour amongst nursing home residents with dementia using the senses framework.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 journal of older people nursing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e12269.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Good, A., &amp; Russo, F. A. (2022). Changes in mood, oxytocin, and cortisol following group and individual singing: A pilot study.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Psychology of Music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1340-1347.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Hillman, J.,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Skoloda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T. E., Angelini, F., &amp; Stricker, G. (2001). The moderating effect of aggressive problem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generation of more positive attitudes toward nursing home residents.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Aging &amp; mental health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(3), 282-288.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Kabadayi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S., Hu, K., Lee, Y., Hanks, L.,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Walsman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M., &amp;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Dobrzykowski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(2020). Fostering older adult care experiences to maximize well-being outcomes: A conceptual framework.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Service Management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Kang, J.,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Scholp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Jiang, J. J. (2018). A review of the physiological effects and mechanisms of singing.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Voice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390-395.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7560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8F76-8CD9-A387-417E-830E15FD1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E965-F688-5F92-AC2E-E66836D66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Background and context</a:t>
            </a:r>
          </a:p>
          <a:p>
            <a:r>
              <a:rPr lang="en-GB" b="1" dirty="0"/>
              <a:t>Case study:</a:t>
            </a:r>
            <a:r>
              <a:rPr lang="en-GB" dirty="0"/>
              <a:t> </a:t>
            </a:r>
            <a:r>
              <a:rPr lang="en-US" sz="2800" dirty="0"/>
              <a:t>Benefits of Running a Multicultural Singing Project Among Older Adults in a Naturalistic Residential Environment </a:t>
            </a:r>
            <a:r>
              <a:rPr lang="en-GB" sz="2800" dirty="0"/>
              <a:t>(</a:t>
            </a:r>
            <a:r>
              <a:rPr lang="en-GB" sz="2800" dirty="0" err="1"/>
              <a:t>Ngamaba</a:t>
            </a:r>
            <a:r>
              <a:rPr lang="en-GB" sz="2800" dirty="0"/>
              <a:t> &amp; Heap, 2022)</a:t>
            </a:r>
            <a:endParaRPr lang="en-GB" dirty="0"/>
          </a:p>
          <a:p>
            <a:r>
              <a:rPr lang="en-GB" b="1" dirty="0"/>
              <a:t>What have we learned? </a:t>
            </a:r>
            <a:r>
              <a:rPr lang="en-GB" dirty="0"/>
              <a:t>How we can take forward our example of community engagement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073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BA923-8495-7903-F865-97AE8969D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728787"/>
            <a:ext cx="11963399" cy="5036079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Mandiracioglu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Cam, O. (2006). Violence exposure and burn-out among Turkish nursing home staff.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Occupational medicine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(7), 501-503.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Marshall, F., Gordon, A., Gladman, J. R., &amp; Bishop, S. (2021). Care homes, their communities, and resilience in the face of the COVID-19 pandemic: interim findings from a qualitative study.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BMC geriatrics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(1), 1-10.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Moniz‐Cook, E., Clin, D., Millington, D., &amp; Silver, M. (1997). Residential care for older people: job satisfaction and psychological health in care staff.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&amp; social care in the community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124-133.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Mullan, M. A., &amp; Sullivan, K. A. (2016). Positive attitudes and person-centred care predict of sense of competence in dementia care staff.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Aging &amp; mental health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(4), 407-414.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Ngamaba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K. H., &amp; Heap, C. (2022). Benefits of Running a Multicultural Singing Project Among Older Adults in a Naturalistic Residential Environment: Case Studies of Four Residential Care Homes in England.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Gerontological Nursing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(9), 52-53.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Passalacqua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S. A., &amp; Harwood, J. (2012). VIPS communication skills training for paraprofessional dementia caregivers: an intervention to increase person-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centered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dementia care.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 Gerontologist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(5), 425-445.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Power, G. A., &amp; Carson, J. (2022, January). The promise of transformed long-term care homes: Evidence from the pandemic. In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Healthcare Management Forum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(Vol. 35, No. 1, pp. 25-28). Sage CA: Los Angeles, CA: SAGE Publications.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Ryan, T. (2022). Facilitators of person and relationship‐centred care in nursing.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Open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892-899.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Ryan, T., &amp; Nolan, M. (2019). Relationships, values and dementia care: Promoting reciprocity and interdependence. In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Textbook of Dementia Care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(pp. 11-19). Routledge.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Weinstein, D., Launay, J., Pearce, E., Dunbar, R. I., &amp; Stewart, L. (2016). Singing and social bonding: changes in connectivity and pain threshold as a function of group size.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and Human </a:t>
            </a:r>
            <a:r>
              <a:rPr lang="en-GB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152-158.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Weinstein, D., Launay, J., Pearce, E., Dunbar, R. I., &amp; Stewart, L. (2016). Singing and social bonding: changes in connectivity and pain threshold as a function of group size.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 and Human </a:t>
            </a:r>
            <a:r>
              <a:rPr lang="en-GB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(2), 152-158.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12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3043E9-FB68-17C6-AF39-7FFE1709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549275"/>
            <a:ext cx="10167937" cy="1179513"/>
          </a:xfrm>
        </p:spPr>
        <p:txBody>
          <a:bodyPr/>
          <a:lstStyle/>
          <a:p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5628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CB123E-4132-9A57-5AF9-0C33F4B8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866" y="1442172"/>
            <a:ext cx="12191999" cy="2177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/>
              <a:t>Background and context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B65D-99D0-90B9-7877-254B26CC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6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84AD8-7568-6816-EBEC-0932DD3AE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3700" dirty="0"/>
              <a:t>The covid-19 pandemic – crisis or resilience?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80E39AB-08E6-9F85-216F-F92ACEB789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70047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86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33D0-CD82-0333-CE32-643ADD82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Interpersonal relationships are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5471-9577-96CB-C0A2-C9BCDA9F4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2" y="1859257"/>
            <a:ext cx="11997267" cy="3694176"/>
          </a:xfrm>
        </p:spPr>
        <p:txBody>
          <a:bodyPr>
            <a:noAutofit/>
          </a:bodyPr>
          <a:lstStyle/>
          <a:p>
            <a:r>
              <a:rPr lang="en-GB" sz="2200" b="1" dirty="0"/>
              <a:t>‘Therapeutic reciprocity</a:t>
            </a:r>
            <a:r>
              <a:rPr lang="en-GB" sz="2200" dirty="0"/>
              <a:t>’ (Moniz-Cook, 1997)</a:t>
            </a:r>
          </a:p>
          <a:p>
            <a:pPr lvl="1"/>
            <a:r>
              <a:rPr lang="en-GB" sz="2200" b="1" dirty="0"/>
              <a:t>Staff</a:t>
            </a:r>
            <a:r>
              <a:rPr lang="en-GB" sz="2200" dirty="0"/>
              <a:t>: interpersonal skills, commitment, awareness/reflection</a:t>
            </a:r>
          </a:p>
          <a:p>
            <a:pPr lvl="1"/>
            <a:r>
              <a:rPr lang="en-GB" sz="2200" b="1" dirty="0"/>
              <a:t>Organisation: </a:t>
            </a:r>
            <a:r>
              <a:rPr lang="en-GB" sz="2200" dirty="0"/>
              <a:t>Staff &amp; physical space; mid-managers (</a:t>
            </a:r>
            <a:r>
              <a:rPr lang="en-GB" sz="2200" dirty="0" err="1"/>
              <a:t>esp</a:t>
            </a:r>
            <a:r>
              <a:rPr lang="en-GB" sz="2200" dirty="0"/>
              <a:t> permission); person-centred organisation (security &amp; support); person-centred culture (reduced focus on top-down tasks &amp; clinical outcomes) – Ryan, 2022</a:t>
            </a:r>
          </a:p>
          <a:p>
            <a:r>
              <a:rPr lang="en-GB" sz="2200" b="1" dirty="0"/>
              <a:t>Relationship-centred </a:t>
            </a:r>
            <a:r>
              <a:rPr lang="en-GB" sz="2200" dirty="0"/>
              <a:t>like the Nolan’s </a:t>
            </a:r>
            <a:r>
              <a:rPr lang="en-GB" sz="2200" b="1" dirty="0"/>
              <a:t>Senses Framework </a:t>
            </a:r>
            <a:r>
              <a:rPr lang="en-GB" sz="2200" dirty="0"/>
              <a:t>and positive communication can reduce challenging behaviour (Gillis et al., 2019; </a:t>
            </a:r>
            <a:r>
              <a:rPr lang="en-GB" sz="2200" dirty="0" err="1"/>
              <a:t>Passalacqua</a:t>
            </a:r>
            <a:r>
              <a:rPr lang="en-GB" sz="2200" dirty="0"/>
              <a:t> &amp; Harwood, 2012).</a:t>
            </a:r>
          </a:p>
          <a:p>
            <a:r>
              <a:rPr lang="en-GB" sz="2200" dirty="0"/>
              <a:t>Burnout related to </a:t>
            </a:r>
            <a:r>
              <a:rPr lang="en-GB" sz="2200" b="1" dirty="0"/>
              <a:t>staff negative expectations / perceptions of age, illness and dementia</a:t>
            </a:r>
            <a:r>
              <a:rPr lang="en-GB" sz="2200" dirty="0"/>
              <a:t> (</a:t>
            </a:r>
            <a:r>
              <a:rPr lang="en-GB" sz="2200" dirty="0" err="1"/>
              <a:t>Mandiracioglu</a:t>
            </a:r>
            <a:r>
              <a:rPr lang="en-GB" sz="2200" dirty="0"/>
              <a:t> et al., 2006)</a:t>
            </a:r>
          </a:p>
          <a:p>
            <a:r>
              <a:rPr lang="en-GB" sz="2200" dirty="0"/>
              <a:t>Person-centred care increases </a:t>
            </a:r>
            <a:r>
              <a:rPr lang="en-GB" sz="2200" b="1" dirty="0"/>
              <a:t>staff sense of competence </a:t>
            </a:r>
            <a:r>
              <a:rPr lang="en-GB" sz="2200" dirty="0"/>
              <a:t>(Mullan, 2016)</a:t>
            </a:r>
          </a:p>
          <a:p>
            <a:r>
              <a:rPr lang="en-GB" sz="2200" dirty="0"/>
              <a:t>But ‘sense of reward’ may come more from positive self-as-carer (Hillman, 2001)</a:t>
            </a:r>
          </a:p>
        </p:txBody>
      </p:sp>
    </p:spTree>
    <p:extLst>
      <p:ext uri="{BB962C8B-B14F-4D97-AF65-F5344CB8AC3E}">
        <p14:creationId xmlns:p14="http://schemas.microsoft.com/office/powerpoint/2010/main" val="130788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2396-9C3D-0382-CCFA-41F1C281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Older Adult-Centred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8577A-4987-5EA8-44DE-5194B00BCAB3}"/>
              </a:ext>
            </a:extLst>
          </p:cNvPr>
          <p:cNvSpPr txBox="1"/>
          <p:nvPr/>
        </p:nvSpPr>
        <p:spPr>
          <a:xfrm>
            <a:off x="7428363" y="2406418"/>
            <a:ext cx="4568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Autonomy, dignity, unique needs and social environment (</a:t>
            </a:r>
            <a:r>
              <a:rPr lang="en-GB" sz="2400" dirty="0" err="1"/>
              <a:t>Kayabadi</a:t>
            </a:r>
            <a:r>
              <a:rPr lang="en-GB" sz="2400" dirty="0"/>
              <a:t> et al.,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Reciprocity </a:t>
            </a:r>
            <a:r>
              <a:rPr lang="en-GB" sz="2400" dirty="0">
                <a:sym typeface="Wingdings" panose="05000000000000000000" pitchFamily="2" charset="2"/>
              </a:rPr>
              <a:t> value</a:t>
            </a:r>
            <a:r>
              <a:rPr lang="en-GB" sz="2400" dirty="0"/>
              <a:t> (Ryan &amp; Nolan, 2019)</a:t>
            </a:r>
            <a:endParaRPr lang="en-GB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Non-medical, mutually caring human relationships (Heap &amp; </a:t>
            </a:r>
            <a:r>
              <a:rPr lang="en-GB" sz="2400" dirty="0" err="1">
                <a:sym typeface="Wingdings" panose="05000000000000000000" pitchFamily="2" charset="2"/>
              </a:rPr>
              <a:t>Wolverson</a:t>
            </a:r>
            <a:r>
              <a:rPr lang="en-GB" sz="2400" dirty="0">
                <a:sym typeface="Wingdings" panose="05000000000000000000" pitchFamily="2" charset="2"/>
              </a:rPr>
              <a:t>, 2020)</a:t>
            </a:r>
            <a:endParaRPr lang="en-GB" sz="24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5D979035-0A8F-34BA-F4C0-6E0EACF02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4" y="2406418"/>
            <a:ext cx="6571193" cy="34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86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A9D5FD6F-CD20-EB60-A773-9994E3F3A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7" r="10704" b="2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D2C480-B47F-94EA-7FF1-FD3FA8A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en-GB" dirty="0"/>
              <a:t>Singing in groups </a:t>
            </a:r>
            <a:r>
              <a:rPr lang="en-GB" u="sng" dirty="0"/>
              <a:t>in care homes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5032D-AA04-6309-0E79-057364D45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3019891"/>
            <a:ext cx="7611534" cy="3701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400" dirty="0"/>
              <a:t>Organised activities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/>
              <a:t>genuinely person-centred?</a:t>
            </a:r>
          </a:p>
          <a:p>
            <a:pPr>
              <a:lnSpc>
                <a:spcPct val="100000"/>
              </a:lnSpc>
            </a:pPr>
            <a:endParaRPr lang="en-GB" sz="2400" dirty="0"/>
          </a:p>
          <a:p>
            <a:pPr>
              <a:lnSpc>
                <a:spcPct val="100000"/>
              </a:lnSpc>
            </a:pPr>
            <a:r>
              <a:rPr lang="en-GB" sz="2400" dirty="0"/>
              <a:t>“A man, who </a:t>
            </a:r>
            <a:r>
              <a:rPr lang="en-GB" sz="2400" b="1" dirty="0"/>
              <a:t>couldn’t sing</a:t>
            </a:r>
            <a:r>
              <a:rPr lang="en-GB" sz="2400" dirty="0"/>
              <a:t>, was </a:t>
            </a:r>
            <a:r>
              <a:rPr lang="en-GB" sz="2400" b="1" dirty="0"/>
              <a:t>singing at the residents</a:t>
            </a:r>
            <a:r>
              <a:rPr lang="en-GB" sz="2400" dirty="0"/>
              <a:t>. He </a:t>
            </a:r>
            <a:r>
              <a:rPr lang="en-GB" sz="2400" b="1" dirty="0"/>
              <a:t>failed to interact </a:t>
            </a:r>
            <a:r>
              <a:rPr lang="en-GB" sz="2400" dirty="0"/>
              <a:t>with the people he was entertaining. </a:t>
            </a:r>
            <a:r>
              <a:rPr lang="en-GB" sz="2400" b="1" dirty="0"/>
              <a:t>No eye contact </a:t>
            </a:r>
            <a:r>
              <a:rPr lang="en-GB" sz="2400" dirty="0"/>
              <a:t>was made and there was a </a:t>
            </a:r>
            <a:r>
              <a:rPr lang="en-GB" sz="2400" b="1" dirty="0"/>
              <a:t>distinct lack of dialogue </a:t>
            </a:r>
            <a:r>
              <a:rPr lang="en-GB" sz="2400" dirty="0"/>
              <a:t>with the residents” (Eyers, 2012; p. 68)</a:t>
            </a:r>
          </a:p>
        </p:txBody>
      </p:sp>
    </p:spTree>
    <p:extLst>
      <p:ext uri="{BB962C8B-B14F-4D97-AF65-F5344CB8AC3E}">
        <p14:creationId xmlns:p14="http://schemas.microsoft.com/office/powerpoint/2010/main" val="409178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DED2E-AA1D-022E-111D-04C0DD87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dirty="0"/>
              <a:t>Singing in groups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1CD141-68E7-3311-1026-F140EE3DC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660569"/>
              </p:ext>
            </p:extLst>
          </p:nvPr>
        </p:nvGraphicFramePr>
        <p:xfrm>
          <a:off x="838200" y="1664545"/>
          <a:ext cx="10871200" cy="541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E85CE6-F1E4-FAA0-42B9-ED6D7D903FD7}"/>
              </a:ext>
            </a:extLst>
          </p:cNvPr>
          <p:cNvSpPr txBox="1"/>
          <p:nvPr/>
        </p:nvSpPr>
        <p:spPr>
          <a:xfrm>
            <a:off x="3115734" y="5803203"/>
            <a:ext cx="6392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Motivation, attention, behavioural synchronicity, and a collective achievement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511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CB123E-4132-9A57-5AF9-0C33F4B8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866" y="1442172"/>
            <a:ext cx="12191999" cy="21773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dirty="0"/>
              <a:t>Case study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9B65D-99D0-90B9-7877-254B26CCD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Kayonda Ngamaba &amp; Chey Heap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2E4AA-4F32-B3C1-C98D-63AD4F3BF9F8}"/>
              </a:ext>
            </a:extLst>
          </p:cNvPr>
          <p:cNvSpPr txBox="1"/>
          <p:nvPr/>
        </p:nvSpPr>
        <p:spPr>
          <a:xfrm>
            <a:off x="2487871" y="4667362"/>
            <a:ext cx="72257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1D1D1D"/>
                </a:solidFill>
                <a:effectLst/>
                <a:latin typeface="museo-sans"/>
              </a:rPr>
              <a:t>Ngamaba, K. H., &amp; Heap, C. J. (2022). Benefits of Running a Multicultural Singing Project Among Older Adults in a Naturalistic Residential Environment: Case Studies of Four Residential Care Homes in England. Journal of Gerontological Nursing, 48(9). </a:t>
            </a:r>
            <a:r>
              <a:rPr lang="en-GB" b="0" i="0" u="sng" dirty="0">
                <a:solidFill>
                  <a:srgbClr val="00779C"/>
                </a:solidFill>
                <a:effectLst/>
                <a:latin typeface="museo-sans"/>
                <a:hlinkClick r:id="rId2"/>
              </a:rPr>
              <a:t>https://doi.org/10.3928/00989134-20220808-04</a:t>
            </a:r>
            <a:r>
              <a:rPr lang="en-GB" b="0" i="0" dirty="0">
                <a:solidFill>
                  <a:srgbClr val="1D1D1D"/>
                </a:solidFill>
                <a:effectLst/>
                <a:latin typeface="museo-sans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5601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2215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Avenir Next LT Pro</vt:lpstr>
      <vt:lpstr>Calibri</vt:lpstr>
      <vt:lpstr>museo-sans</vt:lpstr>
      <vt:lpstr>AccentBoxVTI</vt:lpstr>
      <vt:lpstr>‘No care without community’: The importance of connection in older adult care</vt:lpstr>
      <vt:lpstr>Overview</vt:lpstr>
      <vt:lpstr>Background and context</vt:lpstr>
      <vt:lpstr>The covid-19 pandemic – crisis or resilience?</vt:lpstr>
      <vt:lpstr>Interpersonal relationships are key</vt:lpstr>
      <vt:lpstr>Older Adult-Centred Care</vt:lpstr>
      <vt:lpstr>Singing in groups in care homes</vt:lpstr>
      <vt:lpstr>Singing in groups</vt:lpstr>
      <vt:lpstr>Case study</vt:lpstr>
      <vt:lpstr>Multicultural singing intervention (Ngamaba &amp; Heap, 2022)</vt:lpstr>
      <vt:lpstr>The singing intervention</vt:lpstr>
      <vt:lpstr>Feedback on the project</vt:lpstr>
      <vt:lpstr>Community cohesion &amp; mutual benefit</vt:lpstr>
      <vt:lpstr>Our Project and Older Adult-Centred Care</vt:lpstr>
      <vt:lpstr>What have we learned?</vt:lpstr>
      <vt:lpstr>Implications for the ‘care home crisis’ </vt:lpstr>
      <vt:lpstr>Take home message This intervention helps to</vt:lpstr>
      <vt:lpstr>Thank you! Questions?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‘No care without community’: The importance of connection in older adult care</dc:title>
  <dc:creator>447851156466</dc:creator>
  <cp:lastModifiedBy>Kayonda Ngamaba</cp:lastModifiedBy>
  <cp:revision>6</cp:revision>
  <dcterms:created xsi:type="dcterms:W3CDTF">2022-09-27T10:07:07Z</dcterms:created>
  <dcterms:modified xsi:type="dcterms:W3CDTF">2022-10-17T16:13:10Z</dcterms:modified>
</cp:coreProperties>
</file>