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62" r:id="rId5"/>
    <p:sldId id="257" r:id="rId6"/>
    <p:sldId id="258" r:id="rId7"/>
    <p:sldId id="259" r:id="rId8"/>
    <p:sldId id="263" r:id="rId9"/>
    <p:sldId id="264" r:id="rId10"/>
    <p:sldId id="265" r:id="rId11"/>
    <p:sldId id="267" r:id="rId12"/>
    <p:sldId id="270" r:id="rId13"/>
    <p:sldId id="272" r:id="rId14"/>
    <p:sldId id="266" r:id="rId15"/>
    <p:sldId id="273" r:id="rId16"/>
    <p:sldId id="271" r:id="rId17"/>
    <p:sldId id="268"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p:restoredTop sz="95522"/>
  </p:normalViewPr>
  <p:slideViewPr>
    <p:cSldViewPr snapToGrid="0" snapToObjects="1">
      <p:cViewPr varScale="1">
        <p:scale>
          <a:sx n="115" d="100"/>
          <a:sy n="115"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simonparker\Downloads\ukhousebuildin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UK House</a:t>
            </a:r>
            <a:r>
              <a:rPr lang="en-US" b="1" baseline="0" dirty="0"/>
              <a:t> Building 1949-2019</a:t>
            </a:r>
            <a:endParaRPr lang="en-US"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455713869099701E-2"/>
          <c:y val="0.12365248226950355"/>
          <c:w val="0.90906282548014827"/>
          <c:h val="0.60119506338303452"/>
        </c:manualLayout>
      </c:layout>
      <c:lineChart>
        <c:grouping val="standard"/>
        <c:varyColors val="0"/>
        <c:ser>
          <c:idx val="0"/>
          <c:order val="0"/>
          <c:tx>
            <c:v>All Dwellings</c:v>
          </c:tx>
          <c:spPr>
            <a:ln w="28575" cap="rnd">
              <a:solidFill>
                <a:schemeClr val="accent1"/>
              </a:solidFill>
              <a:round/>
            </a:ln>
            <a:effectLst/>
          </c:spPr>
          <c:marker>
            <c:symbol val="none"/>
          </c:marker>
          <c:cat>
            <c:numRef>
              <c:f>'3a'!$A$4:$A$74</c:f>
              <c:numCache>
                <c:formatCode>General</c:formatCode>
                <c:ptCount val="71"/>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pt idx="65">
                  <c:v>2014</c:v>
                </c:pt>
                <c:pt idx="66">
                  <c:v>2015</c:v>
                </c:pt>
                <c:pt idx="67">
                  <c:v>2016</c:v>
                </c:pt>
                <c:pt idx="68">
                  <c:v>2017</c:v>
                </c:pt>
                <c:pt idx="69">
                  <c:v>2018</c:v>
                </c:pt>
                <c:pt idx="70">
                  <c:v>2019</c:v>
                </c:pt>
              </c:numCache>
            </c:numRef>
          </c:cat>
          <c:val>
            <c:numRef>
              <c:f>'3a'!$B$4:$B$74</c:f>
              <c:numCache>
                <c:formatCode>[$-10409]#,##0;\(#,##0\)</c:formatCode>
                <c:ptCount val="71"/>
                <c:pt idx="0">
                  <c:v>205260</c:v>
                </c:pt>
                <c:pt idx="1">
                  <c:v>205430</c:v>
                </c:pt>
                <c:pt idx="2">
                  <c:v>201870</c:v>
                </c:pt>
                <c:pt idx="3">
                  <c:v>248330</c:v>
                </c:pt>
                <c:pt idx="4">
                  <c:v>326830</c:v>
                </c:pt>
                <c:pt idx="5">
                  <c:v>354120</c:v>
                </c:pt>
                <c:pt idx="6">
                  <c:v>324430</c:v>
                </c:pt>
                <c:pt idx="7">
                  <c:v>307680</c:v>
                </c:pt>
                <c:pt idx="8">
                  <c:v>307590</c:v>
                </c:pt>
                <c:pt idx="9">
                  <c:v>278640</c:v>
                </c:pt>
                <c:pt idx="10">
                  <c:v>281570</c:v>
                </c:pt>
                <c:pt idx="11">
                  <c:v>304250</c:v>
                </c:pt>
                <c:pt idx="12">
                  <c:v>303190</c:v>
                </c:pt>
                <c:pt idx="13">
                  <c:v>313650</c:v>
                </c:pt>
                <c:pt idx="14">
                  <c:v>307720</c:v>
                </c:pt>
                <c:pt idx="15">
                  <c:v>383200</c:v>
                </c:pt>
                <c:pt idx="16">
                  <c:v>391240</c:v>
                </c:pt>
                <c:pt idx="17">
                  <c:v>396010</c:v>
                </c:pt>
                <c:pt idx="18">
                  <c:v>415460</c:v>
                </c:pt>
                <c:pt idx="19">
                  <c:v>425830</c:v>
                </c:pt>
                <c:pt idx="20">
                  <c:v>378320</c:v>
                </c:pt>
                <c:pt idx="21">
                  <c:v>362220</c:v>
                </c:pt>
                <c:pt idx="22">
                  <c:v>364480</c:v>
                </c:pt>
                <c:pt idx="23">
                  <c:v>330930</c:v>
                </c:pt>
                <c:pt idx="24">
                  <c:v>304630</c:v>
                </c:pt>
                <c:pt idx="25">
                  <c:v>279630</c:v>
                </c:pt>
                <c:pt idx="26">
                  <c:v>321940</c:v>
                </c:pt>
                <c:pt idx="27">
                  <c:v>324770</c:v>
                </c:pt>
                <c:pt idx="28">
                  <c:v>314090</c:v>
                </c:pt>
                <c:pt idx="29">
                  <c:v>288620</c:v>
                </c:pt>
                <c:pt idx="30">
                  <c:v>251760</c:v>
                </c:pt>
                <c:pt idx="31">
                  <c:v>242000</c:v>
                </c:pt>
                <c:pt idx="32">
                  <c:v>206630</c:v>
                </c:pt>
                <c:pt idx="33">
                  <c:v>182840</c:v>
                </c:pt>
                <c:pt idx="34">
                  <c:v>209030</c:v>
                </c:pt>
                <c:pt idx="35">
                  <c:v>220410</c:v>
                </c:pt>
                <c:pt idx="36">
                  <c:v>207460</c:v>
                </c:pt>
                <c:pt idx="37">
                  <c:v>216180</c:v>
                </c:pt>
                <c:pt idx="38">
                  <c:v>225500</c:v>
                </c:pt>
                <c:pt idx="39">
                  <c:v>241780</c:v>
                </c:pt>
                <c:pt idx="40">
                  <c:v>221050</c:v>
                </c:pt>
                <c:pt idx="41">
                  <c:v>202510</c:v>
                </c:pt>
                <c:pt idx="42">
                  <c:v>191020</c:v>
                </c:pt>
                <c:pt idx="43">
                  <c:v>179100</c:v>
                </c:pt>
                <c:pt idx="44">
                  <c:v>185660</c:v>
                </c:pt>
                <c:pt idx="45">
                  <c:v>193000</c:v>
                </c:pt>
                <c:pt idx="46">
                  <c:v>199120</c:v>
                </c:pt>
                <c:pt idx="47">
                  <c:v>189040</c:v>
                </c:pt>
                <c:pt idx="48">
                  <c:v>191110</c:v>
                </c:pt>
                <c:pt idx="49">
                  <c:v>181020</c:v>
                </c:pt>
                <c:pt idx="50">
                  <c:v>181990</c:v>
                </c:pt>
                <c:pt idx="51">
                  <c:v>176850</c:v>
                </c:pt>
                <c:pt idx="52">
                  <c:v>174090</c:v>
                </c:pt>
                <c:pt idx="53">
                  <c:v>181960</c:v>
                </c:pt>
                <c:pt idx="54">
                  <c:v>190490</c:v>
                </c:pt>
                <c:pt idx="55">
                  <c:v>203500</c:v>
                </c:pt>
                <c:pt idx="56">
                  <c:v>205740</c:v>
                </c:pt>
                <c:pt idx="57">
                  <c:v>208970</c:v>
                </c:pt>
                <c:pt idx="58">
                  <c:v>223590</c:v>
                </c:pt>
                <c:pt idx="59">
                  <c:v>187320</c:v>
                </c:pt>
                <c:pt idx="60">
                  <c:v>157140</c:v>
                </c:pt>
                <c:pt idx="61">
                  <c:v>135980</c:v>
                </c:pt>
                <c:pt idx="62">
                  <c:v>140710</c:v>
                </c:pt>
                <c:pt idx="63">
                  <c:v>141610</c:v>
                </c:pt>
                <c:pt idx="64">
                  <c:v>135590</c:v>
                </c:pt>
                <c:pt idx="65">
                  <c:v>145120</c:v>
                </c:pt>
                <c:pt idx="66">
                  <c:v>172020</c:v>
                </c:pt>
                <c:pt idx="67">
                  <c:v>171870</c:v>
                </c:pt>
                <c:pt idx="68">
                  <c:v>193700</c:v>
                </c:pt>
                <c:pt idx="69">
                  <c:v>199110</c:v>
                </c:pt>
                <c:pt idx="70">
                  <c:v>214050</c:v>
                </c:pt>
              </c:numCache>
            </c:numRef>
          </c:val>
          <c:smooth val="0"/>
          <c:extLst>
            <c:ext xmlns:c16="http://schemas.microsoft.com/office/drawing/2014/chart" uri="{C3380CC4-5D6E-409C-BE32-E72D297353CC}">
              <c16:uniqueId val="{00000000-27FB-554E-BE16-742A74973654}"/>
            </c:ext>
          </c:extLst>
        </c:ser>
        <c:ser>
          <c:idx val="1"/>
          <c:order val="1"/>
          <c:tx>
            <c:v>Private Enterprise</c:v>
          </c:tx>
          <c:spPr>
            <a:ln w="28575" cap="rnd">
              <a:solidFill>
                <a:schemeClr val="accent2"/>
              </a:solidFill>
              <a:round/>
            </a:ln>
            <a:effectLst/>
          </c:spPr>
          <c:marker>
            <c:symbol val="none"/>
          </c:marker>
          <c:cat>
            <c:numRef>
              <c:f>'3a'!$A$4:$A$74</c:f>
              <c:numCache>
                <c:formatCode>General</c:formatCode>
                <c:ptCount val="71"/>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pt idx="65">
                  <c:v>2014</c:v>
                </c:pt>
                <c:pt idx="66">
                  <c:v>2015</c:v>
                </c:pt>
                <c:pt idx="67">
                  <c:v>2016</c:v>
                </c:pt>
                <c:pt idx="68">
                  <c:v>2017</c:v>
                </c:pt>
                <c:pt idx="69">
                  <c:v>2018</c:v>
                </c:pt>
                <c:pt idx="70">
                  <c:v>2019</c:v>
                </c:pt>
              </c:numCache>
            </c:numRef>
          </c:cat>
          <c:val>
            <c:numRef>
              <c:f>'3a'!$C$4:$C$74</c:f>
              <c:numCache>
                <c:formatCode>[$-10409]#,##0;\(#,##0\)</c:formatCode>
                <c:ptCount val="71"/>
                <c:pt idx="0">
                  <c:v>28460</c:v>
                </c:pt>
                <c:pt idx="1">
                  <c:v>30240</c:v>
                </c:pt>
                <c:pt idx="2">
                  <c:v>25490</c:v>
                </c:pt>
                <c:pt idx="3">
                  <c:v>36660</c:v>
                </c:pt>
                <c:pt idx="4">
                  <c:v>64870</c:v>
                </c:pt>
                <c:pt idx="5">
                  <c:v>92420</c:v>
                </c:pt>
                <c:pt idx="6">
                  <c:v>116100</c:v>
                </c:pt>
                <c:pt idx="7">
                  <c:v>126440</c:v>
                </c:pt>
                <c:pt idx="8">
                  <c:v>128790</c:v>
                </c:pt>
                <c:pt idx="9">
                  <c:v>130210</c:v>
                </c:pt>
                <c:pt idx="10">
                  <c:v>153170</c:v>
                </c:pt>
                <c:pt idx="11">
                  <c:v>171410</c:v>
                </c:pt>
                <c:pt idx="12">
                  <c:v>180730</c:v>
                </c:pt>
                <c:pt idx="13">
                  <c:v>178210</c:v>
                </c:pt>
                <c:pt idx="14">
                  <c:v>177780</c:v>
                </c:pt>
                <c:pt idx="15">
                  <c:v>221260</c:v>
                </c:pt>
                <c:pt idx="16">
                  <c:v>217160</c:v>
                </c:pt>
                <c:pt idx="17">
                  <c:v>208660</c:v>
                </c:pt>
                <c:pt idx="18">
                  <c:v>204210</c:v>
                </c:pt>
                <c:pt idx="19">
                  <c:v>226070</c:v>
                </c:pt>
                <c:pt idx="20">
                  <c:v>185920</c:v>
                </c:pt>
                <c:pt idx="21">
                  <c:v>174350</c:v>
                </c:pt>
                <c:pt idx="22">
                  <c:v>196300</c:v>
                </c:pt>
                <c:pt idx="23">
                  <c:v>200770</c:v>
                </c:pt>
                <c:pt idx="24">
                  <c:v>191090</c:v>
                </c:pt>
                <c:pt idx="25">
                  <c:v>145230</c:v>
                </c:pt>
                <c:pt idx="26">
                  <c:v>154530</c:v>
                </c:pt>
                <c:pt idx="27">
                  <c:v>155230</c:v>
                </c:pt>
                <c:pt idx="28">
                  <c:v>143920</c:v>
                </c:pt>
                <c:pt idx="29">
                  <c:v>152170</c:v>
                </c:pt>
                <c:pt idx="30">
                  <c:v>144050</c:v>
                </c:pt>
                <c:pt idx="31">
                  <c:v>131990</c:v>
                </c:pt>
                <c:pt idx="32">
                  <c:v>118600</c:v>
                </c:pt>
                <c:pt idx="33">
                  <c:v>129020</c:v>
                </c:pt>
                <c:pt idx="34">
                  <c:v>153040</c:v>
                </c:pt>
                <c:pt idx="35">
                  <c:v>165550</c:v>
                </c:pt>
                <c:pt idx="36">
                  <c:v>163400</c:v>
                </c:pt>
                <c:pt idx="37">
                  <c:v>177940</c:v>
                </c:pt>
                <c:pt idx="38">
                  <c:v>191190</c:v>
                </c:pt>
                <c:pt idx="39">
                  <c:v>207390</c:v>
                </c:pt>
                <c:pt idx="40">
                  <c:v>187490</c:v>
                </c:pt>
                <c:pt idx="41">
                  <c:v>166860</c:v>
                </c:pt>
                <c:pt idx="42">
                  <c:v>159150</c:v>
                </c:pt>
                <c:pt idx="43">
                  <c:v>146900</c:v>
                </c:pt>
                <c:pt idx="44">
                  <c:v>146380</c:v>
                </c:pt>
                <c:pt idx="45">
                  <c:v>153270</c:v>
                </c:pt>
                <c:pt idx="46">
                  <c:v>156930</c:v>
                </c:pt>
                <c:pt idx="47">
                  <c:v>154340</c:v>
                </c:pt>
                <c:pt idx="48">
                  <c:v>161230</c:v>
                </c:pt>
                <c:pt idx="49">
                  <c:v>155830</c:v>
                </c:pt>
                <c:pt idx="50">
                  <c:v>157930</c:v>
                </c:pt>
                <c:pt idx="51">
                  <c:v>154580</c:v>
                </c:pt>
                <c:pt idx="52">
                  <c:v>152650</c:v>
                </c:pt>
                <c:pt idx="53">
                  <c:v>162780</c:v>
                </c:pt>
                <c:pt idx="54">
                  <c:v>172620</c:v>
                </c:pt>
                <c:pt idx="55">
                  <c:v>182700</c:v>
                </c:pt>
                <c:pt idx="56">
                  <c:v>182190</c:v>
                </c:pt>
                <c:pt idx="57">
                  <c:v>182710</c:v>
                </c:pt>
                <c:pt idx="58">
                  <c:v>195880</c:v>
                </c:pt>
                <c:pt idx="59">
                  <c:v>155100</c:v>
                </c:pt>
                <c:pt idx="60">
                  <c:v>121510</c:v>
                </c:pt>
                <c:pt idx="61">
                  <c:v>105250</c:v>
                </c:pt>
                <c:pt idx="62">
                  <c:v>105440</c:v>
                </c:pt>
                <c:pt idx="63">
                  <c:v>107700</c:v>
                </c:pt>
                <c:pt idx="64">
                  <c:v>106760</c:v>
                </c:pt>
                <c:pt idx="65">
                  <c:v>115080</c:v>
                </c:pt>
                <c:pt idx="66">
                  <c:v>134330</c:v>
                </c:pt>
                <c:pt idx="67">
                  <c:v>139280</c:v>
                </c:pt>
                <c:pt idx="68">
                  <c:v>158370</c:v>
                </c:pt>
                <c:pt idx="69">
                  <c:v>161600</c:v>
                </c:pt>
                <c:pt idx="70">
                  <c:v>171890</c:v>
                </c:pt>
              </c:numCache>
            </c:numRef>
          </c:val>
          <c:smooth val="0"/>
          <c:extLst>
            <c:ext xmlns:c16="http://schemas.microsoft.com/office/drawing/2014/chart" uri="{C3380CC4-5D6E-409C-BE32-E72D297353CC}">
              <c16:uniqueId val="{00000001-27FB-554E-BE16-742A74973654}"/>
            </c:ext>
          </c:extLst>
        </c:ser>
        <c:ser>
          <c:idx val="2"/>
          <c:order val="2"/>
          <c:tx>
            <c:v>Housing Associations</c:v>
          </c:tx>
          <c:spPr>
            <a:ln w="28575" cap="rnd">
              <a:solidFill>
                <a:schemeClr val="accent3"/>
              </a:solidFill>
              <a:round/>
            </a:ln>
            <a:effectLst/>
          </c:spPr>
          <c:marker>
            <c:symbol val="none"/>
          </c:marker>
          <c:cat>
            <c:numRef>
              <c:f>'3a'!$A$4:$A$74</c:f>
              <c:numCache>
                <c:formatCode>General</c:formatCode>
                <c:ptCount val="71"/>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pt idx="65">
                  <c:v>2014</c:v>
                </c:pt>
                <c:pt idx="66">
                  <c:v>2015</c:v>
                </c:pt>
                <c:pt idx="67">
                  <c:v>2016</c:v>
                </c:pt>
                <c:pt idx="68">
                  <c:v>2017</c:v>
                </c:pt>
                <c:pt idx="69">
                  <c:v>2018</c:v>
                </c:pt>
                <c:pt idx="70">
                  <c:v>2019</c:v>
                </c:pt>
              </c:numCache>
            </c:numRef>
          </c:cat>
          <c:val>
            <c:numRef>
              <c:f>'3a'!$D$4:$D$74</c:f>
              <c:numCache>
                <c:formatCode>[$-10409]#,##0;\(#,##0\)</c:formatCode>
                <c:ptCount val="71"/>
                <c:pt idx="0">
                  <c:v>3350</c:v>
                </c:pt>
                <c:pt idx="1">
                  <c:v>3340</c:v>
                </c:pt>
                <c:pt idx="2">
                  <c:v>3680</c:v>
                </c:pt>
                <c:pt idx="3">
                  <c:v>4100</c:v>
                </c:pt>
                <c:pt idx="4">
                  <c:v>9580</c:v>
                </c:pt>
                <c:pt idx="5">
                  <c:v>15750</c:v>
                </c:pt>
                <c:pt idx="6">
                  <c:v>6650</c:v>
                </c:pt>
                <c:pt idx="7">
                  <c:v>4760</c:v>
                </c:pt>
                <c:pt idx="8">
                  <c:v>3940</c:v>
                </c:pt>
                <c:pt idx="9">
                  <c:v>2830</c:v>
                </c:pt>
                <c:pt idx="10">
                  <c:v>2120</c:v>
                </c:pt>
                <c:pt idx="11">
                  <c:v>3220</c:v>
                </c:pt>
                <c:pt idx="12">
                  <c:v>3110</c:v>
                </c:pt>
                <c:pt idx="13">
                  <c:v>3360</c:v>
                </c:pt>
                <c:pt idx="14">
                  <c:v>3690</c:v>
                </c:pt>
                <c:pt idx="15">
                  <c:v>5110</c:v>
                </c:pt>
                <c:pt idx="16">
                  <c:v>6780</c:v>
                </c:pt>
                <c:pt idx="17">
                  <c:v>8200</c:v>
                </c:pt>
                <c:pt idx="18">
                  <c:v>8380</c:v>
                </c:pt>
                <c:pt idx="19">
                  <c:v>9100</c:v>
                </c:pt>
                <c:pt idx="20">
                  <c:v>10040</c:v>
                </c:pt>
                <c:pt idx="21">
                  <c:v>8590</c:v>
                </c:pt>
                <c:pt idx="22">
                  <c:v>10780</c:v>
                </c:pt>
                <c:pt idx="23">
                  <c:v>7810</c:v>
                </c:pt>
                <c:pt idx="24">
                  <c:v>9000</c:v>
                </c:pt>
                <c:pt idx="25">
                  <c:v>10270</c:v>
                </c:pt>
                <c:pt idx="26">
                  <c:v>14950</c:v>
                </c:pt>
                <c:pt idx="27">
                  <c:v>15790</c:v>
                </c:pt>
                <c:pt idx="28">
                  <c:v>25120</c:v>
                </c:pt>
                <c:pt idx="29">
                  <c:v>22790</c:v>
                </c:pt>
                <c:pt idx="30">
                  <c:v>18080</c:v>
                </c:pt>
                <c:pt idx="31">
                  <c:v>21480</c:v>
                </c:pt>
                <c:pt idx="32">
                  <c:v>19700</c:v>
                </c:pt>
                <c:pt idx="33">
                  <c:v>13740</c:v>
                </c:pt>
                <c:pt idx="34">
                  <c:v>16820</c:v>
                </c:pt>
                <c:pt idx="35">
                  <c:v>17290</c:v>
                </c:pt>
                <c:pt idx="36">
                  <c:v>13660</c:v>
                </c:pt>
                <c:pt idx="37">
                  <c:v>13160</c:v>
                </c:pt>
                <c:pt idx="38">
                  <c:v>13160</c:v>
                </c:pt>
                <c:pt idx="39">
                  <c:v>13490</c:v>
                </c:pt>
                <c:pt idx="40">
                  <c:v>14590</c:v>
                </c:pt>
                <c:pt idx="41">
                  <c:v>17940</c:v>
                </c:pt>
                <c:pt idx="42">
                  <c:v>20820</c:v>
                </c:pt>
                <c:pt idx="43">
                  <c:v>26500</c:v>
                </c:pt>
                <c:pt idx="44">
                  <c:v>35910</c:v>
                </c:pt>
                <c:pt idx="45">
                  <c:v>36860</c:v>
                </c:pt>
                <c:pt idx="46">
                  <c:v>38760</c:v>
                </c:pt>
                <c:pt idx="47">
                  <c:v>32950</c:v>
                </c:pt>
                <c:pt idx="48">
                  <c:v>28350</c:v>
                </c:pt>
                <c:pt idx="49">
                  <c:v>24090</c:v>
                </c:pt>
                <c:pt idx="50">
                  <c:v>23730</c:v>
                </c:pt>
                <c:pt idx="51">
                  <c:v>22000</c:v>
                </c:pt>
                <c:pt idx="52">
                  <c:v>21090</c:v>
                </c:pt>
                <c:pt idx="53">
                  <c:v>18940</c:v>
                </c:pt>
                <c:pt idx="54">
                  <c:v>17620</c:v>
                </c:pt>
                <c:pt idx="55">
                  <c:v>20650</c:v>
                </c:pt>
                <c:pt idx="56">
                  <c:v>23330</c:v>
                </c:pt>
                <c:pt idx="57">
                  <c:v>25970</c:v>
                </c:pt>
                <c:pt idx="58">
                  <c:v>27430</c:v>
                </c:pt>
                <c:pt idx="59">
                  <c:v>31590</c:v>
                </c:pt>
                <c:pt idx="60">
                  <c:v>34790</c:v>
                </c:pt>
                <c:pt idx="61">
                  <c:v>29380</c:v>
                </c:pt>
                <c:pt idx="62">
                  <c:v>32190</c:v>
                </c:pt>
                <c:pt idx="63">
                  <c:v>31400</c:v>
                </c:pt>
                <c:pt idx="64">
                  <c:v>26750</c:v>
                </c:pt>
                <c:pt idx="65">
                  <c:v>27920</c:v>
                </c:pt>
                <c:pt idx="66">
                  <c:v>34990</c:v>
                </c:pt>
                <c:pt idx="67">
                  <c:v>29380</c:v>
                </c:pt>
                <c:pt idx="68">
                  <c:v>32140</c:v>
                </c:pt>
                <c:pt idx="69">
                  <c:v>33500</c:v>
                </c:pt>
                <c:pt idx="70">
                  <c:v>38350</c:v>
                </c:pt>
              </c:numCache>
            </c:numRef>
          </c:val>
          <c:smooth val="0"/>
          <c:extLst>
            <c:ext xmlns:c16="http://schemas.microsoft.com/office/drawing/2014/chart" uri="{C3380CC4-5D6E-409C-BE32-E72D297353CC}">
              <c16:uniqueId val="{00000002-27FB-554E-BE16-742A74973654}"/>
            </c:ext>
          </c:extLst>
        </c:ser>
        <c:ser>
          <c:idx val="3"/>
          <c:order val="3"/>
          <c:tx>
            <c:v>Local Authorities</c:v>
          </c:tx>
          <c:spPr>
            <a:ln w="28575" cap="rnd">
              <a:solidFill>
                <a:schemeClr val="accent4"/>
              </a:solidFill>
              <a:round/>
            </a:ln>
            <a:effectLst/>
          </c:spPr>
          <c:marker>
            <c:symbol val="none"/>
          </c:marker>
          <c:cat>
            <c:numRef>
              <c:f>'3a'!$A$4:$A$74</c:f>
              <c:numCache>
                <c:formatCode>General</c:formatCode>
                <c:ptCount val="71"/>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pt idx="65">
                  <c:v>2014</c:v>
                </c:pt>
                <c:pt idx="66">
                  <c:v>2015</c:v>
                </c:pt>
                <c:pt idx="67">
                  <c:v>2016</c:v>
                </c:pt>
                <c:pt idx="68">
                  <c:v>2017</c:v>
                </c:pt>
                <c:pt idx="69">
                  <c:v>2018</c:v>
                </c:pt>
                <c:pt idx="70">
                  <c:v>2019</c:v>
                </c:pt>
              </c:numCache>
            </c:numRef>
          </c:cat>
          <c:val>
            <c:numRef>
              <c:f>'3a'!$E$4:$E$74</c:f>
              <c:numCache>
                <c:formatCode>[$-10409]#,##0;\(#,##0\)</c:formatCode>
                <c:ptCount val="71"/>
                <c:pt idx="0">
                  <c:v>173450</c:v>
                </c:pt>
                <c:pt idx="1">
                  <c:v>171840</c:v>
                </c:pt>
                <c:pt idx="2">
                  <c:v>172690</c:v>
                </c:pt>
                <c:pt idx="3">
                  <c:v>207550</c:v>
                </c:pt>
                <c:pt idx="4">
                  <c:v>252380</c:v>
                </c:pt>
                <c:pt idx="5">
                  <c:v>245970</c:v>
                </c:pt>
                <c:pt idx="6">
                  <c:v>201680</c:v>
                </c:pt>
                <c:pt idx="7">
                  <c:v>176480</c:v>
                </c:pt>
                <c:pt idx="8">
                  <c:v>174870</c:v>
                </c:pt>
                <c:pt idx="9">
                  <c:v>145600</c:v>
                </c:pt>
                <c:pt idx="10">
                  <c:v>126270</c:v>
                </c:pt>
                <c:pt idx="11">
                  <c:v>129640</c:v>
                </c:pt>
                <c:pt idx="12">
                  <c:v>119350</c:v>
                </c:pt>
                <c:pt idx="13">
                  <c:v>132070</c:v>
                </c:pt>
                <c:pt idx="14">
                  <c:v>126240</c:v>
                </c:pt>
                <c:pt idx="15">
                  <c:v>156830</c:v>
                </c:pt>
                <c:pt idx="16">
                  <c:v>167300</c:v>
                </c:pt>
                <c:pt idx="17">
                  <c:v>179170</c:v>
                </c:pt>
                <c:pt idx="18">
                  <c:v>202860</c:v>
                </c:pt>
                <c:pt idx="19">
                  <c:v>190670</c:v>
                </c:pt>
                <c:pt idx="20">
                  <c:v>182380</c:v>
                </c:pt>
                <c:pt idx="21">
                  <c:v>179280</c:v>
                </c:pt>
                <c:pt idx="22">
                  <c:v>157380</c:v>
                </c:pt>
                <c:pt idx="23">
                  <c:v>122360</c:v>
                </c:pt>
                <c:pt idx="24">
                  <c:v>104570</c:v>
                </c:pt>
                <c:pt idx="25">
                  <c:v>124140</c:v>
                </c:pt>
                <c:pt idx="26">
                  <c:v>152470</c:v>
                </c:pt>
                <c:pt idx="27">
                  <c:v>153750</c:v>
                </c:pt>
                <c:pt idx="28">
                  <c:v>145070</c:v>
                </c:pt>
                <c:pt idx="29">
                  <c:v>113660</c:v>
                </c:pt>
                <c:pt idx="30">
                  <c:v>89630</c:v>
                </c:pt>
                <c:pt idx="31">
                  <c:v>88540</c:v>
                </c:pt>
                <c:pt idx="32">
                  <c:v>68330</c:v>
                </c:pt>
                <c:pt idx="33">
                  <c:v>40080</c:v>
                </c:pt>
                <c:pt idx="34">
                  <c:v>39170</c:v>
                </c:pt>
                <c:pt idx="35">
                  <c:v>37580</c:v>
                </c:pt>
                <c:pt idx="36">
                  <c:v>30410</c:v>
                </c:pt>
                <c:pt idx="37">
                  <c:v>25380</c:v>
                </c:pt>
                <c:pt idx="38">
                  <c:v>21150</c:v>
                </c:pt>
                <c:pt idx="39">
                  <c:v>20910</c:v>
                </c:pt>
                <c:pt idx="40">
                  <c:v>18950</c:v>
                </c:pt>
                <c:pt idx="41">
                  <c:v>17710</c:v>
                </c:pt>
                <c:pt idx="42">
                  <c:v>11060</c:v>
                </c:pt>
                <c:pt idx="43">
                  <c:v>5670</c:v>
                </c:pt>
                <c:pt idx="44">
                  <c:v>3360</c:v>
                </c:pt>
                <c:pt idx="45">
                  <c:v>2880</c:v>
                </c:pt>
                <c:pt idx="46">
                  <c:v>3440</c:v>
                </c:pt>
                <c:pt idx="47">
                  <c:v>1740</c:v>
                </c:pt>
                <c:pt idx="48">
                  <c:v>1550</c:v>
                </c:pt>
                <c:pt idx="49">
                  <c:v>1090</c:v>
                </c:pt>
                <c:pt idx="50">
                  <c:v>330</c:v>
                </c:pt>
                <c:pt idx="51">
                  <c:v>280</c:v>
                </c:pt>
                <c:pt idx="52">
                  <c:v>360</c:v>
                </c:pt>
                <c:pt idx="53">
                  <c:v>250</c:v>
                </c:pt>
                <c:pt idx="54">
                  <c:v>250</c:v>
                </c:pt>
                <c:pt idx="55">
                  <c:v>130</c:v>
                </c:pt>
                <c:pt idx="56">
                  <c:v>230</c:v>
                </c:pt>
                <c:pt idx="57">
                  <c:v>290</c:v>
                </c:pt>
                <c:pt idx="58">
                  <c:v>280</c:v>
                </c:pt>
                <c:pt idx="59">
                  <c:v>630</c:v>
                </c:pt>
                <c:pt idx="60">
                  <c:v>840</c:v>
                </c:pt>
                <c:pt idx="61">
                  <c:v>1350</c:v>
                </c:pt>
                <c:pt idx="62">
                  <c:v>3100</c:v>
                </c:pt>
                <c:pt idx="63">
                  <c:v>2510</c:v>
                </c:pt>
                <c:pt idx="64">
                  <c:v>2080</c:v>
                </c:pt>
                <c:pt idx="65">
                  <c:v>2110</c:v>
                </c:pt>
                <c:pt idx="66">
                  <c:v>2700</c:v>
                </c:pt>
                <c:pt idx="67">
                  <c:v>3220</c:v>
                </c:pt>
                <c:pt idx="68">
                  <c:v>3200</c:v>
                </c:pt>
                <c:pt idx="69">
                  <c:v>4010</c:v>
                </c:pt>
                <c:pt idx="70">
                  <c:v>3810</c:v>
                </c:pt>
              </c:numCache>
            </c:numRef>
          </c:val>
          <c:smooth val="0"/>
          <c:extLst>
            <c:ext xmlns:c16="http://schemas.microsoft.com/office/drawing/2014/chart" uri="{C3380CC4-5D6E-409C-BE32-E72D297353CC}">
              <c16:uniqueId val="{00000003-27FB-554E-BE16-742A74973654}"/>
            </c:ext>
          </c:extLst>
        </c:ser>
        <c:dLbls>
          <c:showLegendKey val="0"/>
          <c:showVal val="0"/>
          <c:showCatName val="0"/>
          <c:showSerName val="0"/>
          <c:showPercent val="0"/>
          <c:showBubbleSize val="0"/>
        </c:dLbls>
        <c:smooth val="0"/>
        <c:axId val="455628079"/>
        <c:axId val="485010351"/>
      </c:lineChart>
      <c:catAx>
        <c:axId val="4556280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Period</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5010351"/>
        <c:crosses val="autoZero"/>
        <c:auto val="1"/>
        <c:lblAlgn val="ctr"/>
        <c:lblOffset val="100"/>
        <c:noMultiLvlLbl val="0"/>
      </c:catAx>
      <c:valAx>
        <c:axId val="485010351"/>
        <c:scaling>
          <c:orientation val="minMax"/>
        </c:scaling>
        <c:delete val="0"/>
        <c:axPos val="l"/>
        <c:majorGridlines>
          <c:spPr>
            <a:ln w="9525" cap="flat" cmpd="sng" algn="ctr">
              <a:solidFill>
                <a:schemeClr val="tx1">
                  <a:lumMod val="15000"/>
                  <a:lumOff val="85000"/>
                </a:schemeClr>
              </a:solidFill>
              <a:round/>
            </a:ln>
            <a:effectLst/>
          </c:spPr>
        </c:majorGridlines>
        <c:numFmt formatCode="[$-10409]#,##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628079"/>
        <c:crosses val="autoZero"/>
        <c:crossBetween val="midCat"/>
        <c:dispUnits>
          <c:builtInUnit val="thousands"/>
          <c:dispUnitsLbl>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5/26/2022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5/26/2022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5/26/2022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FD12-FC48-BBA5-B6F2-EA8C7B7DDFF9}"/>
              </a:ext>
            </a:extLst>
          </p:cNvPr>
          <p:cNvSpPr>
            <a:spLocks noGrp="1"/>
          </p:cNvSpPr>
          <p:nvPr>
            <p:ph type="ctrTitle"/>
          </p:nvPr>
        </p:nvSpPr>
        <p:spPr/>
        <p:txBody>
          <a:bodyPr/>
          <a:lstStyle/>
          <a:p>
            <a:r>
              <a:rPr lang="en-GB" sz="2800" dirty="0"/>
              <a:t>The Urban Renaissance Revisited: </a:t>
            </a:r>
            <a:br>
              <a:rPr lang="en-GB" sz="2800" dirty="0"/>
            </a:br>
            <a:r>
              <a:rPr lang="en-GB" sz="2800" dirty="0"/>
              <a:t>Richard Rogers and the Idea of Planning as a</a:t>
            </a:r>
            <a:br>
              <a:rPr lang="en-GB" sz="2800" dirty="0"/>
            </a:br>
            <a:r>
              <a:rPr lang="en-GB" sz="2800" dirty="0"/>
              <a:t>Public Good</a:t>
            </a:r>
            <a:endParaRPr lang="en-US" sz="2800" dirty="0"/>
          </a:p>
        </p:txBody>
      </p:sp>
      <p:sp>
        <p:nvSpPr>
          <p:cNvPr id="3" name="Subtitle 2">
            <a:extLst>
              <a:ext uri="{FF2B5EF4-FFF2-40B4-BE49-F238E27FC236}">
                <a16:creationId xmlns:a16="http://schemas.microsoft.com/office/drawing/2014/main" id="{FFC1DD32-BCB9-0DB0-03C2-D4C9C6C6FCD5}"/>
              </a:ext>
            </a:extLst>
          </p:cNvPr>
          <p:cNvSpPr>
            <a:spLocks noGrp="1"/>
          </p:cNvSpPr>
          <p:nvPr>
            <p:ph type="subTitle" idx="1"/>
          </p:nvPr>
        </p:nvSpPr>
        <p:spPr/>
        <p:txBody>
          <a:bodyPr>
            <a:normAutofit fontScale="62500" lnSpcReduction="20000"/>
          </a:bodyPr>
          <a:lstStyle/>
          <a:p>
            <a:r>
              <a:rPr lang="en-US" b="1" dirty="0"/>
              <a:t>Simon Parker</a:t>
            </a:r>
          </a:p>
          <a:p>
            <a:endParaRPr lang="en-US" dirty="0"/>
          </a:p>
          <a:p>
            <a:r>
              <a:rPr lang="en-GB" dirty="0"/>
              <a:t>Architecture, the urban, and the politics of public space</a:t>
            </a:r>
          </a:p>
          <a:p>
            <a:r>
              <a:rPr lang="en-GB" dirty="0"/>
              <a:t>University of York</a:t>
            </a:r>
          </a:p>
          <a:p>
            <a:r>
              <a:rPr lang="en-GB" dirty="0"/>
              <a:t>26-27 May 2022</a:t>
            </a:r>
            <a:endParaRPr lang="en-US" dirty="0"/>
          </a:p>
        </p:txBody>
      </p:sp>
    </p:spTree>
    <p:extLst>
      <p:ext uri="{BB962C8B-B14F-4D97-AF65-F5344CB8AC3E}">
        <p14:creationId xmlns:p14="http://schemas.microsoft.com/office/powerpoint/2010/main" val="2584433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9601200" cy="1485900"/>
          </a:xfrm>
        </p:spPr>
        <p:txBody>
          <a:bodyPr/>
          <a:lstStyle/>
          <a:p>
            <a:r>
              <a:rPr lang="en-GB" dirty="0"/>
              <a:t>Quality of life</a:t>
            </a:r>
          </a:p>
        </p:txBody>
      </p:sp>
      <p:pic>
        <p:nvPicPr>
          <p:cNvPr id="6" name="Content Placeholder 5"/>
          <p:cNvPicPr>
            <a:picLocks noGrp="1" noChangeAspect="1"/>
          </p:cNvPicPr>
          <p:nvPr>
            <p:ph idx="1"/>
          </p:nvPr>
        </p:nvPicPr>
        <p:blipFill>
          <a:blip r:embed="rId2"/>
          <a:stretch>
            <a:fillRect/>
          </a:stretch>
        </p:blipFill>
        <p:spPr>
          <a:xfrm>
            <a:off x="815082" y="742950"/>
            <a:ext cx="5867300" cy="3056250"/>
          </a:xfrm>
          <a:prstGeom prst="rect">
            <a:avLst/>
          </a:prstGeom>
        </p:spPr>
      </p:pic>
      <p:pic>
        <p:nvPicPr>
          <p:cNvPr id="5" name="Picture 4"/>
          <p:cNvPicPr>
            <a:picLocks noChangeAspect="1"/>
          </p:cNvPicPr>
          <p:nvPr/>
        </p:nvPicPr>
        <p:blipFill>
          <a:blip r:embed="rId3"/>
          <a:stretch>
            <a:fillRect/>
          </a:stretch>
        </p:blipFill>
        <p:spPr>
          <a:xfrm>
            <a:off x="7776165" y="0"/>
            <a:ext cx="3395707" cy="3421589"/>
          </a:xfrm>
          <a:prstGeom prst="rect">
            <a:avLst/>
          </a:prstGeom>
        </p:spPr>
      </p:pic>
      <p:pic>
        <p:nvPicPr>
          <p:cNvPr id="7" name="Picture 6"/>
          <p:cNvPicPr>
            <a:picLocks noChangeAspect="1"/>
          </p:cNvPicPr>
          <p:nvPr/>
        </p:nvPicPr>
        <p:blipFill>
          <a:blip r:embed="rId4"/>
          <a:stretch>
            <a:fillRect/>
          </a:stretch>
        </p:blipFill>
        <p:spPr>
          <a:xfrm>
            <a:off x="7776165" y="3421589"/>
            <a:ext cx="3395707" cy="3411118"/>
          </a:xfrm>
          <a:prstGeom prst="rect">
            <a:avLst/>
          </a:prstGeom>
        </p:spPr>
      </p:pic>
      <p:pic>
        <p:nvPicPr>
          <p:cNvPr id="8" name="Picture 7"/>
          <p:cNvPicPr>
            <a:picLocks noChangeAspect="1"/>
          </p:cNvPicPr>
          <p:nvPr/>
        </p:nvPicPr>
        <p:blipFill>
          <a:blip r:embed="rId5"/>
          <a:stretch>
            <a:fillRect/>
          </a:stretch>
        </p:blipFill>
        <p:spPr>
          <a:xfrm>
            <a:off x="1859439" y="3503997"/>
            <a:ext cx="2679310" cy="3354003"/>
          </a:xfrm>
          <a:prstGeom prst="rect">
            <a:avLst/>
          </a:prstGeom>
        </p:spPr>
      </p:pic>
      <p:sp>
        <p:nvSpPr>
          <p:cNvPr id="9" name="TextBox 8"/>
          <p:cNvSpPr txBox="1"/>
          <p:nvPr/>
        </p:nvSpPr>
        <p:spPr>
          <a:xfrm>
            <a:off x="4538749" y="3897722"/>
            <a:ext cx="2286000" cy="2862322"/>
          </a:xfrm>
          <a:prstGeom prst="rect">
            <a:avLst/>
          </a:prstGeom>
          <a:noFill/>
        </p:spPr>
        <p:txBody>
          <a:bodyPr wrap="square" rtlCol="0">
            <a:spAutoFit/>
          </a:bodyPr>
          <a:lstStyle/>
          <a:p>
            <a:r>
              <a:rPr lang="en-GB" dirty="0"/>
              <a:t>Outliers: air quality satisfaction (green) 57% (Euro average = 62%)</a:t>
            </a:r>
          </a:p>
          <a:p>
            <a:r>
              <a:rPr lang="en-GB" dirty="0"/>
              <a:t>Housing is affordable (teal) 14% (Euro average = 39%) Pub transport affordable 59% (Euro average = 79%)</a:t>
            </a:r>
          </a:p>
        </p:txBody>
      </p:sp>
    </p:spTree>
    <p:extLst>
      <p:ext uri="{BB962C8B-B14F-4D97-AF65-F5344CB8AC3E}">
        <p14:creationId xmlns:p14="http://schemas.microsoft.com/office/powerpoint/2010/main" val="419094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12165" y="3452420"/>
            <a:ext cx="3507970" cy="3405580"/>
          </a:xfrm>
          <a:prstGeom prst="rect">
            <a:avLst/>
          </a:prstGeom>
        </p:spPr>
      </p:pic>
      <p:pic>
        <p:nvPicPr>
          <p:cNvPr id="4" name="Picture 3"/>
          <p:cNvPicPr>
            <a:picLocks noChangeAspect="1"/>
          </p:cNvPicPr>
          <p:nvPr/>
        </p:nvPicPr>
        <p:blipFill>
          <a:blip r:embed="rId3"/>
          <a:stretch>
            <a:fillRect/>
          </a:stretch>
        </p:blipFill>
        <p:spPr>
          <a:xfrm>
            <a:off x="8275783" y="170410"/>
            <a:ext cx="3916217" cy="4231179"/>
          </a:xfrm>
          <a:prstGeom prst="rect">
            <a:avLst/>
          </a:prstGeom>
        </p:spPr>
      </p:pic>
      <p:sp>
        <p:nvSpPr>
          <p:cNvPr id="2" name="Title 1"/>
          <p:cNvSpPr>
            <a:spLocks noGrp="1"/>
          </p:cNvSpPr>
          <p:nvPr>
            <p:ph type="title"/>
          </p:nvPr>
        </p:nvSpPr>
        <p:spPr>
          <a:xfrm>
            <a:off x="847898" y="4156"/>
            <a:ext cx="9601200" cy="1485900"/>
          </a:xfrm>
        </p:spPr>
        <p:txBody>
          <a:bodyPr/>
          <a:lstStyle/>
          <a:p>
            <a:r>
              <a:rPr lang="en-GB" b="1" dirty="0"/>
              <a:t>Innovation in sustainable and </a:t>
            </a:r>
            <a:br>
              <a:rPr lang="en-GB" b="1" dirty="0"/>
            </a:br>
            <a:r>
              <a:rPr lang="en-GB" b="1" dirty="0"/>
              <a:t>high quality urban design?</a:t>
            </a:r>
            <a:endParaRPr lang="en-GB" dirty="0"/>
          </a:p>
        </p:txBody>
      </p:sp>
      <p:sp>
        <p:nvSpPr>
          <p:cNvPr id="3" name="Content Placeholder 2"/>
          <p:cNvSpPr>
            <a:spLocks noGrp="1"/>
          </p:cNvSpPr>
          <p:nvPr>
            <p:ph idx="1"/>
          </p:nvPr>
        </p:nvSpPr>
        <p:spPr>
          <a:xfrm>
            <a:off x="970282" y="1353456"/>
            <a:ext cx="5247638" cy="5504544"/>
          </a:xfrm>
        </p:spPr>
        <p:txBody>
          <a:bodyPr>
            <a:normAutofit fontScale="85000" lnSpcReduction="10000"/>
          </a:bodyPr>
          <a:lstStyle/>
          <a:p>
            <a:r>
              <a:rPr lang="en-GB" dirty="0"/>
              <a:t>CABE - Commission for Architecture and the Built Environment</a:t>
            </a:r>
          </a:p>
          <a:p>
            <a:r>
              <a:rPr lang="en-GB" dirty="0"/>
              <a:t>Est in 1999 on recommendation of UTF. Funded by both the Department for Culture, Media and Sport and the Department for Communities and Local Government. It was merged into the Design Council on 1 April 2011.</a:t>
            </a:r>
          </a:p>
          <a:p>
            <a:r>
              <a:rPr lang="en-GB" dirty="0"/>
              <a:t>16 commissioners with advisory functions only. Including its chairman Stuart Lipton also CEO of developers Stanhope.</a:t>
            </a:r>
          </a:p>
          <a:p>
            <a:r>
              <a:rPr lang="en-GB" dirty="0"/>
              <a:t>Responsible for </a:t>
            </a:r>
            <a:r>
              <a:rPr lang="en-GB" b="1" i="1" dirty="0"/>
              <a:t>Grey to Green Campaign</a:t>
            </a:r>
            <a:r>
              <a:rPr lang="en-GB" b="1" dirty="0"/>
              <a:t> </a:t>
            </a:r>
            <a:r>
              <a:rPr lang="en-GB" dirty="0"/>
              <a:t>and eco-towns initiatives</a:t>
            </a:r>
          </a:p>
          <a:p>
            <a:r>
              <a:rPr lang="en-GB" dirty="0"/>
              <a:t>Instead of an architect embedded with every regional resource centre – the Design Council has become a residual consulting and advisory resource. Its partnerships are inevitably ad hoc and there is no statutory obligation to make design quality a </a:t>
            </a:r>
            <a:endParaRPr lang="en-GB" dirty="0" smtClean="0"/>
          </a:p>
          <a:p>
            <a:r>
              <a:rPr lang="en-GB" dirty="0" smtClean="0"/>
              <a:t>requirement </a:t>
            </a:r>
            <a:r>
              <a:rPr lang="en-GB" dirty="0"/>
              <a:t>of new housing and commercial developments or environmental and infrastructure projects</a:t>
            </a:r>
          </a:p>
          <a:p>
            <a:endParaRPr lang="en-GB" b="1" i="1" dirty="0"/>
          </a:p>
        </p:txBody>
      </p:sp>
      <p:pic>
        <p:nvPicPr>
          <p:cNvPr id="6" name="Picture 5"/>
          <p:cNvPicPr>
            <a:picLocks noChangeAspect="1"/>
          </p:cNvPicPr>
          <p:nvPr/>
        </p:nvPicPr>
        <p:blipFill>
          <a:blip r:embed="rId4"/>
          <a:stretch>
            <a:fillRect/>
          </a:stretch>
        </p:blipFill>
        <p:spPr>
          <a:xfrm>
            <a:off x="8927408" y="5021667"/>
            <a:ext cx="3264592" cy="1836333"/>
          </a:xfrm>
          <a:prstGeom prst="rect">
            <a:avLst/>
          </a:prstGeom>
        </p:spPr>
      </p:pic>
    </p:spTree>
    <p:extLst>
      <p:ext uri="{BB962C8B-B14F-4D97-AF65-F5344CB8AC3E}">
        <p14:creationId xmlns:p14="http://schemas.microsoft.com/office/powerpoint/2010/main" val="440941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PPG3 on Housing</a:t>
            </a:r>
          </a:p>
        </p:txBody>
      </p:sp>
      <p:sp>
        <p:nvSpPr>
          <p:cNvPr id="3" name="Content Placeholder 2"/>
          <p:cNvSpPr>
            <a:spLocks noGrp="1"/>
          </p:cNvSpPr>
          <p:nvPr>
            <p:ph idx="1"/>
          </p:nvPr>
        </p:nvSpPr>
        <p:spPr/>
        <p:txBody>
          <a:bodyPr>
            <a:normAutofit fontScale="85000" lnSpcReduction="20000"/>
          </a:bodyPr>
          <a:lstStyle/>
          <a:p>
            <a:r>
              <a:rPr lang="en-GB" dirty="0"/>
              <a:t>Ensure planning schools and courses take board new ways of thinking and working</a:t>
            </a:r>
          </a:p>
          <a:p>
            <a:r>
              <a:rPr lang="en-GB" dirty="0"/>
              <a:t>Producing guidance on best practice</a:t>
            </a:r>
          </a:p>
          <a:p>
            <a:r>
              <a:rPr lang="en-GB" dirty="0"/>
              <a:t>Regional road shows for key staff and members from regional bodies and local planning authorities</a:t>
            </a:r>
          </a:p>
          <a:p>
            <a:r>
              <a:rPr lang="en-GB" dirty="0"/>
              <a:t>Greater role for inspectors, examination in Public Panels and Public Examination Panels. Regional Planning Guidance and planning appeals against key procedures and principles in the new guidance </a:t>
            </a:r>
          </a:p>
          <a:p>
            <a:r>
              <a:rPr lang="en-GB" dirty="0"/>
              <a:t>Sec of State to use call in powers to enforce new policies (consistent with T&amp;CPA 1947)</a:t>
            </a:r>
          </a:p>
          <a:p>
            <a:r>
              <a:rPr lang="en-GB" dirty="0"/>
              <a:t>Stress on role of Regional Development Agencies (RDAs) (since abolished) and European Spatial Development Perspective (since abandoned).</a:t>
            </a:r>
          </a:p>
          <a:p>
            <a:r>
              <a:rPr lang="en-GB" dirty="0"/>
              <a:t>Stress on regional planning guidance and enhanced role for Government Regional Offices.</a:t>
            </a:r>
          </a:p>
          <a:p>
            <a:r>
              <a:rPr lang="en-GB" dirty="0"/>
              <a:t>Oppose release of greenfield sites for development by </a:t>
            </a:r>
            <a:r>
              <a:rPr lang="en-GB" dirty="0" smtClean="0"/>
              <a:t>individual LAs </a:t>
            </a:r>
            <a:r>
              <a:rPr lang="en-GB" dirty="0"/>
              <a:t>at regional level in order to force the regeneration of derelict brownfield sites for redevelopment in inner cities.</a:t>
            </a:r>
          </a:p>
        </p:txBody>
      </p:sp>
    </p:spTree>
    <p:extLst>
      <p:ext uri="{BB962C8B-B14F-4D97-AF65-F5344CB8AC3E}">
        <p14:creationId xmlns:p14="http://schemas.microsoft.com/office/powerpoint/2010/main" val="359875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3EA8-494C-477E-351D-A8BE82EAC049}"/>
              </a:ext>
            </a:extLst>
          </p:cNvPr>
          <p:cNvSpPr>
            <a:spLocks noGrp="1"/>
          </p:cNvSpPr>
          <p:nvPr>
            <p:ph type="title"/>
          </p:nvPr>
        </p:nvSpPr>
        <p:spPr/>
        <p:txBody>
          <a:bodyPr/>
          <a:lstStyle/>
          <a:p>
            <a:r>
              <a:rPr lang="en-US" dirty="0"/>
              <a:t> </a:t>
            </a:r>
          </a:p>
        </p:txBody>
      </p:sp>
      <p:graphicFrame>
        <p:nvGraphicFramePr>
          <p:cNvPr id="13" name="Content Placeholder 12" descr="Chart type: Line. Multiple values by 'Period'&#10;&#10;Description automatically generated">
            <a:extLst>
              <a:ext uri="{FF2B5EF4-FFF2-40B4-BE49-F238E27FC236}">
                <a16:creationId xmlns:a16="http://schemas.microsoft.com/office/drawing/2014/main" id="{CD01D5DB-6A6D-0652-99A3-9BF8841FA8CF}"/>
              </a:ext>
            </a:extLst>
          </p:cNvPr>
          <p:cNvGraphicFramePr>
            <a:graphicFrameLocks noGrp="1"/>
          </p:cNvGraphicFramePr>
          <p:nvPr>
            <p:ph idx="1"/>
            <p:extLst>
              <p:ext uri="{D42A27DB-BD31-4B8C-83A1-F6EECF244321}">
                <p14:modId xmlns:p14="http://schemas.microsoft.com/office/powerpoint/2010/main" val="3176629976"/>
              </p:ext>
            </p:extLst>
          </p:nvPr>
        </p:nvGraphicFramePr>
        <p:xfrm>
          <a:off x="1371600" y="1257994"/>
          <a:ext cx="96012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1615440" y="306186"/>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dirty="0" smtClean="0"/>
              <a:t>4 million houses by 2021?</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330615067"/>
              </p:ext>
            </p:extLst>
          </p:nvPr>
        </p:nvGraphicFramePr>
        <p:xfrm>
          <a:off x="1749367" y="4839394"/>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5743469"/>
                    </a:ext>
                  </a:extLst>
                </a:gridCol>
                <a:gridCol w="4064000">
                  <a:extLst>
                    <a:ext uri="{9D8B030D-6E8A-4147-A177-3AD203B41FA5}">
                      <a16:colId xmlns:a16="http://schemas.microsoft.com/office/drawing/2014/main" val="3141072724"/>
                    </a:ext>
                  </a:extLst>
                </a:gridCol>
              </a:tblGrid>
              <a:tr h="370840">
                <a:tc>
                  <a:txBody>
                    <a:bodyPr/>
                    <a:lstStyle/>
                    <a:p>
                      <a:r>
                        <a:rPr lang="en-GB" dirty="0" smtClean="0"/>
                        <a:t>Category</a:t>
                      </a:r>
                      <a:endParaRPr lang="en-GB" dirty="0"/>
                    </a:p>
                  </a:txBody>
                  <a:tcPr/>
                </a:tc>
                <a:tc>
                  <a:txBody>
                    <a:bodyPr/>
                    <a:lstStyle/>
                    <a:p>
                      <a:r>
                        <a:rPr lang="en-GB" dirty="0" smtClean="0"/>
                        <a:t>Total 200-2019</a:t>
                      </a:r>
                      <a:endParaRPr lang="en-GB" dirty="0"/>
                    </a:p>
                  </a:txBody>
                  <a:tcPr/>
                </a:tc>
                <a:extLst>
                  <a:ext uri="{0D108BD9-81ED-4DB2-BD59-A6C34878D82A}">
                    <a16:rowId xmlns:a16="http://schemas.microsoft.com/office/drawing/2014/main" val="2999445757"/>
                  </a:ext>
                </a:extLst>
              </a:tr>
              <a:tr h="370840">
                <a:tc>
                  <a:txBody>
                    <a:bodyPr/>
                    <a:lstStyle/>
                    <a:p>
                      <a:r>
                        <a:rPr lang="en-GB" dirty="0" smtClean="0"/>
                        <a:t>All</a:t>
                      </a:r>
                      <a:endParaRPr lang="en-GB" dirty="0"/>
                    </a:p>
                  </a:txBody>
                  <a:tcPr/>
                </a:tc>
                <a:tc>
                  <a:txBody>
                    <a:bodyPr/>
                    <a:lstStyle/>
                    <a:p>
                      <a:r>
                        <a:rPr lang="en-GB" dirty="0" smtClean="0"/>
                        <a:t>3,559,410</a:t>
                      </a:r>
                      <a:endParaRPr lang="en-GB" dirty="0"/>
                    </a:p>
                  </a:txBody>
                  <a:tcPr/>
                </a:tc>
                <a:extLst>
                  <a:ext uri="{0D108BD9-81ED-4DB2-BD59-A6C34878D82A}">
                    <a16:rowId xmlns:a16="http://schemas.microsoft.com/office/drawing/2014/main" val="3075567088"/>
                  </a:ext>
                </a:extLst>
              </a:tr>
              <a:tr h="370840">
                <a:tc>
                  <a:txBody>
                    <a:bodyPr/>
                    <a:lstStyle/>
                    <a:p>
                      <a:r>
                        <a:rPr lang="en-GB" dirty="0" smtClean="0"/>
                        <a:t>Private</a:t>
                      </a:r>
                      <a:endParaRPr lang="en-GB" dirty="0"/>
                    </a:p>
                  </a:txBody>
                  <a:tcPr/>
                </a:tc>
                <a:tc>
                  <a:txBody>
                    <a:bodyPr/>
                    <a:lstStyle/>
                    <a:p>
                      <a:r>
                        <a:rPr lang="en-GB" dirty="0" smtClean="0"/>
                        <a:t>2,968,420</a:t>
                      </a:r>
                      <a:endParaRPr lang="en-GB" dirty="0"/>
                    </a:p>
                  </a:txBody>
                  <a:tcPr/>
                </a:tc>
                <a:extLst>
                  <a:ext uri="{0D108BD9-81ED-4DB2-BD59-A6C34878D82A}">
                    <a16:rowId xmlns:a16="http://schemas.microsoft.com/office/drawing/2014/main" val="2704367612"/>
                  </a:ext>
                </a:extLst>
              </a:tr>
              <a:tr h="370840">
                <a:tc>
                  <a:txBody>
                    <a:bodyPr/>
                    <a:lstStyle/>
                    <a:p>
                      <a:r>
                        <a:rPr lang="en-GB" dirty="0" smtClean="0"/>
                        <a:t>Local</a:t>
                      </a:r>
                      <a:r>
                        <a:rPr lang="en-GB" baseline="0" dirty="0" smtClean="0"/>
                        <a:t> Authority</a:t>
                      </a:r>
                      <a:endParaRPr lang="en-GB" dirty="0"/>
                    </a:p>
                  </a:txBody>
                  <a:tcPr/>
                </a:tc>
                <a:tc>
                  <a:txBody>
                    <a:bodyPr/>
                    <a:lstStyle/>
                    <a:p>
                      <a:r>
                        <a:rPr lang="en-GB" dirty="0" smtClean="0"/>
                        <a:t>31,630</a:t>
                      </a:r>
                      <a:endParaRPr lang="en-GB" dirty="0"/>
                    </a:p>
                  </a:txBody>
                  <a:tcPr/>
                </a:tc>
                <a:extLst>
                  <a:ext uri="{0D108BD9-81ED-4DB2-BD59-A6C34878D82A}">
                    <a16:rowId xmlns:a16="http://schemas.microsoft.com/office/drawing/2014/main" val="4076466068"/>
                  </a:ext>
                </a:extLst>
              </a:tr>
              <a:tr h="370840">
                <a:tc>
                  <a:txBody>
                    <a:bodyPr/>
                    <a:lstStyle/>
                    <a:p>
                      <a:r>
                        <a:rPr lang="en-GB" dirty="0" smtClean="0"/>
                        <a:t>Housing Assoc.</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559,410</a:t>
                      </a:r>
                    </a:p>
                  </a:txBody>
                  <a:tcPr/>
                </a:tc>
                <a:extLst>
                  <a:ext uri="{0D108BD9-81ED-4DB2-BD59-A6C34878D82A}">
                    <a16:rowId xmlns:a16="http://schemas.microsoft.com/office/drawing/2014/main" val="3067220386"/>
                  </a:ext>
                </a:extLst>
              </a:tr>
            </a:tbl>
          </a:graphicData>
        </a:graphic>
      </p:graphicFrame>
    </p:spTree>
    <p:extLst>
      <p:ext uri="{BB962C8B-B14F-4D97-AF65-F5344CB8AC3E}">
        <p14:creationId xmlns:p14="http://schemas.microsoft.com/office/powerpoint/2010/main" val="298459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224444"/>
            <a:ext cx="9601200" cy="1485900"/>
          </a:xfrm>
        </p:spPr>
        <p:txBody>
          <a:bodyPr>
            <a:normAutofit/>
          </a:bodyPr>
          <a:lstStyle/>
          <a:p>
            <a:r>
              <a:rPr lang="en-GB" b="1" dirty="0"/>
              <a:t>The new London vernacular</a:t>
            </a:r>
            <a:br>
              <a:rPr lang="en-GB" b="1" dirty="0"/>
            </a:br>
            <a:endParaRPr lang="en-GB" dirty="0"/>
          </a:p>
        </p:txBody>
      </p:sp>
      <p:sp>
        <p:nvSpPr>
          <p:cNvPr id="3" name="Content Placeholder 2"/>
          <p:cNvSpPr>
            <a:spLocks noGrp="1"/>
          </p:cNvSpPr>
          <p:nvPr>
            <p:ph idx="1"/>
          </p:nvPr>
        </p:nvSpPr>
        <p:spPr>
          <a:xfrm>
            <a:off x="1219200" y="1433097"/>
            <a:ext cx="5800963" cy="5424903"/>
          </a:xfrm>
        </p:spPr>
        <p:txBody>
          <a:bodyPr>
            <a:normAutofit fontScale="85000" lnSpcReduction="10000"/>
          </a:bodyPr>
          <a:lstStyle/>
          <a:p>
            <a:endParaRPr lang="en-GB" dirty="0"/>
          </a:p>
          <a:p>
            <a:r>
              <a:rPr lang="en-GB" dirty="0"/>
              <a:t>Maximum number of homes have own front doors directly opening to the street, often through the use of maisonettes at lower levels (Fig 5)</a:t>
            </a:r>
          </a:p>
          <a:p>
            <a:r>
              <a:rPr lang="en-GB" dirty="0"/>
              <a:t>Ground floors are taller than intermediate floors, or combine with first floor as maisonettes to create a pronounced podium to upper floors </a:t>
            </a:r>
          </a:p>
          <a:p>
            <a:r>
              <a:rPr lang="en-GB" dirty="0"/>
              <a:t>Elevations are wholly or predominantly faced in brickwork </a:t>
            </a:r>
          </a:p>
          <a:p>
            <a:r>
              <a:rPr lang="en-GB" dirty="0"/>
              <a:t>Elevations are topped with a parapet </a:t>
            </a:r>
          </a:p>
          <a:p>
            <a:r>
              <a:rPr lang="en-GB" dirty="0"/>
              <a:t>Brick parapet functions as a balustrade to units set back on top floor and in some cases is raised to around 3m with cut-outs offering views from behind</a:t>
            </a:r>
          </a:p>
          <a:p>
            <a:r>
              <a:rPr lang="en-GB" dirty="0"/>
              <a:t>Top-floor units are oversized as </a:t>
            </a:r>
            <a:r>
              <a:rPr lang="en-GB" b="1" dirty="0"/>
              <a:t>penthouses or wheelchair accessible apartments for larger families</a:t>
            </a:r>
            <a:r>
              <a:rPr lang="en-GB" dirty="0"/>
              <a:t>, with very private outdoor space behind brick parapets</a:t>
            </a:r>
          </a:p>
          <a:p>
            <a:r>
              <a:rPr lang="en-GB" dirty="0"/>
              <a:t>Internal circulation space is rarely shared by larger family units, which either have direct access from the street or are served by galleries or decks on the top floor.</a:t>
            </a:r>
          </a:p>
        </p:txBody>
      </p:sp>
      <p:pic>
        <p:nvPicPr>
          <p:cNvPr id="4" name="Picture 3"/>
          <p:cNvPicPr>
            <a:picLocks noChangeAspect="1"/>
          </p:cNvPicPr>
          <p:nvPr/>
        </p:nvPicPr>
        <p:blipFill>
          <a:blip r:embed="rId2"/>
          <a:stretch>
            <a:fillRect/>
          </a:stretch>
        </p:blipFill>
        <p:spPr>
          <a:xfrm>
            <a:off x="7020164" y="1579418"/>
            <a:ext cx="4424797" cy="5200459"/>
          </a:xfrm>
          <a:prstGeom prst="rect">
            <a:avLst/>
          </a:prstGeom>
        </p:spPr>
      </p:pic>
    </p:spTree>
    <p:extLst>
      <p:ext uri="{BB962C8B-B14F-4D97-AF65-F5344CB8AC3E}">
        <p14:creationId xmlns:p14="http://schemas.microsoft.com/office/powerpoint/2010/main" val="259540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ebsite&#10;&#10;Description automatically generated">
            <a:extLst>
              <a:ext uri="{FF2B5EF4-FFF2-40B4-BE49-F238E27FC236}">
                <a16:creationId xmlns:a16="http://schemas.microsoft.com/office/drawing/2014/main" id="{BFE7D709-5AD3-E701-0F6E-5453165CC7AF}"/>
              </a:ext>
            </a:extLst>
          </p:cNvPr>
          <p:cNvPicPr>
            <a:picLocks noChangeAspect="1"/>
          </p:cNvPicPr>
          <p:nvPr/>
        </p:nvPicPr>
        <p:blipFill>
          <a:blip r:embed="rId2"/>
          <a:stretch>
            <a:fillRect/>
          </a:stretch>
        </p:blipFill>
        <p:spPr>
          <a:xfrm>
            <a:off x="372549" y="0"/>
            <a:ext cx="11446902" cy="6858000"/>
          </a:xfrm>
          <a:prstGeom prst="rect">
            <a:avLst/>
          </a:prstGeom>
        </p:spPr>
      </p:pic>
    </p:spTree>
    <p:extLst>
      <p:ext uri="{BB962C8B-B14F-4D97-AF65-F5344CB8AC3E}">
        <p14:creationId xmlns:p14="http://schemas.microsoft.com/office/powerpoint/2010/main" val="218124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0411"/>
            <a:ext cx="9601200" cy="1485900"/>
          </a:xfrm>
        </p:spPr>
        <p:txBody>
          <a:bodyPr/>
          <a:lstStyle/>
          <a:p>
            <a:r>
              <a:rPr lang="en-GB" dirty="0"/>
              <a:t>The decline of regional inner-city areas and communities</a:t>
            </a:r>
          </a:p>
        </p:txBody>
      </p:sp>
      <p:pic>
        <p:nvPicPr>
          <p:cNvPr id="4" name="Content Placeholder 3"/>
          <p:cNvPicPr>
            <a:picLocks noGrp="1" noChangeAspect="1"/>
          </p:cNvPicPr>
          <p:nvPr>
            <p:ph idx="1"/>
          </p:nvPr>
        </p:nvPicPr>
        <p:blipFill>
          <a:blip r:embed="rId2"/>
          <a:stretch>
            <a:fillRect/>
          </a:stretch>
        </p:blipFill>
        <p:spPr>
          <a:xfrm>
            <a:off x="1446414" y="1380164"/>
            <a:ext cx="10083338" cy="5354269"/>
          </a:xfrm>
          <a:prstGeom prst="rect">
            <a:avLst/>
          </a:prstGeom>
        </p:spPr>
      </p:pic>
    </p:spTree>
    <p:extLst>
      <p:ext uri="{BB962C8B-B14F-4D97-AF65-F5344CB8AC3E}">
        <p14:creationId xmlns:p14="http://schemas.microsoft.com/office/powerpoint/2010/main" val="2246389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Urban renaissance – forward to the past?</a:t>
            </a:r>
          </a:p>
        </p:txBody>
      </p:sp>
      <p:sp>
        <p:nvSpPr>
          <p:cNvPr id="3" name="Content Placeholder 2"/>
          <p:cNvSpPr>
            <a:spLocks noGrp="1"/>
          </p:cNvSpPr>
          <p:nvPr>
            <p:ph idx="1"/>
          </p:nvPr>
        </p:nvSpPr>
        <p:spPr>
          <a:xfrm>
            <a:off x="1371600" y="2286000"/>
            <a:ext cx="5503025" cy="3581400"/>
          </a:xfrm>
        </p:spPr>
        <p:txBody>
          <a:bodyPr/>
          <a:lstStyle/>
          <a:p>
            <a:r>
              <a:rPr lang="en-GB" dirty="0"/>
              <a:t>Much of the idea of how modern urban societies in TUR is drawn from the turn of the last century and from the still dominant values of the Town and Country Planning Act of 1947 and the notorious “Green Belts” Circular 42/55 which referred to the ‘importance of checking the unrestricted sprawl of the built-up areas’.</a:t>
            </a:r>
          </a:p>
          <a:p>
            <a:r>
              <a:rPr lang="en-GB" dirty="0"/>
              <a:t>Brief 3 of the UTF was to tackle ‘suburban sprawl and associated social and economic decline within inner-city areas.’</a:t>
            </a:r>
          </a:p>
          <a:p>
            <a:endParaRPr lang="en-GB" dirty="0"/>
          </a:p>
          <a:p>
            <a:pPr lvl="1"/>
            <a:endParaRPr lang="en-GB" dirty="0"/>
          </a:p>
        </p:txBody>
      </p:sp>
      <p:pic>
        <p:nvPicPr>
          <p:cNvPr id="5" name="Picture 4"/>
          <p:cNvPicPr>
            <a:picLocks noChangeAspect="1"/>
          </p:cNvPicPr>
          <p:nvPr/>
        </p:nvPicPr>
        <p:blipFill>
          <a:blip r:embed="rId2"/>
          <a:stretch>
            <a:fillRect/>
          </a:stretch>
        </p:blipFill>
        <p:spPr>
          <a:xfrm>
            <a:off x="7288980" y="1812174"/>
            <a:ext cx="4537974" cy="3796511"/>
          </a:xfrm>
          <a:prstGeom prst="rect">
            <a:avLst/>
          </a:prstGeom>
        </p:spPr>
      </p:pic>
    </p:spTree>
    <p:extLst>
      <p:ext uri="{BB962C8B-B14F-4D97-AF65-F5344CB8AC3E}">
        <p14:creationId xmlns:p14="http://schemas.microsoft.com/office/powerpoint/2010/main" val="254800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9204-1659-787D-5A0D-85EF32E3379D}"/>
              </a:ext>
            </a:extLst>
          </p:cNvPr>
          <p:cNvSpPr>
            <a:spLocks noGrp="1"/>
          </p:cNvSpPr>
          <p:nvPr>
            <p:ph type="title"/>
          </p:nvPr>
        </p:nvSpPr>
        <p:spPr>
          <a:xfrm>
            <a:off x="1479666" y="270164"/>
            <a:ext cx="9601200" cy="1485900"/>
          </a:xfrm>
        </p:spPr>
        <p:txBody>
          <a:bodyPr/>
          <a:lstStyle/>
          <a:p>
            <a:r>
              <a:rPr lang="en-US" dirty="0" smtClean="0"/>
              <a:t>The city is dead! Long live the city!</a:t>
            </a:r>
            <a:endParaRPr lang="en-US" dirty="0"/>
          </a:p>
        </p:txBody>
      </p:sp>
      <p:sp>
        <p:nvSpPr>
          <p:cNvPr id="3" name="Content Placeholder 2">
            <a:extLst>
              <a:ext uri="{FF2B5EF4-FFF2-40B4-BE49-F238E27FC236}">
                <a16:creationId xmlns:a16="http://schemas.microsoft.com/office/drawing/2014/main" id="{A234D216-14E5-BB0B-59A6-888D7316D5F3}"/>
              </a:ext>
            </a:extLst>
          </p:cNvPr>
          <p:cNvSpPr>
            <a:spLocks noGrp="1"/>
          </p:cNvSpPr>
          <p:nvPr>
            <p:ph idx="1"/>
          </p:nvPr>
        </p:nvSpPr>
        <p:spPr>
          <a:xfrm>
            <a:off x="1479666" y="1454207"/>
            <a:ext cx="4580312" cy="4963218"/>
          </a:xfrm>
        </p:spPr>
        <p:txBody>
          <a:bodyPr>
            <a:normAutofit/>
          </a:bodyPr>
          <a:lstStyle/>
          <a:p>
            <a:r>
              <a:rPr lang="en-GB" sz="1600" dirty="0"/>
              <a:t>New patterns and pathways of urbanization are emerging around the world, and these transformations require a radical rethinking of inherited approaches to urban theory and </a:t>
            </a:r>
            <a:r>
              <a:rPr lang="en-GB" sz="1600" dirty="0" smtClean="0"/>
              <a:t>research…</a:t>
            </a:r>
            <a:r>
              <a:rPr lang="en-GB" sz="1600" dirty="0" err="1" smtClean="0"/>
              <a:t>requir</a:t>
            </a:r>
            <a:r>
              <a:rPr lang="en-GB" sz="1600" dirty="0" smtClean="0"/>
              <a:t>[</a:t>
            </a:r>
            <a:r>
              <a:rPr lang="en-GB" sz="1600" dirty="0" err="1" smtClean="0"/>
              <a:t>ing</a:t>
            </a:r>
            <a:r>
              <a:rPr lang="en-GB" sz="1600" dirty="0" smtClean="0"/>
              <a:t>] </a:t>
            </a:r>
            <a:r>
              <a:rPr lang="en-GB" sz="1600" dirty="0"/>
              <a:t>scholars to rethink inherited disciplinary divisions of </a:t>
            </a:r>
            <a:r>
              <a:rPr lang="en-GB" sz="1600" dirty="0" err="1"/>
              <a:t>labor</a:t>
            </a:r>
            <a:r>
              <a:rPr lang="en-GB" sz="1600" dirty="0"/>
              <a:t> (e.g. urban studies vs. agrarian studies) and </a:t>
            </a:r>
            <a:r>
              <a:rPr lang="en-GB" sz="1600" dirty="0" err="1"/>
              <a:t>sociospatial</a:t>
            </a:r>
            <a:r>
              <a:rPr lang="en-GB" sz="1600" dirty="0"/>
              <a:t> </a:t>
            </a:r>
            <a:r>
              <a:rPr lang="en-GB" sz="1600" dirty="0" err="1"/>
              <a:t>binarisms</a:t>
            </a:r>
            <a:r>
              <a:rPr lang="en-GB" sz="1600" dirty="0"/>
              <a:t> (e.g. urban/rural; city/countryside; industrial/agrarian; society/nature</a:t>
            </a:r>
            <a:r>
              <a:rPr lang="en-GB" sz="1600" dirty="0" smtClean="0"/>
              <a:t>). Brenner + </a:t>
            </a:r>
            <a:r>
              <a:rPr lang="en-GB" sz="1600" dirty="0" err="1" smtClean="0"/>
              <a:t>Balakrishnan</a:t>
            </a:r>
            <a:endParaRPr lang="en-GB" sz="1600" dirty="0" smtClean="0"/>
          </a:p>
          <a:p>
            <a:r>
              <a:rPr lang="en-GB" sz="1600" dirty="0"/>
              <a:t>The relation between urban form and population density is a key dynamic of urban sustainability. Higher densities can facilitate more efficient public transport, walking and cycling, more integrated services and promote urban vitality. Lower densities and urban sprawl stretch all forms of urban infrastructure, while contributing to pollution and social exclusion</a:t>
            </a:r>
            <a:r>
              <a:rPr lang="en-GB" sz="1600" dirty="0" smtClean="0"/>
              <a:t>. Burdett et al.  Urban Age/LSE Cities.</a:t>
            </a:r>
            <a:endParaRPr lang="en-US" sz="1600" dirty="0"/>
          </a:p>
        </p:txBody>
      </p:sp>
      <p:pic>
        <p:nvPicPr>
          <p:cNvPr id="5" name="Picture 4"/>
          <p:cNvPicPr>
            <a:picLocks noChangeAspect="1"/>
          </p:cNvPicPr>
          <p:nvPr/>
        </p:nvPicPr>
        <p:blipFill>
          <a:blip r:embed="rId2"/>
          <a:stretch>
            <a:fillRect/>
          </a:stretch>
        </p:blipFill>
        <p:spPr>
          <a:xfrm>
            <a:off x="9771612" y="376955"/>
            <a:ext cx="2281843" cy="3405651"/>
          </a:xfrm>
          <a:prstGeom prst="rect">
            <a:avLst/>
          </a:prstGeom>
        </p:spPr>
      </p:pic>
      <p:pic>
        <p:nvPicPr>
          <p:cNvPr id="6" name="Picture 5"/>
          <p:cNvPicPr>
            <a:picLocks noChangeAspect="1"/>
          </p:cNvPicPr>
          <p:nvPr/>
        </p:nvPicPr>
        <p:blipFill>
          <a:blip r:embed="rId3"/>
          <a:stretch>
            <a:fillRect/>
          </a:stretch>
        </p:blipFill>
        <p:spPr>
          <a:xfrm>
            <a:off x="6970961" y="1597341"/>
            <a:ext cx="2921183" cy="3406430"/>
          </a:xfrm>
          <a:prstGeom prst="rect">
            <a:avLst/>
          </a:prstGeom>
        </p:spPr>
      </p:pic>
      <p:pic>
        <p:nvPicPr>
          <p:cNvPr id="7" name="Picture 6"/>
          <p:cNvPicPr>
            <a:picLocks noChangeAspect="1"/>
          </p:cNvPicPr>
          <p:nvPr/>
        </p:nvPicPr>
        <p:blipFill>
          <a:blip r:embed="rId4"/>
          <a:stretch>
            <a:fillRect/>
          </a:stretch>
        </p:blipFill>
        <p:spPr>
          <a:xfrm>
            <a:off x="9098063" y="3404651"/>
            <a:ext cx="2776884" cy="3198239"/>
          </a:xfrm>
          <a:prstGeom prst="rect">
            <a:avLst/>
          </a:prstGeom>
        </p:spPr>
      </p:pic>
    </p:spTree>
    <p:extLst>
      <p:ext uri="{BB962C8B-B14F-4D97-AF65-F5344CB8AC3E}">
        <p14:creationId xmlns:p14="http://schemas.microsoft.com/office/powerpoint/2010/main" val="27265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a:xfrm>
            <a:off x="1022466" y="1529541"/>
            <a:ext cx="10133214" cy="5062451"/>
          </a:xfrm>
        </p:spPr>
        <p:txBody>
          <a:bodyPr>
            <a:normAutofit/>
          </a:bodyPr>
          <a:lstStyle/>
          <a:p>
            <a:pPr marL="0" indent="0">
              <a:buNone/>
            </a:pPr>
            <a:r>
              <a:rPr lang="en-GB" sz="2400" dirty="0"/>
              <a:t>Richard Rogers’ leadership of the Urban Task Force at the invitation of Deputy Prime Minister John Prescott in 1998 and its subsequent report </a:t>
            </a:r>
            <a:r>
              <a:rPr lang="en-GB" sz="2400" b="1" i="1" dirty="0"/>
              <a:t>Towards an Urban Renaissance </a:t>
            </a:r>
            <a:r>
              <a:rPr lang="en-GB" sz="2400" dirty="0"/>
              <a:t>was heralded at the time as an opportunity to champion ‘</a:t>
            </a:r>
            <a:r>
              <a:rPr lang="en-GB" sz="2400" b="1" dirty="0"/>
              <a:t>a holistic approach to urban regeneration</a:t>
            </a:r>
            <a:r>
              <a:rPr lang="en-GB" sz="2400" dirty="0"/>
              <a:t>’.</a:t>
            </a:r>
          </a:p>
          <a:p>
            <a:endParaRPr lang="en-GB" dirty="0"/>
          </a:p>
          <a:p>
            <a:pPr marL="0" indent="0">
              <a:buNone/>
            </a:pPr>
            <a:r>
              <a:rPr lang="en-GB" sz="2800" dirty="0"/>
              <a:t>The UTF’s brief was to tackle three specific urban challenges: </a:t>
            </a:r>
          </a:p>
          <a:p>
            <a:pPr marL="457200" indent="-457200">
              <a:buFont typeface="+mj-lt"/>
              <a:buAutoNum type="arabicPeriod"/>
            </a:pPr>
            <a:r>
              <a:rPr lang="en-GB" sz="2800" dirty="0"/>
              <a:t>The decline of regional inner-city areas and communities. </a:t>
            </a:r>
          </a:p>
          <a:p>
            <a:pPr marL="457200" indent="-457200">
              <a:buFont typeface="+mj-lt"/>
              <a:buAutoNum type="arabicPeriod"/>
            </a:pPr>
            <a:r>
              <a:rPr lang="en-GB" sz="2800" dirty="0"/>
              <a:t>The need to provide homes for up to 4 million additional households. </a:t>
            </a:r>
          </a:p>
          <a:p>
            <a:pPr marL="457200" indent="-457200">
              <a:buFont typeface="+mj-lt"/>
              <a:buAutoNum type="arabicPeriod"/>
            </a:pPr>
            <a:r>
              <a:rPr lang="en-GB" sz="2800" dirty="0"/>
              <a:t>Suburban sprawl and associated social and economic decline within inner-city areas.</a:t>
            </a:r>
          </a:p>
        </p:txBody>
      </p:sp>
    </p:spTree>
    <p:extLst>
      <p:ext uri="{BB962C8B-B14F-4D97-AF65-F5344CB8AC3E}">
        <p14:creationId xmlns:p14="http://schemas.microsoft.com/office/powerpoint/2010/main" val="1813480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context</a:t>
            </a:r>
          </a:p>
        </p:txBody>
      </p:sp>
      <p:sp>
        <p:nvSpPr>
          <p:cNvPr id="3" name="Content Placeholder 2"/>
          <p:cNvSpPr>
            <a:spLocks noGrp="1"/>
          </p:cNvSpPr>
          <p:nvPr>
            <p:ph idx="1"/>
          </p:nvPr>
        </p:nvSpPr>
        <p:spPr>
          <a:xfrm>
            <a:off x="1471352" y="1379913"/>
            <a:ext cx="9651077" cy="5020887"/>
          </a:xfrm>
        </p:spPr>
        <p:txBody>
          <a:bodyPr>
            <a:normAutofit fontScale="85000" lnSpcReduction="20000"/>
          </a:bodyPr>
          <a:lstStyle/>
          <a:p>
            <a:r>
              <a:rPr lang="en-GB" dirty="0"/>
              <a:t>Richard Rogers interview in the Times “we lost our nerve because of the failures of the Sixties and as a result are way behind the rest of Europe”.</a:t>
            </a:r>
          </a:p>
          <a:p>
            <a:r>
              <a:rPr lang="en-GB" dirty="0"/>
              <a:t>Membership of the Task Force</a:t>
            </a:r>
          </a:p>
          <a:p>
            <a:pPr lvl="1"/>
            <a:r>
              <a:rPr lang="en-GB" dirty="0"/>
              <a:t>Richard Rogers (Lord Rogers of Riverside)</a:t>
            </a:r>
          </a:p>
          <a:p>
            <a:pPr lvl="1"/>
            <a:r>
              <a:rPr lang="en-GB" dirty="0"/>
              <a:t>Richard Burdett (LSE)</a:t>
            </a:r>
          </a:p>
          <a:p>
            <a:pPr lvl="1"/>
            <a:r>
              <a:rPr lang="en-GB" dirty="0"/>
              <a:t>Tony Burton (CPRE)</a:t>
            </a:r>
          </a:p>
          <a:p>
            <a:pPr lvl="1"/>
            <a:r>
              <a:rPr lang="en-GB" dirty="0"/>
              <a:t>Alan Cherry (Countryside Properties plc)</a:t>
            </a:r>
          </a:p>
          <a:p>
            <a:pPr lvl="1"/>
            <a:r>
              <a:rPr lang="en-GB" dirty="0"/>
              <a:t>Martin Crookston (Llewelyn-Davies)</a:t>
            </a:r>
          </a:p>
          <a:p>
            <a:pPr lvl="1"/>
            <a:r>
              <a:rPr lang="en-GB" dirty="0"/>
              <a:t>Anthony </a:t>
            </a:r>
            <a:r>
              <a:rPr lang="en-GB" dirty="0" err="1"/>
              <a:t>Dunnett</a:t>
            </a:r>
            <a:r>
              <a:rPr lang="en-GB" dirty="0"/>
              <a:t> CBE (SEEDA)</a:t>
            </a:r>
          </a:p>
          <a:p>
            <a:pPr lvl="1"/>
            <a:r>
              <a:rPr lang="en-GB" dirty="0"/>
              <a:t>Sir Peter Hall (University College London)</a:t>
            </a:r>
          </a:p>
          <a:p>
            <a:pPr lvl="1"/>
            <a:r>
              <a:rPr lang="en-GB" dirty="0"/>
              <a:t>Phil Kirby (BG Properties)</a:t>
            </a:r>
          </a:p>
          <a:p>
            <a:pPr lvl="1"/>
            <a:r>
              <a:rPr lang="en-GB" dirty="0"/>
              <a:t>David </a:t>
            </a:r>
            <a:r>
              <a:rPr lang="en-GB" dirty="0" err="1"/>
              <a:t>Lunts</a:t>
            </a:r>
            <a:r>
              <a:rPr lang="en-GB" dirty="0"/>
              <a:t> (Prince of Wales Foundation for Architecture and the Urban Environment)</a:t>
            </a:r>
          </a:p>
          <a:p>
            <a:pPr lvl="1"/>
            <a:r>
              <a:rPr lang="en-GB" dirty="0"/>
              <a:t>Anthony Mayer (Housing Corporation)</a:t>
            </a:r>
          </a:p>
          <a:p>
            <a:pPr lvl="1"/>
            <a:r>
              <a:rPr lang="en-GB" dirty="0"/>
              <a:t>Anne Power ( LSE)</a:t>
            </a:r>
          </a:p>
          <a:p>
            <a:pPr lvl="1"/>
            <a:r>
              <a:rPr lang="en-GB" dirty="0"/>
              <a:t>Wendy Thomson (London Borough of Newham)</a:t>
            </a:r>
          </a:p>
          <a:p>
            <a:pPr lvl="1"/>
            <a:r>
              <a:rPr lang="en-GB" dirty="0"/>
              <a:t>Sir Crispin Tickell (Government Panel on Sustainable Development)</a:t>
            </a:r>
          </a:p>
          <a:p>
            <a:pPr lvl="1"/>
            <a:r>
              <a:rPr lang="en-GB" dirty="0"/>
              <a:t>Lorna Walker Director (Arup)</a:t>
            </a:r>
          </a:p>
        </p:txBody>
      </p:sp>
    </p:spTree>
    <p:extLst>
      <p:ext uri="{BB962C8B-B14F-4D97-AF65-F5344CB8AC3E}">
        <p14:creationId xmlns:p14="http://schemas.microsoft.com/office/powerpoint/2010/main" val="4160993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35676"/>
          </a:xfrm>
        </p:spPr>
        <p:txBody>
          <a:bodyPr/>
          <a:lstStyle/>
          <a:p>
            <a:r>
              <a:rPr lang="en-GB" dirty="0"/>
              <a:t>Homage to the Green Belt</a:t>
            </a:r>
          </a:p>
        </p:txBody>
      </p:sp>
      <p:sp>
        <p:nvSpPr>
          <p:cNvPr id="3" name="Content Placeholder 2"/>
          <p:cNvSpPr>
            <a:spLocks noGrp="1"/>
          </p:cNvSpPr>
          <p:nvPr>
            <p:ph sz="half" idx="1"/>
          </p:nvPr>
        </p:nvSpPr>
        <p:spPr>
          <a:xfrm>
            <a:off x="1072342" y="1429789"/>
            <a:ext cx="5145578" cy="5486400"/>
          </a:xfrm>
        </p:spPr>
        <p:txBody>
          <a:bodyPr>
            <a:normAutofit/>
          </a:bodyPr>
          <a:lstStyle/>
          <a:p>
            <a:r>
              <a:rPr lang="en-GB" dirty="0"/>
              <a:t>The Urban Task Force maintained a very traditional idea of the rural-urban divide that would be familiar with readers of Howard’s Garden Cities of To-morrow or Abercrombie’s 1944 London Plan</a:t>
            </a:r>
          </a:p>
          <a:p>
            <a:r>
              <a:rPr lang="en-GB" dirty="0"/>
              <a:t>The one dissenting figure was Sir Peter Hall who insisted on a dissenting footnote in the much shorter </a:t>
            </a:r>
            <a:r>
              <a:rPr lang="en-GB" i="1" dirty="0"/>
              <a:t>Towards a Strong Urban Renaissance </a:t>
            </a:r>
            <a:r>
              <a:rPr lang="en-GB" dirty="0"/>
              <a:t>in which he insisted that there was scope for considerate development on ‘green’ sites and that not all the regeneration that was needed could be achieved through brownfield development alone.</a:t>
            </a:r>
          </a:p>
        </p:txBody>
      </p:sp>
      <p:pic>
        <p:nvPicPr>
          <p:cNvPr id="6" name="Picture 5"/>
          <p:cNvPicPr>
            <a:picLocks noChangeAspect="1"/>
          </p:cNvPicPr>
          <p:nvPr/>
        </p:nvPicPr>
        <p:blipFill>
          <a:blip r:embed="rId2"/>
          <a:stretch>
            <a:fillRect/>
          </a:stretch>
        </p:blipFill>
        <p:spPr>
          <a:xfrm>
            <a:off x="6585738" y="1421476"/>
            <a:ext cx="2198758" cy="2667346"/>
          </a:xfrm>
          <a:prstGeom prst="rect">
            <a:avLst/>
          </a:prstGeom>
        </p:spPr>
      </p:pic>
      <p:pic>
        <p:nvPicPr>
          <p:cNvPr id="7" name="Picture 6"/>
          <p:cNvPicPr>
            <a:picLocks noChangeAspect="1"/>
          </p:cNvPicPr>
          <p:nvPr/>
        </p:nvPicPr>
        <p:blipFill>
          <a:blip r:embed="rId3"/>
          <a:stretch>
            <a:fillRect/>
          </a:stretch>
        </p:blipFill>
        <p:spPr>
          <a:xfrm>
            <a:off x="9223861" y="685800"/>
            <a:ext cx="2764932" cy="2667346"/>
          </a:xfrm>
          <a:prstGeom prst="rect">
            <a:avLst/>
          </a:prstGeom>
        </p:spPr>
      </p:pic>
      <p:pic>
        <p:nvPicPr>
          <p:cNvPr id="8" name="Picture 7"/>
          <p:cNvPicPr>
            <a:picLocks noChangeAspect="1"/>
          </p:cNvPicPr>
          <p:nvPr/>
        </p:nvPicPr>
        <p:blipFill>
          <a:blip r:embed="rId4"/>
          <a:stretch>
            <a:fillRect/>
          </a:stretch>
        </p:blipFill>
        <p:spPr>
          <a:xfrm>
            <a:off x="9347299" y="3573432"/>
            <a:ext cx="2682472" cy="3584759"/>
          </a:xfrm>
          <a:prstGeom prst="rect">
            <a:avLst/>
          </a:prstGeom>
        </p:spPr>
      </p:pic>
      <p:pic>
        <p:nvPicPr>
          <p:cNvPr id="5" name="Content Placeholder 4"/>
          <p:cNvPicPr>
            <a:picLocks noGrp="1" noChangeAspect="1"/>
          </p:cNvPicPr>
          <p:nvPr>
            <p:ph sz="half" idx="2"/>
          </p:nvPr>
        </p:nvPicPr>
        <p:blipFill>
          <a:blip r:embed="rId5"/>
          <a:stretch>
            <a:fillRect/>
          </a:stretch>
        </p:blipFill>
        <p:spPr>
          <a:xfrm>
            <a:off x="5666817" y="4824498"/>
            <a:ext cx="4448175" cy="1712635"/>
          </a:xfrm>
          <a:prstGeom prst="rect">
            <a:avLst/>
          </a:prstGeom>
        </p:spPr>
      </p:pic>
    </p:spTree>
    <p:extLst>
      <p:ext uri="{BB962C8B-B14F-4D97-AF65-F5344CB8AC3E}">
        <p14:creationId xmlns:p14="http://schemas.microsoft.com/office/powerpoint/2010/main" val="2603608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722F-56B4-597C-6D8C-562D4D3AF3C3}"/>
              </a:ext>
            </a:extLst>
          </p:cNvPr>
          <p:cNvSpPr>
            <a:spLocks noGrp="1"/>
          </p:cNvSpPr>
          <p:nvPr>
            <p:ph type="title"/>
          </p:nvPr>
        </p:nvSpPr>
        <p:spPr/>
        <p:txBody>
          <a:bodyPr/>
          <a:lstStyle/>
          <a:p>
            <a:r>
              <a:rPr lang="en-GB" dirty="0"/>
              <a:t>Towards an Urban Renaissance</a:t>
            </a:r>
            <a:br>
              <a:rPr lang="en-GB" dirty="0"/>
            </a:br>
            <a:r>
              <a:rPr lang="en-GB" dirty="0"/>
              <a:t>Objectives to 2021</a:t>
            </a:r>
            <a:endParaRPr lang="en-US" dirty="0"/>
          </a:p>
        </p:txBody>
      </p:sp>
      <p:sp>
        <p:nvSpPr>
          <p:cNvPr id="3" name="Content Placeholder 2">
            <a:extLst>
              <a:ext uri="{FF2B5EF4-FFF2-40B4-BE49-F238E27FC236}">
                <a16:creationId xmlns:a16="http://schemas.microsoft.com/office/drawing/2014/main" id="{9C21F276-AB08-FD69-C10E-79B95B29D917}"/>
              </a:ext>
            </a:extLst>
          </p:cNvPr>
          <p:cNvSpPr>
            <a:spLocks noGrp="1"/>
          </p:cNvSpPr>
          <p:nvPr>
            <p:ph idx="1"/>
          </p:nvPr>
        </p:nvSpPr>
        <p:spPr/>
        <p:txBody>
          <a:bodyPr/>
          <a:lstStyle/>
          <a:p>
            <a:pPr marL="457200" indent="-457200">
              <a:buFont typeface="+mj-lt"/>
              <a:buAutoNum type="arabicPeriod"/>
            </a:pPr>
            <a:r>
              <a:rPr lang="en-GB" dirty="0"/>
              <a:t>All urban neighbourhoods will be managed according to the principles of </a:t>
            </a:r>
            <a:r>
              <a:rPr lang="en-GB" b="1" u="sng" dirty="0"/>
              <a:t>sustainable development</a:t>
            </a:r>
            <a:r>
              <a:rPr lang="en-GB" dirty="0"/>
              <a:t>. The main environmental indicators - air pollution, ground contamination, energy use, waste recycling and waste disposal - will show significant improvement. </a:t>
            </a:r>
          </a:p>
          <a:p>
            <a:pPr marL="457200" indent="-457200">
              <a:buFont typeface="+mj-lt"/>
              <a:buAutoNum type="arabicPeriod"/>
            </a:pPr>
            <a:r>
              <a:rPr lang="en-GB" b="1" u="sng" dirty="0"/>
              <a:t>A more balanced national economy </a:t>
            </a:r>
            <a:r>
              <a:rPr lang="en-GB" dirty="0"/>
              <a:t>will allow for more even distribution of economic opportunities and income within cities, between cities, and between regions. Key social indicators, such as educational achievement, health, crime and poverty, will have improved. </a:t>
            </a:r>
          </a:p>
          <a:p>
            <a:pPr marL="457200" indent="-457200">
              <a:buFont typeface="+mj-lt"/>
              <a:buAutoNum type="arabicPeriod"/>
            </a:pPr>
            <a:r>
              <a:rPr lang="en-GB" dirty="0"/>
              <a:t>There will be substantial increase in </a:t>
            </a:r>
            <a:r>
              <a:rPr lang="en-GB" b="1" u="sng" dirty="0"/>
              <a:t>recycling of </a:t>
            </a:r>
            <a:r>
              <a:rPr lang="en-GB" dirty="0"/>
              <a:t>previously-developed </a:t>
            </a:r>
            <a:r>
              <a:rPr lang="en-GB" b="1" u="sng" dirty="0"/>
              <a:t>‘brownfield’ land</a:t>
            </a:r>
            <a:r>
              <a:rPr lang="en-GB" dirty="0"/>
              <a:t> in line with local needs and projected demand for housing. A parallel decrease in demand for greenfield sites will have taken place.</a:t>
            </a:r>
            <a:endParaRPr lang="en-US" dirty="0"/>
          </a:p>
        </p:txBody>
      </p:sp>
    </p:spTree>
    <p:extLst>
      <p:ext uri="{BB962C8B-B14F-4D97-AF65-F5344CB8AC3E}">
        <p14:creationId xmlns:p14="http://schemas.microsoft.com/office/powerpoint/2010/main" val="1331744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F127-B1E5-43F4-D693-133C46B5C7D9}"/>
              </a:ext>
            </a:extLst>
          </p:cNvPr>
          <p:cNvSpPr>
            <a:spLocks noGrp="1"/>
          </p:cNvSpPr>
          <p:nvPr>
            <p:ph type="title"/>
          </p:nvPr>
        </p:nvSpPr>
        <p:spPr/>
        <p:txBody>
          <a:bodyPr/>
          <a:lstStyle/>
          <a:p>
            <a:r>
              <a:rPr lang="en-US" dirty="0"/>
              <a:t>TUR Objectives</a:t>
            </a:r>
          </a:p>
        </p:txBody>
      </p:sp>
      <p:sp>
        <p:nvSpPr>
          <p:cNvPr id="3" name="Content Placeholder 2">
            <a:extLst>
              <a:ext uri="{FF2B5EF4-FFF2-40B4-BE49-F238E27FC236}">
                <a16:creationId xmlns:a16="http://schemas.microsoft.com/office/drawing/2014/main" id="{7DA18359-2D4A-A6A5-DCA4-665EC87DAFAF}"/>
              </a:ext>
            </a:extLst>
          </p:cNvPr>
          <p:cNvSpPr>
            <a:spLocks noGrp="1"/>
          </p:cNvSpPr>
          <p:nvPr>
            <p:ph idx="1"/>
          </p:nvPr>
        </p:nvSpPr>
        <p:spPr/>
        <p:txBody>
          <a:bodyPr>
            <a:normAutofit fontScale="92500" lnSpcReduction="20000"/>
          </a:bodyPr>
          <a:lstStyle/>
          <a:p>
            <a:pPr marL="457200" indent="-457200">
              <a:buFont typeface="+mj-lt"/>
              <a:buAutoNum type="arabicPeriod" startAt="4"/>
            </a:pPr>
            <a:r>
              <a:rPr lang="en-GB" dirty="0"/>
              <a:t>There will be </a:t>
            </a:r>
            <a:r>
              <a:rPr lang="en-GB" b="1" u="sng" dirty="0"/>
              <a:t>urban repopulation </a:t>
            </a:r>
            <a:r>
              <a:rPr lang="en-GB" dirty="0"/>
              <a:t>with year on year growth in the number of people living in towns and cities. Movement will have taken place from the outskirts to inner areas and distinctions between market and social housing will have become blurred.</a:t>
            </a:r>
          </a:p>
          <a:p>
            <a:pPr marL="457200" indent="-457200">
              <a:buFont typeface="+mj-lt"/>
              <a:buAutoNum type="arabicPeriod" startAt="4"/>
            </a:pPr>
            <a:r>
              <a:rPr lang="en-GB" dirty="0"/>
              <a:t>There will be </a:t>
            </a:r>
            <a:r>
              <a:rPr lang="en-GB" b="1" u="sng" dirty="0"/>
              <a:t>increased quality of life</a:t>
            </a:r>
            <a:r>
              <a:rPr lang="en-GB" b="1" dirty="0"/>
              <a:t> </a:t>
            </a:r>
            <a:r>
              <a:rPr lang="en-GB" dirty="0"/>
              <a:t>with at least five major English cities in the European ‘top 50’. None will be in the bottom third. </a:t>
            </a:r>
          </a:p>
          <a:p>
            <a:pPr marL="457200" indent="-457200">
              <a:buFont typeface="+mj-lt"/>
              <a:buAutoNum type="arabicPeriod" startAt="4"/>
            </a:pPr>
            <a:r>
              <a:rPr lang="en-GB" dirty="0"/>
              <a:t>Attitude surveys will show </a:t>
            </a:r>
            <a:r>
              <a:rPr lang="en-GB" b="1" dirty="0"/>
              <a:t>that </a:t>
            </a:r>
            <a:r>
              <a:rPr lang="en-GB" b="1" u="sng" dirty="0"/>
              <a:t>people and investors take a positive view of urban areas</a:t>
            </a:r>
            <a:r>
              <a:rPr lang="en-GB" dirty="0"/>
              <a:t>, enjoy living in towns and cities, and regard them as safe and attractive places to raise children. </a:t>
            </a:r>
          </a:p>
          <a:p>
            <a:pPr marL="457200" indent="-457200">
              <a:buFont typeface="+mj-lt"/>
              <a:buAutoNum type="arabicPeriod" startAt="4"/>
            </a:pPr>
            <a:r>
              <a:rPr lang="en-GB" dirty="0"/>
              <a:t>England will enjoy a world-wide reputation for</a:t>
            </a:r>
            <a:r>
              <a:rPr lang="en-GB" u="sng" dirty="0"/>
              <a:t> </a:t>
            </a:r>
            <a:r>
              <a:rPr lang="en-GB" b="1" u="sng" dirty="0"/>
              <a:t>innovation in sustainable and high quality urban design</a:t>
            </a:r>
            <a:r>
              <a:rPr lang="en-GB" b="1" dirty="0"/>
              <a:t>. </a:t>
            </a:r>
          </a:p>
          <a:p>
            <a:pPr marL="457200" indent="-457200">
              <a:buFont typeface="+mj-lt"/>
              <a:buAutoNum type="arabicPeriod" startAt="4"/>
            </a:pPr>
            <a:r>
              <a:rPr lang="en-GB" b="1" u="sng" dirty="0"/>
              <a:t>Public services </a:t>
            </a:r>
            <a:r>
              <a:rPr lang="en-GB" dirty="0"/>
              <a:t>such as health, education and social services will </a:t>
            </a:r>
            <a:r>
              <a:rPr lang="en-GB" b="1" u="sng" dirty="0"/>
              <a:t>include</a:t>
            </a:r>
            <a:r>
              <a:rPr lang="en-GB" dirty="0"/>
              <a:t> a clear urban dimension that specifically addresses </a:t>
            </a:r>
            <a:r>
              <a:rPr lang="en-GB" b="1" u="sng" dirty="0"/>
              <a:t>the needs and aspirations of urban communities</a:t>
            </a:r>
            <a:r>
              <a:rPr lang="en-GB" dirty="0"/>
              <a:t>. </a:t>
            </a:r>
            <a:endParaRPr lang="en-US" dirty="0"/>
          </a:p>
        </p:txBody>
      </p:sp>
    </p:spTree>
    <p:extLst>
      <p:ext uri="{BB962C8B-B14F-4D97-AF65-F5344CB8AC3E}">
        <p14:creationId xmlns:p14="http://schemas.microsoft.com/office/powerpoint/2010/main" val="1635141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D2B7-D066-4A08-2C21-AD8575090203}"/>
              </a:ext>
            </a:extLst>
          </p:cNvPr>
          <p:cNvSpPr>
            <a:spLocks noGrp="1"/>
          </p:cNvSpPr>
          <p:nvPr>
            <p:ph type="title"/>
          </p:nvPr>
        </p:nvSpPr>
        <p:spPr/>
        <p:txBody>
          <a:bodyPr/>
          <a:lstStyle/>
          <a:p>
            <a:r>
              <a:rPr lang="en-US"/>
              <a:t>TUR Objectives</a:t>
            </a:r>
            <a:endParaRPr lang="en-US" dirty="0"/>
          </a:p>
        </p:txBody>
      </p:sp>
      <p:sp>
        <p:nvSpPr>
          <p:cNvPr id="3" name="Content Placeholder 2">
            <a:extLst>
              <a:ext uri="{FF2B5EF4-FFF2-40B4-BE49-F238E27FC236}">
                <a16:creationId xmlns:a16="http://schemas.microsoft.com/office/drawing/2014/main" id="{EC6184D3-48BA-E04B-F66C-D979FEEC745E}"/>
              </a:ext>
            </a:extLst>
          </p:cNvPr>
          <p:cNvSpPr>
            <a:spLocks noGrp="1"/>
          </p:cNvSpPr>
          <p:nvPr>
            <p:ph idx="1"/>
          </p:nvPr>
        </p:nvSpPr>
        <p:spPr/>
        <p:txBody>
          <a:bodyPr/>
          <a:lstStyle/>
          <a:p>
            <a:pPr marL="457200" indent="-457200">
              <a:buFont typeface="+mj-lt"/>
              <a:buAutoNum type="arabicPeriod" startAt="9"/>
            </a:pPr>
            <a:r>
              <a:rPr lang="en-GB" dirty="0"/>
              <a:t>All urban areas will be managed according to </a:t>
            </a:r>
            <a:r>
              <a:rPr lang="en-GB" b="1" u="sng" dirty="0"/>
              <a:t>standards agreed by the local community.</a:t>
            </a:r>
            <a:r>
              <a:rPr lang="en-GB" u="sng" dirty="0"/>
              <a:t> </a:t>
            </a:r>
          </a:p>
          <a:p>
            <a:pPr marL="457200" indent="-457200">
              <a:buFont typeface="+mj-lt"/>
              <a:buAutoNum type="arabicPeriod" startAt="9"/>
            </a:pPr>
            <a:r>
              <a:rPr lang="en-GB" dirty="0"/>
              <a:t>England will have become the leading international location to acquire urban development skills, (DETR, 1999, pp. 2-3).</a:t>
            </a:r>
            <a:endParaRPr lang="en-US" dirty="0"/>
          </a:p>
        </p:txBody>
      </p:sp>
    </p:spTree>
    <p:extLst>
      <p:ext uri="{BB962C8B-B14F-4D97-AF65-F5344CB8AC3E}">
        <p14:creationId xmlns:p14="http://schemas.microsoft.com/office/powerpoint/2010/main" val="4028589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Sustainable development</a:t>
            </a:r>
          </a:p>
        </p:txBody>
      </p:sp>
      <p:sp>
        <p:nvSpPr>
          <p:cNvPr id="3" name="Content Placeholder 2"/>
          <p:cNvSpPr>
            <a:spLocks noGrp="1"/>
          </p:cNvSpPr>
          <p:nvPr>
            <p:ph idx="1"/>
          </p:nvPr>
        </p:nvSpPr>
        <p:spPr>
          <a:xfrm>
            <a:off x="1371599" y="1522306"/>
            <a:ext cx="4222865" cy="1237519"/>
          </a:xfrm>
        </p:spPr>
        <p:txBody>
          <a:bodyPr/>
          <a:lstStyle/>
          <a:p>
            <a:r>
              <a:rPr lang="en-GB" dirty="0"/>
              <a:t>Only London appears in the top 10 of the Lisbon ranking for smart sustainable cities in Europe</a:t>
            </a:r>
          </a:p>
          <a:p>
            <a:endParaRPr lang="en-GB" dirty="0"/>
          </a:p>
        </p:txBody>
      </p:sp>
      <p:pic>
        <p:nvPicPr>
          <p:cNvPr id="5" name="Picture 4"/>
          <p:cNvPicPr>
            <a:picLocks noChangeAspect="1"/>
          </p:cNvPicPr>
          <p:nvPr/>
        </p:nvPicPr>
        <p:blipFill>
          <a:blip r:embed="rId2"/>
          <a:stretch>
            <a:fillRect/>
          </a:stretch>
        </p:blipFill>
        <p:spPr>
          <a:xfrm>
            <a:off x="806335" y="3321319"/>
            <a:ext cx="7773370" cy="3218356"/>
          </a:xfrm>
          <a:prstGeom prst="rect">
            <a:avLst/>
          </a:prstGeom>
        </p:spPr>
      </p:pic>
      <p:pic>
        <p:nvPicPr>
          <p:cNvPr id="4" name="Picture 3"/>
          <p:cNvPicPr>
            <a:picLocks noChangeAspect="1"/>
          </p:cNvPicPr>
          <p:nvPr/>
        </p:nvPicPr>
        <p:blipFill>
          <a:blip r:embed="rId3"/>
          <a:stretch>
            <a:fillRect/>
          </a:stretch>
        </p:blipFill>
        <p:spPr>
          <a:xfrm>
            <a:off x="7936440" y="187036"/>
            <a:ext cx="3902825" cy="3586216"/>
          </a:xfrm>
          <a:prstGeom prst="rect">
            <a:avLst/>
          </a:prstGeom>
        </p:spPr>
      </p:pic>
      <p:sp>
        <p:nvSpPr>
          <p:cNvPr id="6" name="Oval 5"/>
          <p:cNvSpPr/>
          <p:nvPr/>
        </p:nvSpPr>
        <p:spPr>
          <a:xfrm>
            <a:off x="7903325" y="1271848"/>
            <a:ext cx="505691" cy="2338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814262" y="1907232"/>
            <a:ext cx="505691" cy="2338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908664" y="5297978"/>
            <a:ext cx="27432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457304" y="5297978"/>
            <a:ext cx="27432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731624" y="5297978"/>
            <a:ext cx="27432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7863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Sustainable development</a:t>
            </a:r>
          </a:p>
        </p:txBody>
      </p:sp>
      <p:sp>
        <p:nvSpPr>
          <p:cNvPr id="3" name="Content Placeholder 2"/>
          <p:cNvSpPr>
            <a:spLocks noGrp="1"/>
          </p:cNvSpPr>
          <p:nvPr>
            <p:ph idx="1"/>
          </p:nvPr>
        </p:nvSpPr>
        <p:spPr>
          <a:xfrm>
            <a:off x="1371600" y="2286000"/>
            <a:ext cx="2776451" cy="3581400"/>
          </a:xfrm>
        </p:spPr>
        <p:txBody>
          <a:bodyPr>
            <a:normAutofit lnSpcReduction="10000"/>
          </a:bodyPr>
          <a:lstStyle/>
          <a:p>
            <a:r>
              <a:rPr lang="en-GB" dirty="0"/>
              <a:t>London is 81</a:t>
            </a:r>
            <a:r>
              <a:rPr lang="en-GB" baseline="30000" dirty="0"/>
              <a:t>st</a:t>
            </a:r>
            <a:r>
              <a:rPr lang="en-GB" dirty="0"/>
              <a:t> in the world for air quality. No other UK cities below that.</a:t>
            </a:r>
          </a:p>
          <a:p>
            <a:r>
              <a:rPr lang="en-GB" dirty="0"/>
              <a:t>Part of the credit must go to the introduction of congestion charging by the Livingstone administration and ULEZ under </a:t>
            </a:r>
            <a:r>
              <a:rPr lang="en-GB" dirty="0" err="1"/>
              <a:t>Sadiq</a:t>
            </a:r>
            <a:r>
              <a:rPr lang="en-GB" dirty="0"/>
              <a:t> Khan</a:t>
            </a:r>
          </a:p>
        </p:txBody>
      </p:sp>
      <p:pic>
        <p:nvPicPr>
          <p:cNvPr id="4" name="Picture 3"/>
          <p:cNvPicPr>
            <a:picLocks noChangeAspect="1"/>
          </p:cNvPicPr>
          <p:nvPr/>
        </p:nvPicPr>
        <p:blipFill>
          <a:blip r:embed="rId2"/>
          <a:stretch>
            <a:fillRect/>
          </a:stretch>
        </p:blipFill>
        <p:spPr>
          <a:xfrm>
            <a:off x="4580313" y="2383206"/>
            <a:ext cx="6160426" cy="3135368"/>
          </a:xfrm>
          <a:prstGeom prst="rect">
            <a:avLst/>
          </a:prstGeom>
        </p:spPr>
      </p:pic>
    </p:spTree>
    <p:extLst>
      <p:ext uri="{BB962C8B-B14F-4D97-AF65-F5344CB8AC3E}">
        <p14:creationId xmlns:p14="http://schemas.microsoft.com/office/powerpoint/2010/main" val="327100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1565</TotalTime>
  <Words>1483</Words>
  <Application>Microsoft Office PowerPoint</Application>
  <PresentationFormat>Widescreen</PresentationFormat>
  <Paragraphs>100</Paragraphs>
  <Slides>18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Franklin Gothic Book</vt:lpstr>
      <vt:lpstr>Crop</vt:lpstr>
      <vt:lpstr>The Urban Renaissance Revisited:  Richard Rogers and the Idea of Planning as a Public Good</vt:lpstr>
      <vt:lpstr>Introduction</vt:lpstr>
      <vt:lpstr>The context</vt:lpstr>
      <vt:lpstr>Homage to the Green Belt</vt:lpstr>
      <vt:lpstr>Towards an Urban Renaissance Objectives to 2021</vt:lpstr>
      <vt:lpstr>TUR Objectives</vt:lpstr>
      <vt:lpstr>TUR Objectives</vt:lpstr>
      <vt:lpstr>Sustainable development</vt:lpstr>
      <vt:lpstr>Sustainable development</vt:lpstr>
      <vt:lpstr>Quality of life</vt:lpstr>
      <vt:lpstr>Innovation in sustainable and  high quality urban design?</vt:lpstr>
      <vt:lpstr>PPG3 on Housing</vt:lpstr>
      <vt:lpstr> </vt:lpstr>
      <vt:lpstr>The new London vernacular </vt:lpstr>
      <vt:lpstr>PowerPoint Presentation</vt:lpstr>
      <vt:lpstr>The decline of regional inner-city areas and communities</vt:lpstr>
      <vt:lpstr>Urban renaissance – forward to the past?</vt:lpstr>
      <vt:lpstr>The city is dead! Long live the city!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Parker</dc:creator>
  <cp:lastModifiedBy>Simon Parker</cp:lastModifiedBy>
  <cp:revision>33</cp:revision>
  <dcterms:created xsi:type="dcterms:W3CDTF">2022-05-25T14:24:39Z</dcterms:created>
  <dcterms:modified xsi:type="dcterms:W3CDTF">2022-05-26T17:53:16Z</dcterms:modified>
</cp:coreProperties>
</file>