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media/image2.jpeg" ContentType="image/jpeg"/>
  <Override PartName="/ppt/notesSlides/notesSlide3.xml" ContentType="application/vnd.openxmlformats-officedocument.presentationml.notesSlide+xml"/>
  <Override PartName="/ppt/media/image3.jpe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significant statistical difference between phases of lockdown, or when comparing lockdown to pre lockdown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Average number of burns per day appear to have increased during lockdown 2 - however this period was during fireworks night and the annual variation is reflected on the next graph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Shape 18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Again, no statistical difference between the pre-pandemic year and that of covid 19, with the peak in second lockdown reflected in the 2019 data</a:t>
            </a:r>
          </a:p>
          <a:p>
            <a:pPr/>
            <a:r>
              <a:t>Unable to explain discrepancy between September data points ?weather ?parties pre lockdown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Shape 1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Here there appears to be an increased risk of scalds as compared to other causes of burn injuries, however this also failed to reach statistical significance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8" name="Shape 1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Most children pre-school age - not affected really by lockdown changes</a:t>
            </a:r>
          </a:p>
          <a:p>
            <a:pPr/>
          </a:p>
          <a:p>
            <a:pPr/>
            <a:r>
              <a:t>Sheffield representative of UK - mix of socioeconomic backgrounds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627569_2880x1920.jpg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96267730_2880x1920.jpg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17931575_1991x1322.jpg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iss S. Green, Mr D. Ronan, Mr D. Ralsto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Miss S. Green, Mr D. Ronan, Mr D. Ralston</a:t>
            </a:r>
          </a:p>
        </p:txBody>
      </p:sp>
      <p:sp>
        <p:nvSpPr>
          <p:cNvPr id="152" name="Into the pandemic and out of the fire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Into the pandemic and out of the fire?</a:t>
            </a:r>
          </a:p>
        </p:txBody>
      </p:sp>
      <p:sp>
        <p:nvSpPr>
          <p:cNvPr id="153" name="A review of the incidence of paediatric burns before and during national lockdow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review of the incidence of paediatric burns before and during national lockdown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ttribution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Thank you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56" name="Nationally enforced lockdown has produced a dramatic lifestyle change across all age grou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Nationally enforced lockdown has produced a dramatic lifestyle change across all age groups</a:t>
            </a:r>
          </a:p>
          <a:p>
            <a:pPr/>
          </a:p>
          <a:p>
            <a:pPr/>
            <a:r>
              <a:t>Recent studies suggest the incidence of adult burns has significantly fallen</a:t>
            </a:r>
          </a:p>
          <a:p>
            <a:pPr/>
          </a:p>
          <a:p>
            <a:pPr/>
            <a:r>
              <a:t>Well defined, accurately recorded data set for analysing changes in incidence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bjectiv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</a:t>
            </a:r>
          </a:p>
        </p:txBody>
      </p:sp>
      <p:sp>
        <p:nvSpPr>
          <p:cNvPr id="159" name="Determine incidence of burns pre-pandemic, within lockdown and inter-lockdown time periods, and compare these pha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Determine incidence of burns pre-pandemic, within lockdown and inter-lockdown time periods, and compare these phases</a:t>
            </a:r>
          </a:p>
          <a:p>
            <a:pPr/>
          </a:p>
          <a:p>
            <a:pPr/>
            <a:r>
              <a:t>Review types of burns and whether the aetiology differed during these time periods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Methods</a:t>
            </a:r>
          </a:p>
        </p:txBody>
      </p:sp>
      <p:sp>
        <p:nvSpPr>
          <p:cNvPr id="162" name="Analysed 788 patient records from April 2019 to January 202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775969">
              <a:spcBef>
                <a:spcPts val="1600"/>
              </a:spcBef>
              <a:defRPr spc="-51" sz="5170"/>
            </a:pPr>
            <a:r>
              <a:t>Analysed 788 patient records from April 2019 to January 2021</a:t>
            </a:r>
          </a:p>
          <a:p>
            <a:pPr defTabSz="775969">
              <a:spcBef>
                <a:spcPts val="1600"/>
              </a:spcBef>
              <a:defRPr spc="-51" sz="5170"/>
            </a:pPr>
          </a:p>
          <a:p>
            <a:pPr defTabSz="775969">
              <a:spcBef>
                <a:spcPts val="1600"/>
              </a:spcBef>
              <a:defRPr spc="-51" sz="5170"/>
            </a:pPr>
            <a:r>
              <a:t>Time period further broken down into Pre-Covid (PC), and During-Covid (DC). The discreet episodes of national and regional lockdown were compared with the periods in between.</a:t>
            </a:r>
          </a:p>
          <a:p>
            <a:pPr defTabSz="775969">
              <a:spcBef>
                <a:spcPts val="1600"/>
              </a:spcBef>
              <a:defRPr spc="-51" sz="5170"/>
            </a:pPr>
          </a:p>
          <a:p>
            <a:pPr defTabSz="775969">
              <a:spcBef>
                <a:spcPts val="1600"/>
              </a:spcBef>
              <a:defRPr spc="-51" sz="5170"/>
            </a:pPr>
            <a:r>
              <a:t>Statistical analysis of epidemiology and aetiology using Chi-square and Mann-Whitney </a:t>
            </a:r>
            <a:r>
              <a:rPr i="1"/>
              <a:t>U </a:t>
            </a:r>
            <a:r>
              <a:t>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65" name="Mean age at presentatio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Mean age at presentation</a:t>
            </a:r>
          </a:p>
        </p:txBody>
      </p:sp>
      <p:sp>
        <p:nvSpPr>
          <p:cNvPr id="166" name="Age (Years)"/>
          <p:cNvSpPr txBox="1"/>
          <p:nvPr/>
        </p:nvSpPr>
        <p:spPr>
          <a:xfrm>
            <a:off x="1845945" y="8088540"/>
            <a:ext cx="2082407" cy="573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Age (Years)</a:t>
            </a:r>
          </a:p>
        </p:txBody>
      </p:sp>
      <p:sp>
        <p:nvSpPr>
          <p:cNvPr id="167" name="p &lt;0.3"/>
          <p:cNvSpPr txBox="1"/>
          <p:nvPr/>
        </p:nvSpPr>
        <p:spPr>
          <a:xfrm>
            <a:off x="19770510" y="12029296"/>
            <a:ext cx="1240677" cy="57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p &lt;0.3</a:t>
            </a:r>
          </a:p>
        </p:txBody>
      </p:sp>
      <p:pic>
        <p:nvPicPr>
          <p:cNvPr id="16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58517" y="4247120"/>
            <a:ext cx="14466966" cy="82560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73" name="Mean number of burns per day during each pandemic pha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Mean number of burns per day during each pandemic phase</a:t>
            </a:r>
          </a:p>
        </p:txBody>
      </p:sp>
      <p:sp>
        <p:nvSpPr>
          <p:cNvPr id="174" name="Mean burns/day"/>
          <p:cNvSpPr txBox="1"/>
          <p:nvPr/>
        </p:nvSpPr>
        <p:spPr>
          <a:xfrm>
            <a:off x="1475967" y="7847240"/>
            <a:ext cx="2227571" cy="1055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Mean burns/day</a:t>
            </a:r>
          </a:p>
        </p:txBody>
      </p:sp>
      <p:pic>
        <p:nvPicPr>
          <p:cNvPr id="17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01798" y="4302428"/>
            <a:ext cx="14180404" cy="8145402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p &lt;0.2"/>
          <p:cNvSpPr txBox="1"/>
          <p:nvPr/>
        </p:nvSpPr>
        <p:spPr>
          <a:xfrm>
            <a:off x="19770510" y="12029296"/>
            <a:ext cx="1240677" cy="57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p &lt;0.2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81" name="Comparison of numbers of burns pre- and during-COVID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Comparison of numbers of burns pre- and during-COVID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57695" y="3191610"/>
            <a:ext cx="15862301" cy="10365679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Number of burns per month"/>
          <p:cNvSpPr txBox="1"/>
          <p:nvPr/>
        </p:nvSpPr>
        <p:spPr>
          <a:xfrm>
            <a:off x="105066" y="7835921"/>
            <a:ext cx="3947619" cy="105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Number of burns per month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88" name="Relative changes of burns aetiology during phases of the pandemi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800735">
              <a:defRPr sz="5335"/>
            </a:lvl1pPr>
          </a:lstStyle>
          <a:p>
            <a:pPr/>
            <a:r>
              <a:t>Relative changes of burns aetiology during phases of the pandemic</a:t>
            </a:r>
          </a:p>
        </p:txBody>
      </p:sp>
      <p:pic>
        <p:nvPicPr>
          <p:cNvPr id="189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41900" y="4191000"/>
            <a:ext cx="14287500" cy="8584382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Relative incidence of burns…"/>
          <p:cNvSpPr txBox="1"/>
          <p:nvPr/>
        </p:nvSpPr>
        <p:spPr>
          <a:xfrm>
            <a:off x="357656" y="7714002"/>
            <a:ext cx="4297654" cy="1538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100"/>
            </a:pPr>
            <a:r>
              <a:t>Relative incidence of burns</a:t>
            </a:r>
          </a:p>
          <a:p>
            <a:pPr>
              <a:defRPr sz="3100"/>
            </a:pPr>
            <a:r>
              <a:t>by aetiology</a:t>
            </a:r>
          </a:p>
        </p:txBody>
      </p:sp>
      <p:sp>
        <p:nvSpPr>
          <p:cNvPr id="191" name="p &lt;0.3"/>
          <p:cNvSpPr txBox="1"/>
          <p:nvPr/>
        </p:nvSpPr>
        <p:spPr>
          <a:xfrm>
            <a:off x="19770510" y="12029296"/>
            <a:ext cx="1240677" cy="57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p &lt;0.3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onclu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196" name="No significant differences in incidence of paediatric burns during any phase of the pandem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643889">
              <a:spcBef>
                <a:spcPts val="1400"/>
              </a:spcBef>
              <a:defRPr spc="-42" sz="4290"/>
            </a:pPr>
            <a:r>
              <a:t>No significant differences in incidence of paediatric burns during any phase of the pandemic</a:t>
            </a:r>
          </a:p>
          <a:p>
            <a:pPr defTabSz="643889">
              <a:spcBef>
                <a:spcPts val="1400"/>
              </a:spcBef>
              <a:defRPr spc="-42" sz="4290"/>
            </a:pPr>
          </a:p>
          <a:p>
            <a:pPr defTabSz="643889">
              <a:spcBef>
                <a:spcPts val="1400"/>
              </a:spcBef>
              <a:defRPr spc="-42" sz="4290"/>
            </a:pPr>
            <a:r>
              <a:t>Despite increased parent/carer presence, incidence or aetiology did not change significantly</a:t>
            </a:r>
          </a:p>
          <a:p>
            <a:pPr defTabSz="643889">
              <a:spcBef>
                <a:spcPts val="1400"/>
              </a:spcBef>
              <a:defRPr spc="-42" sz="4290"/>
            </a:pPr>
          </a:p>
          <a:p>
            <a:pPr defTabSz="643889">
              <a:spcBef>
                <a:spcPts val="1400"/>
              </a:spcBef>
              <a:defRPr spc="-42" sz="4290"/>
            </a:pPr>
            <a:r>
              <a:t>The usual cause of paediatric burns is unchanged during periods of lockdown - domestic burns</a:t>
            </a:r>
          </a:p>
          <a:p>
            <a:pPr defTabSz="643889">
              <a:spcBef>
                <a:spcPts val="1400"/>
              </a:spcBef>
              <a:defRPr spc="-42" sz="4290"/>
            </a:pPr>
          </a:p>
          <a:p>
            <a:pPr defTabSz="643889">
              <a:spcBef>
                <a:spcPts val="1400"/>
              </a:spcBef>
              <a:defRPr spc="-42" sz="4290"/>
            </a:pPr>
            <a:r>
              <a:t>Similar future situations may require redirection of resource as adult burns have been shown to decrease during periods of lockdown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