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0947"/>
  </p:normalViewPr>
  <p:slideViewPr>
    <p:cSldViewPr snapToGrid="0" snapToObjects="1">
      <p:cViewPr varScale="1">
        <p:scale>
          <a:sx n="71" d="100"/>
          <a:sy n="71" d="100"/>
        </p:scale>
        <p:origin x="8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7098F-EE73-0C44-8CD6-54943095B289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A594F-1745-2242-940D-A037B2660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2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Figure 1. Longitudinal changes in MUNIX, MUSIX and distribution of MRC muscle strength score.</a:t>
            </a:r>
          </a:p>
          <a:p>
            <a:endParaRPr lang="en-GB" sz="1200" dirty="0"/>
          </a:p>
          <a:p>
            <a:r>
              <a:rPr lang="en-GB" sz="1200" dirty="0"/>
              <a:t>A. Longitudinal changes for all participants showing group level decreases in MUNIX/CMAP, with concomitant increases in MUSIX.</a:t>
            </a:r>
          </a:p>
          <a:p>
            <a:endParaRPr lang="en-GB" sz="1200" dirty="0"/>
          </a:p>
          <a:p>
            <a:r>
              <a:rPr lang="en-GB" sz="1200" dirty="0"/>
              <a:t>B. Longitudinal changes in the MUSIX-UP group. </a:t>
            </a:r>
          </a:p>
          <a:p>
            <a:endParaRPr lang="en-GB" sz="1200" dirty="0"/>
          </a:p>
          <a:p>
            <a:r>
              <a:rPr lang="en-GB" sz="1200" dirty="0"/>
              <a:t>C. Longitudinal changes in the MUSIX-STABLE group. Here, MUSIX does not increase and, as expected CMAP and MUNIX are largely identical.</a:t>
            </a:r>
          </a:p>
          <a:p>
            <a:endParaRPr lang="en-GB" sz="1200" dirty="0"/>
          </a:p>
          <a:p>
            <a:r>
              <a:rPr lang="en-GB" sz="1200" dirty="0"/>
              <a:t>D. Longitudinal changes of the proportion of MRC scores for all participants.</a:t>
            </a:r>
          </a:p>
          <a:p>
            <a:endParaRPr lang="en-GB" sz="1200" dirty="0"/>
          </a:p>
          <a:p>
            <a:r>
              <a:rPr lang="en-GB" sz="1200" dirty="0"/>
              <a:t>E. Longitudinal changes of the proportion of MRC scores for MUSIX-UP group.</a:t>
            </a:r>
          </a:p>
          <a:p>
            <a:endParaRPr lang="en-GB" sz="1200" dirty="0"/>
          </a:p>
          <a:p>
            <a:r>
              <a:rPr lang="en-GB" sz="1200" dirty="0"/>
              <a:t>F. Longitudinal changes of the proportion of MRC scores for MUSIX-STABLE group.</a:t>
            </a:r>
          </a:p>
          <a:p>
            <a:endParaRPr lang="en-GB" sz="1200" dirty="0"/>
          </a:p>
          <a:p>
            <a:r>
              <a:rPr lang="en-GB" sz="1200" dirty="0"/>
              <a:t>Brackets denote SEM. Asterisks denote p-values for MUSIX (upper half) and MUNIX (lower half P value represents MUSIX-UP vs. MUSIX-STABLE. *p&lt;0.05, **p&lt;0.01, ***p&lt;0.001). The term logit refers to the log odds of having an MRC score &lt; 5. See supplemental tables for further details of CMAP and MRC score statistics.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594F-1745-2242-940D-A037B26609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93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2. Reinnervation is associated with greater motor unit loss.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Significant differences in MUNIX are seen between the MUSIX-UP and MUSIX-STABLE groups.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Significant differences in MUSIX are seen between the MUSIX-UP and MUSIX-STABLE groups.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Asterisks denote p-values: *p&lt;0.05, **p&lt;0.01, ***p&lt;0.001.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594F-1745-2242-940D-A037B26609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5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3. Lack of MUSIX is associated with a more rapid loss of muscle strength.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Muscles in the fast MRC progression MUSIX-STABLE group lose motor units (MUNIX) at a similar rate to the slow MRC progression MUSIX-UP group. Asterisks denote P-values for MUSIX (upper half). *P&lt;0.05, **P&lt;0.01, ***P&lt;0.001.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 Longitudinal changes of the proportion of MRC scores for slow MRC progression MUSIX-UP group.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Longitudinal changes of the proportion of MRC scores for fast MRC progression MUSIX-STABLE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594F-1745-2242-940D-A037B26609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13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figure 1.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 of MUSIX change by individual muscles. ADM had significantly more muscles allocated to the MUSIX-UP group, while biceps had significantly more allocated to the MUSIX-STABLE group. No significant difference in the proportion  of muscles allocated to the MUSIX-UP and MUSIX-STABLE groups was seen in APB or BB.  *p&lt;0.05, **p&lt;0.01.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594F-1745-2242-940D-A037B26609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23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Supplemental figure 2. Longitudinal data for individual muscles.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A-D. Longitudinal plots for MUNIX/MUSIX/CMAP for individual muscles in the MUSIX-UP group. Particularly prominent MUSIX increases are seen in the hand muscles (APB/ADM).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E-H. Longitudinal plots for MUNIX/MUSIX/CMAP for individual muscles in the MUSIX-STABLE group. The change in parameters was largely consistent across the different muscles.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594F-1745-2242-940D-A037B26609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206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Supplemental figure 3. Longitudinal MRC score distributions for individual muscles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A-D.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Lasagna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plots for longitudinal change in the proportion of MRC scores for individual muscles in the MUSIX-UP group.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E-H.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Lasagna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plots for longitudinal change in the proportion of MRC scores for individual muscles in the MUSIX-STABLE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A594F-1745-2242-940D-A037B26609A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9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3A06-8AB1-1647-B590-E8FD7F943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9B637-C953-6E4A-9625-5824A321D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E3C63-DA22-D241-BA88-76360186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CE66-AB46-3141-A1B4-C168CE88537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56FC2-F28B-A54B-AF34-B85D8CD4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4CF7D-77E1-B449-A3C5-FA703DC8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886C-95F6-EE46-B7F8-AAF196A30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7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CBC-5AFA-244C-8BCB-92B4608F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A7AAD-7756-3A4E-AB4E-2D8D647C6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7C35D-AD56-574A-9D0E-0750A767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CE66-AB46-3141-A1B4-C168CE88537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6E18A-459F-684A-A2B8-31D2D893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35C8E-59F5-7B4C-B1BF-C6A22CBB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886C-95F6-EE46-B7F8-AAF196A30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62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A4632F-6B54-5A49-8160-18D01E5A8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C9C20-03A2-3340-ACD3-98F62405B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D4425-F758-854B-BC15-09D984E8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CE66-AB46-3141-A1B4-C168CE88537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2931A-9F45-7344-8FFE-9BC88A3F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FEE64-4BED-3A49-B54E-E3FD972E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886C-95F6-EE46-B7F8-AAF196A30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EEE8-3F46-0540-B055-3068C306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7AEF-64A9-4C46-A9FF-ECD6F1290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0BA55-EA93-7E47-B277-501BF8FE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CE66-AB46-3141-A1B4-C168CE88537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45523-44E2-7941-8260-84F789F1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87147-372C-2C4B-B81B-49784841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886C-95F6-EE46-B7F8-AAF196A30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D31A-3BC5-4C48-9D4D-3D9B9C8D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5F65E-EC22-8344-9757-181AFC053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BF06C-344B-A54C-92C2-FEEB7C38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CE66-AB46-3141-A1B4-C168CE88537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BE411-B4D7-3145-BF0F-94F8E47E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9C1DF-9CB6-6249-9C59-1745ECF6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886C-95F6-EE46-B7F8-AAF196A30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0A69-9B42-D34D-AF83-30C5325B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2B77B-72E5-9E4A-AF2C-6B4F080F4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048A4-3E35-D945-879F-C3586AC7D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7836B-25E4-7F4A-827F-C0C907AB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CE66-AB46-3141-A1B4-C168CE88537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A24A5-D8D2-7C45-A5B4-BF6ADD23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1336D-A097-D04C-9019-1D09DCB1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886C-95F6-EE46-B7F8-AAF196A30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71D1-3EAB-844E-B027-1DF101FE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7FA69-C099-1141-9520-B6629DE67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B1F79-6F7E-5847-819C-1A1ACF254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E14F2-88E6-D94A-9381-3C6D02420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90F807-D4A5-9647-AE1F-4F537E3FF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0E594-C34F-3745-B9E8-C6EB8336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CE66-AB46-3141-A1B4-C168CE88537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B5688-85EE-B04D-8D3E-EB4B4F37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33A0F-3A08-B446-BD30-6C8ECE23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886C-95F6-EE46-B7F8-AAF196A30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05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60E3-D26F-4344-86EB-6268453F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AB7-22F2-0D45-9FDC-4F183EF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CE66-AB46-3141-A1B4-C168CE88537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A08C7-B299-1246-A18D-130AB67C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D60A9-970D-5B40-9C7D-40ADCE7A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886C-95F6-EE46-B7F8-AAF196A30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8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10421-7A91-0443-A297-73FCFDCC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CE66-AB46-3141-A1B4-C168CE88537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B51F2-D493-E544-B8A7-DE543390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2D889-712E-0348-B109-3E1312D0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886C-95F6-EE46-B7F8-AAF196A30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66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089A-FBF2-6143-B5F5-25976EB4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11D6E-638A-BB4C-9845-8DC7D01C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44A93-3F46-FE49-8EDD-BE77E43FA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3F26A-D2E7-8142-AC7D-26431B78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CE66-AB46-3141-A1B4-C168CE88537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F50C5-88E8-AD40-9030-9BB48A83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7E20-476E-514C-9094-7FE73186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886C-95F6-EE46-B7F8-AAF196A30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7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1792-3DEA-774C-A955-321E27D8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EB583D-82F9-3441-9B6A-CBC805A1B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D9FD6-1B3B-2448-BBA0-D134EC20D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E2C33-C7B2-3F46-93A2-89CC6E74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CE66-AB46-3141-A1B4-C168CE88537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1802A-CD83-6740-8933-AA1ADA07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FC574-036F-A942-BD68-FD3E3A64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886C-95F6-EE46-B7F8-AAF196A30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9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C61B1-D8DC-6545-BA96-9370AFBA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5AF96-66E8-D64D-AF11-EA47C2534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C9FB9-FE60-EE4A-8CB0-9E388B094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CE66-AB46-3141-A1B4-C168CE88537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D2424-87B0-5A4C-96F3-9CB6FC1AA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50DD-46A7-3D44-ADE2-6BB7A8FE3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A886C-95F6-EE46-B7F8-AAF196A30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50C0F0-2637-104E-B2BE-72FF13380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695" y="1071562"/>
            <a:ext cx="6587343" cy="51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6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68EB53-DE06-7D42-AC50-3AF19262D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73523"/>
              </p:ext>
            </p:extLst>
          </p:nvPr>
        </p:nvGraphicFramePr>
        <p:xfrm>
          <a:off x="1814622" y="2519916"/>
          <a:ext cx="8562756" cy="2878090"/>
        </p:xfrm>
        <a:graphic>
          <a:graphicData uri="http://schemas.openxmlformats.org/drawingml/2006/table">
            <a:tbl>
              <a:tblPr firstRow="1" firstCol="1" bandRow="1"/>
              <a:tblGrid>
                <a:gridCol w="909115">
                  <a:extLst>
                    <a:ext uri="{9D8B030D-6E8A-4147-A177-3AD203B41FA5}">
                      <a16:colId xmlns:a16="http://schemas.microsoft.com/office/drawing/2014/main" val="4073584535"/>
                    </a:ext>
                  </a:extLst>
                </a:gridCol>
                <a:gridCol w="909115">
                  <a:extLst>
                    <a:ext uri="{9D8B030D-6E8A-4147-A177-3AD203B41FA5}">
                      <a16:colId xmlns:a16="http://schemas.microsoft.com/office/drawing/2014/main" val="4267508767"/>
                    </a:ext>
                  </a:extLst>
                </a:gridCol>
                <a:gridCol w="909115">
                  <a:extLst>
                    <a:ext uri="{9D8B030D-6E8A-4147-A177-3AD203B41FA5}">
                      <a16:colId xmlns:a16="http://schemas.microsoft.com/office/drawing/2014/main" val="3322553195"/>
                    </a:ext>
                  </a:extLst>
                </a:gridCol>
                <a:gridCol w="909115">
                  <a:extLst>
                    <a:ext uri="{9D8B030D-6E8A-4147-A177-3AD203B41FA5}">
                      <a16:colId xmlns:a16="http://schemas.microsoft.com/office/drawing/2014/main" val="2897330206"/>
                    </a:ext>
                  </a:extLst>
                </a:gridCol>
                <a:gridCol w="909115">
                  <a:extLst>
                    <a:ext uri="{9D8B030D-6E8A-4147-A177-3AD203B41FA5}">
                      <a16:colId xmlns:a16="http://schemas.microsoft.com/office/drawing/2014/main" val="2584355511"/>
                    </a:ext>
                  </a:extLst>
                </a:gridCol>
                <a:gridCol w="909115">
                  <a:extLst>
                    <a:ext uri="{9D8B030D-6E8A-4147-A177-3AD203B41FA5}">
                      <a16:colId xmlns:a16="http://schemas.microsoft.com/office/drawing/2014/main" val="2458916027"/>
                    </a:ext>
                  </a:extLst>
                </a:gridCol>
                <a:gridCol w="968085">
                  <a:extLst>
                    <a:ext uri="{9D8B030D-6E8A-4147-A177-3AD203B41FA5}">
                      <a16:colId xmlns:a16="http://schemas.microsoft.com/office/drawing/2014/main" val="2528546387"/>
                    </a:ext>
                  </a:extLst>
                </a:gridCol>
                <a:gridCol w="802964">
                  <a:extLst>
                    <a:ext uri="{9D8B030D-6E8A-4147-A177-3AD203B41FA5}">
                      <a16:colId xmlns:a16="http://schemas.microsoft.com/office/drawing/2014/main" val="78692457"/>
                    </a:ext>
                  </a:extLst>
                </a:gridCol>
                <a:gridCol w="1337017">
                  <a:extLst>
                    <a:ext uri="{9D8B030D-6E8A-4147-A177-3AD203B41FA5}">
                      <a16:colId xmlns:a16="http://schemas.microsoft.com/office/drawing/2014/main" val="1521588487"/>
                    </a:ext>
                  </a:extLst>
                </a:gridCol>
              </a:tblGrid>
              <a:tr h="598788">
                <a:tc gridSpan="7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Linear mixed-effects models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Logistic mixed-effects model (MRC change)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757654"/>
                  </a:ext>
                </a:extLst>
              </a:tr>
              <a:tr h="2768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Month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CMAP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p-value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MUNIX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p-value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MUSIX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p-value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Logit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p-value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439604"/>
                  </a:ext>
                </a:extLst>
              </a:tr>
              <a:tr h="4707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-13.05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-13.30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-1.42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9.46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022418"/>
                  </a:ext>
                </a:extLst>
              </a:tr>
              <a:tr h="4707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-17.42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-16.83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-2.41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0.996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19.36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64397"/>
                  </a:ext>
                </a:extLst>
              </a:tr>
              <a:tr h="4707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-29.41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-28.25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-4.18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0.971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31.95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030559"/>
                  </a:ext>
                </a:extLst>
              </a:tr>
              <a:tr h="4707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-33.45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-34.56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-0.21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35.52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256792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986601AA-2D1B-3649-8C64-D9C6C3586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5" y="1164596"/>
            <a:ext cx="1030923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table 4. The mean longitudinal changes from the linear-mixed effects models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and logits from the logistic mixed-effects model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MUSIX-STABLE muscles.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CMAP, compound muscle action potential; MRC, medical research council; MUNIX, motor unit number index; MUSIX, motor unit size index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E32B3906-64C6-2B4D-854D-7F36DEEBA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1390650"/>
            <a:ext cx="61468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4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B3C093DD-695F-B14C-B67B-B1BF00D64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506" y="0"/>
            <a:ext cx="5034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1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, treemap chart&#10;&#10;Description automatically generated">
            <a:extLst>
              <a:ext uri="{FF2B5EF4-FFF2-40B4-BE49-F238E27FC236}">
                <a16:creationId xmlns:a16="http://schemas.microsoft.com/office/drawing/2014/main" id="{F04CDAAC-0ADA-6346-8024-CAD8FE12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190" y="0"/>
            <a:ext cx="4863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92758A-B63B-BB44-BD14-FD01C25A1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577850"/>
            <a:ext cx="88646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5DADCB-DF83-3844-A074-F4751FA91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508745"/>
            <a:ext cx="10922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5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AC65699-367A-AF48-AFC8-1E2E97868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26" y="1504616"/>
            <a:ext cx="9078747" cy="38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9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19C204AC-6EE1-EF4A-AB0F-8AC984836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604"/>
            <a:ext cx="12192000" cy="38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B0B49-E3EE-4143-9ABC-91CCE583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Supplemental</a:t>
            </a:r>
          </a:p>
        </p:txBody>
      </p:sp>
    </p:spTree>
    <p:extLst>
      <p:ext uri="{BB962C8B-B14F-4D97-AF65-F5344CB8AC3E}">
        <p14:creationId xmlns:p14="http://schemas.microsoft.com/office/powerpoint/2010/main" val="191405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2EC14A-A84C-4F4F-8019-CE53DCC24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508000"/>
            <a:ext cx="88646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0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3EA764-E795-AC46-9C73-3EA14B66E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298703"/>
              </p:ext>
            </p:extLst>
          </p:nvPr>
        </p:nvGraphicFramePr>
        <p:xfrm>
          <a:off x="2281181" y="2651393"/>
          <a:ext cx="7629638" cy="2781842"/>
        </p:xfrm>
        <a:graphic>
          <a:graphicData uri="http://schemas.openxmlformats.org/drawingml/2006/table">
            <a:tbl>
              <a:tblPr bandRow="1"/>
              <a:tblGrid>
                <a:gridCol w="668864">
                  <a:extLst>
                    <a:ext uri="{9D8B030D-6E8A-4147-A177-3AD203B41FA5}">
                      <a16:colId xmlns:a16="http://schemas.microsoft.com/office/drawing/2014/main" val="4015746636"/>
                    </a:ext>
                  </a:extLst>
                </a:gridCol>
                <a:gridCol w="642837">
                  <a:extLst>
                    <a:ext uri="{9D8B030D-6E8A-4147-A177-3AD203B41FA5}">
                      <a16:colId xmlns:a16="http://schemas.microsoft.com/office/drawing/2014/main" val="96478057"/>
                    </a:ext>
                  </a:extLst>
                </a:gridCol>
                <a:gridCol w="985156">
                  <a:extLst>
                    <a:ext uri="{9D8B030D-6E8A-4147-A177-3AD203B41FA5}">
                      <a16:colId xmlns:a16="http://schemas.microsoft.com/office/drawing/2014/main" val="3466962037"/>
                    </a:ext>
                  </a:extLst>
                </a:gridCol>
                <a:gridCol w="714613">
                  <a:extLst>
                    <a:ext uri="{9D8B030D-6E8A-4147-A177-3AD203B41FA5}">
                      <a16:colId xmlns:a16="http://schemas.microsoft.com/office/drawing/2014/main" val="1815166622"/>
                    </a:ext>
                  </a:extLst>
                </a:gridCol>
                <a:gridCol w="984368">
                  <a:extLst>
                    <a:ext uri="{9D8B030D-6E8A-4147-A177-3AD203B41FA5}">
                      <a16:colId xmlns:a16="http://schemas.microsoft.com/office/drawing/2014/main" val="2396663665"/>
                    </a:ext>
                  </a:extLst>
                </a:gridCol>
                <a:gridCol w="680696">
                  <a:extLst>
                    <a:ext uri="{9D8B030D-6E8A-4147-A177-3AD203B41FA5}">
                      <a16:colId xmlns:a16="http://schemas.microsoft.com/office/drawing/2014/main" val="1790794781"/>
                    </a:ext>
                  </a:extLst>
                </a:gridCol>
                <a:gridCol w="1026172">
                  <a:extLst>
                    <a:ext uri="{9D8B030D-6E8A-4147-A177-3AD203B41FA5}">
                      <a16:colId xmlns:a16="http://schemas.microsoft.com/office/drawing/2014/main" val="1817791241"/>
                    </a:ext>
                  </a:extLst>
                </a:gridCol>
                <a:gridCol w="942564">
                  <a:extLst>
                    <a:ext uri="{9D8B030D-6E8A-4147-A177-3AD203B41FA5}">
                      <a16:colId xmlns:a16="http://schemas.microsoft.com/office/drawing/2014/main" val="3993344022"/>
                    </a:ext>
                  </a:extLst>
                </a:gridCol>
                <a:gridCol w="984368">
                  <a:extLst>
                    <a:ext uri="{9D8B030D-6E8A-4147-A177-3AD203B41FA5}">
                      <a16:colId xmlns:a16="http://schemas.microsoft.com/office/drawing/2014/main" val="1634998127"/>
                    </a:ext>
                  </a:extLst>
                </a:gridCol>
              </a:tblGrid>
              <a:tr h="839947">
                <a:tc gridSpan="7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Linear mixed-effects models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Logistic mixed-effects model (MRC change)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864090"/>
                  </a:ext>
                </a:extLst>
              </a:tr>
              <a:tr h="38837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Month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CMAP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p-value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MUNIX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p-value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MUSIX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p-value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Logit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p-value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378522"/>
                  </a:ext>
                </a:extLst>
              </a:tr>
              <a:tr h="38837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-10.55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-18.43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0.129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13.46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066858"/>
                  </a:ext>
                </a:extLst>
              </a:tr>
              <a:tr h="38837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-18.90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-28.80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20.63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32.48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573886"/>
                  </a:ext>
                </a:extLst>
              </a:tr>
              <a:tr h="38837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-30.09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-39.16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18.56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45.07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739454"/>
                  </a:ext>
                </a:extLst>
              </a:tr>
              <a:tr h="38837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-37.45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-49.22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46.32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56.07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&lt; 0.001***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96270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3BCFD1FC-BF6B-ED47-B59A-AB9A0EA8F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493" y="1257140"/>
            <a:ext cx="1062901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Supplementary table 2. The mean longitudinal changes from the linear mixed-effects models and logits from the logistic mixed-effects model for the complete cohort (i.e. all muscles).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CMAP, compound muscle action potential; MRC, medical research council; MUNIX, motor unit number index; MUSIX, motor unit size index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8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6DBFCE-DC50-634D-9A42-72A03DD31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554664"/>
              </p:ext>
            </p:extLst>
          </p:nvPr>
        </p:nvGraphicFramePr>
        <p:xfrm>
          <a:off x="1740196" y="2775098"/>
          <a:ext cx="8711607" cy="2787746"/>
        </p:xfrm>
        <a:graphic>
          <a:graphicData uri="http://schemas.openxmlformats.org/drawingml/2006/table">
            <a:tbl>
              <a:tblPr firstRow="1" firstCol="1" bandRow="1"/>
              <a:tblGrid>
                <a:gridCol w="895122">
                  <a:extLst>
                    <a:ext uri="{9D8B030D-6E8A-4147-A177-3AD203B41FA5}">
                      <a16:colId xmlns:a16="http://schemas.microsoft.com/office/drawing/2014/main" val="1422662773"/>
                    </a:ext>
                  </a:extLst>
                </a:gridCol>
                <a:gridCol w="895122">
                  <a:extLst>
                    <a:ext uri="{9D8B030D-6E8A-4147-A177-3AD203B41FA5}">
                      <a16:colId xmlns:a16="http://schemas.microsoft.com/office/drawing/2014/main" val="1353444547"/>
                    </a:ext>
                  </a:extLst>
                </a:gridCol>
                <a:gridCol w="895122">
                  <a:extLst>
                    <a:ext uri="{9D8B030D-6E8A-4147-A177-3AD203B41FA5}">
                      <a16:colId xmlns:a16="http://schemas.microsoft.com/office/drawing/2014/main" val="1523258529"/>
                    </a:ext>
                  </a:extLst>
                </a:gridCol>
                <a:gridCol w="895122">
                  <a:extLst>
                    <a:ext uri="{9D8B030D-6E8A-4147-A177-3AD203B41FA5}">
                      <a16:colId xmlns:a16="http://schemas.microsoft.com/office/drawing/2014/main" val="933413672"/>
                    </a:ext>
                  </a:extLst>
                </a:gridCol>
                <a:gridCol w="895122">
                  <a:extLst>
                    <a:ext uri="{9D8B030D-6E8A-4147-A177-3AD203B41FA5}">
                      <a16:colId xmlns:a16="http://schemas.microsoft.com/office/drawing/2014/main" val="187874504"/>
                    </a:ext>
                  </a:extLst>
                </a:gridCol>
                <a:gridCol w="895122">
                  <a:extLst>
                    <a:ext uri="{9D8B030D-6E8A-4147-A177-3AD203B41FA5}">
                      <a16:colId xmlns:a16="http://schemas.microsoft.com/office/drawing/2014/main" val="2309099379"/>
                    </a:ext>
                  </a:extLst>
                </a:gridCol>
                <a:gridCol w="1229085">
                  <a:extLst>
                    <a:ext uri="{9D8B030D-6E8A-4147-A177-3AD203B41FA5}">
                      <a16:colId xmlns:a16="http://schemas.microsoft.com/office/drawing/2014/main" val="3942986336"/>
                    </a:ext>
                  </a:extLst>
                </a:gridCol>
                <a:gridCol w="791456">
                  <a:extLst>
                    <a:ext uri="{9D8B030D-6E8A-4147-A177-3AD203B41FA5}">
                      <a16:colId xmlns:a16="http://schemas.microsoft.com/office/drawing/2014/main" val="1301201875"/>
                    </a:ext>
                  </a:extLst>
                </a:gridCol>
                <a:gridCol w="1320334">
                  <a:extLst>
                    <a:ext uri="{9D8B030D-6E8A-4147-A177-3AD203B41FA5}">
                      <a16:colId xmlns:a16="http://schemas.microsoft.com/office/drawing/2014/main" val="3723460132"/>
                    </a:ext>
                  </a:extLst>
                </a:gridCol>
              </a:tblGrid>
              <a:tr h="570894">
                <a:tc gridSpan="7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Linear mixed-effects models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Logistic mixed-effects model (MRC change)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23076"/>
                  </a:ext>
                </a:extLst>
              </a:tr>
              <a:tr h="26397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Month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CMAP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p-value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MUNIX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p-value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MUSIX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p-value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Logit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p-value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209293"/>
                  </a:ext>
                </a:extLst>
              </a:tr>
              <a:tr h="44820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-8.88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0.004**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-21.91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19.25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0.003**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15.09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902252"/>
                  </a:ext>
                </a:extLst>
              </a:tr>
              <a:tr h="44820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-19.74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-36.43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35.24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29.46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122513"/>
                  </a:ext>
                </a:extLst>
              </a:tr>
              <a:tr h="44820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-30.47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-46.19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33.18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49.89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083846"/>
                  </a:ext>
                </a:extLst>
              </a:tr>
              <a:tr h="44820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-39.76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-58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73.86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63.4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&lt; 0.001***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764" marR="627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54270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15D89AE-E7B3-374E-8B6D-B98C6D950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800" y="1175228"/>
            <a:ext cx="10078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table 3.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The mean longitudinal changes from the linear mixed-effects models and logits from the logistic mixed-effects model for the MUSIX-UP muscles.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CMAP, compound muscle action potential; MRC, medical research council; MUNIX, motor unit number index; MUSIX, motor unit size index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9639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986</Words>
  <Application>Microsoft Office PowerPoint</Application>
  <PresentationFormat>Widescreen</PresentationFormat>
  <Paragraphs>188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 Chan</dc:creator>
  <cp:lastModifiedBy>James Alix</cp:lastModifiedBy>
  <cp:revision>2</cp:revision>
  <dcterms:created xsi:type="dcterms:W3CDTF">2021-07-20T12:27:41Z</dcterms:created>
  <dcterms:modified xsi:type="dcterms:W3CDTF">2021-11-03T11:42:22Z</dcterms:modified>
</cp:coreProperties>
</file>