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67275" cy="42794238"/>
  <p:notesSz cx="6858000" cy="9144000"/>
  <p:defaultTextStyle>
    <a:defPPr>
      <a:defRPr lang="en-US"/>
    </a:defPPr>
    <a:lvl1pPr algn="l" rtl="0" fontAlgn="base">
      <a:spcBef>
        <a:spcPct val="0"/>
      </a:spcBef>
      <a:spcAft>
        <a:spcPct val="0"/>
      </a:spcAft>
      <a:defRPr sz="8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8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8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8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8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8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8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8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8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enborough, Frank (Respiratory Medicine)" initials="EF(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725" autoAdjust="0"/>
    <p:restoredTop sz="99687" autoAdjust="0"/>
  </p:normalViewPr>
  <p:slideViewPr>
    <p:cSldViewPr>
      <p:cViewPr>
        <p:scale>
          <a:sx n="50" d="100"/>
          <a:sy n="50" d="100"/>
        </p:scale>
        <p:origin x="-852" y="-3960"/>
      </p:cViewPr>
      <p:guideLst>
        <p:guide orient="horz" pos="13479"/>
        <p:guide pos="95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ED88C9B5-E91E-4E73-B638-98C1D6C2283E}" type="datetimeFigureOut">
              <a:rPr lang="en-GB"/>
              <a:pPr>
                <a:defRPr/>
              </a:pPr>
              <a:t>11/06/2017</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B88B267-42C3-4C19-BE84-2D69A9062EB3}" type="slidenum">
              <a:rPr lang="en-GB" altLang="en-US"/>
              <a:pPr/>
              <a:t>‹#›</a:t>
            </a:fld>
            <a:endParaRPr lang="en-GB" altLang="en-US"/>
          </a:p>
        </p:txBody>
      </p:sp>
    </p:spTree>
    <p:extLst>
      <p:ext uri="{BB962C8B-B14F-4D97-AF65-F5344CB8AC3E}">
        <p14:creationId xmlns:p14="http://schemas.microsoft.com/office/powerpoint/2010/main" val="1425728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fld id="{40FE2FBD-846E-40AD-A261-D8C4108DBB62}" type="slidenum">
              <a:rPr lang="en-GB" altLang="en-US" sz="1200"/>
              <a:pPr/>
              <a:t>1</a:t>
            </a:fld>
            <a:endParaRPr lang="en-GB" altLang="en-US" sz="1200"/>
          </a:p>
        </p:txBody>
      </p:sp>
    </p:spTree>
    <p:extLst>
      <p:ext uri="{BB962C8B-B14F-4D97-AF65-F5344CB8AC3E}">
        <p14:creationId xmlns:p14="http://schemas.microsoft.com/office/powerpoint/2010/main" val="254947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925" y="9402763"/>
            <a:ext cx="36374388" cy="6488112"/>
          </a:xfrm>
        </p:spPr>
        <p:txBody>
          <a:bodyPr/>
          <a:lstStyle/>
          <a:p>
            <a:r>
              <a:rPr lang="en-US"/>
              <a:t>Click to edit Master title style</a:t>
            </a:r>
            <a:endParaRPr lang="en-GB"/>
          </a:p>
        </p:txBody>
      </p:sp>
      <p:sp>
        <p:nvSpPr>
          <p:cNvPr id="3" name="Subtitle 2"/>
          <p:cNvSpPr>
            <a:spLocks noGrp="1"/>
          </p:cNvSpPr>
          <p:nvPr>
            <p:ph type="subTitle" idx="1"/>
          </p:nvPr>
        </p:nvSpPr>
        <p:spPr>
          <a:xfrm>
            <a:off x="6419850" y="17151350"/>
            <a:ext cx="29954538"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DF37624A-7B80-4401-A292-D5770E72F9E9}" type="slidenum">
              <a:rPr lang="en-US" altLang="en-US"/>
              <a:pPr/>
              <a:t>‹#›</a:t>
            </a:fld>
            <a:endParaRPr lang="en-US" altLang="en-US"/>
          </a:p>
        </p:txBody>
      </p:sp>
    </p:spTree>
    <p:extLst>
      <p:ext uri="{BB962C8B-B14F-4D97-AF65-F5344CB8AC3E}">
        <p14:creationId xmlns:p14="http://schemas.microsoft.com/office/powerpoint/2010/main" val="188324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BFE98AEA-E7C4-4DD5-BFDC-9A7589A2E1DC}" type="slidenum">
              <a:rPr lang="en-US" altLang="en-US"/>
              <a:pPr/>
              <a:t>‹#›</a:t>
            </a:fld>
            <a:endParaRPr lang="en-US" altLang="en-US"/>
          </a:p>
        </p:txBody>
      </p:sp>
    </p:spTree>
    <p:extLst>
      <p:ext uri="{BB962C8B-B14F-4D97-AF65-F5344CB8AC3E}">
        <p14:creationId xmlns:p14="http://schemas.microsoft.com/office/powerpoint/2010/main" val="355690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26100" y="1212850"/>
            <a:ext cx="9628188" cy="25823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39950" y="1212850"/>
            <a:ext cx="28733750" cy="25823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2D2FB501-2BFA-48D3-8ABE-F86B34CB7246}" type="slidenum">
              <a:rPr lang="en-US" altLang="en-US"/>
              <a:pPr/>
              <a:t>‹#›</a:t>
            </a:fld>
            <a:endParaRPr lang="en-US" altLang="en-US"/>
          </a:p>
        </p:txBody>
      </p:sp>
    </p:spTree>
    <p:extLst>
      <p:ext uri="{BB962C8B-B14F-4D97-AF65-F5344CB8AC3E}">
        <p14:creationId xmlns:p14="http://schemas.microsoft.com/office/powerpoint/2010/main" val="213281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95B4F828-0272-41F6-84DD-BB651A1F1B50}" type="slidenum">
              <a:rPr lang="en-US" altLang="en-US"/>
              <a:pPr/>
              <a:t>‹#›</a:t>
            </a:fld>
            <a:endParaRPr lang="en-US" altLang="en-US"/>
          </a:p>
        </p:txBody>
      </p:sp>
    </p:spTree>
    <p:extLst>
      <p:ext uri="{BB962C8B-B14F-4D97-AF65-F5344CB8AC3E}">
        <p14:creationId xmlns:p14="http://schemas.microsoft.com/office/powerpoint/2010/main" val="95155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788" y="19450050"/>
            <a:ext cx="36375975" cy="60102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3379788" y="12828588"/>
            <a:ext cx="36375975" cy="66214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F788C8EE-F85D-4724-991D-175F5F20ED99}" type="slidenum">
              <a:rPr lang="en-US" altLang="en-US"/>
              <a:pPr/>
              <a:t>‹#›</a:t>
            </a:fld>
            <a:endParaRPr lang="en-US" altLang="en-US"/>
          </a:p>
        </p:txBody>
      </p:sp>
    </p:spTree>
    <p:extLst>
      <p:ext uri="{BB962C8B-B14F-4D97-AF65-F5344CB8AC3E}">
        <p14:creationId xmlns:p14="http://schemas.microsoft.com/office/powerpoint/2010/main" val="354798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139950" y="7062788"/>
            <a:ext cx="19180175" cy="1997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1472525" y="7062788"/>
            <a:ext cx="19181763" cy="1997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AAB92372-6087-4DD8-B459-3F1EF1C4AD59}" type="slidenum">
              <a:rPr lang="en-US" altLang="en-US"/>
              <a:pPr/>
              <a:t>‹#›</a:t>
            </a:fld>
            <a:endParaRPr lang="en-US" altLang="en-US"/>
          </a:p>
        </p:txBody>
      </p:sp>
    </p:spTree>
    <p:extLst>
      <p:ext uri="{BB962C8B-B14F-4D97-AF65-F5344CB8AC3E}">
        <p14:creationId xmlns:p14="http://schemas.microsoft.com/office/powerpoint/2010/main" val="45003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139950" y="6775450"/>
            <a:ext cx="18908713" cy="2822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39950" y="9598025"/>
            <a:ext cx="18908713" cy="17438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1739225" y="6775450"/>
            <a:ext cx="18915063" cy="2822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1739225" y="9598025"/>
            <a:ext cx="18915063" cy="17438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8E04636E-2033-4FF9-A691-1C7F609B1FA6}" type="slidenum">
              <a:rPr lang="en-US" altLang="en-US"/>
              <a:pPr/>
              <a:t>‹#›</a:t>
            </a:fld>
            <a:endParaRPr lang="en-US" altLang="en-US"/>
          </a:p>
        </p:txBody>
      </p:sp>
    </p:spTree>
    <p:extLst>
      <p:ext uri="{BB962C8B-B14F-4D97-AF65-F5344CB8AC3E}">
        <p14:creationId xmlns:p14="http://schemas.microsoft.com/office/powerpoint/2010/main" val="311188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BF242B9E-F7F8-4B5A-BFCA-371B9473737D}" type="slidenum">
              <a:rPr lang="en-US" altLang="en-US"/>
              <a:pPr/>
              <a:t>‹#›</a:t>
            </a:fld>
            <a:endParaRPr lang="en-US" altLang="en-US"/>
          </a:p>
        </p:txBody>
      </p:sp>
    </p:spTree>
    <p:extLst>
      <p:ext uri="{BB962C8B-B14F-4D97-AF65-F5344CB8AC3E}">
        <p14:creationId xmlns:p14="http://schemas.microsoft.com/office/powerpoint/2010/main" val="99275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fld id="{DE0D4643-048A-4CF5-99CD-D8A103A76293}" type="slidenum">
              <a:rPr lang="en-US" altLang="en-US"/>
              <a:pPr/>
              <a:t>‹#›</a:t>
            </a:fld>
            <a:endParaRPr lang="en-US" altLang="en-US"/>
          </a:p>
        </p:txBody>
      </p:sp>
    </p:spTree>
    <p:extLst>
      <p:ext uri="{BB962C8B-B14F-4D97-AF65-F5344CB8AC3E}">
        <p14:creationId xmlns:p14="http://schemas.microsoft.com/office/powerpoint/2010/main" val="137385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04913"/>
            <a:ext cx="14079538" cy="5129212"/>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6730663" y="1204913"/>
            <a:ext cx="23923625" cy="25831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139950" y="6334125"/>
            <a:ext cx="14079538" cy="20702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FA997F59-5635-4CB8-977F-8DF1874FF3EC}" type="slidenum">
              <a:rPr lang="en-US" altLang="en-US"/>
              <a:pPr/>
              <a:t>‹#›</a:t>
            </a:fld>
            <a:endParaRPr lang="en-US" altLang="en-US"/>
          </a:p>
        </p:txBody>
      </p:sp>
    </p:spTree>
    <p:extLst>
      <p:ext uri="{BB962C8B-B14F-4D97-AF65-F5344CB8AC3E}">
        <p14:creationId xmlns:p14="http://schemas.microsoft.com/office/powerpoint/2010/main" val="390779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8350" y="21186775"/>
            <a:ext cx="25676225" cy="250190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8388350" y="2705100"/>
            <a:ext cx="25676225" cy="18159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88350" y="23688675"/>
            <a:ext cx="25676225" cy="35512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354F4166-D35D-4517-A6E7-B668DA777F3D}" type="slidenum">
              <a:rPr lang="en-US" altLang="en-US"/>
              <a:pPr/>
              <a:t>‹#›</a:t>
            </a:fld>
            <a:endParaRPr lang="en-US" altLang="en-US"/>
          </a:p>
        </p:txBody>
      </p:sp>
    </p:spTree>
    <p:extLst>
      <p:ext uri="{BB962C8B-B14F-4D97-AF65-F5344CB8AC3E}">
        <p14:creationId xmlns:p14="http://schemas.microsoft.com/office/powerpoint/2010/main" val="321930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512888" y="1714500"/>
            <a:ext cx="27241500"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488" tIns="208744" rIns="417488" bIns="208744"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1512888" y="9985375"/>
            <a:ext cx="27241500" cy="282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488" tIns="208744" rIns="417488" bIns="2087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512888" y="38969950"/>
            <a:ext cx="7062787" cy="2971800"/>
          </a:xfrm>
          <a:prstGeom prst="rect">
            <a:avLst/>
          </a:prstGeom>
          <a:noFill/>
          <a:ln w="9525">
            <a:noFill/>
            <a:miter lim="800000"/>
            <a:headEnd/>
            <a:tailEnd/>
          </a:ln>
          <a:effectLst/>
        </p:spPr>
        <p:txBody>
          <a:bodyPr vert="horz" wrap="square" lIns="417488" tIns="208744" rIns="417488" bIns="208744" numCol="1" anchor="t" anchorCtr="0" compatLnSpc="1">
            <a:prstTxWarp prst="textNoShape">
              <a:avLst/>
            </a:prstTxWarp>
          </a:bodyPr>
          <a:lstStyle>
            <a:lvl1pPr>
              <a:defRPr sz="6400"/>
            </a:lvl1pPr>
          </a:lstStyle>
          <a:p>
            <a:pPr>
              <a:defRPr/>
            </a:pPr>
            <a:endParaRPr lang="en-GB" altLang="en-US"/>
          </a:p>
        </p:txBody>
      </p:sp>
      <p:sp>
        <p:nvSpPr>
          <p:cNvPr id="1029" name="Rectangle 5"/>
          <p:cNvSpPr>
            <a:spLocks noGrp="1" noChangeArrowheads="1"/>
          </p:cNvSpPr>
          <p:nvPr>
            <p:ph type="ftr" sz="quarter" idx="3"/>
          </p:nvPr>
        </p:nvSpPr>
        <p:spPr bwMode="auto">
          <a:xfrm>
            <a:off x="10340975" y="38969950"/>
            <a:ext cx="9585325" cy="2971800"/>
          </a:xfrm>
          <a:prstGeom prst="rect">
            <a:avLst/>
          </a:prstGeom>
          <a:noFill/>
          <a:ln w="9525">
            <a:noFill/>
            <a:miter lim="800000"/>
            <a:headEnd/>
            <a:tailEnd/>
          </a:ln>
          <a:effectLst/>
        </p:spPr>
        <p:txBody>
          <a:bodyPr vert="horz" wrap="square" lIns="417488" tIns="208744" rIns="417488" bIns="208744" numCol="1" anchor="t" anchorCtr="0" compatLnSpc="1">
            <a:prstTxWarp prst="textNoShape">
              <a:avLst/>
            </a:prstTxWarp>
          </a:bodyPr>
          <a:lstStyle>
            <a:lvl1pPr algn="ctr">
              <a:defRPr sz="6400"/>
            </a:lvl1pPr>
          </a:lstStyle>
          <a:p>
            <a:pPr>
              <a:defRPr/>
            </a:pPr>
            <a:endParaRPr lang="en-GB" altLang="en-US"/>
          </a:p>
        </p:txBody>
      </p:sp>
      <p:sp>
        <p:nvSpPr>
          <p:cNvPr id="1030" name="Rectangle 6"/>
          <p:cNvSpPr>
            <a:spLocks noGrp="1" noChangeArrowheads="1"/>
          </p:cNvSpPr>
          <p:nvPr>
            <p:ph type="sldNum" sz="quarter" idx="4"/>
          </p:nvPr>
        </p:nvSpPr>
        <p:spPr bwMode="auto">
          <a:xfrm>
            <a:off x="21691600" y="38969950"/>
            <a:ext cx="7062788" cy="2971800"/>
          </a:xfrm>
          <a:prstGeom prst="rect">
            <a:avLst/>
          </a:prstGeom>
          <a:noFill/>
          <a:ln w="9525">
            <a:noFill/>
            <a:miter lim="800000"/>
            <a:headEnd/>
            <a:tailEnd/>
          </a:ln>
          <a:effectLst/>
        </p:spPr>
        <p:txBody>
          <a:bodyPr vert="horz" wrap="square" lIns="417488" tIns="208744" rIns="417488" bIns="208744" numCol="1" anchor="t" anchorCtr="0" compatLnSpc="1">
            <a:prstTxWarp prst="textNoShape">
              <a:avLst/>
            </a:prstTxWarp>
          </a:bodyPr>
          <a:lstStyle>
            <a:lvl1pPr algn="r">
              <a:defRPr sz="6400"/>
            </a:lvl1pPr>
          </a:lstStyle>
          <a:p>
            <a:fld id="{5DE59712-EFCF-4E02-A486-6294E114B2B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defRPr>
      </a:lvl2pPr>
      <a:lvl3pPr algn="ctr" defTabSz="4175125" rtl="0" eaLnBrk="0" fontAlgn="base" hangingPunct="0">
        <a:spcBef>
          <a:spcPct val="0"/>
        </a:spcBef>
        <a:spcAft>
          <a:spcPct val="0"/>
        </a:spcAft>
        <a:defRPr sz="20100">
          <a:solidFill>
            <a:schemeClr val="tx2"/>
          </a:solidFill>
          <a:latin typeface="Arial" charset="0"/>
        </a:defRPr>
      </a:lvl3pPr>
      <a:lvl4pPr algn="ctr" defTabSz="4175125" rtl="0" eaLnBrk="0" fontAlgn="base" hangingPunct="0">
        <a:spcBef>
          <a:spcPct val="0"/>
        </a:spcBef>
        <a:spcAft>
          <a:spcPct val="0"/>
        </a:spcAft>
        <a:defRPr sz="20100">
          <a:solidFill>
            <a:schemeClr val="tx2"/>
          </a:solidFill>
          <a:latin typeface="Arial" charset="0"/>
        </a:defRPr>
      </a:lvl4pPr>
      <a:lvl5pPr algn="ctr" defTabSz="4175125" rtl="0" eaLnBrk="0" fontAlgn="base" hangingPunct="0">
        <a:spcBef>
          <a:spcPct val="0"/>
        </a:spcBef>
        <a:spcAft>
          <a:spcPct val="0"/>
        </a:spcAft>
        <a:defRPr sz="20100">
          <a:solidFill>
            <a:schemeClr val="tx2"/>
          </a:solidFill>
          <a:latin typeface="Arial" charset="0"/>
        </a:defRPr>
      </a:lvl5pPr>
      <a:lvl6pPr marL="457200" algn="ctr" defTabSz="4175125" rtl="0" fontAlgn="base">
        <a:spcBef>
          <a:spcPct val="0"/>
        </a:spcBef>
        <a:spcAft>
          <a:spcPct val="0"/>
        </a:spcAft>
        <a:defRPr sz="20100">
          <a:solidFill>
            <a:schemeClr val="tx2"/>
          </a:solidFill>
          <a:latin typeface="Arial" charset="0"/>
        </a:defRPr>
      </a:lvl6pPr>
      <a:lvl7pPr marL="914400" algn="ctr" defTabSz="4175125" rtl="0" fontAlgn="base">
        <a:spcBef>
          <a:spcPct val="0"/>
        </a:spcBef>
        <a:spcAft>
          <a:spcPct val="0"/>
        </a:spcAft>
        <a:defRPr sz="20100">
          <a:solidFill>
            <a:schemeClr val="tx2"/>
          </a:solidFill>
          <a:latin typeface="Arial" charset="0"/>
        </a:defRPr>
      </a:lvl7pPr>
      <a:lvl8pPr marL="1371600" algn="ctr" defTabSz="4175125" rtl="0" fontAlgn="base">
        <a:spcBef>
          <a:spcPct val="0"/>
        </a:spcBef>
        <a:spcAft>
          <a:spcPct val="0"/>
        </a:spcAft>
        <a:defRPr sz="20100">
          <a:solidFill>
            <a:schemeClr val="tx2"/>
          </a:solidFill>
          <a:latin typeface="Arial" charset="0"/>
        </a:defRPr>
      </a:lvl8pPr>
      <a:lvl9pPr marL="1828800" algn="ctr" defTabSz="4175125" rtl="0" fontAlgn="base">
        <a:spcBef>
          <a:spcPct val="0"/>
        </a:spcBef>
        <a:spcAft>
          <a:spcPct val="0"/>
        </a:spcAft>
        <a:defRPr sz="20100">
          <a:solidFill>
            <a:schemeClr val="tx2"/>
          </a:solidFill>
          <a:latin typeface="Arial" charset="0"/>
        </a:defRPr>
      </a:lvl9pPr>
    </p:titleStyle>
    <p:bodyStyle>
      <a:lvl1pPr marL="1565275" indent="-1565275" algn="l" defTabSz="4175125" rtl="0" eaLnBrk="0" fontAlgn="base" hangingPunct="0">
        <a:spcBef>
          <a:spcPct val="20000"/>
        </a:spcBef>
        <a:spcAft>
          <a:spcPct val="0"/>
        </a:spcAft>
        <a:buChar char="•"/>
        <a:defRPr sz="146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800">
          <a:solidFill>
            <a:schemeClr val="tx1"/>
          </a:solidFill>
          <a:latin typeface="+mn-lt"/>
        </a:defRPr>
      </a:lvl2pPr>
      <a:lvl3pPr marL="5218113" indent="-1042988" algn="l" defTabSz="4175125" rtl="0" eaLnBrk="0" fontAlgn="base" hangingPunct="0">
        <a:spcBef>
          <a:spcPct val="20000"/>
        </a:spcBef>
        <a:spcAft>
          <a:spcPct val="0"/>
        </a:spcAft>
        <a:buChar char="•"/>
        <a:defRPr sz="11000">
          <a:solidFill>
            <a:schemeClr val="tx1"/>
          </a:solidFill>
          <a:latin typeface="+mn-lt"/>
        </a:defRPr>
      </a:lvl3pPr>
      <a:lvl4pPr marL="7305675" indent="-1042988" algn="l" defTabSz="4175125" rtl="0" eaLnBrk="0" fontAlgn="base" hangingPunct="0">
        <a:spcBef>
          <a:spcPct val="20000"/>
        </a:spcBef>
        <a:spcAft>
          <a:spcPct val="0"/>
        </a:spcAft>
        <a:buChar char="–"/>
        <a:defRPr sz="9100">
          <a:solidFill>
            <a:schemeClr val="tx1"/>
          </a:solidFill>
          <a:latin typeface="+mn-lt"/>
        </a:defRPr>
      </a:lvl4pPr>
      <a:lvl5pPr marL="9393238" indent="-1042988" algn="l" defTabSz="4175125" rtl="0" eaLnBrk="0" fontAlgn="base" hangingPunct="0">
        <a:spcBef>
          <a:spcPct val="20000"/>
        </a:spcBef>
        <a:spcAft>
          <a:spcPct val="0"/>
        </a:spcAft>
        <a:buChar char="»"/>
        <a:defRPr sz="9100">
          <a:solidFill>
            <a:schemeClr val="tx1"/>
          </a:solidFill>
          <a:latin typeface="+mn-lt"/>
        </a:defRPr>
      </a:lvl5pPr>
      <a:lvl6pPr marL="9850438" indent="-1042988" algn="l" defTabSz="4175125" rtl="0" fontAlgn="base">
        <a:spcBef>
          <a:spcPct val="20000"/>
        </a:spcBef>
        <a:spcAft>
          <a:spcPct val="0"/>
        </a:spcAft>
        <a:buChar char="»"/>
        <a:defRPr sz="9100">
          <a:solidFill>
            <a:schemeClr val="tx1"/>
          </a:solidFill>
          <a:latin typeface="+mn-lt"/>
        </a:defRPr>
      </a:lvl6pPr>
      <a:lvl7pPr marL="10307638" indent="-1042988" algn="l" defTabSz="4175125" rtl="0" fontAlgn="base">
        <a:spcBef>
          <a:spcPct val="20000"/>
        </a:spcBef>
        <a:spcAft>
          <a:spcPct val="0"/>
        </a:spcAft>
        <a:buChar char="»"/>
        <a:defRPr sz="9100">
          <a:solidFill>
            <a:schemeClr val="tx1"/>
          </a:solidFill>
          <a:latin typeface="+mn-lt"/>
        </a:defRPr>
      </a:lvl7pPr>
      <a:lvl8pPr marL="10764838" indent="-1042988" algn="l" defTabSz="4175125" rtl="0" fontAlgn="base">
        <a:spcBef>
          <a:spcPct val="20000"/>
        </a:spcBef>
        <a:spcAft>
          <a:spcPct val="0"/>
        </a:spcAft>
        <a:buChar char="»"/>
        <a:defRPr sz="9100">
          <a:solidFill>
            <a:schemeClr val="tx1"/>
          </a:solidFill>
          <a:latin typeface="+mn-lt"/>
        </a:defRPr>
      </a:lvl8pPr>
      <a:lvl9pPr marL="11222038" indent="-1042988" algn="l" defTabSz="4175125"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6" name="Straight Arrow Connector 3"/>
          <p:cNvCxnSpPr>
            <a:cxnSpLocks noChangeShapeType="1"/>
            <a:endCxn id="1215" idx="0"/>
          </p:cNvCxnSpPr>
          <p:nvPr/>
        </p:nvCxnSpPr>
        <p:spPr bwMode="auto">
          <a:xfrm>
            <a:off x="22659886" y="9198317"/>
            <a:ext cx="3622" cy="4150111"/>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sp>
        <p:nvSpPr>
          <p:cNvPr id="9" name="Rectangle 8"/>
          <p:cNvSpPr/>
          <p:nvPr/>
        </p:nvSpPr>
        <p:spPr bwMode="auto">
          <a:xfrm>
            <a:off x="10296444" y="25247094"/>
            <a:ext cx="9355381" cy="17104353"/>
          </a:xfrm>
          <a:prstGeom prst="rect">
            <a:avLst/>
          </a:prstGeom>
          <a:solidFill>
            <a:schemeClr val="accent1"/>
          </a:solidFill>
          <a:ln w="1270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5125" rtl="0" eaLnBrk="1" fontAlgn="base" latinLnBrk="0" hangingPunct="1">
              <a:lnSpc>
                <a:spcPct val="100000"/>
              </a:lnSpc>
              <a:spcBef>
                <a:spcPct val="0"/>
              </a:spcBef>
              <a:spcAft>
                <a:spcPct val="0"/>
              </a:spcAft>
              <a:buClrTx/>
              <a:buSzTx/>
              <a:buFontTx/>
              <a:buNone/>
              <a:tabLst/>
            </a:pPr>
            <a:endParaRPr kumimoji="0" lang="en-GB" sz="8200" b="0" i="0" u="none" strike="noStrike" cap="none" normalizeH="0" baseline="0">
              <a:ln>
                <a:noFill/>
              </a:ln>
              <a:solidFill>
                <a:schemeClr val="tx1"/>
              </a:solidFill>
              <a:effectLst/>
              <a:latin typeface="Arial" charset="0"/>
            </a:endParaRPr>
          </a:p>
        </p:txBody>
      </p:sp>
      <p:sp>
        <p:nvSpPr>
          <p:cNvPr id="1235" name="Text Box 69"/>
          <p:cNvSpPr txBox="1">
            <a:spLocks noChangeArrowheads="1"/>
          </p:cNvSpPr>
          <p:nvPr/>
        </p:nvSpPr>
        <p:spPr bwMode="auto">
          <a:xfrm>
            <a:off x="20273963" y="32432400"/>
            <a:ext cx="10056812"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latin typeface="+mj-lt"/>
              </a:rPr>
              <a:t>PAbs offer an opportunity to detect and treat infection earlier. Attempting to grow </a:t>
            </a:r>
            <a:r>
              <a:rPr lang="en-GB" sz="2800" i="1" dirty="0">
                <a:latin typeface="+mj-lt"/>
              </a:rPr>
              <a:t>P. aeruginosa</a:t>
            </a:r>
            <a:r>
              <a:rPr lang="en-GB" sz="2800" dirty="0">
                <a:latin typeface="+mj-lt"/>
              </a:rPr>
              <a:t> on cough swab samples is insensitive (4). Rising PAbs with negative sputum culture warrant further investigation. These results show we appropriately targeted PA for those who were culture negative and provided cough swabs instead of sputum samples. However, PAbs were tested haphazardly. We have developed a protocol (left) whereby we recommend PAbs would be measured in all non-chronic </a:t>
            </a:r>
            <a:r>
              <a:rPr lang="en-GB" sz="2800" i="1" dirty="0"/>
              <a:t>P. aeruginosa</a:t>
            </a:r>
            <a:r>
              <a:rPr lang="en-GB" sz="2800" dirty="0">
                <a:latin typeface="+mj-lt"/>
              </a:rPr>
              <a:t> patients at annual review, or if there is clinical deterioration with negative sputum samples.</a:t>
            </a:r>
            <a:endParaRPr lang="en-GB" altLang="en-US" sz="2800" dirty="0">
              <a:latin typeface="+mj-lt"/>
            </a:endParaRPr>
          </a:p>
          <a:p>
            <a:r>
              <a:rPr lang="en-GB" altLang="en-US" sz="2400" dirty="0">
                <a:latin typeface="Calibri" panose="020F0502020204030204" pitchFamily="34" charset="0"/>
              </a:rPr>
              <a:t>  </a:t>
            </a:r>
          </a:p>
        </p:txBody>
      </p:sp>
      <p:sp>
        <p:nvSpPr>
          <p:cNvPr id="2056" name="Rectangle 8"/>
          <p:cNvSpPr>
            <a:spLocks noChangeArrowheads="1"/>
          </p:cNvSpPr>
          <p:nvPr/>
        </p:nvSpPr>
        <p:spPr bwMode="auto">
          <a:xfrm>
            <a:off x="1" y="1963777"/>
            <a:ext cx="30259416" cy="3907949"/>
          </a:xfrm>
          <a:prstGeom prst="rect">
            <a:avLst/>
          </a:prstGeom>
          <a:solidFill>
            <a:schemeClr val="accent2">
              <a:lumMod val="50000"/>
            </a:schemeClr>
          </a:solidFill>
          <a:ln w="9525">
            <a:noFill/>
            <a:miter lim="800000"/>
            <a:headEnd/>
            <a:tailEnd/>
          </a:ln>
          <a:effectLst/>
          <a:scene3d>
            <a:camera prst="orthographicFront"/>
            <a:lightRig rig="threePt" dir="t"/>
          </a:scene3d>
          <a:sp3d prstMaterial="matte"/>
        </p:spPr>
        <p:txBody>
          <a:bodyPr wrap="none" anchor="ctr"/>
          <a:lstStyle/>
          <a:p>
            <a:pPr>
              <a:defRPr/>
            </a:pPr>
            <a:endParaRPr lang="en-GB">
              <a:latin typeface="Arial" charset="0"/>
              <a:cs typeface="+mn-cs"/>
            </a:endParaRPr>
          </a:p>
        </p:txBody>
      </p:sp>
      <p:sp>
        <p:nvSpPr>
          <p:cNvPr id="1199" name="Text Box 9"/>
          <p:cNvSpPr txBox="1">
            <a:spLocks noChangeArrowheads="1"/>
          </p:cNvSpPr>
          <p:nvPr/>
        </p:nvSpPr>
        <p:spPr bwMode="auto">
          <a:xfrm>
            <a:off x="28575" y="1947863"/>
            <a:ext cx="302387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spcBef>
                <a:spcPct val="50000"/>
              </a:spcBef>
            </a:pPr>
            <a:r>
              <a:rPr lang="en-GB" sz="6200" b="1" i="1" dirty="0">
                <a:solidFill>
                  <a:schemeClr val="bg1"/>
                </a:solidFill>
                <a:latin typeface="+mj-lt"/>
              </a:rPr>
              <a:t>Use of Pseudomonas serum antibodies in a tertiary cystic fibrosis centre</a:t>
            </a:r>
          </a:p>
          <a:p>
            <a:pPr algn="ctr">
              <a:spcBef>
                <a:spcPct val="50000"/>
              </a:spcBef>
            </a:pPr>
            <a:r>
              <a:rPr lang="en-US" altLang="en-US" sz="4000" b="1" dirty="0">
                <a:solidFill>
                  <a:schemeClr val="bg1"/>
                </a:solidFill>
                <a:latin typeface="+mj-lt"/>
              </a:rPr>
              <a:t>Neil Lawrence, Frank Edenborough</a:t>
            </a:r>
          </a:p>
          <a:p>
            <a:pPr algn="ctr">
              <a:spcBef>
                <a:spcPct val="50000"/>
              </a:spcBef>
            </a:pPr>
            <a:r>
              <a:rPr lang="en-US" altLang="en-US" sz="4000" b="1" dirty="0">
                <a:solidFill>
                  <a:schemeClr val="bg1"/>
                </a:solidFill>
                <a:latin typeface="+mj-lt"/>
              </a:rPr>
              <a:t>Sheffield Adult Cystic Fibrosis Centre, Sheffield Teaching Hospitals NHS foundation trust, United Kingdom</a:t>
            </a:r>
          </a:p>
        </p:txBody>
      </p:sp>
      <p:sp>
        <p:nvSpPr>
          <p:cNvPr id="1202" name="Text Box 12"/>
          <p:cNvSpPr txBox="1">
            <a:spLocks noChangeArrowheads="1"/>
          </p:cNvSpPr>
          <p:nvPr/>
        </p:nvSpPr>
        <p:spPr bwMode="auto">
          <a:xfrm>
            <a:off x="528638" y="8103545"/>
            <a:ext cx="926941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spcBef>
                <a:spcPct val="50000"/>
              </a:spcBef>
            </a:pPr>
            <a:endParaRPr lang="en-GB" altLang="en-US"/>
          </a:p>
        </p:txBody>
      </p:sp>
      <p:sp>
        <p:nvSpPr>
          <p:cNvPr id="1204" name="Text Box 48"/>
          <p:cNvSpPr txBox="1">
            <a:spLocks noChangeArrowheads="1"/>
          </p:cNvSpPr>
          <p:nvPr/>
        </p:nvSpPr>
        <p:spPr bwMode="auto">
          <a:xfrm>
            <a:off x="415925" y="5987407"/>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Background</a:t>
            </a:r>
          </a:p>
        </p:txBody>
      </p:sp>
      <p:sp>
        <p:nvSpPr>
          <p:cNvPr id="1206" name="Text Box 111"/>
          <p:cNvSpPr txBox="1">
            <a:spLocks noChangeArrowheads="1"/>
          </p:cNvSpPr>
          <p:nvPr/>
        </p:nvSpPr>
        <p:spPr bwMode="auto">
          <a:xfrm>
            <a:off x="280800" y="35150647"/>
            <a:ext cx="9657556"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r>
              <a:rPr lang="en-US" altLang="en-US" sz="2800" b="1" dirty="0">
                <a:latin typeface="Calibri" panose="020F0502020204030204" pitchFamily="34" charset="0"/>
              </a:rPr>
              <a:t>References: </a:t>
            </a:r>
          </a:p>
          <a:p>
            <a:r>
              <a:rPr lang="en-US" sz="2000" dirty="0"/>
              <a:t>1. Kappler M, Kraxner A, Reinhardt D, Ganster B, Griese M, Lang T. Diagnostic and prognostic value of serum antibodies against </a:t>
            </a:r>
            <a:r>
              <a:rPr lang="en-US" sz="2000" i="1" dirty="0"/>
              <a:t>Pseudomonas aeruginosa </a:t>
            </a:r>
            <a:r>
              <a:rPr lang="en-US" sz="2000" dirty="0"/>
              <a:t>in cystic fibrosis. Thorax. 2006;61(8):684-8.</a:t>
            </a:r>
            <a:endParaRPr lang="en-GB" sz="2000" dirty="0"/>
          </a:p>
          <a:p>
            <a:r>
              <a:rPr lang="en-US" sz="2000" dirty="0"/>
              <a:t>2.Kosorok MR, Zeng L, West SEH, Rock MJ, Splaingard ML, Laxova A, et al. Acceleration of lung disease in children with cystic fibrosis </a:t>
            </a:r>
            <a:r>
              <a:rPr lang="en-US" sz="2000" i="1" dirty="0"/>
              <a:t>after Pseudomonas aeruginosa</a:t>
            </a:r>
            <a:r>
              <a:rPr lang="en-US" sz="2000" dirty="0"/>
              <a:t> acquisition. Pediatric Pulmonology. 2001;32(4):277-87.</a:t>
            </a:r>
          </a:p>
          <a:p>
            <a:r>
              <a:rPr lang="en-US" sz="2000" dirty="0"/>
              <a:t>3.Vidya P, Smith L, Beaudoin T, Yau YCW, Clark S, Coburn B, et al. Chronic infection phenotypes of </a:t>
            </a:r>
            <a:r>
              <a:rPr lang="en-US" sz="2000" i="1" dirty="0"/>
              <a:t>Pseudomonas aeruginosa </a:t>
            </a:r>
            <a:r>
              <a:rPr lang="en-US" sz="2000" dirty="0"/>
              <a:t>are associated with failure of eradication in children with cystic fibrosis. European Journal of Clinical Microbiology and Infectious Diseases. 2016;35(1):67-74.</a:t>
            </a:r>
            <a:r>
              <a:rPr lang="en-GB" sz="2000" dirty="0"/>
              <a:t> </a:t>
            </a:r>
          </a:p>
          <a:p>
            <a:r>
              <a:rPr lang="en-US" sz="2000" dirty="0"/>
              <a:t>4. Equi AC, Pike SE, Davies J, Bush A. Use of cough swabs in a cystic fibrosis clinic. Archives of Disease in Childhood. 2001;85(5):438-9.</a:t>
            </a:r>
          </a:p>
          <a:p>
            <a:r>
              <a:rPr lang="en-US" sz="2000" dirty="0"/>
              <a:t>5.Pressler T, Karpati F, Granstrom M, Knudsen PK, Lindblad A, Hjelte L, et al. Diagnostic significance of measurements of specific IgG antibodies to </a:t>
            </a:r>
            <a:r>
              <a:rPr lang="en-US" sz="2000" i="1" dirty="0"/>
              <a:t>Pseudomonas aeruginosa </a:t>
            </a:r>
            <a:r>
              <a:rPr lang="en-US" sz="2000" dirty="0"/>
              <a:t>by three different serological methods. Journal of Cystic Fibrosis. 2009;8(1):37-42.</a:t>
            </a:r>
            <a:endParaRPr lang="en-GB" sz="2000" dirty="0"/>
          </a:p>
          <a:p>
            <a:r>
              <a:rPr lang="en-US" sz="2000" dirty="0"/>
              <a:t>6.Samoray C. Random changes in behavior speed bacteria evolution. Science News [Internet]. 2016; Feb.</a:t>
            </a:r>
            <a:endParaRPr lang="en-GB" sz="2000" dirty="0"/>
          </a:p>
          <a:p>
            <a:r>
              <a:rPr lang="en-US" sz="2000" dirty="0"/>
              <a:t>7.SSI Diagnostica. </a:t>
            </a:r>
            <a:r>
              <a:rPr lang="en-US" sz="2000" i="1" dirty="0"/>
              <a:t>Pseudomonas</a:t>
            </a:r>
            <a:r>
              <a:rPr lang="en-US" sz="2000" dirty="0"/>
              <a:t>-CF-IgG ELISA Kit insert. 2nd ed, 2010.</a:t>
            </a:r>
          </a:p>
          <a:p>
            <a:r>
              <a:rPr lang="en-US" sz="2000" dirty="0"/>
              <a:t>8. Cystic Fibrosis Trust. Antibiotic Treatment for Cystic Fibrosis. 3rd ed, 2009</a:t>
            </a:r>
          </a:p>
          <a:p>
            <a:r>
              <a:rPr lang="en-US" sz="2000" dirty="0"/>
              <a:t>9. UK Cystic Fibrosis Registry. Annual Data report. 2015</a:t>
            </a:r>
          </a:p>
        </p:txBody>
      </p:sp>
      <p:sp>
        <p:nvSpPr>
          <p:cNvPr id="1207" name="Text Box 69"/>
          <p:cNvSpPr txBox="1">
            <a:spLocks noChangeArrowheads="1"/>
          </p:cNvSpPr>
          <p:nvPr/>
        </p:nvSpPr>
        <p:spPr bwMode="auto">
          <a:xfrm>
            <a:off x="280988" y="6706800"/>
            <a:ext cx="952341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t>The most common sputum pathogen in cystic fibrosis is </a:t>
            </a:r>
            <a:r>
              <a:rPr lang="en-GB" sz="2800" i="1" dirty="0"/>
              <a:t>Pseudomonas aeruginosa</a:t>
            </a:r>
            <a:r>
              <a:rPr lang="en-GB" sz="2800" dirty="0"/>
              <a:t> (</a:t>
            </a:r>
            <a:r>
              <a:rPr lang="en-GB" sz="2800" i="1" dirty="0"/>
              <a:t>P. aeruginosa</a:t>
            </a:r>
            <a:r>
              <a:rPr lang="en-GB" sz="2800" dirty="0"/>
              <a:t>).  Caught early, this can be eradicated with antibiotics (1), but in 10-40% of cases eradication fails leaving patients with chronic infection associated with reduced life expectancy (2) despite long term treatment (3).</a:t>
            </a:r>
          </a:p>
          <a:p>
            <a:r>
              <a:rPr lang="en-GB" sz="2800" dirty="0"/>
              <a:t>Cough swab and sputum results have a good positive predictive value (PPV) but a poor negative predictive value (NPV) (4). Serum antibodies to </a:t>
            </a:r>
            <a:r>
              <a:rPr lang="en-GB" sz="2800" i="1" dirty="0"/>
              <a:t>P. aeruginosa</a:t>
            </a:r>
            <a:r>
              <a:rPr lang="en-GB" sz="2800" dirty="0"/>
              <a:t> have a PPV &gt;80% and a NPV &gt;95% (5), and their measurement may provide an earlier opportunity to begin treatment for eradication.</a:t>
            </a:r>
          </a:p>
          <a:p>
            <a:endParaRPr lang="en-GB" altLang="en-US" sz="2400" dirty="0">
              <a:latin typeface="Calibri" panose="020F0502020204030204" pitchFamily="34" charset="0"/>
            </a:endParaRPr>
          </a:p>
        </p:txBody>
      </p:sp>
      <p:sp>
        <p:nvSpPr>
          <p:cNvPr id="1209" name="Rectangle 112"/>
          <p:cNvSpPr>
            <a:spLocks noChangeArrowheads="1"/>
          </p:cNvSpPr>
          <p:nvPr/>
        </p:nvSpPr>
        <p:spPr bwMode="auto">
          <a:xfrm>
            <a:off x="20683101" y="8818672"/>
            <a:ext cx="3960813" cy="1224000"/>
          </a:xfrm>
          <a:prstGeom prst="rect">
            <a:avLst/>
          </a:prstGeom>
          <a:solidFill>
            <a:schemeClr val="accent1"/>
          </a:solidFill>
          <a:ln w="9525">
            <a:solidFill>
              <a:schemeClr val="tx1"/>
            </a:solid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74 culture negative for</a:t>
            </a:r>
          </a:p>
          <a:p>
            <a:pPr algn="ctr"/>
            <a:r>
              <a:rPr lang="en-GB" altLang="en-US" sz="2400" i="1" dirty="0">
                <a:latin typeface="+mj-lt"/>
              </a:rPr>
              <a:t>P. aeruginosa</a:t>
            </a:r>
            <a:r>
              <a:rPr lang="en-GB" altLang="en-US" sz="2400" dirty="0">
                <a:latin typeface="+mj-lt"/>
              </a:rPr>
              <a:t> </a:t>
            </a:r>
          </a:p>
        </p:txBody>
      </p:sp>
      <p:sp>
        <p:nvSpPr>
          <p:cNvPr id="1210" name="Rectangle 116"/>
          <p:cNvSpPr>
            <a:spLocks noChangeArrowheads="1"/>
          </p:cNvSpPr>
          <p:nvPr/>
        </p:nvSpPr>
        <p:spPr bwMode="auto">
          <a:xfrm>
            <a:off x="25647214" y="8890473"/>
            <a:ext cx="3960812" cy="1224000"/>
          </a:xfrm>
          <a:prstGeom prst="rect">
            <a:avLst/>
          </a:prstGeom>
          <a:solidFill>
            <a:schemeClr val="accent1"/>
          </a:solidFill>
          <a:ln w="9525">
            <a:no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111 culture positive for</a:t>
            </a:r>
          </a:p>
          <a:p>
            <a:pPr algn="ctr"/>
            <a:r>
              <a:rPr lang="en-GB" altLang="en-US" sz="2400" i="1" dirty="0">
                <a:latin typeface="+mj-lt"/>
              </a:rPr>
              <a:t>P. aeruginosa</a:t>
            </a:r>
            <a:endParaRPr lang="en-GB" altLang="en-US" sz="2400" dirty="0">
              <a:latin typeface="+mj-lt"/>
            </a:endParaRPr>
          </a:p>
        </p:txBody>
      </p:sp>
      <p:cxnSp>
        <p:nvCxnSpPr>
          <p:cNvPr id="1211" name="Straight Arrow Connector 3"/>
          <p:cNvCxnSpPr>
            <a:cxnSpLocks noChangeShapeType="1"/>
            <a:endCxn id="1209" idx="0"/>
          </p:cNvCxnSpPr>
          <p:nvPr/>
        </p:nvCxnSpPr>
        <p:spPr bwMode="auto">
          <a:xfrm flipH="1">
            <a:off x="22663508" y="7679519"/>
            <a:ext cx="2446206" cy="1139153"/>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cxnSp>
        <p:nvCxnSpPr>
          <p:cNvPr id="1212" name="Straight Arrow Connector 67"/>
          <p:cNvCxnSpPr>
            <a:cxnSpLocks noChangeShapeType="1"/>
            <a:endCxn id="1210" idx="0"/>
          </p:cNvCxnSpPr>
          <p:nvPr/>
        </p:nvCxnSpPr>
        <p:spPr bwMode="auto">
          <a:xfrm>
            <a:off x="25109714" y="7679519"/>
            <a:ext cx="2517906" cy="1210954"/>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sp>
        <p:nvSpPr>
          <p:cNvPr id="1215" name="Rectangle 112"/>
          <p:cNvSpPr>
            <a:spLocks noChangeArrowheads="1"/>
          </p:cNvSpPr>
          <p:nvPr/>
        </p:nvSpPr>
        <p:spPr bwMode="auto">
          <a:xfrm>
            <a:off x="20683101" y="13348428"/>
            <a:ext cx="3960813" cy="1224000"/>
          </a:xfrm>
          <a:prstGeom prst="rect">
            <a:avLst/>
          </a:prstGeom>
          <a:solidFill>
            <a:schemeClr val="accent1"/>
          </a:solidFill>
          <a:ln w="9525">
            <a:solidFill>
              <a:schemeClr val="tx1"/>
            </a:solid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43 patients had PA</a:t>
            </a:r>
          </a:p>
          <a:p>
            <a:pPr algn="ctr"/>
            <a:r>
              <a:rPr lang="en-GB" altLang="en-US" sz="2400" dirty="0">
                <a:latin typeface="+mj-lt"/>
              </a:rPr>
              <a:t>measured</a:t>
            </a:r>
          </a:p>
        </p:txBody>
      </p:sp>
      <p:sp>
        <p:nvSpPr>
          <p:cNvPr id="1216" name="Rectangle 116"/>
          <p:cNvSpPr>
            <a:spLocks noChangeArrowheads="1"/>
          </p:cNvSpPr>
          <p:nvPr/>
        </p:nvSpPr>
        <p:spPr bwMode="auto">
          <a:xfrm>
            <a:off x="25647214" y="13387845"/>
            <a:ext cx="3960812" cy="1224000"/>
          </a:xfrm>
          <a:prstGeom prst="rect">
            <a:avLst/>
          </a:prstGeom>
          <a:solidFill>
            <a:schemeClr val="accent1"/>
          </a:solidFill>
          <a:ln w="9525">
            <a:no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31 had no PA measured</a:t>
            </a:r>
          </a:p>
        </p:txBody>
      </p:sp>
      <p:sp>
        <p:nvSpPr>
          <p:cNvPr id="1222" name="Text Box 48"/>
          <p:cNvSpPr txBox="1">
            <a:spLocks noChangeArrowheads="1"/>
          </p:cNvSpPr>
          <p:nvPr/>
        </p:nvSpPr>
        <p:spPr bwMode="auto">
          <a:xfrm>
            <a:off x="417600" y="21325111"/>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Method</a:t>
            </a:r>
          </a:p>
        </p:txBody>
      </p:sp>
      <p:sp>
        <p:nvSpPr>
          <p:cNvPr id="1223" name="Text Box 69"/>
          <p:cNvSpPr txBox="1">
            <a:spLocks noChangeArrowheads="1"/>
          </p:cNvSpPr>
          <p:nvPr/>
        </p:nvSpPr>
        <p:spPr bwMode="auto">
          <a:xfrm>
            <a:off x="280800" y="22044376"/>
            <a:ext cx="952341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t>The microbiological and serological results for all Sheffield CF patients in 2015 were reviewed. We assessed how many microbiological samples each patient provided, and what proportion of these were sputum or cough swab. We assessed lung function through %FEV1 vs. predicted, how many days of IV antibiotics each patient received, BMI, age and the presence of diabetes or pancreatic insufficiency.</a:t>
            </a:r>
          </a:p>
          <a:p>
            <a:r>
              <a:rPr lang="en-GB" sz="2800" dirty="0"/>
              <a:t> The PAbs results were tabulated to find out how many patients on the register had rising levels of titres despite no microbiological evidence of current </a:t>
            </a:r>
            <a:r>
              <a:rPr lang="en-GB" sz="2800" i="1" dirty="0"/>
              <a:t>P. aeruginosa </a:t>
            </a:r>
            <a:r>
              <a:rPr lang="en-GB" sz="2800" dirty="0"/>
              <a:t>infection, in order to assess how serum antibodies changed management.</a:t>
            </a:r>
          </a:p>
        </p:txBody>
      </p:sp>
      <p:sp>
        <p:nvSpPr>
          <p:cNvPr id="1227" name="Text Box 48"/>
          <p:cNvSpPr txBox="1">
            <a:spLocks noChangeArrowheads="1"/>
          </p:cNvSpPr>
          <p:nvPr/>
        </p:nvSpPr>
        <p:spPr bwMode="auto">
          <a:xfrm>
            <a:off x="10180638" y="5986800"/>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Results</a:t>
            </a:r>
          </a:p>
        </p:txBody>
      </p:sp>
      <p:sp>
        <p:nvSpPr>
          <p:cNvPr id="1234" name="Text Box 48"/>
          <p:cNvSpPr txBox="1">
            <a:spLocks noChangeArrowheads="1"/>
          </p:cNvSpPr>
          <p:nvPr/>
        </p:nvSpPr>
        <p:spPr bwMode="auto">
          <a:xfrm>
            <a:off x="20509200" y="31712668"/>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Conclusion</a:t>
            </a:r>
          </a:p>
        </p:txBody>
      </p:sp>
      <p:cxnSp>
        <p:nvCxnSpPr>
          <p:cNvPr id="12" name="Straight Connector 11"/>
          <p:cNvCxnSpPr>
            <a:cxnSpLocks/>
          </p:cNvCxnSpPr>
          <p:nvPr/>
        </p:nvCxnSpPr>
        <p:spPr bwMode="auto">
          <a:xfrm flipH="1" flipV="1">
            <a:off x="9728201" y="5929315"/>
            <a:ext cx="95201" cy="29449633"/>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243" name="Text Box 48"/>
          <p:cNvSpPr txBox="1">
            <a:spLocks noChangeArrowheads="1"/>
          </p:cNvSpPr>
          <p:nvPr/>
        </p:nvSpPr>
        <p:spPr bwMode="auto">
          <a:xfrm>
            <a:off x="10093077" y="24289633"/>
            <a:ext cx="9471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Guideline</a:t>
            </a:r>
          </a:p>
        </p:txBody>
      </p:sp>
      <p:cxnSp>
        <p:nvCxnSpPr>
          <p:cNvPr id="60" name="Straight Connector 59"/>
          <p:cNvCxnSpPr/>
          <p:nvPr/>
        </p:nvCxnSpPr>
        <p:spPr bwMode="auto">
          <a:xfrm flipH="1" flipV="1">
            <a:off x="20112038" y="24133423"/>
            <a:ext cx="1" cy="18684627"/>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247" name="Text Box 69"/>
          <p:cNvSpPr txBox="1">
            <a:spLocks noChangeArrowheads="1"/>
          </p:cNvSpPr>
          <p:nvPr/>
        </p:nvSpPr>
        <p:spPr bwMode="auto">
          <a:xfrm>
            <a:off x="20307133" y="20822400"/>
            <a:ext cx="9674392" cy="108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t>Consensus guidelines state that </a:t>
            </a:r>
            <a:r>
              <a:rPr lang="en-GB" sz="2800" i="1" dirty="0"/>
              <a:t>P. aeruginosa</a:t>
            </a:r>
            <a:r>
              <a:rPr lang="en-GB" sz="2800" dirty="0"/>
              <a:t> infection should be treated energetically and early (8). This approach has resulted in a delay in the onset of chronic infection in the UK CF population (9).</a:t>
            </a:r>
          </a:p>
          <a:p>
            <a:pPr>
              <a:spcAft>
                <a:spcPts val="0"/>
              </a:spcAft>
            </a:pPr>
            <a:r>
              <a:rPr lang="en-GB" sz="2800" dirty="0"/>
              <a:t>Those patients without chronic </a:t>
            </a:r>
            <a:r>
              <a:rPr lang="en-GB" sz="2800" i="1" dirty="0"/>
              <a:t>Pseudomonas</a:t>
            </a:r>
            <a:r>
              <a:rPr lang="en-GB" sz="2800" dirty="0"/>
              <a:t> were younger,  healthier had higher BMI, were more often pancreatic sufficient and had less CF related diabetes. They had higher % FEV1, required fewer days IV antibiotics and were less likely to produce sputum, produced fewer respiratory samples overall (less clinic attendances), and we therefore relied more on cough swab samples than sputum, hence the need to measure PAbs to detect early infection. </a:t>
            </a:r>
          </a:p>
          <a:p>
            <a:r>
              <a:rPr lang="en-GB" sz="2800" dirty="0"/>
              <a:t>Although the trend for our measurement is sensible, our testing has been haphazard and not guided by a departmental consensus. 13 patients had their PAbs measured despite being registered in the department as chronically infected with </a:t>
            </a:r>
            <a:r>
              <a:rPr lang="en-GB" sz="2800" i="1" dirty="0"/>
              <a:t>P. aeruginosa. </a:t>
            </a:r>
            <a:r>
              <a:rPr lang="en-GB" sz="2800" dirty="0"/>
              <a:t>These results cannot be interpreted as there is no literature studying PAbs following treatment of infection. 31 patients culture negative for </a:t>
            </a:r>
            <a:r>
              <a:rPr lang="en-GB" sz="2800" i="1" dirty="0"/>
              <a:t>P. aeruginosa </a:t>
            </a:r>
            <a:r>
              <a:rPr lang="en-GB" sz="2800" dirty="0"/>
              <a:t>did not have PAbs measured. A PAbs level would be useful to refer to in the future if they were to clinically deteriorate, but we were to fail to grow anything in culture. Our department would benefit from a protocol to standardise PA measurement in the future.</a:t>
            </a:r>
          </a:p>
        </p:txBody>
      </p:sp>
      <p:pic>
        <p:nvPicPr>
          <p:cNvPr id="1275" name="Picture 251" descr="Image result for sheffield teaching hospita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7775" y="-18936"/>
            <a:ext cx="7143750" cy="1962150"/>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112"/>
          <p:cNvSpPr>
            <a:spLocks noChangeArrowheads="1"/>
          </p:cNvSpPr>
          <p:nvPr/>
        </p:nvSpPr>
        <p:spPr bwMode="auto">
          <a:xfrm>
            <a:off x="20679479" y="16017703"/>
            <a:ext cx="3960813" cy="1224000"/>
          </a:xfrm>
          <a:prstGeom prst="rect">
            <a:avLst/>
          </a:prstGeom>
          <a:solidFill>
            <a:schemeClr val="accent1"/>
          </a:solidFill>
          <a:ln w="9525">
            <a:solidFill>
              <a:schemeClr val="tx1"/>
            </a:solid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5 patients had +ve PA</a:t>
            </a:r>
          </a:p>
          <a:p>
            <a:pPr algn="ctr"/>
            <a:r>
              <a:rPr lang="en-GB" altLang="en-US" sz="2400" dirty="0">
                <a:latin typeface="+mj-lt"/>
              </a:rPr>
              <a:t>with clinical deterioration</a:t>
            </a:r>
          </a:p>
        </p:txBody>
      </p:sp>
      <p:sp>
        <p:nvSpPr>
          <p:cNvPr id="66" name="Rectangle 112"/>
          <p:cNvSpPr>
            <a:spLocks noChangeArrowheads="1"/>
          </p:cNvSpPr>
          <p:nvPr/>
        </p:nvSpPr>
        <p:spPr bwMode="auto">
          <a:xfrm>
            <a:off x="25655223" y="16022385"/>
            <a:ext cx="3960812" cy="1224000"/>
          </a:xfrm>
          <a:prstGeom prst="rect">
            <a:avLst/>
          </a:prstGeom>
          <a:solidFill>
            <a:schemeClr val="accent1"/>
          </a:solidFill>
          <a:ln w="9525">
            <a:no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38 patients had +ve PA</a:t>
            </a:r>
          </a:p>
          <a:p>
            <a:pPr algn="ctr"/>
            <a:r>
              <a:rPr lang="en-GB" altLang="en-US" sz="2400" dirty="0">
                <a:latin typeface="+mj-lt"/>
              </a:rPr>
              <a:t>without deterioration</a:t>
            </a:r>
          </a:p>
        </p:txBody>
      </p:sp>
      <p:sp>
        <p:nvSpPr>
          <p:cNvPr id="71" name="Rectangle 112"/>
          <p:cNvSpPr>
            <a:spLocks noChangeArrowheads="1"/>
          </p:cNvSpPr>
          <p:nvPr/>
        </p:nvSpPr>
        <p:spPr bwMode="auto">
          <a:xfrm>
            <a:off x="20679478" y="18676789"/>
            <a:ext cx="3960813" cy="1224000"/>
          </a:xfrm>
          <a:prstGeom prst="rect">
            <a:avLst/>
          </a:prstGeom>
          <a:solidFill>
            <a:srgbClr val="FFC000"/>
          </a:solidFill>
          <a:ln w="9525">
            <a:solidFill>
              <a:schemeClr val="tx1"/>
            </a:solid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1 patient was started on</a:t>
            </a:r>
          </a:p>
          <a:p>
            <a:pPr algn="ctr"/>
            <a:r>
              <a:rPr lang="en-GB" altLang="en-US" sz="2400" dirty="0">
                <a:latin typeface="+mj-lt"/>
              </a:rPr>
              <a:t>eradication treatment</a:t>
            </a:r>
          </a:p>
        </p:txBody>
      </p:sp>
      <p:sp>
        <p:nvSpPr>
          <p:cNvPr id="81" name="Text Box 48"/>
          <p:cNvSpPr txBox="1">
            <a:spLocks noChangeArrowheads="1"/>
          </p:cNvSpPr>
          <p:nvPr/>
        </p:nvSpPr>
        <p:spPr bwMode="auto">
          <a:xfrm>
            <a:off x="20510500" y="20100975"/>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Discussion</a:t>
            </a:r>
          </a:p>
        </p:txBody>
      </p:sp>
      <p:sp>
        <p:nvSpPr>
          <p:cNvPr id="8" name="Rectangle 7"/>
          <p:cNvSpPr/>
          <p:nvPr/>
        </p:nvSpPr>
        <p:spPr>
          <a:xfrm>
            <a:off x="10658791" y="27661815"/>
            <a:ext cx="8636481" cy="14605921"/>
          </a:xfrm>
          <a:prstGeom prst="rect">
            <a:avLst/>
          </a:prstGeom>
        </p:spPr>
        <p:txBody>
          <a:bodyPr wrap="square">
            <a:spAutoFit/>
          </a:bodyPr>
          <a:lstStyle/>
          <a:p>
            <a:pPr marL="228600">
              <a:lnSpc>
                <a:spcPct val="107000"/>
              </a:lnSpc>
              <a:spcAft>
                <a:spcPts val="800"/>
              </a:spcAft>
            </a:pPr>
            <a:r>
              <a:rPr lang="en-GB" sz="3200" b="1" i="1" dirty="0">
                <a:latin typeface="+mj-lt"/>
                <a:ea typeface="Calibri" panose="020F0502020204030204" pitchFamily="34" charset="0"/>
                <a:cs typeface="Times New Roman" panose="02020603050405020304" pitchFamily="18" charset="0"/>
              </a:rPr>
              <a:t>Never </a:t>
            </a:r>
            <a:r>
              <a:rPr lang="en-GB" sz="3200" dirty="0">
                <a:latin typeface="+mj-lt"/>
                <a:ea typeface="Calibri" panose="020F0502020204030204" pitchFamily="34" charset="0"/>
                <a:cs typeface="Times New Roman" panose="02020603050405020304" pitchFamily="18" charset="0"/>
              </a:rPr>
              <a:t>order </a:t>
            </a:r>
            <a:r>
              <a:rPr lang="en-GB" sz="3200" i="1" dirty="0">
                <a:latin typeface="+mj-lt"/>
                <a:ea typeface="Calibri" panose="020F0502020204030204" pitchFamily="34" charset="0"/>
                <a:cs typeface="Times New Roman" panose="02020603050405020304" pitchFamily="18" charset="0"/>
              </a:rPr>
              <a:t>Pseudomonas</a:t>
            </a:r>
            <a:r>
              <a:rPr lang="en-GB" sz="3200" dirty="0">
                <a:latin typeface="+mj-lt"/>
                <a:ea typeface="Calibri" panose="020F0502020204030204" pitchFamily="34" charset="0"/>
                <a:cs typeface="Times New Roman" panose="02020603050405020304" pitchFamily="18" charset="0"/>
              </a:rPr>
              <a:t> serum antibodies if a patient is known to have chronic </a:t>
            </a:r>
            <a:r>
              <a:rPr lang="en-GB" sz="3200" i="1" dirty="0">
                <a:latin typeface="+mj-lt"/>
                <a:ea typeface="Calibri" panose="020F0502020204030204" pitchFamily="34" charset="0"/>
                <a:cs typeface="Times New Roman" panose="02020603050405020304" pitchFamily="18" charset="0"/>
              </a:rPr>
              <a:t>Pseudomonas</a:t>
            </a:r>
          </a:p>
          <a:p>
            <a:pPr marL="228600">
              <a:lnSpc>
                <a:spcPct val="107000"/>
              </a:lnSpc>
              <a:spcAft>
                <a:spcPts val="800"/>
              </a:spcAft>
            </a:pPr>
            <a:r>
              <a:rPr lang="en-GB" sz="3200" dirty="0">
                <a:latin typeface="+mj-lt"/>
                <a:ea typeface="Calibri" panose="020F0502020204030204" pitchFamily="34" charset="0"/>
                <a:cs typeface="Times New Roman" panose="02020603050405020304" pitchFamily="18" charset="0"/>
              </a:rPr>
              <a:t>Don’t order if had levels within 3 months </a:t>
            </a:r>
          </a:p>
          <a:p>
            <a:pPr>
              <a:lnSpc>
                <a:spcPct val="107000"/>
              </a:lnSpc>
              <a:spcAft>
                <a:spcPts val="800"/>
              </a:spcAft>
            </a:pPr>
            <a:r>
              <a:rPr lang="en-GB" sz="3200" dirty="0">
                <a:latin typeface="+mj-lt"/>
                <a:ea typeface="Calibri" panose="020F0502020204030204" pitchFamily="34" charset="0"/>
                <a:cs typeface="Times New Roman" panose="02020603050405020304" pitchFamily="18" charset="0"/>
              </a:rPr>
              <a:t>Please order </a:t>
            </a:r>
            <a:r>
              <a:rPr lang="en-GB" sz="3200" i="1" dirty="0">
                <a:latin typeface="+mj-lt"/>
                <a:ea typeface="Calibri" panose="020F0502020204030204" pitchFamily="34" charset="0"/>
                <a:cs typeface="Times New Roman" panose="02020603050405020304" pitchFamily="18" charset="0"/>
              </a:rPr>
              <a:t>Pseudomonas</a:t>
            </a:r>
            <a:r>
              <a:rPr lang="en-GB" sz="3200" dirty="0">
                <a:latin typeface="+mj-lt"/>
                <a:ea typeface="Calibri" panose="020F0502020204030204" pitchFamily="34" charset="0"/>
                <a:cs typeface="Times New Roman" panose="02020603050405020304" pitchFamily="18" charset="0"/>
              </a:rPr>
              <a:t> serum antibodies per the following criteria:</a:t>
            </a:r>
          </a:p>
          <a:p>
            <a:pPr>
              <a:lnSpc>
                <a:spcPct val="107000"/>
              </a:lnSpc>
              <a:spcAft>
                <a:spcPts val="800"/>
              </a:spcAft>
            </a:pPr>
            <a:endParaRPr lang="en-GB"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mj-lt"/>
                <a:ea typeface="Calibri" panose="020F0502020204030204" pitchFamily="34" charset="0"/>
                <a:cs typeface="Times New Roman" panose="02020603050405020304" pitchFamily="18" charset="0"/>
              </a:rPr>
              <a:t>1)	</a:t>
            </a:r>
            <a:r>
              <a:rPr lang="en-GB" sz="3200" u="sng" dirty="0">
                <a:latin typeface="+mj-lt"/>
                <a:ea typeface="Calibri" panose="020F0502020204030204" pitchFamily="34" charset="0"/>
                <a:cs typeface="Times New Roman" panose="02020603050405020304" pitchFamily="18" charset="0"/>
              </a:rPr>
              <a:t>Annual Review:</a:t>
            </a:r>
            <a:endParaRPr lang="en-GB" sz="3200" dirty="0">
              <a:latin typeface="+mj-lt"/>
              <a:ea typeface="Calibri" panose="020F0502020204030204" pitchFamily="34" charset="0"/>
              <a:cs typeface="Times New Roman" panose="02020603050405020304" pitchFamily="18" charset="0"/>
            </a:endParaRPr>
          </a:p>
          <a:p>
            <a:pPr lvl="1">
              <a:lnSpc>
                <a:spcPct val="107000"/>
              </a:lnSpc>
              <a:spcAft>
                <a:spcPts val="0"/>
              </a:spcAft>
            </a:pPr>
            <a:r>
              <a:rPr lang="en-GB" sz="3200" dirty="0">
                <a:latin typeface="+mj-lt"/>
                <a:ea typeface="Calibri" panose="020F0502020204030204" pitchFamily="34" charset="0"/>
                <a:cs typeface="Times New Roman" panose="02020603050405020304" pitchFamily="18" charset="0"/>
              </a:rPr>
              <a:t>All patients who are listed as </a:t>
            </a:r>
            <a:r>
              <a:rPr lang="en-GB" sz="3200" b="1" dirty="0">
                <a:latin typeface="+mj-lt"/>
                <a:ea typeface="Calibri" panose="020F0502020204030204" pitchFamily="34" charset="0"/>
                <a:cs typeface="Times New Roman" panose="02020603050405020304" pitchFamily="18" charset="0"/>
              </a:rPr>
              <a:t>No history of </a:t>
            </a:r>
            <a:r>
              <a:rPr lang="en-GB" sz="3200" b="1" i="1" dirty="0">
                <a:latin typeface="+mj-lt"/>
                <a:ea typeface="Calibri" panose="020F0502020204030204" pitchFamily="34" charset="0"/>
                <a:cs typeface="Times New Roman" panose="02020603050405020304" pitchFamily="18" charset="0"/>
              </a:rPr>
              <a:t>Pseudomonas</a:t>
            </a:r>
            <a:r>
              <a:rPr lang="en-GB" sz="3200" b="1" dirty="0">
                <a:latin typeface="+mj-lt"/>
                <a:ea typeface="Calibri" panose="020F0502020204030204" pitchFamily="34" charset="0"/>
                <a:cs typeface="Times New Roman" panose="02020603050405020304" pitchFamily="18" charset="0"/>
              </a:rPr>
              <a:t>, Intermittent </a:t>
            </a:r>
            <a:r>
              <a:rPr lang="en-GB" sz="3200" b="1" i="1" dirty="0">
                <a:latin typeface="+mj-lt"/>
                <a:ea typeface="Calibri" panose="020F0502020204030204" pitchFamily="34" charset="0"/>
                <a:cs typeface="Times New Roman" panose="02020603050405020304" pitchFamily="18" charset="0"/>
              </a:rPr>
              <a:t>Pseudomonas</a:t>
            </a:r>
            <a:r>
              <a:rPr lang="en-GB" sz="3200" b="1" dirty="0">
                <a:latin typeface="+mj-lt"/>
                <a:ea typeface="Calibri" panose="020F0502020204030204" pitchFamily="34" charset="0"/>
                <a:cs typeface="Times New Roman" panose="02020603050405020304" pitchFamily="18" charset="0"/>
              </a:rPr>
              <a:t> infections </a:t>
            </a:r>
            <a:r>
              <a:rPr lang="en-GB" sz="3200" dirty="0">
                <a:latin typeface="+mj-lt"/>
                <a:ea typeface="Calibri" panose="020F0502020204030204" pitchFamily="34" charset="0"/>
                <a:cs typeface="Times New Roman" panose="02020603050405020304" pitchFamily="18" charset="0"/>
              </a:rPr>
              <a:t>or</a:t>
            </a:r>
            <a:r>
              <a:rPr lang="en-GB" sz="3200" b="1" dirty="0">
                <a:latin typeface="+mj-lt"/>
                <a:ea typeface="Calibri" panose="020F0502020204030204" pitchFamily="34" charset="0"/>
                <a:cs typeface="Times New Roman" panose="02020603050405020304" pitchFamily="18" charset="0"/>
              </a:rPr>
              <a:t> </a:t>
            </a:r>
            <a:r>
              <a:rPr lang="en-GB" sz="3200" b="1" i="1" dirty="0">
                <a:latin typeface="+mj-lt"/>
                <a:ea typeface="Calibri" panose="020F0502020204030204" pitchFamily="34" charset="0"/>
                <a:cs typeface="Times New Roman" panose="02020603050405020304" pitchFamily="18" charset="0"/>
              </a:rPr>
              <a:t>Pseudomonas</a:t>
            </a:r>
            <a:r>
              <a:rPr lang="en-GB" sz="3200" b="1" dirty="0">
                <a:latin typeface="+mj-lt"/>
                <a:ea typeface="Calibri" panose="020F0502020204030204" pitchFamily="34" charset="0"/>
                <a:cs typeface="Times New Roman" panose="02020603050405020304" pitchFamily="18" charset="0"/>
              </a:rPr>
              <a:t> screen –ve</a:t>
            </a:r>
            <a:r>
              <a:rPr lang="en-GB" sz="3200" dirty="0">
                <a:latin typeface="+mj-lt"/>
                <a:ea typeface="Calibri" panose="020F0502020204030204" pitchFamily="34" charset="0"/>
                <a:cs typeface="Times New Roman" panose="02020603050405020304" pitchFamily="18" charset="0"/>
              </a:rPr>
              <a:t> (but have had in the past) , should have </a:t>
            </a:r>
            <a:r>
              <a:rPr lang="en-GB" sz="3200" i="1" dirty="0">
                <a:latin typeface="+mj-lt"/>
                <a:ea typeface="Calibri" panose="020F0502020204030204" pitchFamily="34" charset="0"/>
                <a:cs typeface="Times New Roman" panose="02020603050405020304" pitchFamily="18" charset="0"/>
              </a:rPr>
              <a:t>Pseudomonas</a:t>
            </a:r>
            <a:r>
              <a:rPr lang="en-GB" sz="3200" dirty="0">
                <a:latin typeface="+mj-lt"/>
                <a:ea typeface="Calibri" panose="020F0502020204030204" pitchFamily="34" charset="0"/>
                <a:cs typeface="Times New Roman" panose="02020603050405020304" pitchFamily="18" charset="0"/>
              </a:rPr>
              <a:t> serum antibodies </a:t>
            </a:r>
            <a:r>
              <a:rPr lang="en-GB" sz="3200" b="1" i="1" dirty="0">
                <a:latin typeface="+mj-lt"/>
                <a:ea typeface="Calibri" panose="020F0502020204030204" pitchFamily="34" charset="0"/>
                <a:cs typeface="Times New Roman" panose="02020603050405020304" pitchFamily="18" charset="0"/>
              </a:rPr>
              <a:t>every year</a:t>
            </a:r>
            <a:r>
              <a:rPr lang="en-GB" sz="3200" dirty="0">
                <a:latin typeface="+mj-lt"/>
                <a:ea typeface="Calibri" panose="020F0502020204030204" pitchFamily="34" charset="0"/>
                <a:cs typeface="Times New Roman" panose="02020603050405020304" pitchFamily="18" charset="0"/>
              </a:rPr>
              <a:t> at their annual review.</a:t>
            </a:r>
          </a:p>
          <a:p>
            <a:pPr lvl="1">
              <a:lnSpc>
                <a:spcPct val="107000"/>
              </a:lnSpc>
              <a:spcAft>
                <a:spcPts val="0"/>
              </a:spcAft>
            </a:pPr>
            <a:endParaRPr lang="en-GB"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3200" dirty="0">
                <a:ea typeface="Calibri" panose="020F0502020204030204" pitchFamily="34" charset="0"/>
                <a:cs typeface="Times New Roman" panose="02020603050405020304" pitchFamily="18" charset="0"/>
              </a:rPr>
              <a:t>2)	</a:t>
            </a:r>
            <a:r>
              <a:rPr lang="en-GB" sz="3200" u="sng" dirty="0">
                <a:ea typeface="Calibri" panose="020F0502020204030204" pitchFamily="34" charset="0"/>
                <a:cs typeface="Times New Roman" panose="02020603050405020304" pitchFamily="18" charset="0"/>
              </a:rPr>
              <a:t>Clinical Suspicion:</a:t>
            </a:r>
            <a:endParaRPr lang="en-GB" sz="3200" dirty="0">
              <a:ea typeface="Calibri" panose="020F0502020204030204" pitchFamily="34" charset="0"/>
              <a:cs typeface="Times New Roman" panose="02020603050405020304" pitchFamily="18" charset="0"/>
            </a:endParaRPr>
          </a:p>
          <a:p>
            <a:pPr lvl="1">
              <a:lnSpc>
                <a:spcPct val="107000"/>
              </a:lnSpc>
              <a:spcAft>
                <a:spcPts val="0"/>
              </a:spcAft>
            </a:pPr>
            <a:r>
              <a:rPr lang="en-GB" sz="3200" dirty="0">
                <a:latin typeface="+mj-lt"/>
                <a:ea typeface="Calibri" panose="020F0502020204030204" pitchFamily="34" charset="0"/>
                <a:cs typeface="Times New Roman" panose="02020603050405020304" pitchFamily="18" charset="0"/>
              </a:rPr>
              <a:t>Patients listed as </a:t>
            </a:r>
            <a:r>
              <a:rPr lang="en-GB" sz="3200" i="1" dirty="0">
                <a:latin typeface="+mj-lt"/>
                <a:ea typeface="Calibri" panose="020F0502020204030204" pitchFamily="34" charset="0"/>
                <a:cs typeface="Times New Roman" panose="02020603050405020304" pitchFamily="18" charset="0"/>
              </a:rPr>
              <a:t>Pseudomonas</a:t>
            </a:r>
            <a:r>
              <a:rPr lang="en-GB" sz="3200" dirty="0">
                <a:latin typeface="+mj-lt"/>
                <a:ea typeface="Calibri" panose="020F0502020204030204" pitchFamily="34" charset="0"/>
                <a:cs typeface="Times New Roman" panose="02020603050405020304" pitchFamily="18" charset="0"/>
              </a:rPr>
              <a:t> negative or those suffering from intermittent </a:t>
            </a:r>
            <a:r>
              <a:rPr lang="en-GB" sz="3200" i="1" dirty="0">
                <a:latin typeface="+mj-lt"/>
                <a:ea typeface="Calibri" panose="020F0502020204030204" pitchFamily="34" charset="0"/>
                <a:cs typeface="Times New Roman" panose="02020603050405020304" pitchFamily="18" charset="0"/>
              </a:rPr>
              <a:t>Pseudomonas</a:t>
            </a:r>
            <a:r>
              <a:rPr lang="en-GB" sz="3200" dirty="0">
                <a:latin typeface="+mj-lt"/>
                <a:ea typeface="Calibri" panose="020F0502020204030204" pitchFamily="34" charset="0"/>
                <a:cs typeface="Times New Roman" panose="02020603050405020304" pitchFamily="18" charset="0"/>
              </a:rPr>
              <a:t> infections can also have their </a:t>
            </a:r>
            <a:r>
              <a:rPr lang="en-GB" sz="3200" i="1" dirty="0">
                <a:latin typeface="+mj-lt"/>
                <a:ea typeface="Calibri" panose="020F0502020204030204" pitchFamily="34" charset="0"/>
                <a:cs typeface="Times New Roman" panose="02020603050405020304" pitchFamily="18" charset="0"/>
              </a:rPr>
              <a:t>Pseudomonas</a:t>
            </a:r>
            <a:r>
              <a:rPr lang="en-GB" sz="3200" dirty="0">
                <a:latin typeface="+mj-lt"/>
                <a:ea typeface="Calibri" panose="020F0502020204030204" pitchFamily="34" charset="0"/>
                <a:cs typeface="Times New Roman" panose="02020603050405020304" pitchFamily="18" charset="0"/>
              </a:rPr>
              <a:t> serum antibodies measured because of clinical suspicion: If there is suspicion that the patient is deteriorating due to an unidentified infection, </a:t>
            </a:r>
            <a:r>
              <a:rPr lang="en-GB" sz="3200" i="1" dirty="0">
                <a:latin typeface="+mj-lt"/>
                <a:ea typeface="Calibri" panose="020F0502020204030204" pitchFamily="34" charset="0"/>
                <a:cs typeface="Times New Roman" panose="02020603050405020304" pitchFamily="18" charset="0"/>
              </a:rPr>
              <a:t>Pseudomonas</a:t>
            </a:r>
            <a:r>
              <a:rPr lang="en-GB" sz="3200" dirty="0">
                <a:latin typeface="+mj-lt"/>
                <a:ea typeface="Calibri" panose="020F0502020204030204" pitchFamily="34" charset="0"/>
                <a:cs typeface="Times New Roman" panose="02020603050405020304" pitchFamily="18" charset="0"/>
              </a:rPr>
              <a:t> antibodies can be measured provided it is longer than </a:t>
            </a:r>
            <a:r>
              <a:rPr lang="en-GB" sz="3200" b="1" dirty="0">
                <a:latin typeface="+mj-lt"/>
                <a:ea typeface="Calibri" panose="020F0502020204030204" pitchFamily="34" charset="0"/>
                <a:cs typeface="Times New Roman" panose="02020603050405020304" pitchFamily="18" charset="0"/>
              </a:rPr>
              <a:t>3 months</a:t>
            </a:r>
            <a:r>
              <a:rPr lang="en-GB" sz="3200" dirty="0">
                <a:latin typeface="+mj-lt"/>
                <a:ea typeface="Calibri" panose="020F0502020204030204" pitchFamily="34" charset="0"/>
                <a:cs typeface="Times New Roman" panose="02020603050405020304" pitchFamily="18" charset="0"/>
              </a:rPr>
              <a:t> since the last time they were measured. </a:t>
            </a:r>
            <a:endParaRPr lang="en-GB" sz="3200" dirty="0">
              <a:effectLst/>
              <a:latin typeface="+mj-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14213" y="12102111"/>
            <a:ext cx="9399740" cy="5016838"/>
          </a:xfrm>
          <a:prstGeom prst="rect">
            <a:avLst/>
          </a:prstGeom>
        </p:spPr>
      </p:pic>
      <p:sp>
        <p:nvSpPr>
          <p:cNvPr id="51" name="Text Box 150"/>
          <p:cNvSpPr txBox="1">
            <a:spLocks noChangeArrowheads="1"/>
          </p:cNvSpPr>
          <p:nvPr/>
        </p:nvSpPr>
        <p:spPr bwMode="auto">
          <a:xfrm>
            <a:off x="8999455" y="17374694"/>
            <a:ext cx="776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t>(6)</a:t>
            </a:r>
            <a:endParaRPr lang="en-GB" altLang="en-US" sz="2400" dirty="0">
              <a:latin typeface="Times New Roman" panose="02020603050405020304" pitchFamily="18" charset="0"/>
            </a:endParaRPr>
          </a:p>
        </p:txBody>
      </p:sp>
      <p:sp>
        <p:nvSpPr>
          <p:cNvPr id="77" name="Text Box 150"/>
          <p:cNvSpPr txBox="1">
            <a:spLocks noChangeArrowheads="1"/>
          </p:cNvSpPr>
          <p:nvPr/>
        </p:nvSpPr>
        <p:spPr bwMode="auto">
          <a:xfrm>
            <a:off x="176985" y="17407871"/>
            <a:ext cx="8069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dirty="0"/>
              <a:t>Computer Graphic depicting </a:t>
            </a:r>
            <a:r>
              <a:rPr lang="en-GB" altLang="en-US" sz="2400" i="1" dirty="0"/>
              <a:t>Pseudomonas aeruginosa</a:t>
            </a:r>
          </a:p>
        </p:txBody>
      </p:sp>
      <p:sp>
        <p:nvSpPr>
          <p:cNvPr id="79" name="Text Box 48"/>
          <p:cNvSpPr txBox="1">
            <a:spLocks noChangeArrowheads="1"/>
          </p:cNvSpPr>
          <p:nvPr/>
        </p:nvSpPr>
        <p:spPr bwMode="auto">
          <a:xfrm>
            <a:off x="417600" y="18156759"/>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Objectives</a:t>
            </a:r>
          </a:p>
        </p:txBody>
      </p:sp>
      <p:sp>
        <p:nvSpPr>
          <p:cNvPr id="82" name="Text Box 69"/>
          <p:cNvSpPr txBox="1">
            <a:spLocks noChangeArrowheads="1"/>
          </p:cNvSpPr>
          <p:nvPr/>
        </p:nvSpPr>
        <p:spPr bwMode="auto">
          <a:xfrm>
            <a:off x="281632" y="18878400"/>
            <a:ext cx="95234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t>To review the use of </a:t>
            </a:r>
            <a:r>
              <a:rPr lang="en-GB" sz="2800" i="1" dirty="0"/>
              <a:t>P. aeruginosa </a:t>
            </a:r>
            <a:r>
              <a:rPr lang="en-GB" sz="2800" dirty="0"/>
              <a:t>serum antibodies (PAbs) in a medium sized adult cystic fibrosis centre, and to standardise their future use through production of a specific guideline.</a:t>
            </a:r>
          </a:p>
        </p:txBody>
      </p:sp>
      <p:sp>
        <p:nvSpPr>
          <p:cNvPr id="83" name="Text Box 69"/>
          <p:cNvSpPr txBox="1">
            <a:spLocks noChangeArrowheads="1"/>
          </p:cNvSpPr>
          <p:nvPr/>
        </p:nvSpPr>
        <p:spPr bwMode="auto">
          <a:xfrm>
            <a:off x="280800" y="29255176"/>
            <a:ext cx="95234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t>PA have been measured at Leeds General Infirmary using the CF-</a:t>
            </a:r>
            <a:r>
              <a:rPr lang="en-GB" sz="2800" i="1" dirty="0"/>
              <a:t>pseudomonas</a:t>
            </a:r>
            <a:r>
              <a:rPr lang="en-GB" sz="2800" dirty="0"/>
              <a:t>-IgG ELISA kit from SSI diagnostica (product code 64742), since 7</a:t>
            </a:r>
            <a:r>
              <a:rPr lang="en-GB" sz="2800" baseline="30000" dirty="0"/>
              <a:t>th</a:t>
            </a:r>
            <a:r>
              <a:rPr lang="en-GB" sz="2800" dirty="0"/>
              <a:t> October 2011. Kit insert states that ‘Non-specific antibodies due to cross-reactivity between </a:t>
            </a:r>
            <a:r>
              <a:rPr lang="en-GB" sz="2800" i="1" dirty="0"/>
              <a:t>P. aeruginosa</a:t>
            </a:r>
            <a:r>
              <a:rPr lang="en-GB" sz="2800" dirty="0"/>
              <a:t> and other bacterial species are low and correlates with taxonomic relatedness... The normal ELISA unit value of non-P. aeruginosa infected CF  patient of P. aeruginosa IgG is 0.57 +/- 2.39 (mean +/- 2 times standard deviation). The 95% upper normal limit is therefore 2.96 and a significant increased titre compared to non-</a:t>
            </a:r>
            <a:r>
              <a:rPr lang="en-GB" sz="2800" i="1" dirty="0"/>
              <a:t>P. aeruginosa</a:t>
            </a:r>
            <a:r>
              <a:rPr lang="en-GB" sz="2800" dirty="0"/>
              <a:t> infected CF  patients is = or &gt; 2.96 Units.’ (7) .  </a:t>
            </a:r>
          </a:p>
        </p:txBody>
      </p:sp>
      <p:sp>
        <p:nvSpPr>
          <p:cNvPr id="84" name="Text Box 48"/>
          <p:cNvSpPr txBox="1">
            <a:spLocks noChangeArrowheads="1"/>
          </p:cNvSpPr>
          <p:nvPr/>
        </p:nvSpPr>
        <p:spPr bwMode="auto">
          <a:xfrm>
            <a:off x="417600" y="28535020"/>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Technical Assay Details</a:t>
            </a:r>
          </a:p>
        </p:txBody>
      </p:sp>
      <p:sp>
        <p:nvSpPr>
          <p:cNvPr id="62" name="Text Box 48"/>
          <p:cNvSpPr txBox="1">
            <a:spLocks noChangeArrowheads="1"/>
          </p:cNvSpPr>
          <p:nvPr/>
        </p:nvSpPr>
        <p:spPr bwMode="auto">
          <a:xfrm>
            <a:off x="10361906" y="25501575"/>
            <a:ext cx="89333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000" b="1" dirty="0">
                <a:latin typeface="+mj-lt"/>
              </a:rPr>
              <a:t>Guideline for the measurement of </a:t>
            </a:r>
            <a:r>
              <a:rPr lang="en-US" altLang="en-US" sz="4000" b="1" i="1" dirty="0">
                <a:latin typeface="+mj-lt"/>
              </a:rPr>
              <a:t>P. aeruginosa</a:t>
            </a:r>
            <a:r>
              <a:rPr lang="en-US" altLang="en-US" sz="4000" b="1" dirty="0">
                <a:latin typeface="+mj-lt"/>
              </a:rPr>
              <a:t> serum antibody levels in adult cystic fibrosis patients</a:t>
            </a:r>
          </a:p>
        </p:txBody>
      </p:sp>
      <p:pic>
        <p:nvPicPr>
          <p:cNvPr id="5" name="Picture 2" descr="Image result for ecf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6406" y="80821"/>
            <a:ext cx="1699487" cy="1699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173435" y="112006"/>
            <a:ext cx="7111329" cy="1678274"/>
          </a:xfrm>
          <a:prstGeom prst="rect">
            <a:avLst/>
          </a:prstGeom>
        </p:spPr>
      </p:pic>
      <p:graphicFrame>
        <p:nvGraphicFramePr>
          <p:cNvPr id="80" name="Table 79"/>
          <p:cNvGraphicFramePr>
            <a:graphicFrameLocks noGrp="1"/>
          </p:cNvGraphicFramePr>
          <p:nvPr>
            <p:extLst>
              <p:ext uri="{D42A27DB-BD31-4B8C-83A1-F6EECF244321}">
                <p14:modId xmlns:p14="http://schemas.microsoft.com/office/powerpoint/2010/main" val="3637387049"/>
              </p:ext>
            </p:extLst>
          </p:nvPr>
        </p:nvGraphicFramePr>
        <p:xfrm>
          <a:off x="10093077" y="9098303"/>
          <a:ext cx="10063882" cy="7618296"/>
        </p:xfrm>
        <a:graphic>
          <a:graphicData uri="http://schemas.openxmlformats.org/drawingml/2006/table">
            <a:tbl>
              <a:tblPr firstRow="1" bandRow="1">
                <a:tableStyleId>{5C22544A-7EE6-4342-B048-85BDC9FD1C3A}</a:tableStyleId>
              </a:tblPr>
              <a:tblGrid>
                <a:gridCol w="4303750">
                  <a:extLst>
                    <a:ext uri="{9D8B030D-6E8A-4147-A177-3AD203B41FA5}">
                      <a16:colId xmlns:a16="http://schemas.microsoft.com/office/drawing/2014/main" val="20000"/>
                    </a:ext>
                  </a:extLst>
                </a:gridCol>
                <a:gridCol w="2052047">
                  <a:extLst>
                    <a:ext uri="{9D8B030D-6E8A-4147-A177-3AD203B41FA5}">
                      <a16:colId xmlns:a16="http://schemas.microsoft.com/office/drawing/2014/main" val="20001"/>
                    </a:ext>
                  </a:extLst>
                </a:gridCol>
                <a:gridCol w="2052047">
                  <a:extLst>
                    <a:ext uri="{9D8B030D-6E8A-4147-A177-3AD203B41FA5}">
                      <a16:colId xmlns:a16="http://schemas.microsoft.com/office/drawing/2014/main" val="20002"/>
                    </a:ext>
                  </a:extLst>
                </a:gridCol>
                <a:gridCol w="1656038">
                  <a:extLst>
                    <a:ext uri="{9D8B030D-6E8A-4147-A177-3AD203B41FA5}">
                      <a16:colId xmlns:a16="http://schemas.microsoft.com/office/drawing/2014/main" val="20003"/>
                    </a:ext>
                  </a:extLst>
                </a:gridCol>
              </a:tblGrid>
              <a:tr h="944824">
                <a:tc>
                  <a:txBody>
                    <a:bodyPr/>
                    <a:lstStyle/>
                    <a:p>
                      <a:endParaRPr lang="en-GB" sz="2800" b="0" i="0" dirty="0">
                        <a:latin typeface="Arial" panose="020B0604020202020204" pitchFamily="34" charset="0"/>
                        <a:cs typeface="Arial" panose="020B0604020202020204" pitchFamily="34" charset="0"/>
                      </a:endParaRP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PAbs done</a:t>
                      </a: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n = 56</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PAbs not done</a:t>
                      </a: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n = 129</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chemeClr val="tx1"/>
                        </a:solidFill>
                        <a:latin typeface="Arial" panose="020B0604020202020204" pitchFamily="34" charset="0"/>
                        <a:cs typeface="Arial" panose="020B0604020202020204" pitchFamily="34" charset="0"/>
                      </a:endParaRPr>
                    </a:p>
                    <a:p>
                      <a:pPr algn="ctr"/>
                      <a:r>
                        <a:rPr lang="en-GB" sz="2800" b="0" i="0" dirty="0">
                          <a:solidFill>
                            <a:schemeClr val="tx1"/>
                          </a:solidFill>
                          <a:latin typeface="Arial" panose="020B0604020202020204" pitchFamily="34" charset="0"/>
                          <a:cs typeface="Arial" panose="020B0604020202020204" pitchFamily="34" charset="0"/>
                        </a:rPr>
                        <a:t>P-value</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83867">
                <a:tc>
                  <a:txBody>
                    <a:bodyPr/>
                    <a:lstStyle/>
                    <a:p>
                      <a:r>
                        <a:rPr lang="en-GB" sz="2800" b="0" i="0" dirty="0">
                          <a:solidFill>
                            <a:schemeClr val="tx1"/>
                          </a:solidFill>
                          <a:latin typeface="Arial" panose="020B0604020202020204" pitchFamily="34" charset="0"/>
                          <a:cs typeface="Arial" panose="020B0604020202020204" pitchFamily="34" charset="0"/>
                        </a:rPr>
                        <a:t>Patients classified as chronic </a:t>
                      </a:r>
                      <a:r>
                        <a:rPr lang="en-GB" sz="2800" b="0" i="1" dirty="0">
                          <a:solidFill>
                            <a:schemeClr val="tx1"/>
                          </a:solidFill>
                          <a:latin typeface="Arial" panose="020B0604020202020204" pitchFamily="34" charset="0"/>
                          <a:cs typeface="Arial" panose="020B0604020202020204" pitchFamily="34" charset="0"/>
                        </a:rPr>
                        <a:t>Pseudomonas</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baseline="0" dirty="0">
                          <a:solidFill>
                            <a:schemeClr val="tx1"/>
                          </a:solidFill>
                          <a:latin typeface="Arial" panose="020B0604020202020204" pitchFamily="34" charset="0"/>
                          <a:cs typeface="Arial" panose="020B0604020202020204" pitchFamily="34" charset="0"/>
                        </a:rPr>
                        <a:t>13</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98</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dirty="0">
                          <a:solidFill>
                            <a:schemeClr val="tx1"/>
                          </a:solidFill>
                          <a:latin typeface="Arial" panose="020B0604020202020204" pitchFamily="34" charset="0"/>
                          <a:cs typeface="Arial" panose="020B0604020202020204" pitchFamily="34" charset="0"/>
                        </a:rPr>
                        <a:t>&lt; 0.001</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83867">
                <a:tc>
                  <a:txBody>
                    <a:bodyPr/>
                    <a:lstStyle/>
                    <a:p>
                      <a:r>
                        <a:rPr lang="en-GB" sz="2800" b="0" i="0" dirty="0">
                          <a:solidFill>
                            <a:schemeClr val="tx1"/>
                          </a:solidFill>
                          <a:latin typeface="Arial" panose="020B0604020202020204" pitchFamily="34" charset="0"/>
                          <a:cs typeface="Arial" panose="020B0604020202020204" pitchFamily="34" charset="0"/>
                        </a:rPr>
                        <a:t>Patients classified as intermittent</a:t>
                      </a:r>
                      <a:r>
                        <a:rPr lang="en-GB" sz="2800" b="0" i="0" baseline="0" dirty="0">
                          <a:solidFill>
                            <a:schemeClr val="tx1"/>
                          </a:solidFill>
                          <a:latin typeface="Arial" panose="020B0604020202020204" pitchFamily="34" charset="0"/>
                          <a:cs typeface="Arial" panose="020B0604020202020204" pitchFamily="34" charset="0"/>
                        </a:rPr>
                        <a:t> or no </a:t>
                      </a:r>
                      <a:r>
                        <a:rPr lang="en-GB" sz="2800" b="0" i="1" baseline="0" dirty="0">
                          <a:solidFill>
                            <a:schemeClr val="tx1"/>
                          </a:solidFill>
                          <a:latin typeface="Arial" panose="020B0604020202020204" pitchFamily="34" charset="0"/>
                          <a:cs typeface="Arial" panose="020B0604020202020204" pitchFamily="34" charset="0"/>
                        </a:rPr>
                        <a:t>Pseudomonas</a:t>
                      </a:r>
                      <a:endParaRPr lang="en-GB" sz="2800" b="0" i="1" dirty="0">
                        <a:solidFill>
                          <a:schemeClr val="tx1"/>
                        </a:solidFill>
                        <a:latin typeface="Arial" panose="020B0604020202020204" pitchFamily="34" charset="0"/>
                        <a:cs typeface="Arial" panose="020B0604020202020204" pitchFamily="34" charset="0"/>
                      </a:endParaRP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43</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baseline="0" dirty="0">
                          <a:solidFill>
                            <a:schemeClr val="tx1"/>
                          </a:solidFill>
                          <a:latin typeface="Arial" panose="020B0604020202020204" pitchFamily="34" charset="0"/>
                          <a:cs typeface="Arial" panose="020B0604020202020204" pitchFamily="34" charset="0"/>
                        </a:rPr>
                        <a:t>31</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dirty="0">
                          <a:solidFill>
                            <a:schemeClr val="tx1"/>
                          </a:solidFill>
                          <a:latin typeface="Arial" panose="020B0604020202020204" pitchFamily="34" charset="0"/>
                          <a:cs typeface="Arial" panose="020B0604020202020204" pitchFamily="34" charset="0"/>
                        </a:rPr>
                        <a:t>&lt;</a:t>
                      </a:r>
                      <a:r>
                        <a:rPr lang="en-GB" sz="2600" b="0" i="0" baseline="0" dirty="0">
                          <a:solidFill>
                            <a:schemeClr val="tx1"/>
                          </a:solidFill>
                          <a:latin typeface="Arial" panose="020B0604020202020204" pitchFamily="34" charset="0"/>
                          <a:cs typeface="Arial" panose="020B0604020202020204" pitchFamily="34" charset="0"/>
                        </a:rPr>
                        <a:t> 0.001</a:t>
                      </a:r>
                      <a:endParaRPr lang="en-GB" sz="2600" b="0" i="0" dirty="0">
                        <a:solidFill>
                          <a:schemeClr val="tx1"/>
                        </a:solidFill>
                        <a:latin typeface="Arial" panose="020B0604020202020204" pitchFamily="34" charset="0"/>
                        <a:cs typeface="Arial" panose="020B0604020202020204" pitchFamily="34" charset="0"/>
                      </a:endParaRP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2606">
                <a:tc>
                  <a:txBody>
                    <a:bodyPr/>
                    <a:lstStyle/>
                    <a:p>
                      <a:r>
                        <a:rPr lang="en-GB" sz="2800" b="0" i="0" dirty="0">
                          <a:solidFill>
                            <a:schemeClr val="tx1"/>
                          </a:solidFill>
                          <a:latin typeface="Arial" panose="020B0604020202020204" pitchFamily="34" charset="0"/>
                          <a:cs typeface="Arial" panose="020B0604020202020204" pitchFamily="34" charset="0"/>
                        </a:rPr>
                        <a:t>Age in years, </a:t>
                      </a:r>
                      <a:r>
                        <a:rPr lang="en-GB" sz="2400" b="0" i="0" dirty="0">
                          <a:solidFill>
                            <a:schemeClr val="tx1"/>
                          </a:solidFill>
                          <a:latin typeface="Arial" panose="020B0604020202020204" pitchFamily="34" charset="0"/>
                          <a:cs typeface="Arial" panose="020B0604020202020204" pitchFamily="34" charset="0"/>
                        </a:rPr>
                        <a:t>(IQR)</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24 </a:t>
                      </a:r>
                      <a:r>
                        <a:rPr lang="en-GB" sz="2400" b="0" i="0" dirty="0">
                          <a:solidFill>
                            <a:schemeClr val="tx1"/>
                          </a:solidFill>
                          <a:latin typeface="Arial" panose="020B0604020202020204" pitchFamily="34" charset="0"/>
                          <a:cs typeface="Arial" panose="020B0604020202020204" pitchFamily="34" charset="0"/>
                        </a:rPr>
                        <a:t>(18 – 33)</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27 </a:t>
                      </a:r>
                      <a:r>
                        <a:rPr lang="en-GB" sz="2400" b="0" i="0" dirty="0">
                          <a:solidFill>
                            <a:schemeClr val="tx1"/>
                          </a:solidFill>
                          <a:latin typeface="Arial" panose="020B0604020202020204" pitchFamily="34" charset="0"/>
                          <a:cs typeface="Arial" panose="020B0604020202020204" pitchFamily="34" charset="0"/>
                        </a:rPr>
                        <a:t>(22 – 34)</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dirty="0">
                          <a:solidFill>
                            <a:schemeClr val="tx1"/>
                          </a:solidFill>
                          <a:latin typeface="Arial" panose="020B0604020202020204" pitchFamily="34" charset="0"/>
                          <a:cs typeface="Arial" panose="020B0604020202020204" pitchFamily="34" charset="0"/>
                        </a:rPr>
                        <a:t>   0.024</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2606">
                <a:tc>
                  <a:txBody>
                    <a:bodyPr/>
                    <a:lstStyle/>
                    <a:p>
                      <a:r>
                        <a:rPr lang="en-GB" sz="2800" b="0" i="0" dirty="0">
                          <a:solidFill>
                            <a:schemeClr val="tx1"/>
                          </a:solidFill>
                          <a:latin typeface="Arial" panose="020B0604020202020204" pitchFamily="34" charset="0"/>
                          <a:cs typeface="Arial" panose="020B0604020202020204" pitchFamily="34" charset="0"/>
                        </a:rPr>
                        <a:t>Pancreatic insufficient</a:t>
                      </a:r>
                      <a:r>
                        <a:rPr lang="en-GB" sz="2400" b="0" i="0" dirty="0">
                          <a:solidFill>
                            <a:schemeClr val="tx1"/>
                          </a:solidFill>
                          <a:latin typeface="Arial" panose="020B0604020202020204" pitchFamily="34" charset="0"/>
                          <a:cs typeface="Arial" panose="020B0604020202020204" pitchFamily="34" charset="0"/>
                        </a:rPr>
                        <a:t> (%)</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28 </a:t>
                      </a:r>
                      <a:r>
                        <a:rPr lang="en-GB" sz="2400" b="0" i="0" dirty="0">
                          <a:solidFill>
                            <a:schemeClr val="tx1"/>
                          </a:solidFill>
                          <a:latin typeface="Arial" panose="020B0604020202020204" pitchFamily="34" charset="0"/>
                          <a:cs typeface="Arial" panose="020B0604020202020204" pitchFamily="34" charset="0"/>
                        </a:rPr>
                        <a:t>(50%)</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114 </a:t>
                      </a:r>
                      <a:r>
                        <a:rPr lang="en-GB" sz="2400" b="0" i="0" dirty="0">
                          <a:solidFill>
                            <a:schemeClr val="tx1"/>
                          </a:solidFill>
                          <a:latin typeface="Arial" panose="020B0604020202020204" pitchFamily="34" charset="0"/>
                          <a:cs typeface="Arial" panose="020B0604020202020204" pitchFamily="34" charset="0"/>
                        </a:rPr>
                        <a:t>(88.4%)</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dirty="0">
                          <a:solidFill>
                            <a:schemeClr val="tx1"/>
                          </a:solidFill>
                          <a:latin typeface="Arial" panose="020B0604020202020204" pitchFamily="34" charset="0"/>
                          <a:cs typeface="Arial" panose="020B0604020202020204" pitchFamily="34" charset="0"/>
                        </a:rPr>
                        <a:t>&lt; 0.001</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944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CF Related Diabetes, </a:t>
                      </a:r>
                      <a:r>
                        <a:rPr lang="en-GB" sz="2400" b="0" i="0" dirty="0">
                          <a:solidFill>
                            <a:schemeClr val="tx1"/>
                          </a:solidFill>
                          <a:latin typeface="Arial" panose="020B0604020202020204" pitchFamily="34" charset="0"/>
                          <a:cs typeface="Arial" panose="020B0604020202020204" pitchFamily="34" charset="0"/>
                        </a:rPr>
                        <a:t>(%)</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5 </a:t>
                      </a:r>
                      <a:r>
                        <a:rPr lang="en-GB" sz="2400" b="0" i="0" dirty="0">
                          <a:solidFill>
                            <a:schemeClr val="tx1"/>
                          </a:solidFill>
                          <a:latin typeface="Arial" panose="020B0604020202020204" pitchFamily="34" charset="0"/>
                          <a:cs typeface="Arial" panose="020B0604020202020204" pitchFamily="34" charset="0"/>
                        </a:rPr>
                        <a:t>(8.9%)</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37 </a:t>
                      </a:r>
                      <a:r>
                        <a:rPr lang="en-GB" sz="2400" b="0" i="0" dirty="0">
                          <a:solidFill>
                            <a:schemeClr val="tx1"/>
                          </a:solidFill>
                          <a:latin typeface="Arial" panose="020B0604020202020204" pitchFamily="34" charset="0"/>
                          <a:cs typeface="Arial" panose="020B0604020202020204" pitchFamily="34" charset="0"/>
                        </a:rPr>
                        <a:t>(28.7%)</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dirty="0">
                          <a:solidFill>
                            <a:schemeClr val="tx1"/>
                          </a:solidFill>
                          <a:latin typeface="Arial" panose="020B0604020202020204" pitchFamily="34" charset="0"/>
                          <a:cs typeface="Arial" panose="020B0604020202020204" pitchFamily="34" charset="0"/>
                        </a:rPr>
                        <a:t>   0.003</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18127">
                <a:tc>
                  <a:txBody>
                    <a:bodyPr/>
                    <a:lstStyle/>
                    <a:p>
                      <a:endParaRPr lang="en-GB" sz="1200" b="0" i="0" dirty="0">
                        <a:solidFill>
                          <a:schemeClr val="tx1"/>
                        </a:solidFill>
                        <a:latin typeface="Arial" panose="020B0604020202020204" pitchFamily="34" charset="0"/>
                        <a:cs typeface="Arial" panose="020B0604020202020204" pitchFamily="34" charset="0"/>
                      </a:endParaRPr>
                    </a:p>
                    <a:p>
                      <a:r>
                        <a:rPr lang="en-GB" sz="2800" b="0" i="0" dirty="0">
                          <a:solidFill>
                            <a:schemeClr val="tx1"/>
                          </a:solidFill>
                          <a:latin typeface="Arial" panose="020B0604020202020204" pitchFamily="34" charset="0"/>
                          <a:cs typeface="Arial" panose="020B0604020202020204" pitchFamily="34" charset="0"/>
                        </a:rPr>
                        <a:t>BMI,</a:t>
                      </a:r>
                      <a:r>
                        <a:rPr lang="en-GB" sz="2600" b="0" i="0" dirty="0">
                          <a:solidFill>
                            <a:schemeClr val="tx1"/>
                          </a:solidFill>
                          <a:latin typeface="Arial" panose="020B0604020202020204" pitchFamily="34" charset="0"/>
                          <a:cs typeface="Arial" panose="020B0604020202020204" pitchFamily="34" charset="0"/>
                        </a:rPr>
                        <a:t> </a:t>
                      </a:r>
                      <a:r>
                        <a:rPr lang="en-GB" sz="2400" b="0" i="0" dirty="0">
                          <a:solidFill>
                            <a:schemeClr val="tx1"/>
                          </a:solidFill>
                          <a:latin typeface="Arial" panose="020B0604020202020204" pitchFamily="34" charset="0"/>
                          <a:cs typeface="Arial" panose="020B0604020202020204" pitchFamily="34" charset="0"/>
                        </a:rPr>
                        <a:t>(IQR)</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23.8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tx1"/>
                          </a:solidFill>
                          <a:latin typeface="Arial" panose="020B0604020202020204" pitchFamily="34" charset="0"/>
                          <a:cs typeface="Arial" panose="020B0604020202020204" pitchFamily="34" charset="0"/>
                        </a:rPr>
                        <a:t>(22.2 – 28.3)</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22.3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tx1"/>
                          </a:solidFill>
                          <a:latin typeface="Arial" panose="020B0604020202020204" pitchFamily="34" charset="0"/>
                          <a:cs typeface="Arial" panose="020B0604020202020204" pitchFamily="34" charset="0"/>
                        </a:rPr>
                        <a:t>(19.8 – 24.9)</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baseline="0" dirty="0">
                          <a:solidFill>
                            <a:schemeClr val="tx1"/>
                          </a:solidFill>
                          <a:latin typeface="Arial" panose="020B0604020202020204" pitchFamily="34" charset="0"/>
                          <a:cs typeface="Arial" panose="020B0604020202020204" pitchFamily="34" charset="0"/>
                        </a:rPr>
                        <a:t>   </a:t>
                      </a:r>
                      <a:r>
                        <a:rPr lang="en-GB" sz="2600" b="0" i="0" dirty="0">
                          <a:solidFill>
                            <a:schemeClr val="tx1"/>
                          </a:solidFill>
                          <a:latin typeface="Arial" panose="020B0604020202020204" pitchFamily="34" charset="0"/>
                          <a:cs typeface="Arial" panose="020B0604020202020204" pitchFamily="34" charset="0"/>
                        </a:rPr>
                        <a:t>0.001</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8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 FEV1, </a:t>
                      </a:r>
                      <a:r>
                        <a:rPr lang="en-GB" sz="2400" b="0" i="0" dirty="0">
                          <a:solidFill>
                            <a:schemeClr val="tx1"/>
                          </a:solidFill>
                          <a:latin typeface="Arial" panose="020B0604020202020204" pitchFamily="34" charset="0"/>
                          <a:cs typeface="Arial" panose="020B0604020202020204" pitchFamily="34" charset="0"/>
                        </a:rPr>
                        <a:t>(IQR)</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92 </a:t>
                      </a:r>
                      <a:r>
                        <a:rPr lang="en-GB" sz="2400" b="0" i="0" dirty="0">
                          <a:solidFill>
                            <a:schemeClr val="tx1"/>
                          </a:solidFill>
                          <a:latin typeface="Arial" panose="020B0604020202020204" pitchFamily="34" charset="0"/>
                          <a:cs typeface="Arial" panose="020B0604020202020204" pitchFamily="34" charset="0"/>
                        </a:rPr>
                        <a:t>(81 – 98)</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76 </a:t>
                      </a:r>
                      <a:r>
                        <a:rPr lang="en-GB" sz="2400" b="0" i="0" dirty="0">
                          <a:solidFill>
                            <a:schemeClr val="tx1"/>
                          </a:solidFill>
                          <a:latin typeface="Arial" panose="020B0604020202020204" pitchFamily="34" charset="0"/>
                          <a:cs typeface="Arial" panose="020B0604020202020204" pitchFamily="34" charset="0"/>
                        </a:rPr>
                        <a:t>(52 – 90)</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dirty="0">
                          <a:solidFill>
                            <a:schemeClr val="tx1"/>
                          </a:solidFill>
                          <a:latin typeface="Arial" panose="020B0604020202020204" pitchFamily="34" charset="0"/>
                          <a:cs typeface="Arial" panose="020B0604020202020204" pitchFamily="34" charset="0"/>
                        </a:rPr>
                        <a:t>&lt; 0.001</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18127">
                <a:tc>
                  <a:txBody>
                    <a:bodyPr/>
                    <a:lstStyle/>
                    <a:p>
                      <a:r>
                        <a:rPr lang="en-GB" sz="2800" b="0" i="0" dirty="0">
                          <a:solidFill>
                            <a:schemeClr val="tx1"/>
                          </a:solidFill>
                          <a:latin typeface="Arial" panose="020B0604020202020204" pitchFamily="34" charset="0"/>
                          <a:cs typeface="Arial" panose="020B0604020202020204" pitchFamily="34" charset="0"/>
                        </a:rPr>
                        <a:t>IV</a:t>
                      </a:r>
                      <a:r>
                        <a:rPr lang="en-GB" sz="2800" b="0" i="0" baseline="0" dirty="0">
                          <a:solidFill>
                            <a:schemeClr val="tx1"/>
                          </a:solidFill>
                          <a:latin typeface="Arial" panose="020B0604020202020204" pitchFamily="34" charset="0"/>
                          <a:cs typeface="Arial" panose="020B0604020202020204" pitchFamily="34" charset="0"/>
                        </a:rPr>
                        <a:t> days, median</a:t>
                      </a:r>
                      <a:r>
                        <a:rPr lang="en-GB" sz="2800" b="0" i="0" dirty="0">
                          <a:solidFill>
                            <a:schemeClr val="tx1"/>
                          </a:solidFill>
                          <a:latin typeface="Arial" panose="020B0604020202020204" pitchFamily="34" charset="0"/>
                          <a:cs typeface="Arial" panose="020B0604020202020204" pitchFamily="34" charset="0"/>
                        </a:rPr>
                        <a:t> </a:t>
                      </a:r>
                      <a:r>
                        <a:rPr lang="en-GB" sz="2400" b="0" i="0" dirty="0">
                          <a:solidFill>
                            <a:schemeClr val="tx1"/>
                          </a:solidFill>
                          <a:latin typeface="Arial" panose="020B0604020202020204" pitchFamily="34" charset="0"/>
                          <a:cs typeface="Arial" panose="020B0604020202020204" pitchFamily="34" charset="0"/>
                        </a:rPr>
                        <a:t>(IQR)</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0</a:t>
                      </a:r>
                      <a:r>
                        <a:rPr lang="en-GB" sz="2600" b="0" i="0" dirty="0">
                          <a:solidFill>
                            <a:schemeClr val="tx1"/>
                          </a:solidFill>
                          <a:latin typeface="Arial" panose="020B0604020202020204" pitchFamily="34" charset="0"/>
                          <a:cs typeface="Arial" panose="020B0604020202020204" pitchFamily="34" charset="0"/>
                        </a:rPr>
                        <a:t> </a:t>
                      </a:r>
                      <a:r>
                        <a:rPr lang="en-GB" sz="2400" b="0" i="0" dirty="0">
                          <a:solidFill>
                            <a:schemeClr val="tx1"/>
                          </a:solidFill>
                          <a:latin typeface="Arial" panose="020B0604020202020204" pitchFamily="34" charset="0"/>
                          <a:cs typeface="Arial" panose="020B0604020202020204" pitchFamily="34" charset="0"/>
                        </a:rPr>
                        <a:t>(0 – 13)</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Arial" panose="020B0604020202020204" pitchFamily="34" charset="0"/>
                          <a:cs typeface="Arial" panose="020B0604020202020204" pitchFamily="34" charset="0"/>
                        </a:rPr>
                        <a:t>21</a:t>
                      </a:r>
                      <a:r>
                        <a:rPr lang="en-GB" sz="2600" b="0" i="0" dirty="0">
                          <a:solidFill>
                            <a:schemeClr val="tx1"/>
                          </a:solidFill>
                          <a:latin typeface="Arial" panose="020B0604020202020204" pitchFamily="34" charset="0"/>
                          <a:cs typeface="Arial" panose="020B0604020202020204" pitchFamily="34" charset="0"/>
                        </a:rPr>
                        <a:t> </a:t>
                      </a:r>
                      <a:r>
                        <a:rPr lang="en-GB" sz="2400" b="0" i="0" dirty="0">
                          <a:solidFill>
                            <a:schemeClr val="tx1"/>
                          </a:solidFill>
                          <a:latin typeface="Arial" panose="020B0604020202020204" pitchFamily="34" charset="0"/>
                          <a:cs typeface="Arial" panose="020B0604020202020204" pitchFamily="34" charset="0"/>
                        </a:rPr>
                        <a:t>(1 – 39)</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0" i="0" dirty="0">
                          <a:solidFill>
                            <a:schemeClr val="tx1"/>
                          </a:solidFill>
                          <a:latin typeface="Arial" panose="020B0604020202020204" pitchFamily="34" charset="0"/>
                          <a:cs typeface="Arial" panose="020B0604020202020204" pitchFamily="34" charset="0"/>
                        </a:rPr>
                        <a:t>&lt; 0.001</a:t>
                      </a:r>
                    </a:p>
                  </a:txBody>
                  <a:tcPr marL="91432" marR="9143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85" name="Table 84"/>
          <p:cNvGraphicFramePr>
            <a:graphicFrameLocks noGrp="1"/>
          </p:cNvGraphicFramePr>
          <p:nvPr>
            <p:extLst>
              <p:ext uri="{D42A27DB-BD31-4B8C-83A1-F6EECF244321}">
                <p14:modId xmlns:p14="http://schemas.microsoft.com/office/powerpoint/2010/main" val="985551186"/>
              </p:ext>
            </p:extLst>
          </p:nvPr>
        </p:nvGraphicFramePr>
        <p:xfrm>
          <a:off x="10093077" y="18447018"/>
          <a:ext cx="10056317" cy="5395471"/>
        </p:xfrm>
        <a:graphic>
          <a:graphicData uri="http://schemas.openxmlformats.org/drawingml/2006/table">
            <a:tbl>
              <a:tblPr firstRow="1" bandRow="1">
                <a:tableStyleId>{5C22544A-7EE6-4342-B048-85BDC9FD1C3A}</a:tableStyleId>
              </a:tblPr>
              <a:tblGrid>
                <a:gridCol w="4296185">
                  <a:extLst>
                    <a:ext uri="{9D8B030D-6E8A-4147-A177-3AD203B41FA5}">
                      <a16:colId xmlns:a16="http://schemas.microsoft.com/office/drawing/2014/main" val="3418461827"/>
                    </a:ext>
                  </a:extLst>
                </a:gridCol>
                <a:gridCol w="2052047">
                  <a:extLst>
                    <a:ext uri="{9D8B030D-6E8A-4147-A177-3AD203B41FA5}">
                      <a16:colId xmlns:a16="http://schemas.microsoft.com/office/drawing/2014/main" val="2362502178"/>
                    </a:ext>
                  </a:extLst>
                </a:gridCol>
                <a:gridCol w="2052047">
                  <a:extLst>
                    <a:ext uri="{9D8B030D-6E8A-4147-A177-3AD203B41FA5}">
                      <a16:colId xmlns:a16="http://schemas.microsoft.com/office/drawing/2014/main" val="2691903299"/>
                    </a:ext>
                  </a:extLst>
                </a:gridCol>
                <a:gridCol w="1656038">
                  <a:extLst>
                    <a:ext uri="{9D8B030D-6E8A-4147-A177-3AD203B41FA5}">
                      <a16:colId xmlns:a16="http://schemas.microsoft.com/office/drawing/2014/main" val="2682322020"/>
                    </a:ext>
                  </a:extLst>
                </a:gridCol>
              </a:tblGrid>
              <a:tr h="945000">
                <a:tc>
                  <a:txBody>
                    <a:bodyPr/>
                    <a:lstStyle/>
                    <a:p>
                      <a:endParaRPr lang="en-GB" sz="2800" b="0" i="0" dirty="0">
                        <a:latin typeface="+mj-lt"/>
                        <a:cs typeface="Arial" panose="020B0604020202020204" pitchFamily="34" charset="0"/>
                      </a:endParaRP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PAbs done</a:t>
                      </a: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n = 56</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PAbs not done</a:t>
                      </a: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n = 129</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i="0" dirty="0">
                        <a:solidFill>
                          <a:schemeClr val="tx1"/>
                        </a:solidFill>
                        <a:latin typeface="+mj-lt"/>
                        <a:cs typeface="Arial" panose="020B0604020202020204" pitchFamily="34" charset="0"/>
                      </a:endParaRPr>
                    </a:p>
                    <a:p>
                      <a:pPr algn="ctr"/>
                      <a:r>
                        <a:rPr lang="en-GB" sz="2800" b="0" i="0" dirty="0">
                          <a:solidFill>
                            <a:schemeClr val="tx1"/>
                          </a:solidFill>
                          <a:latin typeface="+mj-lt"/>
                          <a:cs typeface="Arial" panose="020B0604020202020204" pitchFamily="34" charset="0"/>
                        </a:rPr>
                        <a:t>P-value</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481248"/>
                  </a:ext>
                </a:extLst>
              </a:tr>
              <a:tr h="884031">
                <a:tc>
                  <a:txBody>
                    <a:bodyPr/>
                    <a:lstStyle/>
                    <a:p>
                      <a:r>
                        <a:rPr lang="en-GB" sz="2800" b="0" i="0" dirty="0">
                          <a:solidFill>
                            <a:schemeClr val="tx1"/>
                          </a:solidFill>
                          <a:latin typeface="+mj-lt"/>
                          <a:cs typeface="Arial" panose="020B0604020202020204" pitchFamily="34" charset="0"/>
                        </a:rPr>
                        <a:t>Sputum producer, </a:t>
                      </a:r>
                      <a:r>
                        <a:rPr lang="en-GB" sz="2400" b="0" i="0" dirty="0">
                          <a:solidFill>
                            <a:schemeClr val="tx1"/>
                          </a:solidFill>
                          <a:latin typeface="+mj-lt"/>
                          <a:cs typeface="Arial" panose="020B0604020202020204" pitchFamily="34" charset="0"/>
                        </a:rPr>
                        <a:t>(%)</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26 </a:t>
                      </a:r>
                      <a:r>
                        <a:rPr lang="en-GB" sz="2400" b="0" i="0" dirty="0">
                          <a:solidFill>
                            <a:schemeClr val="tx1"/>
                          </a:solidFill>
                          <a:latin typeface="+mj-lt"/>
                          <a:cs typeface="Arial" panose="020B0604020202020204" pitchFamily="34" charset="0"/>
                        </a:rPr>
                        <a:t>(46.4%)</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113 </a:t>
                      </a:r>
                      <a:r>
                        <a:rPr lang="en-GB" sz="2400" b="0" i="0" dirty="0">
                          <a:solidFill>
                            <a:schemeClr val="tx1"/>
                          </a:solidFill>
                          <a:latin typeface="+mj-lt"/>
                          <a:cs typeface="Arial" panose="020B0604020202020204" pitchFamily="34" charset="0"/>
                        </a:rPr>
                        <a:t>(87.6%)</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&lt; 0.001</a:t>
                      </a:r>
                      <a:endParaRPr lang="en-GB" sz="2400" b="0" i="0" dirty="0">
                        <a:solidFill>
                          <a:schemeClr val="tx1"/>
                        </a:solidFill>
                        <a:latin typeface="+mj-lt"/>
                        <a:cs typeface="Arial" panose="020B0604020202020204" pitchFamily="34" charset="0"/>
                      </a:endParaRP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3378981"/>
                  </a:ext>
                </a:extLst>
              </a:tr>
              <a:tr h="1310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Total respiratory samples, median </a:t>
                      </a:r>
                      <a:r>
                        <a:rPr lang="en-GB" sz="2400" b="0" i="0" dirty="0">
                          <a:solidFill>
                            <a:schemeClr val="tx1"/>
                          </a:solidFill>
                          <a:latin typeface="+mj-lt"/>
                          <a:cs typeface="Arial" panose="020B0604020202020204" pitchFamily="34" charset="0"/>
                        </a:rPr>
                        <a:t>(IQR)</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5 </a:t>
                      </a:r>
                      <a:r>
                        <a:rPr lang="en-GB" sz="2400" b="0" i="0" dirty="0">
                          <a:solidFill>
                            <a:schemeClr val="tx1"/>
                          </a:solidFill>
                          <a:latin typeface="+mj-lt"/>
                          <a:cs typeface="Arial" panose="020B0604020202020204" pitchFamily="34" charset="0"/>
                        </a:rPr>
                        <a:t>(3 – 6)</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7 </a:t>
                      </a:r>
                      <a:r>
                        <a:rPr lang="en-GB" sz="2400" b="0" i="0" dirty="0">
                          <a:solidFill>
                            <a:schemeClr val="tx1"/>
                          </a:solidFill>
                          <a:latin typeface="+mj-lt"/>
                          <a:cs typeface="Arial" panose="020B0604020202020204" pitchFamily="34" charset="0"/>
                        </a:rPr>
                        <a:t>(4 – 10)</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   0.001</a:t>
                      </a:r>
                      <a:endParaRPr lang="en-GB" sz="2400" b="0" i="0" dirty="0">
                        <a:solidFill>
                          <a:schemeClr val="tx1"/>
                        </a:solidFill>
                        <a:latin typeface="+mj-lt"/>
                        <a:cs typeface="Arial" panose="020B0604020202020204" pitchFamily="34" charset="0"/>
                      </a:endParaRP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397890"/>
                  </a:ext>
                </a:extLst>
              </a:tr>
              <a:tr h="88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Sputum, median </a:t>
                      </a:r>
                      <a:r>
                        <a:rPr lang="en-GB" sz="2400" b="0" i="0" dirty="0">
                          <a:solidFill>
                            <a:schemeClr val="tx1"/>
                          </a:solidFill>
                          <a:latin typeface="+mj-lt"/>
                          <a:cs typeface="Arial" panose="020B0604020202020204" pitchFamily="34" charset="0"/>
                        </a:rPr>
                        <a:t>(IQR)</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0 </a:t>
                      </a:r>
                      <a:r>
                        <a:rPr lang="en-GB" sz="2400" b="0" i="0" dirty="0">
                          <a:solidFill>
                            <a:schemeClr val="tx1"/>
                          </a:solidFill>
                          <a:latin typeface="+mj-lt"/>
                          <a:cs typeface="Arial" panose="020B0604020202020204" pitchFamily="34" charset="0"/>
                        </a:rPr>
                        <a:t>(0 – 3)</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4 </a:t>
                      </a:r>
                      <a:r>
                        <a:rPr lang="en-GB" sz="2400" b="0" i="0" dirty="0">
                          <a:solidFill>
                            <a:schemeClr val="tx1"/>
                          </a:solidFill>
                          <a:latin typeface="+mj-lt"/>
                          <a:cs typeface="Arial" panose="020B0604020202020204" pitchFamily="34" charset="0"/>
                        </a:rPr>
                        <a:t>(1 – 8)</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&lt; 0.001</a:t>
                      </a:r>
                      <a:endParaRPr lang="en-GB" sz="2400" b="0" i="0" dirty="0">
                        <a:solidFill>
                          <a:schemeClr val="tx1"/>
                        </a:solidFill>
                        <a:latin typeface="+mj-lt"/>
                        <a:cs typeface="Arial" panose="020B0604020202020204" pitchFamily="34" charset="0"/>
                      </a:endParaRP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568303"/>
                  </a:ext>
                </a:extLst>
              </a:tr>
              <a:tr h="94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Cough swabs, median </a:t>
                      </a:r>
                      <a:r>
                        <a:rPr lang="en-GB" sz="2400" b="0" i="0" dirty="0">
                          <a:solidFill>
                            <a:schemeClr val="tx1"/>
                          </a:solidFill>
                          <a:latin typeface="+mj-lt"/>
                          <a:cs typeface="Arial" panose="020B0604020202020204" pitchFamily="34" charset="0"/>
                        </a:rPr>
                        <a:t>(IQR)</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3 </a:t>
                      </a:r>
                      <a:r>
                        <a:rPr lang="en-GB" sz="2400" b="0" i="0" dirty="0">
                          <a:solidFill>
                            <a:schemeClr val="tx1"/>
                          </a:solidFill>
                          <a:latin typeface="+mj-lt"/>
                          <a:cs typeface="Arial" panose="020B0604020202020204" pitchFamily="34" charset="0"/>
                        </a:rPr>
                        <a:t>(2 – 5)</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1 </a:t>
                      </a:r>
                      <a:r>
                        <a:rPr lang="en-GB" sz="2400" b="0" i="0" dirty="0">
                          <a:solidFill>
                            <a:schemeClr val="tx1"/>
                          </a:solidFill>
                          <a:latin typeface="+mj-lt"/>
                          <a:cs typeface="Arial" panose="020B0604020202020204" pitchFamily="34" charset="0"/>
                        </a:rPr>
                        <a:t>(0 – 3)</a:t>
                      </a: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0" i="0" dirty="0">
                        <a:solidFill>
                          <a:schemeClr val="tx1"/>
                        </a:solidFill>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dirty="0">
                          <a:solidFill>
                            <a:schemeClr val="tx1"/>
                          </a:solidFill>
                          <a:latin typeface="+mj-lt"/>
                          <a:cs typeface="Arial" panose="020B0604020202020204" pitchFamily="34" charset="0"/>
                        </a:rPr>
                        <a:t>&lt; 0.001</a:t>
                      </a:r>
                      <a:endParaRPr lang="en-GB" sz="2400" b="0" i="0" dirty="0">
                        <a:solidFill>
                          <a:schemeClr val="tx1"/>
                        </a:solidFill>
                        <a:latin typeface="+mj-lt"/>
                        <a:cs typeface="Arial" panose="020B0604020202020204" pitchFamily="34" charset="0"/>
                      </a:endParaRPr>
                    </a:p>
                  </a:txBody>
                  <a:tcPr marL="91432" marR="91432"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040392"/>
                  </a:ext>
                </a:extLst>
              </a:tr>
            </a:tbl>
          </a:graphicData>
        </a:graphic>
      </p:graphicFrame>
      <p:sp>
        <p:nvSpPr>
          <p:cNvPr id="86" name="Text Box 69"/>
          <p:cNvSpPr txBox="1">
            <a:spLocks noChangeArrowheads="1"/>
          </p:cNvSpPr>
          <p:nvPr/>
        </p:nvSpPr>
        <p:spPr bwMode="auto">
          <a:xfrm>
            <a:off x="9949060" y="6668003"/>
            <a:ext cx="101629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t>Patients with previous lung transplantation or on Ivacaftor were excluded.</a:t>
            </a:r>
          </a:p>
          <a:p>
            <a:endParaRPr lang="en-GB" altLang="en-US" sz="2400" dirty="0">
              <a:latin typeface="Calibri" panose="020F0502020204030204" pitchFamily="34" charset="0"/>
            </a:endParaRPr>
          </a:p>
        </p:txBody>
      </p:sp>
      <p:cxnSp>
        <p:nvCxnSpPr>
          <p:cNvPr id="87" name="Straight Arrow Connector 3"/>
          <p:cNvCxnSpPr>
            <a:cxnSpLocks noChangeShapeType="1"/>
          </p:cNvCxnSpPr>
          <p:nvPr/>
        </p:nvCxnSpPr>
        <p:spPr bwMode="auto">
          <a:xfrm>
            <a:off x="22660606" y="14572428"/>
            <a:ext cx="13841" cy="1440000"/>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cxnSp>
        <p:nvCxnSpPr>
          <p:cNvPr id="90" name="Straight Arrow Connector 3"/>
          <p:cNvCxnSpPr>
            <a:cxnSpLocks noChangeShapeType="1"/>
          </p:cNvCxnSpPr>
          <p:nvPr/>
        </p:nvCxnSpPr>
        <p:spPr bwMode="auto">
          <a:xfrm>
            <a:off x="22660606" y="17237020"/>
            <a:ext cx="13841" cy="1440000"/>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cxnSp>
        <p:nvCxnSpPr>
          <p:cNvPr id="92" name="Straight Arrow Connector 3"/>
          <p:cNvCxnSpPr>
            <a:cxnSpLocks noChangeShapeType="1"/>
          </p:cNvCxnSpPr>
          <p:nvPr/>
        </p:nvCxnSpPr>
        <p:spPr bwMode="auto">
          <a:xfrm>
            <a:off x="24624639" y="14572428"/>
            <a:ext cx="3010990" cy="1502362"/>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sp>
        <p:nvSpPr>
          <p:cNvPr id="94" name="Rectangle 116"/>
          <p:cNvSpPr>
            <a:spLocks noChangeArrowheads="1"/>
          </p:cNvSpPr>
          <p:nvPr/>
        </p:nvSpPr>
        <p:spPr bwMode="auto">
          <a:xfrm>
            <a:off x="25621303" y="11107198"/>
            <a:ext cx="3960812" cy="1224000"/>
          </a:xfrm>
          <a:prstGeom prst="rect">
            <a:avLst/>
          </a:prstGeom>
          <a:solidFill>
            <a:srgbClr val="FFC000"/>
          </a:solidFill>
          <a:ln w="9525">
            <a:no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13 patients PAbs measured</a:t>
            </a:r>
          </a:p>
          <a:p>
            <a:pPr algn="ctr"/>
            <a:r>
              <a:rPr lang="en-GB" altLang="en-US" sz="2400" dirty="0">
                <a:latin typeface="+mj-lt"/>
              </a:rPr>
              <a:t> inappropriately</a:t>
            </a:r>
          </a:p>
        </p:txBody>
      </p:sp>
      <p:cxnSp>
        <p:nvCxnSpPr>
          <p:cNvPr id="95" name="Straight Arrow Connector 3"/>
          <p:cNvCxnSpPr>
            <a:cxnSpLocks noChangeShapeType="1"/>
            <a:stCxn id="1210" idx="2"/>
          </p:cNvCxnSpPr>
          <p:nvPr/>
        </p:nvCxnSpPr>
        <p:spPr bwMode="auto">
          <a:xfrm flipH="1">
            <a:off x="27621654" y="10114473"/>
            <a:ext cx="5966" cy="992725"/>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pic>
        <p:nvPicPr>
          <p:cNvPr id="1028" name="Picture 4" descr="http://www.ssidiagnostica.com/genimage.ashx?i=RmFsc2VfX3x8X19odHRwOi8vd3d3LnNzaWRpYWdub3N0aWNhLmNvbS8tL21lZGlhL0luZGhvbGQvREstLS1kYW5zay9Qcm9kdWt0ZXItb2cteWRlbHNlci9EaWFnbm9zdGljYS9QaWN0dXJlcy9LYXJydXNzZWxiaWxsZWRlci9ieWduaW5nLTFfMDA0LXdlYi1ueS5hc2h4P213PTk1OF9ffHxfXzIxNDc0ODM2NDdfX3x8X18yMTQ3NDgzNjQ3X198fF9fRmFsc2VfX3x8X19UcnVlX198fF9fVHJ1ZV9ffHxfXzRfX3x8X19fX3x8X18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89124" y="38722716"/>
            <a:ext cx="9333484" cy="2708464"/>
          </a:xfrm>
          <a:prstGeom prst="rect">
            <a:avLst/>
          </a:prstGeom>
          <a:noFill/>
          <a:extLst>
            <a:ext uri="{909E8E84-426E-40DD-AFC4-6F175D3DCCD1}">
              <a14:hiddenFill xmlns:a14="http://schemas.microsoft.com/office/drawing/2010/main">
                <a:solidFill>
                  <a:srgbClr val="FFFFFF"/>
                </a:solidFill>
              </a14:hiddenFill>
            </a:ext>
          </a:extLst>
        </p:spPr>
      </p:pic>
      <p:sp>
        <p:nvSpPr>
          <p:cNvPr id="99" name="Text Box 48"/>
          <p:cNvSpPr txBox="1">
            <a:spLocks noChangeArrowheads="1"/>
          </p:cNvSpPr>
          <p:nvPr/>
        </p:nvSpPr>
        <p:spPr bwMode="auto">
          <a:xfrm>
            <a:off x="20267785" y="37400140"/>
            <a:ext cx="9471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4000" b="1" dirty="0">
                <a:latin typeface="+mj-lt"/>
              </a:rPr>
              <a:t>Acknowledgements</a:t>
            </a:r>
          </a:p>
        </p:txBody>
      </p:sp>
      <p:sp>
        <p:nvSpPr>
          <p:cNvPr id="100" name="Text Box 69"/>
          <p:cNvSpPr txBox="1">
            <a:spLocks noChangeArrowheads="1"/>
          </p:cNvSpPr>
          <p:nvPr/>
        </p:nvSpPr>
        <p:spPr bwMode="auto">
          <a:xfrm>
            <a:off x="20198532" y="38120400"/>
            <a:ext cx="100568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dirty="0">
                <a:latin typeface="+mj-lt"/>
              </a:rPr>
              <a:t>None of the authors have any conflict of interest.</a:t>
            </a:r>
            <a:endParaRPr lang="en-GB" altLang="en-US" sz="2800" dirty="0">
              <a:latin typeface="+mj-lt"/>
            </a:endParaRPr>
          </a:p>
          <a:p>
            <a:r>
              <a:rPr lang="en-GB" altLang="en-US" sz="2400" dirty="0">
                <a:latin typeface="Calibri" panose="020F0502020204030204" pitchFamily="34" charset="0"/>
              </a:rPr>
              <a:t>  </a:t>
            </a:r>
          </a:p>
        </p:txBody>
      </p:sp>
      <p:sp>
        <p:nvSpPr>
          <p:cNvPr id="101" name="Text Box 69"/>
          <p:cNvSpPr txBox="1">
            <a:spLocks noChangeArrowheads="1"/>
          </p:cNvSpPr>
          <p:nvPr/>
        </p:nvSpPr>
        <p:spPr bwMode="auto">
          <a:xfrm>
            <a:off x="20307133" y="41531350"/>
            <a:ext cx="10056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r>
              <a:rPr lang="en-GB" sz="2800" i="1" dirty="0">
                <a:latin typeface="+mj-lt"/>
              </a:rPr>
              <a:t>We would like to thank those at SSI Diagnostica for contributing to the costs of presenting this work.</a:t>
            </a:r>
            <a:endParaRPr lang="en-GB" altLang="en-US" sz="2400" i="1" dirty="0">
              <a:latin typeface="Calibri" panose="020F0502020204030204" pitchFamily="34" charset="0"/>
            </a:endParaRPr>
          </a:p>
        </p:txBody>
      </p:sp>
      <p:sp>
        <p:nvSpPr>
          <p:cNvPr id="61" name="Text Box 48"/>
          <p:cNvSpPr txBox="1">
            <a:spLocks noChangeArrowheads="1"/>
          </p:cNvSpPr>
          <p:nvPr/>
        </p:nvSpPr>
        <p:spPr bwMode="auto">
          <a:xfrm>
            <a:off x="10180800" y="7931074"/>
            <a:ext cx="9471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u="sng" dirty="0">
                <a:latin typeface="+mj-lt"/>
              </a:rPr>
              <a:t>Table 1: Comparison of baseline and characteristics of those tested and not tested</a:t>
            </a:r>
          </a:p>
        </p:txBody>
      </p:sp>
      <p:sp>
        <p:nvSpPr>
          <p:cNvPr id="63" name="Text Box 48"/>
          <p:cNvSpPr txBox="1">
            <a:spLocks noChangeArrowheads="1"/>
          </p:cNvSpPr>
          <p:nvPr/>
        </p:nvSpPr>
        <p:spPr bwMode="auto">
          <a:xfrm>
            <a:off x="10180800" y="17292663"/>
            <a:ext cx="9471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5125">
              <a:defRPr sz="8200">
                <a:solidFill>
                  <a:schemeClr val="tx1"/>
                </a:solidFill>
                <a:latin typeface="Arial" panose="020B0604020202020204" pitchFamily="34" charset="0"/>
                <a:cs typeface="Arial" panose="020B0604020202020204" pitchFamily="34" charset="0"/>
              </a:defRPr>
            </a:lvl1pPr>
            <a:lvl2pPr marL="742950" indent="-285750" defTabSz="4175125">
              <a:defRPr sz="8200">
                <a:solidFill>
                  <a:schemeClr val="tx1"/>
                </a:solidFill>
                <a:latin typeface="Arial" panose="020B0604020202020204" pitchFamily="34" charset="0"/>
                <a:cs typeface="Arial" panose="020B0604020202020204" pitchFamily="34" charset="0"/>
              </a:defRPr>
            </a:lvl2pPr>
            <a:lvl3pPr marL="1143000" indent="-228600" defTabSz="4175125">
              <a:defRPr sz="8200">
                <a:solidFill>
                  <a:schemeClr val="tx1"/>
                </a:solidFill>
                <a:latin typeface="Arial" panose="020B0604020202020204" pitchFamily="34" charset="0"/>
                <a:cs typeface="Arial" panose="020B0604020202020204" pitchFamily="34" charset="0"/>
              </a:defRPr>
            </a:lvl3pPr>
            <a:lvl4pPr marL="1600200" indent="-228600" defTabSz="4175125">
              <a:defRPr sz="8200">
                <a:solidFill>
                  <a:schemeClr val="tx1"/>
                </a:solidFill>
                <a:latin typeface="Arial" panose="020B0604020202020204" pitchFamily="34" charset="0"/>
                <a:cs typeface="Arial" panose="020B0604020202020204" pitchFamily="34" charset="0"/>
              </a:defRPr>
            </a:lvl4pPr>
            <a:lvl5pPr marL="2057400" indent="-228600" defTabSz="4175125">
              <a:defRPr sz="8200">
                <a:solidFill>
                  <a:schemeClr val="tx1"/>
                </a:solidFill>
                <a:latin typeface="Arial" panose="020B0604020202020204" pitchFamily="34" charset="0"/>
                <a:cs typeface="Arial" panose="020B0604020202020204" pitchFamily="34" charset="0"/>
              </a:defRPr>
            </a:lvl5pPr>
            <a:lvl6pPr marL="25146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defTabSz="4175125"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u="sng" dirty="0">
                <a:latin typeface="+mj-lt"/>
              </a:rPr>
              <a:t>Table 2: Comparison of investigations of those tested and not tested</a:t>
            </a:r>
          </a:p>
        </p:txBody>
      </p:sp>
      <p:cxnSp>
        <p:nvCxnSpPr>
          <p:cNvPr id="64" name="Straight Arrow Connector 3"/>
          <p:cNvCxnSpPr>
            <a:cxnSpLocks noChangeShapeType="1"/>
          </p:cNvCxnSpPr>
          <p:nvPr/>
        </p:nvCxnSpPr>
        <p:spPr bwMode="auto">
          <a:xfrm>
            <a:off x="24640292" y="10042672"/>
            <a:ext cx="3622" cy="1842811"/>
          </a:xfrm>
          <a:prstGeom prst="straightConnector1">
            <a:avLst/>
          </a:prstGeom>
          <a:noFill/>
          <a:ln w="3810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67" name="Straight Arrow Connector 3"/>
          <p:cNvCxnSpPr>
            <a:cxnSpLocks noChangeShapeType="1"/>
          </p:cNvCxnSpPr>
          <p:nvPr/>
        </p:nvCxnSpPr>
        <p:spPr bwMode="auto">
          <a:xfrm>
            <a:off x="24643914" y="11885483"/>
            <a:ext cx="2972440" cy="1462945"/>
          </a:xfrm>
          <a:prstGeom prst="straightConnector1">
            <a:avLst/>
          </a:prstGeom>
          <a:noFill/>
          <a:ln w="38100" algn="ctr">
            <a:solidFill>
              <a:schemeClr val="tx1"/>
            </a:solidFill>
            <a:round/>
            <a:headEnd/>
            <a:tailEnd type="arrow" w="med" len="lg"/>
          </a:ln>
          <a:extLst>
            <a:ext uri="{909E8E84-426E-40DD-AFC4-6F175D3DCCD1}">
              <a14:hiddenFill xmlns:a14="http://schemas.microsoft.com/office/drawing/2010/main">
                <a:noFill/>
              </a14:hiddenFill>
            </a:ext>
          </a:extLst>
        </p:spPr>
      </p:cxnSp>
      <p:sp>
        <p:nvSpPr>
          <p:cNvPr id="68" name="Rectangle 112"/>
          <p:cNvSpPr>
            <a:spLocks noChangeArrowheads="1"/>
          </p:cNvSpPr>
          <p:nvPr/>
        </p:nvSpPr>
        <p:spPr bwMode="auto">
          <a:xfrm>
            <a:off x="23126524" y="6455519"/>
            <a:ext cx="3960813" cy="1224000"/>
          </a:xfrm>
          <a:prstGeom prst="rect">
            <a:avLst/>
          </a:prstGeom>
          <a:solidFill>
            <a:schemeClr val="accent1"/>
          </a:solidFill>
          <a:ln w="9525">
            <a:solidFill>
              <a:schemeClr val="tx1"/>
            </a:solidFill>
            <a:miter lim="800000"/>
            <a:headEnd/>
            <a:tailEnd/>
          </a:ln>
        </p:spPr>
        <p:txBody>
          <a:bodyPr wrap="none" anchor="ctr"/>
          <a:lstStyle>
            <a:lvl1pPr>
              <a:defRPr sz="8200">
                <a:solidFill>
                  <a:schemeClr val="tx1"/>
                </a:solidFill>
                <a:latin typeface="Arial" panose="020B0604020202020204" pitchFamily="34" charset="0"/>
                <a:cs typeface="Arial" panose="020B0604020202020204" pitchFamily="34" charset="0"/>
              </a:defRPr>
            </a:lvl1pPr>
            <a:lvl2pPr marL="742950" indent="-285750">
              <a:defRPr sz="8200">
                <a:solidFill>
                  <a:schemeClr val="tx1"/>
                </a:solidFill>
                <a:latin typeface="Arial" panose="020B0604020202020204" pitchFamily="34" charset="0"/>
                <a:cs typeface="Arial" panose="020B0604020202020204" pitchFamily="34" charset="0"/>
              </a:defRPr>
            </a:lvl2pPr>
            <a:lvl3pPr marL="1143000" indent="-228600">
              <a:defRPr sz="8200">
                <a:solidFill>
                  <a:schemeClr val="tx1"/>
                </a:solidFill>
                <a:latin typeface="Arial" panose="020B0604020202020204" pitchFamily="34" charset="0"/>
                <a:cs typeface="Arial" panose="020B0604020202020204" pitchFamily="34" charset="0"/>
              </a:defRPr>
            </a:lvl3pPr>
            <a:lvl4pPr marL="1600200" indent="-228600">
              <a:defRPr sz="8200">
                <a:solidFill>
                  <a:schemeClr val="tx1"/>
                </a:solidFill>
                <a:latin typeface="Arial" panose="020B0604020202020204" pitchFamily="34" charset="0"/>
                <a:cs typeface="Arial" panose="020B0604020202020204" pitchFamily="34" charset="0"/>
              </a:defRPr>
            </a:lvl4pPr>
            <a:lvl5pPr marL="2057400" indent="-228600">
              <a:defRPr sz="82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8200">
                <a:solidFill>
                  <a:schemeClr val="tx1"/>
                </a:solidFill>
                <a:latin typeface="Arial" panose="020B0604020202020204" pitchFamily="34" charset="0"/>
                <a:cs typeface="Arial" panose="020B0604020202020204" pitchFamily="34" charset="0"/>
              </a:defRPr>
            </a:lvl9pPr>
          </a:lstStyle>
          <a:p>
            <a:pPr algn="ctr"/>
            <a:r>
              <a:rPr lang="en-GB" altLang="en-US" sz="2400" dirty="0">
                <a:latin typeface="+mj-lt"/>
              </a:rPr>
              <a:t>185 patients studied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5125"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5125"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7480</TotalTime>
  <Words>1454</Words>
  <Application>Microsoft Office PowerPoint</Application>
  <PresentationFormat>Custom</PresentationFormat>
  <Paragraphs>143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Neil Lawrence</cp:lastModifiedBy>
  <cp:revision>213</cp:revision>
  <cp:lastPrinted>2009-11-18T18:02:05Z</cp:lastPrinted>
  <dcterms:created xsi:type="dcterms:W3CDTF">2008-08-27T09:09:14Z</dcterms:created>
  <dcterms:modified xsi:type="dcterms:W3CDTF">2017-06-11T20:20:38Z</dcterms:modified>
</cp:coreProperties>
</file>