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0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FF458-BD8A-41D8-8AB5-37A980F2CA46}" v="5" dt="2021-02-28T06:46:50.9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il Lawrence" userId="8a61cc64-6ddc-44c3-ba44-40882efe7d33" providerId="ADAL" clId="{97BFF458-BD8A-41D8-8AB5-37A980F2CA46}"/>
    <pc:docChg chg="modSld">
      <pc:chgData name="Neil Lawrence" userId="8a61cc64-6ddc-44c3-ba44-40882efe7d33" providerId="ADAL" clId="{97BFF458-BD8A-41D8-8AB5-37A980F2CA46}" dt="2021-02-28T06:46:50.915" v="4"/>
      <pc:docMkLst>
        <pc:docMk/>
      </pc:docMkLst>
      <pc:sldChg chg="addSp delSp modSp modTransition modAnim">
        <pc:chgData name="Neil Lawrence" userId="8a61cc64-6ddc-44c3-ba44-40882efe7d33" providerId="ADAL" clId="{97BFF458-BD8A-41D8-8AB5-37A980F2CA46}" dt="2021-02-28T06:46:50.915" v="4"/>
        <pc:sldMkLst>
          <pc:docMk/>
          <pc:sldMk cId="3375564784" sldId="306"/>
        </pc:sldMkLst>
        <pc:picChg chg="add del mod">
          <ac:chgData name="Neil Lawrence" userId="8a61cc64-6ddc-44c3-ba44-40882efe7d33" providerId="ADAL" clId="{97BFF458-BD8A-41D8-8AB5-37A980F2CA46}" dt="2021-02-28T06:42:39.687" v="1"/>
          <ac:picMkLst>
            <pc:docMk/>
            <pc:sldMk cId="3375564784" sldId="306"/>
            <ac:picMk id="3" creationId="{259C0A45-0B32-4F64-8581-C8344A4CBDFF}"/>
          </ac:picMkLst>
        </pc:picChg>
        <pc:picChg chg="add del mod">
          <ac:chgData name="Neil Lawrence" userId="8a61cc64-6ddc-44c3-ba44-40882efe7d33" providerId="ADAL" clId="{97BFF458-BD8A-41D8-8AB5-37A980F2CA46}" dt="2021-02-28T06:43:45.644" v="3"/>
          <ac:picMkLst>
            <pc:docMk/>
            <pc:sldMk cId="3375564784" sldId="306"/>
            <ac:picMk id="4" creationId="{18411279-EB35-47E0-A55F-D8413B76188D}"/>
          </ac:picMkLst>
        </pc:picChg>
        <pc:picChg chg="add mod">
          <ac:chgData name="Neil Lawrence" userId="8a61cc64-6ddc-44c3-ba44-40882efe7d33" providerId="ADAL" clId="{97BFF458-BD8A-41D8-8AB5-37A980F2CA46}" dt="2021-02-28T06:46:50.915" v="4"/>
          <ac:picMkLst>
            <pc:docMk/>
            <pc:sldMk cId="3375564784" sldId="306"/>
            <ac:picMk id="7" creationId="{D38F10BD-E9E0-4148-AFD4-DEFD9A3E59D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1C11D-E19D-4FB8-905F-58BC001D89FE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35CEC-6FF8-4A76-B0DD-C4DE096080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5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DE56-7DAF-4BF2-A469-78E34192B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D9296-D705-4430-ABC0-5D7D6CE884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EE015-A201-4EA0-AFF4-A5456F58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A0821-B1D4-4149-808D-908ABBC4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9BFF3-C6B2-45B8-9177-89B93279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4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CF56-1C64-437D-99F2-1E76028E6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6E302B-9971-4EC5-90CA-4011E1E03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8091-3199-4347-8554-E9CE3265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59072-94A2-431C-AE91-6C2CD95FC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BC45A-6F54-4DE9-9F74-35107DDA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779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BDD818-A50E-46EB-8FF9-6FA0B0BF1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5A756-BCA9-4F21-B90B-5ED0E5120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A0FBD-C08C-4A89-AF6D-E1A0C4BB8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88051-F143-4378-9BA2-63A9C324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A4D1-D172-4BD7-953B-5BF4CA9A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46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A243-9F58-40E3-BF98-D06EEBA7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65CD3-600A-4477-8C69-04B49E441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4E4EA-506B-426F-B9FF-0D158A504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F507F-DD7E-4299-8EBE-E4425738D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C647E-B644-458C-8F53-12585E20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814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3DBF-749A-446E-A25F-819C11EC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818BC-DF85-4E7C-95D4-EA6680CB5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219A-1A28-415A-A7B5-91E44E405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F11E9-AECE-482E-B1B7-6A86B900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0B4C3-A6A0-4F5C-BD06-9E43F1F2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27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D608-9E30-441F-933B-602C3B57E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4EEB2-6EC7-4E57-BD3F-42D6DDDC3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956A5-889C-42FA-AB51-0A7BB28B2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CF258-EBF9-4509-B67C-8FD1C6AB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649E2-1AAD-4B3D-925C-BBF42B340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941C2-6248-4531-8A60-D17244AC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7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61DF-089F-4650-80E7-D5F068FD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9DCF-80AB-4F9E-8B96-99AAB9723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D1106-697E-4478-B664-1B738E16D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7827C2-9EC1-49EA-8162-74F85A560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FAD70-70F6-4FE5-8B30-0240C5A76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857B44-8FDB-46D9-8433-E0C27519E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DE18F2-4950-4D03-B4CB-7B2A2F7FC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4CD0D-9EC2-4058-9FDD-7F7D36C5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00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BA887-F18A-4C0E-8AF5-763990DB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53339-58A8-4625-B805-F2DA1024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27673-93E6-4466-B741-D257B268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11E1E-2421-4DDE-9538-55C6AE4C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494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AB7F8-3378-4B6E-A233-223B35CA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820160-06F8-48AB-9BFD-A471B9FD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65F62-628D-4D44-A01C-FCA2B96C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7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211A0-25B4-45B9-ACED-4E6C7053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DD3A0-811F-4759-901A-DA65039CE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C085F-2527-4FC2-828A-CA8E6466B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E72D4-97BA-47C7-B4B9-D6F523FD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059E2-9054-4007-80F4-6F6D3B5F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32FE7-03EA-438A-9218-7B02C8BF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BF302-68D8-4EB5-9AD0-58C76A2F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675B3-3F77-4F73-A1A6-25757BAFEA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57178-A475-419F-B56A-4F0AC9C33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30D6A5-B8EB-4E24-9BCA-39E562B4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73561-681B-4E77-BF06-6AA2D7F1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1EF2C-142D-426D-8C4F-8C8B5800F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02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FB1CF7-1751-4081-B4B9-A5CEB3F3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13972-4554-4AF1-9659-9BC4D942D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DC3EB-D751-4AC1-8E4F-35E6909DAC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9A98-093D-4F13-932A-CA2C1194F48B}" type="datetimeFigureOut">
              <a:rPr lang="en-GB" smtClean="0"/>
              <a:t>27/02/2021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68181-A7A7-492F-BE39-2390E6E1C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E4F6A-2423-473F-B5DB-187881037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2DA8-EA12-47B0-99D8-F891D1E911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7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t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tif"/><Relationship Id="rId5" Type="http://schemas.openxmlformats.org/officeDocument/2006/relationships/image" Target="../media/image2.jpeg"/><Relationship Id="rId4" Type="http://schemas.openxmlformats.org/officeDocument/2006/relationships/image" Target="../media/image1.tif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912F8BD4-3C36-433D-A9B3-486EBF76F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934" y="-14726"/>
            <a:ext cx="10565066" cy="81249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atte"/>
        </p:spPr>
        <p:txBody>
          <a:bodyPr wrap="none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of Life (QoL) in children and young people with Congenital Adrenal Hyperplasia (CAH) – Nationwide </a:t>
            </a:r>
            <a:r>
              <a:rPr lang="en-US" sz="15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Multicentre</a:t>
            </a:r>
            <a:r>
              <a:rPr lang="en-US" sz="15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Assessment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Neil Lawrence,</a:t>
            </a:r>
            <a:r>
              <a:rPr lang="en-US" sz="1200" baseline="30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Irina 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Bacila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Sundus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Mahdi, Sabah 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Alvi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Timothy Cheetham, Elizabeth Crowne, 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Urmi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Das, Jeremy Dawson,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Mehul 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Dattani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Justin H Davies, Evelien 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Gevers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Ruth Krone, Andreas </a:t>
            </a:r>
            <a:r>
              <a:rPr lang="en-US" sz="12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Kyriakou</a:t>
            </a:r>
            <a:r>
              <a:rPr lang="en-US" sz="12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Leena Patel, Tabitha Randell, Fiona Ryan, Brian Keevil, S. Faisal Ahmed, Nils Krone</a:t>
            </a:r>
            <a:endParaRPr lang="en-GB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69">
            <a:extLst>
              <a:ext uri="{FF2B5EF4-FFF2-40B4-BE49-F238E27FC236}">
                <a16:creationId xmlns:a16="http://schemas.microsoft.com/office/drawing/2014/main" id="{46893138-C069-4A7E-9365-B759EC6BA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52" y="957993"/>
            <a:ext cx="4289914" cy="342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GB" sz="12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Method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Data from 14 tertiary UK centres was collected to explore current health status of 8-18 year olds with CAH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QoL was assessed by using the strengths and difficulties questionnaire (SDQ), Paediatric Quality of life (PedsQL) and Self-image profile (SIP)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Height, weight and blood pressure were converted to age and sex adjusted z-scores, and compared alongside biochemical markers of disease control </a:t>
            </a:r>
          </a:p>
          <a:p>
            <a:pPr algn="just"/>
            <a:r>
              <a:rPr lang="en-GB" sz="12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Cohort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107 CAH patients included in the study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Median age 12.4 years (IQR 10.0-15.1)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55% were female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104 completed at least 1 questionnaire </a:t>
            </a:r>
            <a:endParaRPr lang="en-GB" sz="1200" dirty="0">
              <a:solidFill>
                <a:srgbClr val="000000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Adequate data for Principal Component Analysis was available for 73/107 patients</a:t>
            </a:r>
            <a:endParaRPr lang="en-GB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algn="just"/>
            <a:endParaRPr lang="en-GB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B7030FE-F1B9-4782-886C-495846CE9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29" y="4013531"/>
            <a:ext cx="4587371" cy="2579631"/>
          </a:xfrm>
          <a:prstGeom prst="rect">
            <a:avLst/>
          </a:prstGeom>
        </p:spPr>
      </p:pic>
      <p:sp>
        <p:nvSpPr>
          <p:cNvPr id="35" name="Rectangle 112">
            <a:extLst>
              <a:ext uri="{FF2B5EF4-FFF2-40B4-BE49-F238E27FC236}">
                <a16:creationId xmlns:a16="http://schemas.microsoft.com/office/drawing/2014/main" id="{63597B06-476B-4D17-82D1-8F5C9948F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269" y="3547263"/>
            <a:ext cx="4593731" cy="397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Post hoc regression analysis following Principal Component Analysis: </a:t>
            </a:r>
          </a:p>
          <a:p>
            <a:pPr algn="ctr"/>
            <a:r>
              <a:rPr lang="en-GB" altLang="en-US" sz="1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As serum markers of control worsen, QoL in emotional domains improves</a:t>
            </a:r>
          </a:p>
        </p:txBody>
      </p:sp>
      <p:pic>
        <p:nvPicPr>
          <p:cNvPr id="40" name="Picture 19" descr="tuoslogo_key_cmyk_hi">
            <a:extLst>
              <a:ext uri="{FF2B5EF4-FFF2-40B4-BE49-F238E27FC236}">
                <a16:creationId xmlns:a16="http://schemas.microsoft.com/office/drawing/2014/main" id="{7CF1A6D7-49C5-43FF-856B-F180B605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0" t="11801" r="27055" b="7816"/>
          <a:stretch>
            <a:fillRect/>
          </a:stretch>
        </p:blipFill>
        <p:spPr bwMode="auto">
          <a:xfrm>
            <a:off x="0" y="-1616"/>
            <a:ext cx="1626934" cy="81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0D33DB5-20B8-4E0B-8944-D3E640B243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5"/>
          <a:stretch/>
        </p:blipFill>
        <p:spPr>
          <a:xfrm>
            <a:off x="7604629" y="1403092"/>
            <a:ext cx="4534196" cy="1948743"/>
          </a:xfrm>
          <a:prstGeom prst="rect">
            <a:avLst/>
          </a:prstGeom>
        </p:spPr>
      </p:pic>
      <p:sp>
        <p:nvSpPr>
          <p:cNvPr id="19" name="Rectangle 112">
            <a:extLst>
              <a:ext uri="{FF2B5EF4-FFF2-40B4-BE49-F238E27FC236}">
                <a16:creationId xmlns:a16="http://schemas.microsoft.com/office/drawing/2014/main" id="{0D0A0C46-AE47-4281-AD93-BAB860A17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4629" y="1017001"/>
            <a:ext cx="4587371" cy="397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PedsQL Questionnaire results: Parents rate the QoL of their children with</a:t>
            </a:r>
          </a:p>
          <a:p>
            <a:pPr algn="ctr"/>
            <a:r>
              <a:rPr lang="en-GB" altLang="en-U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CAH lower than the children themselves, both lower than healthy children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DC68901E-73DE-45AB-B67F-DCBCBF8059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9"/>
          <a:stretch/>
        </p:blipFill>
        <p:spPr>
          <a:xfrm>
            <a:off x="9144" y="4430010"/>
            <a:ext cx="4276709" cy="2263066"/>
          </a:xfrm>
          <a:prstGeom prst="rect">
            <a:avLst/>
          </a:prstGeom>
        </p:spPr>
      </p:pic>
      <p:sp>
        <p:nvSpPr>
          <p:cNvPr id="22" name="Rectangle 112">
            <a:extLst>
              <a:ext uri="{FF2B5EF4-FFF2-40B4-BE49-F238E27FC236}">
                <a16:creationId xmlns:a16="http://schemas.microsoft.com/office/drawing/2014/main" id="{94A5A148-D6A2-4279-B0B3-0F337C445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" y="4011502"/>
            <a:ext cx="4289914" cy="397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SDQ Questionnaire results: 15% of patients with CAH warranted </a:t>
            </a:r>
          </a:p>
          <a:p>
            <a:pPr algn="ctr"/>
            <a:r>
              <a:rPr lang="en-GB" altLang="en-US" sz="1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Psychological support, in comparison to 10% in a healthy population</a:t>
            </a:r>
          </a:p>
        </p:txBody>
      </p:sp>
      <p:pic>
        <p:nvPicPr>
          <p:cNvPr id="10" name="Picture 9" descr="Diagram, venn diagram&#10;&#10;Description automatically generated">
            <a:extLst>
              <a:ext uri="{FF2B5EF4-FFF2-40B4-BE49-F238E27FC236}">
                <a16:creationId xmlns:a16="http://schemas.microsoft.com/office/drawing/2014/main" id="{D74461B0-E4F9-4A82-85DD-23992A2C51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8889" r="46877" b="25363"/>
          <a:stretch/>
        </p:blipFill>
        <p:spPr>
          <a:xfrm>
            <a:off x="5169417" y="962183"/>
            <a:ext cx="2095152" cy="20539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533E8D3-68C4-4C48-8FD2-267C7FBEDEB9}"/>
              </a:ext>
            </a:extLst>
          </p:cNvPr>
          <p:cNvSpPr txBox="1"/>
          <p:nvPr/>
        </p:nvSpPr>
        <p:spPr>
          <a:xfrm>
            <a:off x="4410922" y="951706"/>
            <a:ext cx="14660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2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Questionnaires:</a:t>
            </a:r>
          </a:p>
          <a:p>
            <a:pPr algn="just"/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Proportions </a:t>
            </a:r>
          </a:p>
          <a:p>
            <a:pPr algn="just"/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completed</a:t>
            </a:r>
          </a:p>
          <a:p>
            <a:pPr algn="just"/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patients</a:t>
            </a:r>
          </a:p>
          <a:p>
            <a:pPr algn="just"/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within the</a:t>
            </a:r>
          </a:p>
          <a:p>
            <a:pPr algn="just"/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cohort</a:t>
            </a:r>
            <a:endParaRPr lang="en-GB" sz="1200" dirty="0"/>
          </a:p>
        </p:txBody>
      </p:sp>
      <p:sp>
        <p:nvSpPr>
          <p:cNvPr id="14" name="Text Box 69">
            <a:extLst>
              <a:ext uri="{FF2B5EF4-FFF2-40B4-BE49-F238E27FC236}">
                <a16:creationId xmlns:a16="http://schemas.microsoft.com/office/drawing/2014/main" id="{DA2D32DF-DB68-4017-B7DF-E0F131C99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854" y="3351835"/>
            <a:ext cx="3265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175125"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GB" sz="1200" b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Conclusion</a:t>
            </a:r>
            <a:endParaRPr lang="en-GB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Parents report their children with CAH’s QoL worse than the children themselves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15% of our cohort with CAH warranted psychological support by SDQ results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More emotional problems with higher levels of androgen suppression as shown by two independent questionnaires in parents and patients</a:t>
            </a:r>
            <a:r>
              <a:rPr lang="en-GB" sz="1200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(boys scoring healthier than girls)</a:t>
            </a: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Biochemical control within normal ranges did not predict emotional problems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Patients with very high levels of androgens (17-OHP, Androstenedione, Testosterone, 11-Ketotestosterone) reported fewer problems with their emotional QoL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Further research into QoL in CAH and optimal levels of biochemical control will further understanding</a:t>
            </a:r>
            <a:endParaRPr lang="en-GB" sz="12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38F10BD-E9E0-4148-AFD4-DEFD9A3E5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6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80"/>
    </mc:Choice>
    <mc:Fallback>
      <p:transition spd="slow" advTm="17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4022</TotalTime>
  <Words>364</Words>
  <Application>Microsoft Office PowerPoint</Application>
  <PresentationFormat>Widescreen</PresentationFormat>
  <Paragraphs>32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CAH-UK / i-CAH modelling</dc:title>
  <dc:creator>Neil Lawrence</dc:creator>
  <cp:lastModifiedBy>Neil Lawrence</cp:lastModifiedBy>
  <cp:revision>7</cp:revision>
  <dcterms:created xsi:type="dcterms:W3CDTF">2020-12-02T06:32:33Z</dcterms:created>
  <dcterms:modified xsi:type="dcterms:W3CDTF">2021-02-28T06:46:59Z</dcterms:modified>
</cp:coreProperties>
</file>