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sldIdLst>
    <p:sldId id="286" r:id="rId2"/>
    <p:sldId id="281" r:id="rId3"/>
    <p:sldId id="274" r:id="rId4"/>
    <p:sldId id="261" r:id="rId5"/>
    <p:sldId id="279" r:id="rId6"/>
    <p:sldId id="259" r:id="rId7"/>
    <p:sldId id="278" r:id="rId8"/>
    <p:sldId id="288" r:id="rId9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4"/>
    <p:restoredTop sz="95610"/>
  </p:normalViewPr>
  <p:slideViewPr>
    <p:cSldViewPr snapToGrid="0" snapToObjects="1">
      <p:cViewPr>
        <p:scale>
          <a:sx n="161" d="100"/>
          <a:sy n="161" d="100"/>
        </p:scale>
        <p:origin x="16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E5200-8168-2946-B395-90149CAC5BDD}" type="datetimeFigureOut">
              <a:rPr lang="en-US" smtClean="0"/>
              <a:t>8/10/21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65A3F-211D-1046-916D-F12B15C5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8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still refer to overall effect size?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65A3F-211D-1046-916D-F12B15C528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9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0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3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3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1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2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3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1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9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8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8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3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1F116-CC91-3A47-B1B1-B35727977112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44764-1FA5-0349-A811-4E8143C2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4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ECCA8E-56B4-824F-A48F-C80082E3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27" y="252120"/>
            <a:ext cx="2239807" cy="1406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F1F4DB-F747-8940-8936-968E859A806D}"/>
              </a:ext>
            </a:extLst>
          </p:cNvPr>
          <p:cNvSpPr txBox="1"/>
          <p:nvPr/>
        </p:nvSpPr>
        <p:spPr>
          <a:xfrm>
            <a:off x="738170" y="514741"/>
            <a:ext cx="7681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Cholesterol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680486-9E79-0C4B-B15C-175A6A634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39" y="2105030"/>
            <a:ext cx="2239807" cy="1406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33BE84-033D-904D-A678-9066459E5A1C}"/>
              </a:ext>
            </a:extLst>
          </p:cNvPr>
          <p:cNvSpPr txBox="1"/>
          <p:nvPr/>
        </p:nvSpPr>
        <p:spPr>
          <a:xfrm>
            <a:off x="264461" y="1905111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74C1D0-939F-EF4A-B5DD-09DF0B76CE0E}"/>
              </a:ext>
            </a:extLst>
          </p:cNvPr>
          <p:cNvSpPr txBox="1"/>
          <p:nvPr/>
        </p:nvSpPr>
        <p:spPr>
          <a:xfrm>
            <a:off x="261268" y="0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E93F88-1958-C548-B895-77DBE0FED0DB}"/>
              </a:ext>
            </a:extLst>
          </p:cNvPr>
          <p:cNvSpPr txBox="1"/>
          <p:nvPr/>
        </p:nvSpPr>
        <p:spPr>
          <a:xfrm>
            <a:off x="4069156" y="517045"/>
            <a:ext cx="11079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Cholesteryl oleate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2E53D-1607-9B4A-96D1-BA1FB1C648DC}"/>
              </a:ext>
            </a:extLst>
          </p:cNvPr>
          <p:cNvSpPr txBox="1"/>
          <p:nvPr/>
        </p:nvSpPr>
        <p:spPr>
          <a:xfrm>
            <a:off x="3992211" y="2333575"/>
            <a:ext cx="12618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Cholesteryl palmitate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CC5136-924D-0845-B5DE-F77365E79622}"/>
              </a:ext>
            </a:extLst>
          </p:cNvPr>
          <p:cNvSpPr txBox="1"/>
          <p:nvPr/>
        </p:nvSpPr>
        <p:spPr>
          <a:xfrm>
            <a:off x="708988" y="2334473"/>
            <a:ext cx="7681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Cholesterol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210BC1-DC2B-AA4F-A61B-0E6A0ACAD0A8}"/>
              </a:ext>
            </a:extLst>
          </p:cNvPr>
          <p:cNvSpPr txBox="1"/>
          <p:nvPr/>
        </p:nvSpPr>
        <p:spPr>
          <a:xfrm>
            <a:off x="3509050" y="5903150"/>
            <a:ext cx="4683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84.4%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C9FE9B-EA59-D049-A728-7821BD645981}"/>
              </a:ext>
            </a:extLst>
          </p:cNvPr>
          <p:cNvSpPr txBox="1"/>
          <p:nvPr/>
        </p:nvSpPr>
        <p:spPr>
          <a:xfrm>
            <a:off x="2922288" y="5188979"/>
            <a:ext cx="4106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9.9%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A3F273-9BC2-C24E-B7BA-58CF5A7BA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85" y="4692762"/>
            <a:ext cx="2239807" cy="1406242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0E2627B-1ECD-DB4A-9BCD-371232D12682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953190" y="5489881"/>
            <a:ext cx="842461" cy="857872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EB17AE7-D63D-324D-892D-A2044DD458AF}"/>
              </a:ext>
            </a:extLst>
          </p:cNvPr>
          <p:cNvSpPr txBox="1"/>
          <p:nvPr/>
        </p:nvSpPr>
        <p:spPr>
          <a:xfrm>
            <a:off x="575176" y="4911445"/>
            <a:ext cx="7681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Cholesterol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B2E0AB-EC83-7B4D-AAFC-43BD6432B413}"/>
              </a:ext>
            </a:extLst>
          </p:cNvPr>
          <p:cNvSpPr txBox="1"/>
          <p:nvPr/>
        </p:nvSpPr>
        <p:spPr>
          <a:xfrm>
            <a:off x="261268" y="4039586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100D50-BCE1-7A4D-8982-2C2DC18EF3C3}"/>
              </a:ext>
            </a:extLst>
          </p:cNvPr>
          <p:cNvGrpSpPr/>
          <p:nvPr/>
        </p:nvGrpSpPr>
        <p:grpSpPr>
          <a:xfrm>
            <a:off x="2288109" y="623088"/>
            <a:ext cx="1393019" cy="775330"/>
            <a:chOff x="2065527" y="828777"/>
            <a:chExt cx="1393019" cy="77533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6017C36-C8CC-9A43-853A-574EBCC8A701}"/>
                </a:ext>
              </a:extLst>
            </p:cNvPr>
            <p:cNvCxnSpPr/>
            <p:nvPr/>
          </p:nvCxnSpPr>
          <p:spPr>
            <a:xfrm>
              <a:off x="2531456" y="1053641"/>
              <a:ext cx="696286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C8F576-DB3D-D447-AD13-F83B77161085}"/>
                </a:ext>
              </a:extLst>
            </p:cNvPr>
            <p:cNvSpPr txBox="1"/>
            <p:nvPr/>
          </p:nvSpPr>
          <p:spPr>
            <a:xfrm>
              <a:off x="2570831" y="828777"/>
              <a:ext cx="5629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SOAT1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D1EB9AB-DF78-6C44-90A0-339F174D539D}"/>
                </a:ext>
              </a:extLst>
            </p:cNvPr>
            <p:cNvGrpSpPr/>
            <p:nvPr/>
          </p:nvGrpSpPr>
          <p:grpSpPr>
            <a:xfrm>
              <a:off x="2644366" y="1053641"/>
              <a:ext cx="415886" cy="369903"/>
              <a:chOff x="3136993" y="1561817"/>
              <a:chExt cx="415886" cy="369903"/>
            </a:xfrm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B0F4C95-CEC4-4344-9C7B-F97820F5A1CC}"/>
                  </a:ext>
                </a:extLst>
              </p:cNvPr>
              <p:cNvSpPr/>
              <p:nvPr/>
            </p:nvSpPr>
            <p:spPr>
              <a:xfrm>
                <a:off x="3136993" y="1561817"/>
                <a:ext cx="412643" cy="347076"/>
              </a:xfrm>
              <a:custGeom>
                <a:avLst/>
                <a:gdLst>
                  <a:gd name="connsiteX0" fmla="*/ 0 w 367095"/>
                  <a:gd name="connsiteY0" fmla="*/ 340402 h 347076"/>
                  <a:gd name="connsiteX1" fmla="*/ 206908 w 367095"/>
                  <a:gd name="connsiteY1" fmla="*/ 5 h 347076"/>
                  <a:gd name="connsiteX2" fmla="*/ 367095 w 367095"/>
                  <a:gd name="connsiteY2" fmla="*/ 347076 h 347076"/>
                  <a:gd name="connsiteX0" fmla="*/ 0 w 367095"/>
                  <a:gd name="connsiteY0" fmla="*/ 340402 h 347076"/>
                  <a:gd name="connsiteX1" fmla="*/ 189095 w 367095"/>
                  <a:gd name="connsiteY1" fmla="*/ 5 h 347076"/>
                  <a:gd name="connsiteX2" fmla="*/ 367095 w 367095"/>
                  <a:gd name="connsiteY2" fmla="*/ 347076 h 34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7095" h="347076">
                    <a:moveTo>
                      <a:pt x="0" y="340402"/>
                    </a:moveTo>
                    <a:cubicBezTo>
                      <a:pt x="72863" y="169647"/>
                      <a:pt x="127913" y="-1107"/>
                      <a:pt x="189095" y="5"/>
                    </a:cubicBezTo>
                    <a:cubicBezTo>
                      <a:pt x="250277" y="1117"/>
                      <a:pt x="317592" y="174096"/>
                      <a:pt x="367095" y="34707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8E163F4-31D2-F148-8594-433A994591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6868" y="1802131"/>
                <a:ext cx="36011" cy="1295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E87D530-6E6B-5D4C-A3BA-50D60E233F5A}"/>
                </a:ext>
              </a:extLst>
            </p:cNvPr>
            <p:cNvSpPr txBox="1"/>
            <p:nvPr/>
          </p:nvSpPr>
          <p:spPr>
            <a:xfrm>
              <a:off x="2065527" y="1373275"/>
              <a:ext cx="7681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Oleoyl CoA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C099992-2A1C-E04E-8884-426E7ECA5D61}"/>
                </a:ext>
              </a:extLst>
            </p:cNvPr>
            <p:cNvSpPr txBox="1"/>
            <p:nvPr/>
          </p:nvSpPr>
          <p:spPr>
            <a:xfrm>
              <a:off x="2850687" y="1367512"/>
              <a:ext cx="6078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SH-CoA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4AE49B-3635-5346-8693-6E30EAB3848B}"/>
              </a:ext>
            </a:extLst>
          </p:cNvPr>
          <p:cNvGrpSpPr/>
          <p:nvPr/>
        </p:nvGrpSpPr>
        <p:grpSpPr>
          <a:xfrm>
            <a:off x="2073602" y="2477948"/>
            <a:ext cx="1489474" cy="777885"/>
            <a:chOff x="2010836" y="2694363"/>
            <a:chExt cx="1489474" cy="777885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D302517-E6B3-5C48-AA7A-3410FFD97469}"/>
                </a:ext>
              </a:extLst>
            </p:cNvPr>
            <p:cNvCxnSpPr/>
            <p:nvPr/>
          </p:nvCxnSpPr>
          <p:spPr>
            <a:xfrm>
              <a:off x="2532192" y="2912251"/>
              <a:ext cx="696286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609022-33E8-ED4E-AAC8-F98A1586208F}"/>
                </a:ext>
              </a:extLst>
            </p:cNvPr>
            <p:cNvSpPr txBox="1"/>
            <p:nvPr/>
          </p:nvSpPr>
          <p:spPr>
            <a:xfrm>
              <a:off x="2601614" y="2694363"/>
              <a:ext cx="5629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SOAT2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BBE257B-7F24-8A4F-B5F4-9640BF29B2F1}"/>
                </a:ext>
              </a:extLst>
            </p:cNvPr>
            <p:cNvGrpSpPr/>
            <p:nvPr/>
          </p:nvGrpSpPr>
          <p:grpSpPr>
            <a:xfrm>
              <a:off x="2641859" y="2924084"/>
              <a:ext cx="415886" cy="369903"/>
              <a:chOff x="3136993" y="1561817"/>
              <a:chExt cx="415886" cy="369903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161FEF74-FA49-0D4E-9EF9-A9D7C0C16A8B}"/>
                  </a:ext>
                </a:extLst>
              </p:cNvPr>
              <p:cNvSpPr/>
              <p:nvPr/>
            </p:nvSpPr>
            <p:spPr>
              <a:xfrm>
                <a:off x="3136993" y="1561817"/>
                <a:ext cx="412643" cy="347076"/>
              </a:xfrm>
              <a:custGeom>
                <a:avLst/>
                <a:gdLst>
                  <a:gd name="connsiteX0" fmla="*/ 0 w 367095"/>
                  <a:gd name="connsiteY0" fmla="*/ 340402 h 347076"/>
                  <a:gd name="connsiteX1" fmla="*/ 206908 w 367095"/>
                  <a:gd name="connsiteY1" fmla="*/ 5 h 347076"/>
                  <a:gd name="connsiteX2" fmla="*/ 367095 w 367095"/>
                  <a:gd name="connsiteY2" fmla="*/ 347076 h 347076"/>
                  <a:gd name="connsiteX0" fmla="*/ 0 w 367095"/>
                  <a:gd name="connsiteY0" fmla="*/ 340402 h 347076"/>
                  <a:gd name="connsiteX1" fmla="*/ 189095 w 367095"/>
                  <a:gd name="connsiteY1" fmla="*/ 5 h 347076"/>
                  <a:gd name="connsiteX2" fmla="*/ 367095 w 367095"/>
                  <a:gd name="connsiteY2" fmla="*/ 347076 h 34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7095" h="347076">
                    <a:moveTo>
                      <a:pt x="0" y="340402"/>
                    </a:moveTo>
                    <a:cubicBezTo>
                      <a:pt x="72863" y="169647"/>
                      <a:pt x="127913" y="-1107"/>
                      <a:pt x="189095" y="5"/>
                    </a:cubicBezTo>
                    <a:cubicBezTo>
                      <a:pt x="250277" y="1117"/>
                      <a:pt x="317592" y="174096"/>
                      <a:pt x="367095" y="34707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6A27A5EF-D2BA-C445-B1CC-1492ED8392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6868" y="1802131"/>
                <a:ext cx="36011" cy="1295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C3319A7-2F1F-9C4F-B936-134F9A3FC631}"/>
                </a:ext>
              </a:extLst>
            </p:cNvPr>
            <p:cNvSpPr txBox="1"/>
            <p:nvPr/>
          </p:nvSpPr>
          <p:spPr>
            <a:xfrm>
              <a:off x="2010836" y="3241416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Palmitoyl CoA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74E86B4-2AB3-D241-BDEC-B7F297978E88}"/>
                </a:ext>
              </a:extLst>
            </p:cNvPr>
            <p:cNvSpPr txBox="1"/>
            <p:nvPr/>
          </p:nvSpPr>
          <p:spPr>
            <a:xfrm>
              <a:off x="2892451" y="3239410"/>
              <a:ext cx="6078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SH-CoA</a:t>
              </a: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08DA755E-E1A0-7B41-AA0E-90D2CA584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353" y="2038362"/>
            <a:ext cx="2471042" cy="170438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B068353-C923-374B-89BD-3322ED190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681" y="167682"/>
            <a:ext cx="2814928" cy="1662208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5D8DE85-6ED1-434A-8811-AEB92FE5416C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2953190" y="5287541"/>
            <a:ext cx="434341" cy="20234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95F038F-0C7B-8742-92CD-9E8CBA0F80C4}"/>
              </a:ext>
            </a:extLst>
          </p:cNvPr>
          <p:cNvSpPr txBox="1"/>
          <p:nvPr/>
        </p:nvSpPr>
        <p:spPr>
          <a:xfrm>
            <a:off x="1712315" y="5880066"/>
            <a:ext cx="12811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Lecithin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(Phosphatidylcholine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[16:0/18:1])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782E485-4B10-AC49-9687-4EB567A3BA2E}"/>
              </a:ext>
            </a:extLst>
          </p:cNvPr>
          <p:cNvSpPr txBox="1"/>
          <p:nvPr/>
        </p:nvSpPr>
        <p:spPr>
          <a:xfrm>
            <a:off x="3781456" y="4161135"/>
            <a:ext cx="12618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Cholesteryl palmitate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5630A292-24E9-5141-AD13-0800AF4FD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4200" y="3932353"/>
            <a:ext cx="2137652" cy="147443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949E3CFE-4202-664D-A5F9-2EBFE4A5726B}"/>
              </a:ext>
            </a:extLst>
          </p:cNvPr>
          <p:cNvSpPr txBox="1"/>
          <p:nvPr/>
        </p:nvSpPr>
        <p:spPr>
          <a:xfrm>
            <a:off x="3876140" y="5748945"/>
            <a:ext cx="11079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Cholesteryl oleate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AC41FE69-58B0-2242-85F5-D85583B6F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3679" y="5489881"/>
            <a:ext cx="2814928" cy="16622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93D861F-30AA-3840-A715-F17F74C6525E}"/>
              </a:ext>
            </a:extLst>
          </p:cNvPr>
          <p:cNvSpPr txBox="1"/>
          <p:nvPr/>
        </p:nvSpPr>
        <p:spPr>
          <a:xfrm>
            <a:off x="2473572" y="5374465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LCAT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BD069AD-771C-3D47-A09E-AB08048A1596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2081031" y="5489881"/>
            <a:ext cx="39254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50120CB-8DDA-DF41-B253-ADDBC8065B1C}"/>
              </a:ext>
            </a:extLst>
          </p:cNvPr>
          <p:cNvCxnSpPr>
            <a:cxnSpLocks/>
            <a:stCxn id="85" idx="0"/>
            <a:endCxn id="37" idx="2"/>
          </p:cNvCxnSpPr>
          <p:nvPr/>
        </p:nvCxnSpPr>
        <p:spPr>
          <a:xfrm flipV="1">
            <a:off x="2352875" y="5605297"/>
            <a:ext cx="360506" cy="27476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CEB74A8-344E-2E42-82B5-E9829981B013}"/>
              </a:ext>
            </a:extLst>
          </p:cNvPr>
          <p:cNvSpPr txBox="1"/>
          <p:nvPr/>
        </p:nvSpPr>
        <p:spPr>
          <a:xfrm>
            <a:off x="141908" y="9392847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9CBBA5-F0BB-224F-BB16-CF703995328A}"/>
              </a:ext>
            </a:extLst>
          </p:cNvPr>
          <p:cNvSpPr txBox="1"/>
          <p:nvPr/>
        </p:nvSpPr>
        <p:spPr>
          <a:xfrm>
            <a:off x="5929096" y="5417936"/>
            <a:ext cx="8867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+ Lysolecithin</a:t>
            </a:r>
          </a:p>
        </p:txBody>
      </p:sp>
    </p:spTree>
    <p:extLst>
      <p:ext uri="{BB962C8B-B14F-4D97-AF65-F5344CB8AC3E}">
        <p14:creationId xmlns:p14="http://schemas.microsoft.com/office/powerpoint/2010/main" val="1172575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3FA6D7F-0136-6E45-A7FA-58020ACA4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12" y="8104930"/>
            <a:ext cx="2850834" cy="163679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A26562F-6B8F-9946-B46C-83F9182ED449}"/>
              </a:ext>
            </a:extLst>
          </p:cNvPr>
          <p:cNvSpPr txBox="1"/>
          <p:nvPr/>
        </p:nvSpPr>
        <p:spPr>
          <a:xfrm>
            <a:off x="4088077" y="7782849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/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133291-DBCB-3B49-9053-693D7BCE6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200" y="8111469"/>
            <a:ext cx="3097471" cy="1647591"/>
          </a:xfrm>
          <a:prstGeom prst="rect">
            <a:avLst/>
          </a:prstGeom>
        </p:spPr>
      </p:pic>
      <p:sp>
        <p:nvSpPr>
          <p:cNvPr id="4" name="AutoShape 39">
            <a:extLst>
              <a:ext uri="{FF2B5EF4-FFF2-40B4-BE49-F238E27FC236}">
                <a16:creationId xmlns:a16="http://schemas.microsoft.com/office/drawing/2014/main" id="{C93284B6-02BC-E442-A4D7-AB048C2D196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321281" y="3044682"/>
            <a:ext cx="1541760" cy="348279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Screening</a:t>
            </a:r>
            <a:endParaRPr kumimoji="0" lang="en-US" altLang="zh-CN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SimSun" panose="02010600030101010101" pitchFamily="2" charset="-122"/>
            </a:endParaRPr>
          </a:p>
        </p:txBody>
      </p:sp>
      <p:sp>
        <p:nvSpPr>
          <p:cNvPr id="5" name="AutoShape 1">
            <a:extLst>
              <a:ext uri="{FF2B5EF4-FFF2-40B4-BE49-F238E27FC236}">
                <a16:creationId xmlns:a16="http://schemas.microsoft.com/office/drawing/2014/main" id="{BF4CA8AC-D3A9-D046-B52A-629185BCB8A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268455" y="6328562"/>
            <a:ext cx="1419254" cy="348282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Included</a:t>
            </a:r>
            <a:endParaRPr kumimoji="0" lang="en-US" altLang="zh-CN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SimSun" panose="02010600030101010101" pitchFamily="2" charset="-122"/>
            </a:endParaRPr>
          </a:p>
        </p:txBody>
      </p:sp>
      <p:sp>
        <p:nvSpPr>
          <p:cNvPr id="6" name="AutoShape 38">
            <a:extLst>
              <a:ext uri="{FF2B5EF4-FFF2-40B4-BE49-F238E27FC236}">
                <a16:creationId xmlns:a16="http://schemas.microsoft.com/office/drawing/2014/main" id="{DE119E41-3A1A-0847-92CF-B9C7618913F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357891" y="4708019"/>
            <a:ext cx="1605939" cy="339242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Eligibility</a:t>
            </a:r>
            <a:endParaRPr kumimoji="0" lang="en-US" altLang="zh-CN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SimSun" panose="02010600030101010101" pitchFamily="2" charset="-122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986378A-D62B-7B4E-AC34-41531072BFF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301217" y="1446907"/>
            <a:ext cx="1484167" cy="34767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Identification</a:t>
            </a:r>
            <a:endParaRPr kumimoji="0" lang="en-US" altLang="zh-CN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SimSun" panose="02010600030101010101" pitchFamily="2" charset="-122"/>
            </a:endParaRPr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2C525C7A-127B-9940-8C07-D0A35530F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326" y="1902450"/>
            <a:ext cx="3744273" cy="2803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Records after duplicates removed (n = 1543)</a:t>
            </a:r>
            <a:endParaRPr kumimoji="0" lang="en-US" altLang="zh-CN" sz="9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8EF1449C-6591-8C49-B4B1-F46B61E57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096" y="2637230"/>
            <a:ext cx="1256344" cy="46037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Abstracts screened</a:t>
            </a:r>
            <a:b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</a:b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(n = 1543)</a:t>
            </a:r>
            <a:endParaRPr kumimoji="0" lang="en-US" altLang="zh-CN" sz="9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id="{BA7D88E0-E737-524E-BF63-C20C4FF05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896" y="2421128"/>
            <a:ext cx="2073376" cy="89202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Records excluded (n = 1333) with reasons: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 an original research (n = 270)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 cancer (n = 577)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vitro/in silico (n = 242)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Ester or enzyme not studied (n = 244)</a:t>
            </a:r>
          </a:p>
        </p:txBody>
      </p:sp>
      <p:sp>
        <p:nvSpPr>
          <p:cNvPr id="11" name="Rectangle 34">
            <a:extLst>
              <a:ext uri="{FF2B5EF4-FFF2-40B4-BE49-F238E27FC236}">
                <a16:creationId xmlns:a16="http://schemas.microsoft.com/office/drawing/2014/main" id="{058D2B2C-23DD-0E46-A0FD-92D1E11B6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698" y="4365933"/>
            <a:ext cx="1423547" cy="57171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Studies on cholesterol ester concentrations in tumours (n = </a:t>
            </a:r>
            <a:r>
              <a:rPr lang="en-US" altLang="zh-CN" sz="950" dirty="0"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33">
            <a:extLst>
              <a:ext uri="{FF2B5EF4-FFF2-40B4-BE49-F238E27FC236}">
                <a16:creationId xmlns:a16="http://schemas.microsoft.com/office/drawing/2014/main" id="{3A3672CA-C7C6-9849-8F03-DAFCE0F92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983" y="6704245"/>
            <a:ext cx="1062975" cy="50808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Studies included in quantitative synthesis (n = 24)</a:t>
            </a:r>
            <a:endParaRPr kumimoji="0" lang="en-US" altLang="zh-CN" sz="9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2">
            <a:extLst>
              <a:ext uri="{FF2B5EF4-FFF2-40B4-BE49-F238E27FC236}">
                <a16:creationId xmlns:a16="http://schemas.microsoft.com/office/drawing/2014/main" id="{CF35FC39-5C69-0147-A6CA-35816D4DE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896" y="3506658"/>
            <a:ext cx="2073376" cy="396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950" dirty="0">
                <a:latin typeface="Calibri" panose="020F0502020204030204" pitchFamily="34" charset="0"/>
                <a:cs typeface="Calibri" panose="020F0502020204030204" pitchFamily="34" charset="0"/>
              </a:rPr>
              <a:t>Records excluded: </a:t>
            </a:r>
            <a:r>
              <a:rPr kumimoji="0" lang="en-GB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Human studies (n=126)</a:t>
            </a:r>
            <a:endParaRPr kumimoji="0" lang="en-GB" altLang="zh-CN" sz="9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9">
            <a:extLst>
              <a:ext uri="{FF2B5EF4-FFF2-40B4-BE49-F238E27FC236}">
                <a16:creationId xmlns:a16="http://schemas.microsoft.com/office/drawing/2014/main" id="{95FBA0B8-B38E-AD44-9C33-677FBD5EA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83" y="5877840"/>
            <a:ext cx="1195430" cy="51491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Studies included in qualitative synthesis (n = 24)</a:t>
            </a:r>
            <a:endParaRPr kumimoji="0" lang="en-US" altLang="zh-CN" sz="9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64" name="Picture 4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1CAA21-B8F8-9C4D-98A8-13F77DE9E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20689" r="87100" b="17241"/>
          <a:stretch>
            <a:fillRect/>
          </a:stretch>
        </p:blipFill>
        <p:spPr bwMode="auto">
          <a:xfrm>
            <a:off x="271800" y="201111"/>
            <a:ext cx="6858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7" name="Rectangle 28">
            <a:extLst>
              <a:ext uri="{FF2B5EF4-FFF2-40B4-BE49-F238E27FC236}">
                <a16:creationId xmlns:a16="http://schemas.microsoft.com/office/drawing/2014/main" id="{A6221F39-649B-8D44-9D65-876E38C86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858" y="3413456"/>
            <a:ext cx="1573688" cy="584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Studies assessing cholesterol esterification in cancer (n = 210)</a:t>
            </a: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9C64D1C6-9118-F04C-BBF4-4442C35D1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654" y="5074622"/>
            <a:ext cx="1515702" cy="57845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Articles excluded: not SOAT or LCAT (n = 19)</a:t>
            </a: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7C5E3543-BA9D-8C4A-8114-F7A698096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380" y="5876761"/>
            <a:ext cx="1195425" cy="51491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Studies included in qualitative synthesis (n = 13)</a:t>
            </a:r>
            <a:endParaRPr kumimoji="0" lang="en-US" altLang="zh-CN" sz="9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CA9FCE2F-8260-F943-BC02-CE003610A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239" y="6704245"/>
            <a:ext cx="1062975" cy="5054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Studies included in quantitative synthesis (n = 10)</a:t>
            </a:r>
            <a:endParaRPr kumimoji="0" lang="en-US" altLang="zh-CN" sz="9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21B64062-80C9-714A-BC43-3E4C3B665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078" y="5074622"/>
            <a:ext cx="1986594" cy="5800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Articles excluded (n = 28):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Full text not available (n = 7)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Full text not in English (n = 1)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 matched measurements (n = 20)</a:t>
            </a:r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3A37479E-235F-3046-BA25-C02A90092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76" y="878135"/>
            <a:ext cx="696775" cy="71744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Records identified in SCOPUS</a:t>
            </a:r>
            <a:r>
              <a:rPr lang="en-US" altLang="zh-CN" sz="950" dirty="0">
                <a:latin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(n = 970)</a:t>
            </a:r>
            <a:endParaRPr kumimoji="0" lang="en-US" altLang="zh-CN" sz="9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6279C954-2005-D740-A2AB-31F62DDBF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965" y="878659"/>
            <a:ext cx="696776" cy="71744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Records identified in WoS</a:t>
            </a:r>
            <a:b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</a:b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imSun" panose="02010600030101010101" pitchFamily="2" charset="-122"/>
              </a:rPr>
              <a:t>(n = 1189)</a:t>
            </a:r>
            <a:endParaRPr kumimoji="0" lang="en-US" altLang="zh-CN" sz="9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AAE4631F-C250-AD4C-99ED-67414436B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276" y="878659"/>
            <a:ext cx="741166" cy="71744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Records identified </a:t>
            </a:r>
            <a:r>
              <a:rPr lang="en-US" altLang="zh-CN" sz="95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PubMed</a:t>
            </a:r>
            <a:b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 = 847)</a:t>
            </a: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83D691DE-2A59-1D44-A18A-ED0F3A999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324" y="878135"/>
            <a:ext cx="813030" cy="71744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Records identified in Cochrane</a:t>
            </a:r>
            <a:b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 = </a:t>
            </a:r>
            <a:r>
              <a:rPr lang="en-US" altLang="zh-CN" sz="95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Rectangle 7">
            <a:extLst>
              <a:ext uri="{FF2B5EF4-FFF2-40B4-BE49-F238E27FC236}">
                <a16:creationId xmlns:a16="http://schemas.microsoft.com/office/drawing/2014/main" id="{D7B41190-D486-EB48-B724-744B0DD2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364" y="878134"/>
            <a:ext cx="664013" cy="71744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Other sources</a:t>
            </a:r>
            <a:b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 = 4)</a:t>
            </a:r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A4094F0E-932B-FB41-99A2-C03F2412B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739" y="4363531"/>
            <a:ext cx="1423548" cy="57845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950" dirty="0">
                <a:latin typeface="Calibri" panose="020F0502020204030204" pitchFamily="34" charset="0"/>
                <a:cs typeface="Calibri" panose="020F0502020204030204" pitchFamily="34" charset="0"/>
              </a:rPr>
              <a:t>Studies on cholesterol ester enzyme inhibition in tumours </a:t>
            </a:r>
            <a:r>
              <a:rPr kumimoji="0" lang="en-US" altLang="zh-CN" sz="9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 = 43) </a:t>
            </a:r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78622600-4F59-6848-BBCE-034E3BE11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-1520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" name="Rectangle 42">
            <a:extLst>
              <a:ext uri="{FF2B5EF4-FFF2-40B4-BE49-F238E27FC236}">
                <a16:creationId xmlns:a16="http://schemas.microsoft.com/office/drawing/2014/main" id="{DBF8406E-D661-AB4E-A04C-262278BEA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69" y="197215"/>
            <a:ext cx="22482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  <a:tab pos="8801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  <a:tab pos="8801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  <a:tab pos="8801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  <a:tab pos="8801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  <a:tab pos="8801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  <a:tab pos="8801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  <a:tab pos="8801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  <a:tab pos="8801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  <a:tab pos="8801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ctr"/>
                <a:tab pos="5486400" algn="r"/>
                <a:tab pos="8801100" algn="r"/>
              </a:tabLst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PRISMA 2009 Flow Diagram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1E7C046-E54E-244E-98CA-4D4DC72DE17B}"/>
              </a:ext>
            </a:extLst>
          </p:cNvPr>
          <p:cNvSpPr txBox="1"/>
          <p:nvPr/>
        </p:nvSpPr>
        <p:spPr>
          <a:xfrm>
            <a:off x="1393965" y="8391337"/>
            <a:ext cx="39305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5F9EF3D-3CA4-244C-B6A3-8CAE77E4494B}"/>
              </a:ext>
            </a:extLst>
          </p:cNvPr>
          <p:cNvSpPr txBox="1"/>
          <p:nvPr/>
        </p:nvSpPr>
        <p:spPr>
          <a:xfrm>
            <a:off x="1517601" y="9097347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C6F3467-9A77-AC4D-AA31-3AAFDEADC894}"/>
              </a:ext>
            </a:extLst>
          </p:cNvPr>
          <p:cNvSpPr txBox="1"/>
          <p:nvPr/>
        </p:nvSpPr>
        <p:spPr>
          <a:xfrm>
            <a:off x="984831" y="9371406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7DF842-1AB2-6743-9A05-07C23A9CFA59}"/>
              </a:ext>
            </a:extLst>
          </p:cNvPr>
          <p:cNvSpPr txBox="1"/>
          <p:nvPr/>
        </p:nvSpPr>
        <p:spPr>
          <a:xfrm>
            <a:off x="505858" y="9132116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EC99526-0949-C641-ABD2-4D52468BB4FC}"/>
              </a:ext>
            </a:extLst>
          </p:cNvPr>
          <p:cNvSpPr txBox="1"/>
          <p:nvPr/>
        </p:nvSpPr>
        <p:spPr>
          <a:xfrm>
            <a:off x="382833" y="8655891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554966D-61EA-534D-A435-6ABE6390EFF4}"/>
              </a:ext>
            </a:extLst>
          </p:cNvPr>
          <p:cNvSpPr txBox="1"/>
          <p:nvPr/>
        </p:nvSpPr>
        <p:spPr>
          <a:xfrm>
            <a:off x="410869" y="7988277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0CDF98AB-18A8-0A40-8812-2652D5C8507E}"/>
              </a:ext>
            </a:extLst>
          </p:cNvPr>
          <p:cNvSpPr/>
          <p:nvPr/>
        </p:nvSpPr>
        <p:spPr>
          <a:xfrm rot="19128288">
            <a:off x="309416" y="8061220"/>
            <a:ext cx="1728000" cy="1728000"/>
          </a:xfrm>
          <a:prstGeom prst="arc">
            <a:avLst>
              <a:gd name="adj1" fmla="val 17201071"/>
              <a:gd name="adj2" fmla="val 1855456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0325BCD-D053-BD4D-AF43-656FBD2C53E3}"/>
              </a:ext>
            </a:extLst>
          </p:cNvPr>
          <p:cNvSpPr txBox="1"/>
          <p:nvPr/>
        </p:nvSpPr>
        <p:spPr>
          <a:xfrm>
            <a:off x="808801" y="7798153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9B54965-9618-7B4E-835B-690AAE6B5236}"/>
              </a:ext>
            </a:extLst>
          </p:cNvPr>
          <p:cNvSpPr txBox="1"/>
          <p:nvPr/>
        </p:nvSpPr>
        <p:spPr>
          <a:xfrm>
            <a:off x="4729235" y="8858063"/>
            <a:ext cx="39305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DA1F68AB-1266-E345-AEEE-599523846014}"/>
              </a:ext>
            </a:extLst>
          </p:cNvPr>
          <p:cNvSpPr/>
          <p:nvPr/>
        </p:nvSpPr>
        <p:spPr>
          <a:xfrm rot="19274719">
            <a:off x="3463216" y="8080703"/>
            <a:ext cx="1728000" cy="1728000"/>
          </a:xfrm>
          <a:prstGeom prst="arc">
            <a:avLst>
              <a:gd name="adj1" fmla="val 17704592"/>
              <a:gd name="adj2" fmla="val 1855915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07287742-287F-E548-889B-17B39694EA80}"/>
              </a:ext>
            </a:extLst>
          </p:cNvPr>
          <p:cNvSpPr/>
          <p:nvPr/>
        </p:nvSpPr>
        <p:spPr>
          <a:xfrm rot="19274719">
            <a:off x="3463216" y="8082147"/>
            <a:ext cx="1728000" cy="1728000"/>
          </a:xfrm>
          <a:prstGeom prst="arc">
            <a:avLst>
              <a:gd name="adj1" fmla="val 15832884"/>
              <a:gd name="adj2" fmla="val 1761332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D0B4B20-8F7B-B541-9A08-54B076930889}"/>
              </a:ext>
            </a:extLst>
          </p:cNvPr>
          <p:cNvSpPr txBox="1"/>
          <p:nvPr/>
        </p:nvSpPr>
        <p:spPr>
          <a:xfrm>
            <a:off x="3551461" y="8729891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C6EDC50-BAA9-C746-91D6-B06FA943B17F}"/>
              </a:ext>
            </a:extLst>
          </p:cNvPr>
          <p:cNvSpPr txBox="1"/>
          <p:nvPr/>
        </p:nvSpPr>
        <p:spPr>
          <a:xfrm>
            <a:off x="3633444" y="8432818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2005997-35F4-BF46-81B6-843C557B3CC7}"/>
              </a:ext>
            </a:extLst>
          </p:cNvPr>
          <p:cNvSpPr txBox="1"/>
          <p:nvPr/>
        </p:nvSpPr>
        <p:spPr>
          <a:xfrm>
            <a:off x="3705203" y="7896718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CEB0B28-4774-7F41-A209-A2645DE1F8E6}"/>
              </a:ext>
            </a:extLst>
          </p:cNvPr>
          <p:cNvSpPr txBox="1"/>
          <p:nvPr/>
        </p:nvSpPr>
        <p:spPr>
          <a:xfrm>
            <a:off x="3695892" y="9184108"/>
            <a:ext cx="2888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296E458-A316-BA46-A4AC-E358DEDC9B7E}"/>
              </a:ext>
            </a:extLst>
          </p:cNvPr>
          <p:cNvSpPr txBox="1"/>
          <p:nvPr/>
        </p:nvSpPr>
        <p:spPr>
          <a:xfrm>
            <a:off x="12487" y="7605944"/>
            <a:ext cx="29687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55D1631-EBA4-EC4C-A5AD-5BAAA8B79346}"/>
              </a:ext>
            </a:extLst>
          </p:cNvPr>
          <p:cNvSpPr txBox="1"/>
          <p:nvPr/>
        </p:nvSpPr>
        <p:spPr>
          <a:xfrm>
            <a:off x="3334526" y="7607180"/>
            <a:ext cx="30328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id="{24DC49FC-1B10-EA44-8C5D-5E17FD13780C}"/>
              </a:ext>
            </a:extLst>
          </p:cNvPr>
          <p:cNvSpPr/>
          <p:nvPr/>
        </p:nvSpPr>
        <p:spPr>
          <a:xfrm rot="17087986">
            <a:off x="309417" y="8062576"/>
            <a:ext cx="1728000" cy="1728000"/>
          </a:xfrm>
          <a:prstGeom prst="arc">
            <a:avLst>
              <a:gd name="adj1" fmla="val 17374767"/>
              <a:gd name="adj2" fmla="val 1911156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9A0F9D3-F88A-9C47-932A-548C7AA82ED8}"/>
              </a:ext>
            </a:extLst>
          </p:cNvPr>
          <p:cNvSpPr txBox="1"/>
          <p:nvPr/>
        </p:nvSpPr>
        <p:spPr>
          <a:xfrm>
            <a:off x="10673" y="0"/>
            <a:ext cx="30328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/>
              <a:t>A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AF9D85-4785-484A-9BDB-1F9E2D3BC691}"/>
              </a:ext>
            </a:extLst>
          </p:cNvPr>
          <p:cNvCxnSpPr>
            <a:cxnSpLocks/>
            <a:stCxn id="41" idx="2"/>
            <a:endCxn id="16" idx="0"/>
          </p:cNvCxnSpPr>
          <p:nvPr/>
        </p:nvCxnSpPr>
        <p:spPr>
          <a:xfrm flipH="1">
            <a:off x="2726598" y="4941983"/>
            <a:ext cx="1915" cy="935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A465980-DAED-4249-B951-851711724D33}"/>
              </a:ext>
            </a:extLst>
          </p:cNvPr>
          <p:cNvCxnSpPr>
            <a:cxnSpLocks/>
            <a:stCxn id="17" idx="2"/>
            <a:endCxn id="11" idx="0"/>
          </p:cNvCxnSpPr>
          <p:nvPr/>
        </p:nvCxnSpPr>
        <p:spPr>
          <a:xfrm>
            <a:off x="3438702" y="3997656"/>
            <a:ext cx="851770" cy="3682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FC09272-8F8B-1344-B03B-41592253B957}"/>
              </a:ext>
            </a:extLst>
          </p:cNvPr>
          <p:cNvCxnSpPr>
            <a:cxnSpLocks/>
            <a:stCxn id="17" idx="2"/>
            <a:endCxn id="41" idx="0"/>
          </p:cNvCxnSpPr>
          <p:nvPr/>
        </p:nvCxnSpPr>
        <p:spPr>
          <a:xfrm flipH="1">
            <a:off x="2728513" y="3997656"/>
            <a:ext cx="710189" cy="36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C1F84EE-DF56-0541-8787-02DBA049A887}"/>
              </a:ext>
            </a:extLst>
          </p:cNvPr>
          <p:cNvCxnSpPr>
            <a:cxnSpLocks/>
            <a:stCxn id="41" idx="1"/>
            <a:endCxn id="18" idx="0"/>
          </p:cNvCxnSpPr>
          <p:nvPr/>
        </p:nvCxnSpPr>
        <p:spPr>
          <a:xfrm flipH="1">
            <a:off x="1433505" y="4652757"/>
            <a:ext cx="583234" cy="4218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40D194C-AA7E-F44E-9C4D-09986882599C}"/>
              </a:ext>
            </a:extLst>
          </p:cNvPr>
          <p:cNvCxnSpPr>
            <a:cxnSpLocks/>
            <a:stCxn id="11" idx="3"/>
            <a:endCxn id="24" idx="0"/>
          </p:cNvCxnSpPr>
          <p:nvPr/>
        </p:nvCxnSpPr>
        <p:spPr>
          <a:xfrm>
            <a:off x="5002245" y="4651789"/>
            <a:ext cx="812130" cy="422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2DE7EDF4-AF38-EB41-9D67-11807E27CDE4}"/>
              </a:ext>
            </a:extLst>
          </p:cNvPr>
          <p:cNvCxnSpPr>
            <a:cxnSpLocks/>
            <a:stCxn id="11" idx="2"/>
            <a:endCxn id="20" idx="0"/>
          </p:cNvCxnSpPr>
          <p:nvPr/>
        </p:nvCxnSpPr>
        <p:spPr>
          <a:xfrm>
            <a:off x="4290472" y="4937644"/>
            <a:ext cx="3621" cy="939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4C9C9ECC-7EFF-D54C-B372-A1DEE7AA36B9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 flipH="1">
            <a:off x="2724471" y="6392757"/>
            <a:ext cx="2127" cy="3114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13CD256-9FBC-4547-A711-74A1C3128FAA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flipH="1">
            <a:off x="4293727" y="6391678"/>
            <a:ext cx="366" cy="3125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9056D030-7AF4-CE4C-BDB9-6B5BBBE9BA53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066440" y="2867142"/>
            <a:ext cx="505456" cy="2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ADF7104-CA35-5E48-8983-DFEE1348F625}"/>
              </a:ext>
            </a:extLst>
          </p:cNvPr>
          <p:cNvCxnSpPr>
            <a:cxnSpLocks/>
            <a:stCxn id="17" idx="3"/>
            <a:endCxn id="13" idx="1"/>
          </p:cNvCxnSpPr>
          <p:nvPr/>
        </p:nvCxnSpPr>
        <p:spPr>
          <a:xfrm flipV="1">
            <a:off x="4225546" y="3705096"/>
            <a:ext cx="346350" cy="4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7DD0EC7C-6A85-1C4F-82F1-0BCC7EBAE9BE}"/>
              </a:ext>
            </a:extLst>
          </p:cNvPr>
          <p:cNvCxnSpPr>
            <a:cxnSpLocks/>
            <a:stCxn id="9" idx="2"/>
            <a:endCxn id="17" idx="0"/>
          </p:cNvCxnSpPr>
          <p:nvPr/>
        </p:nvCxnSpPr>
        <p:spPr>
          <a:xfrm>
            <a:off x="3438268" y="3097604"/>
            <a:ext cx="434" cy="315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5D09EC2B-462E-824C-A5C2-8E04E5242E17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3438268" y="2182775"/>
            <a:ext cx="2195" cy="4544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00E14893-85AE-C040-9F18-5FF18ACC07FA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768364" y="1595580"/>
            <a:ext cx="0" cy="3153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33E3E16-589B-5543-A19B-F9032A4BD3CA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2590353" y="1596105"/>
            <a:ext cx="0" cy="318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EFC8F44E-B1ED-4D4D-AF05-CDE94F815EAF}"/>
              </a:ext>
            </a:extLst>
          </p:cNvPr>
          <p:cNvCxnSpPr>
            <a:cxnSpLocks/>
            <a:stCxn id="34" idx="2"/>
            <a:endCxn id="8" idx="0"/>
          </p:cNvCxnSpPr>
          <p:nvPr/>
        </p:nvCxnSpPr>
        <p:spPr>
          <a:xfrm flipH="1">
            <a:off x="3440463" y="1596105"/>
            <a:ext cx="1396" cy="3063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8DB16607-7C15-BF42-A7A0-1305432D7CFA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4338839" y="1595578"/>
            <a:ext cx="0" cy="3139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A2EFA663-F43B-2945-AF64-8615F490C6E6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5139371" y="1595577"/>
            <a:ext cx="0" cy="313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D6FF1F5-5A06-C64A-ABD1-62C05A331455}"/>
              </a:ext>
            </a:extLst>
          </p:cNvPr>
          <p:cNvSpPr txBox="1"/>
          <p:nvPr/>
        </p:nvSpPr>
        <p:spPr>
          <a:xfrm>
            <a:off x="5910660" y="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2</a:t>
            </a:r>
          </a:p>
        </p:txBody>
      </p:sp>
    </p:spTree>
    <p:extLst>
      <p:ext uri="{BB962C8B-B14F-4D97-AF65-F5344CB8AC3E}">
        <p14:creationId xmlns:p14="http://schemas.microsoft.com/office/powerpoint/2010/main" val="1033571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6C4BA2-A4DF-E344-8A52-F5A986332C80}"/>
              </a:ext>
            </a:extLst>
          </p:cNvPr>
          <p:cNvGrpSpPr/>
          <p:nvPr/>
        </p:nvGrpSpPr>
        <p:grpSpPr>
          <a:xfrm>
            <a:off x="0" y="405732"/>
            <a:ext cx="6858000" cy="2632193"/>
            <a:chOff x="0" y="4604176"/>
            <a:chExt cx="6858000" cy="263219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C54BB2C-5522-5942-A2B6-1AED9A542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604176"/>
              <a:ext cx="6858000" cy="235974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A0398DC-C5BE-C842-825A-D9CADE7A7676}"/>
                </a:ext>
              </a:extLst>
            </p:cNvPr>
            <p:cNvGrpSpPr/>
            <p:nvPr/>
          </p:nvGrpSpPr>
          <p:grpSpPr>
            <a:xfrm>
              <a:off x="4811678" y="6830104"/>
              <a:ext cx="1802096" cy="406265"/>
              <a:chOff x="4607752" y="2245988"/>
              <a:chExt cx="1802096" cy="40626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E7A987-6578-5148-B475-3D27CE2E549B}"/>
                  </a:ext>
                </a:extLst>
              </p:cNvPr>
              <p:cNvSpPr txBox="1"/>
              <p:nvPr/>
            </p:nvSpPr>
            <p:spPr>
              <a:xfrm>
                <a:off x="4607752" y="2245988"/>
                <a:ext cx="901048" cy="4062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80" dirty="0"/>
                  <a:t>Higher in intra-animal normal tissue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DBF58E-3EDD-F246-A20C-8BA353006F0E}"/>
                  </a:ext>
                </a:extLst>
              </p:cNvPr>
              <p:cNvSpPr txBox="1"/>
              <p:nvPr/>
            </p:nvSpPr>
            <p:spPr>
              <a:xfrm>
                <a:off x="5508800" y="2245988"/>
                <a:ext cx="901048" cy="4062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80" dirty="0"/>
                  <a:t>Higher in intra-animal tumour tissue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6E419-C948-374E-8EDC-174C4BC45B18}"/>
              </a:ext>
            </a:extLst>
          </p:cNvPr>
          <p:cNvSpPr txBox="1"/>
          <p:nvPr/>
        </p:nvSpPr>
        <p:spPr>
          <a:xfrm>
            <a:off x="141908" y="9392847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615B1-F78E-8544-A9B3-067AF3D40B99}"/>
              </a:ext>
            </a:extLst>
          </p:cNvPr>
          <p:cNvSpPr txBox="1"/>
          <p:nvPr/>
        </p:nvSpPr>
        <p:spPr>
          <a:xfrm>
            <a:off x="-1454" y="2400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14" name="Graphic 5">
            <a:extLst>
              <a:ext uri="{FF2B5EF4-FFF2-40B4-BE49-F238E27FC236}">
                <a16:creationId xmlns:a16="http://schemas.microsoft.com/office/drawing/2014/main" id="{761B61D0-A255-8544-9DFF-A2BD671C6F96}"/>
              </a:ext>
            </a:extLst>
          </p:cNvPr>
          <p:cNvPicPr/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34722"/>
            <a:ext cx="6858000" cy="22659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66BA8E-7F21-A942-9C49-3C866D423322}"/>
              </a:ext>
            </a:extLst>
          </p:cNvPr>
          <p:cNvSpPr txBox="1"/>
          <p:nvPr/>
        </p:nvSpPr>
        <p:spPr>
          <a:xfrm>
            <a:off x="74193" y="617800"/>
            <a:ext cx="696024" cy="8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94950F-CB87-0043-A906-1336B97E42C8}"/>
              </a:ext>
            </a:extLst>
          </p:cNvPr>
          <p:cNvSpPr txBox="1"/>
          <p:nvPr/>
        </p:nvSpPr>
        <p:spPr>
          <a:xfrm>
            <a:off x="-27155" y="562385"/>
            <a:ext cx="65434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latin typeface="Calibri" panose="020F0502020204030204" pitchFamily="34" charset="0"/>
                <a:cs typeface="Calibri" panose="020F0502020204030204" pitchFamily="34" charset="0"/>
              </a:rPr>
              <a:t>Liver cancer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1EA77-419E-8841-ADDE-C3D65A4866F4}"/>
              </a:ext>
            </a:extLst>
          </p:cNvPr>
          <p:cNvSpPr txBox="1"/>
          <p:nvPr/>
        </p:nvSpPr>
        <p:spPr>
          <a:xfrm>
            <a:off x="74192" y="1694057"/>
            <a:ext cx="697333" cy="58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D8FD11-CC63-FD42-ADFA-91B71F5D4CC3}"/>
              </a:ext>
            </a:extLst>
          </p:cNvPr>
          <p:cNvSpPr txBox="1"/>
          <p:nvPr/>
        </p:nvSpPr>
        <p:spPr>
          <a:xfrm>
            <a:off x="-31750" y="1629452"/>
            <a:ext cx="69602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latin typeface="Calibri" panose="020F0502020204030204" pitchFamily="34" charset="0"/>
                <a:cs typeface="Calibri" panose="020F0502020204030204" pitchFamily="34" charset="0"/>
              </a:rPr>
              <a:t>Other cancer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6C2EC5-440B-CB4D-8783-E3F0617DBFE1}"/>
              </a:ext>
            </a:extLst>
          </p:cNvPr>
          <p:cNvSpPr txBox="1"/>
          <p:nvPr/>
        </p:nvSpPr>
        <p:spPr>
          <a:xfrm>
            <a:off x="-1454" y="29625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4A1AA-57DA-F843-949A-82A50DD5A763}"/>
              </a:ext>
            </a:extLst>
          </p:cNvPr>
          <p:cNvSpPr txBox="1"/>
          <p:nvPr/>
        </p:nvSpPr>
        <p:spPr>
          <a:xfrm>
            <a:off x="72652" y="3543122"/>
            <a:ext cx="937666" cy="58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885F82-9547-0845-B067-7412CEDD9C0E}"/>
              </a:ext>
            </a:extLst>
          </p:cNvPr>
          <p:cNvSpPr txBox="1"/>
          <p:nvPr/>
        </p:nvSpPr>
        <p:spPr>
          <a:xfrm>
            <a:off x="-30093" y="3481714"/>
            <a:ext cx="65434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latin typeface="Calibri" panose="020F0502020204030204" pitchFamily="34" charset="0"/>
                <a:cs typeface="Calibri" panose="020F0502020204030204" pitchFamily="34" charset="0"/>
              </a:rPr>
              <a:t>Liver cancer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6589B7-A50E-624C-BEF6-6ED0FC4150FD}"/>
              </a:ext>
            </a:extLst>
          </p:cNvPr>
          <p:cNvSpPr txBox="1"/>
          <p:nvPr/>
        </p:nvSpPr>
        <p:spPr>
          <a:xfrm>
            <a:off x="72652" y="4456874"/>
            <a:ext cx="1005923" cy="107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07E514-5152-1C4A-AB37-427E72DDB5D2}"/>
              </a:ext>
            </a:extLst>
          </p:cNvPr>
          <p:cNvSpPr txBox="1"/>
          <p:nvPr/>
        </p:nvSpPr>
        <p:spPr>
          <a:xfrm>
            <a:off x="-33072" y="4410699"/>
            <a:ext cx="69602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latin typeface="Calibri" panose="020F0502020204030204" pitchFamily="34" charset="0"/>
                <a:cs typeface="Calibri" panose="020F0502020204030204" pitchFamily="34" charset="0"/>
              </a:rPr>
              <a:t>Other cancer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3B8010-7D51-624C-9BF9-19D6B07FB15D}"/>
              </a:ext>
            </a:extLst>
          </p:cNvPr>
          <p:cNvSpPr txBox="1"/>
          <p:nvPr/>
        </p:nvSpPr>
        <p:spPr>
          <a:xfrm>
            <a:off x="4811678" y="5474605"/>
            <a:ext cx="901048" cy="4062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80" dirty="0"/>
              <a:t>Higher in inter-animal normal tissue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64F81A-EF92-CE45-AF78-34AB6AD259E9}"/>
              </a:ext>
            </a:extLst>
          </p:cNvPr>
          <p:cNvSpPr txBox="1"/>
          <p:nvPr/>
        </p:nvSpPr>
        <p:spPr>
          <a:xfrm>
            <a:off x="5712726" y="5474605"/>
            <a:ext cx="901048" cy="4062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80" dirty="0"/>
              <a:t>Higher in inter-animal tumour tissue</a:t>
            </a:r>
          </a:p>
        </p:txBody>
      </p:sp>
    </p:spTree>
    <p:extLst>
      <p:ext uri="{BB962C8B-B14F-4D97-AF65-F5344CB8AC3E}">
        <p14:creationId xmlns:p14="http://schemas.microsoft.com/office/powerpoint/2010/main" val="48767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BE2F8F3-B7EC-6C41-916F-0115333D84B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533" y="5237150"/>
            <a:ext cx="6858000" cy="14365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249AF9CE-A16E-1D48-B2E9-BE56213E70E7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947288"/>
            <a:ext cx="6858000" cy="1263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ACBF04-8E81-3A4E-9D7B-C92288C20814}"/>
              </a:ext>
            </a:extLst>
          </p:cNvPr>
          <p:cNvSpPr txBox="1"/>
          <p:nvPr/>
        </p:nvSpPr>
        <p:spPr>
          <a:xfrm>
            <a:off x="-22145" y="886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622D2-5AA6-2A40-BFBB-83EC545A174E}"/>
              </a:ext>
            </a:extLst>
          </p:cNvPr>
          <p:cNvSpPr txBox="1"/>
          <p:nvPr/>
        </p:nvSpPr>
        <p:spPr>
          <a:xfrm>
            <a:off x="-39369" y="145549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E90065-4379-FD40-94E8-5E52503ABD08}"/>
              </a:ext>
            </a:extLst>
          </p:cNvPr>
          <p:cNvSpPr txBox="1"/>
          <p:nvPr/>
        </p:nvSpPr>
        <p:spPr>
          <a:xfrm>
            <a:off x="-23040" y="337008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435FB-B588-D048-800F-6ECD4D3CF523}"/>
              </a:ext>
            </a:extLst>
          </p:cNvPr>
          <p:cNvSpPr txBox="1"/>
          <p:nvPr/>
        </p:nvSpPr>
        <p:spPr>
          <a:xfrm>
            <a:off x="-38424" y="491301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2005F-0DE2-7246-A483-C34E6499FE9A}"/>
              </a:ext>
            </a:extLst>
          </p:cNvPr>
          <p:cNvSpPr txBox="1"/>
          <p:nvPr/>
        </p:nvSpPr>
        <p:spPr>
          <a:xfrm>
            <a:off x="-28054" y="661194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2F125BA-3ADD-8542-A2F9-D8C47F47577B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" y="3700334"/>
            <a:ext cx="6858000" cy="125569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F0CF531-E05F-A24D-A546-2E99BA7055F7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784696"/>
            <a:ext cx="6863569" cy="16452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4154C4B5-B1DB-C24E-AD95-D67730C0E262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8" y="344726"/>
            <a:ext cx="6858000" cy="11883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72B8514-BC80-3646-8346-D11AE6A5D87C}"/>
              </a:ext>
            </a:extLst>
          </p:cNvPr>
          <p:cNvSpPr/>
          <p:nvPr/>
        </p:nvSpPr>
        <p:spPr>
          <a:xfrm>
            <a:off x="4716700" y="3279283"/>
            <a:ext cx="1847193" cy="139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8564AE-1816-1C4A-A3B4-F6302C063C7A}"/>
              </a:ext>
            </a:extLst>
          </p:cNvPr>
          <p:cNvSpPr txBox="1"/>
          <p:nvPr/>
        </p:nvSpPr>
        <p:spPr>
          <a:xfrm>
            <a:off x="4632987" y="3219268"/>
            <a:ext cx="91804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0" dirty="0">
                <a:latin typeface="+mj-lt"/>
              </a:rPr>
              <a:t>Reduced tumour volume (cm</a:t>
            </a:r>
            <a:r>
              <a:rPr lang="en-US" sz="710" baseline="30000" dirty="0">
                <a:latin typeface="+mj-lt"/>
              </a:rPr>
              <a:t>3</a:t>
            </a:r>
            <a:r>
              <a:rPr lang="en-US" sz="710" dirty="0">
                <a:latin typeface="+mj-lt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7DE9D2-98C5-704F-B3B8-0D7C0F5CCF79}"/>
              </a:ext>
            </a:extLst>
          </p:cNvPr>
          <p:cNvSpPr txBox="1"/>
          <p:nvPr/>
        </p:nvSpPr>
        <p:spPr>
          <a:xfrm>
            <a:off x="5799401" y="3219269"/>
            <a:ext cx="8939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0" dirty="0">
                <a:latin typeface="+mj-lt"/>
              </a:rPr>
              <a:t>Increased tumour volume (cm</a:t>
            </a:r>
            <a:r>
              <a:rPr lang="en-US" sz="710" baseline="30000" dirty="0">
                <a:latin typeface="+mj-lt"/>
              </a:rPr>
              <a:t>3</a:t>
            </a:r>
            <a:r>
              <a:rPr lang="en-US" sz="710" dirty="0">
                <a:latin typeface="+mj-lt"/>
              </a:rPr>
              <a:t>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A38F1F-9D29-2F45-B2A3-28F327E29B97}"/>
              </a:ext>
            </a:extLst>
          </p:cNvPr>
          <p:cNvSpPr/>
          <p:nvPr/>
        </p:nvSpPr>
        <p:spPr>
          <a:xfrm>
            <a:off x="4719666" y="4818805"/>
            <a:ext cx="1847193" cy="139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70463F-DC5C-8D43-A345-D2D9F9999B27}"/>
              </a:ext>
            </a:extLst>
          </p:cNvPr>
          <p:cNvSpPr txBox="1"/>
          <p:nvPr/>
        </p:nvSpPr>
        <p:spPr>
          <a:xfrm>
            <a:off x="4635953" y="4758790"/>
            <a:ext cx="91804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0" dirty="0">
                <a:latin typeface="+mj-lt"/>
              </a:rPr>
              <a:t>Reduced tumour volume (cm</a:t>
            </a:r>
            <a:r>
              <a:rPr lang="en-US" sz="710" baseline="30000" dirty="0">
                <a:latin typeface="+mj-lt"/>
              </a:rPr>
              <a:t>3</a:t>
            </a:r>
            <a:r>
              <a:rPr lang="en-US" sz="710" dirty="0">
                <a:latin typeface="+mj-lt"/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1F0979-25DE-154A-B925-BD38FF901333}"/>
              </a:ext>
            </a:extLst>
          </p:cNvPr>
          <p:cNvSpPr txBox="1"/>
          <p:nvPr/>
        </p:nvSpPr>
        <p:spPr>
          <a:xfrm>
            <a:off x="5802367" y="4758791"/>
            <a:ext cx="8939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0" dirty="0">
                <a:latin typeface="+mj-lt"/>
              </a:rPr>
              <a:t>Increased tumour volume (cm</a:t>
            </a:r>
            <a:r>
              <a:rPr lang="en-US" sz="710" baseline="30000" dirty="0">
                <a:latin typeface="+mj-lt"/>
              </a:rPr>
              <a:t>3</a:t>
            </a:r>
            <a:r>
              <a:rPr lang="en-US" sz="710" dirty="0">
                <a:latin typeface="+mj-lt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20DA36-2AA0-AE4D-AC0F-7A7ED9009954}"/>
              </a:ext>
            </a:extLst>
          </p:cNvPr>
          <p:cNvSpPr/>
          <p:nvPr/>
        </p:nvSpPr>
        <p:spPr>
          <a:xfrm>
            <a:off x="1454340" y="2019298"/>
            <a:ext cx="198120" cy="681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1D67C8-35C9-F04A-B3F0-8DD062BB2E31}"/>
              </a:ext>
            </a:extLst>
          </p:cNvPr>
          <p:cNvCxnSpPr>
            <a:cxnSpLocks/>
          </p:cNvCxnSpPr>
          <p:nvPr/>
        </p:nvCxnSpPr>
        <p:spPr>
          <a:xfrm>
            <a:off x="1467648" y="2029084"/>
            <a:ext cx="0" cy="2593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7D82466-B19B-5F49-8F59-5810A91F5DCB}"/>
              </a:ext>
            </a:extLst>
          </p:cNvPr>
          <p:cNvSpPr txBox="1"/>
          <p:nvPr/>
        </p:nvSpPr>
        <p:spPr>
          <a:xfrm rot="16200000">
            <a:off x="1299632" y="2077963"/>
            <a:ext cx="439544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 dirty="0"/>
              <a:t>SOAT1 low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702A33-7389-B04D-A637-F776B083FB29}"/>
              </a:ext>
            </a:extLst>
          </p:cNvPr>
          <p:cNvSpPr txBox="1"/>
          <p:nvPr/>
        </p:nvSpPr>
        <p:spPr>
          <a:xfrm rot="16200000">
            <a:off x="1291617" y="2378883"/>
            <a:ext cx="455574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 dirty="0"/>
              <a:t>SOAT1 high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B8E550-D40B-344D-9B4E-5BF44337B09D}"/>
              </a:ext>
            </a:extLst>
          </p:cNvPr>
          <p:cNvCxnSpPr>
            <a:cxnSpLocks/>
          </p:cNvCxnSpPr>
          <p:nvPr/>
        </p:nvCxnSpPr>
        <p:spPr>
          <a:xfrm>
            <a:off x="1472283" y="2330004"/>
            <a:ext cx="0" cy="2593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598F6D1-1D28-3F4E-B75A-F40956ED2097}"/>
              </a:ext>
            </a:extLst>
          </p:cNvPr>
          <p:cNvSpPr/>
          <p:nvPr/>
        </p:nvSpPr>
        <p:spPr>
          <a:xfrm>
            <a:off x="1463355" y="2780943"/>
            <a:ext cx="184812" cy="154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4DE4F8-6283-7845-8833-22A464CD2CF6}"/>
              </a:ext>
            </a:extLst>
          </p:cNvPr>
          <p:cNvSpPr/>
          <p:nvPr/>
        </p:nvSpPr>
        <p:spPr>
          <a:xfrm>
            <a:off x="1253800" y="2610319"/>
            <a:ext cx="184812" cy="154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86C407-9E9B-BF43-B2D0-5F5A9A1A613F}"/>
              </a:ext>
            </a:extLst>
          </p:cNvPr>
          <p:cNvSpPr/>
          <p:nvPr/>
        </p:nvSpPr>
        <p:spPr>
          <a:xfrm>
            <a:off x="1205905" y="2720761"/>
            <a:ext cx="184812" cy="90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B3CE54-330E-3644-9978-57A80846B4E7}"/>
              </a:ext>
            </a:extLst>
          </p:cNvPr>
          <p:cNvSpPr/>
          <p:nvPr/>
        </p:nvSpPr>
        <p:spPr>
          <a:xfrm>
            <a:off x="1476787" y="3905344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496B69-9E9D-9447-BF10-2EAE502C04B2}"/>
              </a:ext>
            </a:extLst>
          </p:cNvPr>
          <p:cNvSpPr/>
          <p:nvPr/>
        </p:nvSpPr>
        <p:spPr>
          <a:xfrm>
            <a:off x="1613708" y="3990263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1C52930-746F-6548-9215-1F18EC6AD944}"/>
              </a:ext>
            </a:extLst>
          </p:cNvPr>
          <p:cNvSpPr/>
          <p:nvPr/>
        </p:nvSpPr>
        <p:spPr>
          <a:xfrm>
            <a:off x="1476787" y="4104861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317CDA-D348-DE4B-AA14-CA48C5A6330A}"/>
              </a:ext>
            </a:extLst>
          </p:cNvPr>
          <p:cNvSpPr/>
          <p:nvPr/>
        </p:nvSpPr>
        <p:spPr>
          <a:xfrm>
            <a:off x="1314213" y="4177116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2D6AFC-1182-1E4F-9CBA-99C66BC2B307}"/>
              </a:ext>
            </a:extLst>
          </p:cNvPr>
          <p:cNvSpPr/>
          <p:nvPr/>
        </p:nvSpPr>
        <p:spPr>
          <a:xfrm>
            <a:off x="1249296" y="4283945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F2DBB33-1537-2A49-A44B-D9FA8C47B177}"/>
              </a:ext>
            </a:extLst>
          </p:cNvPr>
          <p:cNvSpPr/>
          <p:nvPr/>
        </p:nvSpPr>
        <p:spPr>
          <a:xfrm>
            <a:off x="1555761" y="4377389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4">
            <a:extLst>
              <a:ext uri="{FF2B5EF4-FFF2-40B4-BE49-F238E27FC236}">
                <a16:creationId xmlns:a16="http://schemas.microsoft.com/office/drawing/2014/main" id="{FA913206-3B7E-C840-8BFC-50069B0B8D2A}"/>
              </a:ext>
            </a:extLst>
          </p:cNvPr>
          <p:cNvPicPr/>
          <p:nvPr/>
        </p:nvPicPr>
        <p:blipFill>
          <a:blip r:embed="rId13">
            <a:grayscl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8377446"/>
            <a:ext cx="6863569" cy="14355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3696841-D929-0141-955F-5F425F68FDAE}"/>
              </a:ext>
            </a:extLst>
          </p:cNvPr>
          <p:cNvSpPr txBox="1"/>
          <p:nvPr/>
        </p:nvSpPr>
        <p:spPr>
          <a:xfrm>
            <a:off x="-5766" y="812123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884971-534A-AA4C-ADC5-9644756E9484}"/>
              </a:ext>
            </a:extLst>
          </p:cNvPr>
          <p:cNvSpPr/>
          <p:nvPr/>
        </p:nvSpPr>
        <p:spPr>
          <a:xfrm>
            <a:off x="4716700" y="9688039"/>
            <a:ext cx="1847193" cy="139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A46A7-CF97-614B-A963-5F4C06EF6977}"/>
              </a:ext>
            </a:extLst>
          </p:cNvPr>
          <p:cNvSpPr txBox="1"/>
          <p:nvPr/>
        </p:nvSpPr>
        <p:spPr>
          <a:xfrm>
            <a:off x="4632987" y="9628024"/>
            <a:ext cx="91804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0" dirty="0">
                <a:latin typeface="+mj-lt"/>
              </a:rPr>
              <a:t>Reduced tumour volume (cm</a:t>
            </a:r>
            <a:r>
              <a:rPr lang="en-US" sz="710" baseline="30000" dirty="0">
                <a:latin typeface="+mj-lt"/>
              </a:rPr>
              <a:t>3</a:t>
            </a:r>
            <a:r>
              <a:rPr lang="en-US" sz="710" dirty="0">
                <a:latin typeface="+mj-lt"/>
              </a:rPr>
              <a:t>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072C4C4-44CD-7A45-8DC2-965FDEA9AABB}"/>
              </a:ext>
            </a:extLst>
          </p:cNvPr>
          <p:cNvSpPr txBox="1"/>
          <p:nvPr/>
        </p:nvSpPr>
        <p:spPr>
          <a:xfrm>
            <a:off x="5799401" y="9628025"/>
            <a:ext cx="8939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0" dirty="0">
                <a:latin typeface="+mj-lt"/>
              </a:rPr>
              <a:t>Increased tumour volume (cm</a:t>
            </a:r>
            <a:r>
              <a:rPr lang="en-US" sz="710" baseline="30000" dirty="0">
                <a:latin typeface="+mj-lt"/>
              </a:rPr>
              <a:t>3</a:t>
            </a:r>
            <a:r>
              <a:rPr lang="en-US" sz="710" dirty="0">
                <a:latin typeface="+mj-lt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7C8C42-E292-924B-B074-D954BB5C263C}"/>
              </a:ext>
            </a:extLst>
          </p:cNvPr>
          <p:cNvSpPr/>
          <p:nvPr/>
        </p:nvSpPr>
        <p:spPr>
          <a:xfrm>
            <a:off x="1785820" y="8606798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B4468FC-969B-2E45-9F5A-E82A4E210353}"/>
              </a:ext>
            </a:extLst>
          </p:cNvPr>
          <p:cNvSpPr/>
          <p:nvPr/>
        </p:nvSpPr>
        <p:spPr>
          <a:xfrm>
            <a:off x="1199555" y="8710508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C10C07C-AA40-C647-A852-4601974325CA}"/>
              </a:ext>
            </a:extLst>
          </p:cNvPr>
          <p:cNvSpPr/>
          <p:nvPr/>
        </p:nvSpPr>
        <p:spPr>
          <a:xfrm>
            <a:off x="1364599" y="8782554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98093C9-CFD9-9B40-B492-E3760E18306C}"/>
              </a:ext>
            </a:extLst>
          </p:cNvPr>
          <p:cNvSpPr/>
          <p:nvPr/>
        </p:nvSpPr>
        <p:spPr>
          <a:xfrm>
            <a:off x="1205905" y="8886264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831530-01DA-D548-9B3A-CD3838571484}"/>
              </a:ext>
            </a:extLst>
          </p:cNvPr>
          <p:cNvSpPr/>
          <p:nvPr/>
        </p:nvSpPr>
        <p:spPr>
          <a:xfrm>
            <a:off x="1314213" y="9001464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857AC2D-B2ED-B345-A80E-D55AB25C05C1}"/>
              </a:ext>
            </a:extLst>
          </p:cNvPr>
          <p:cNvSpPr/>
          <p:nvPr/>
        </p:nvSpPr>
        <p:spPr>
          <a:xfrm>
            <a:off x="1341702" y="9093684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A9E1A82-28DA-E540-B0CD-D20F7778E94C}"/>
              </a:ext>
            </a:extLst>
          </p:cNvPr>
          <p:cNvSpPr/>
          <p:nvPr/>
        </p:nvSpPr>
        <p:spPr>
          <a:xfrm>
            <a:off x="1352707" y="9197394"/>
            <a:ext cx="184812" cy="103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69B001-FE37-EA48-9E63-62A6D044B424}"/>
              </a:ext>
            </a:extLst>
          </p:cNvPr>
          <p:cNvSpPr txBox="1"/>
          <p:nvPr/>
        </p:nvSpPr>
        <p:spPr>
          <a:xfrm>
            <a:off x="5926902" y="-39588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1384936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FF5A1A-5D31-6045-A168-A6599F2416DD}"/>
              </a:ext>
            </a:extLst>
          </p:cNvPr>
          <p:cNvGrpSpPr/>
          <p:nvPr/>
        </p:nvGrpSpPr>
        <p:grpSpPr>
          <a:xfrm>
            <a:off x="-34618" y="145409"/>
            <a:ext cx="6893367" cy="2670846"/>
            <a:chOff x="-33180" y="2571263"/>
            <a:chExt cx="6893367" cy="2670846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D7A86CB4-1E9F-474C-8001-A529912AF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87" y="2809201"/>
              <a:ext cx="6858000" cy="111210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B5452D1-3407-C645-AF8B-093980CBB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059" y="4195741"/>
              <a:ext cx="6858000" cy="10310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11C34B-4463-2247-A2E7-45D629954877}"/>
                </a:ext>
              </a:extLst>
            </p:cNvPr>
            <p:cNvSpPr txBox="1"/>
            <p:nvPr/>
          </p:nvSpPr>
          <p:spPr>
            <a:xfrm>
              <a:off x="-28281" y="3970709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BDF1C8-4D84-0944-A7CD-D8325D8A6236}"/>
                </a:ext>
              </a:extLst>
            </p:cNvPr>
            <p:cNvSpPr txBox="1"/>
            <p:nvPr/>
          </p:nvSpPr>
          <p:spPr>
            <a:xfrm>
              <a:off x="-33180" y="2571263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8E4B9B-4CF9-334A-9595-E93D0889DEAF}"/>
                </a:ext>
              </a:extLst>
            </p:cNvPr>
            <p:cNvSpPr/>
            <p:nvPr/>
          </p:nvSpPr>
          <p:spPr>
            <a:xfrm>
              <a:off x="4764203" y="5092989"/>
              <a:ext cx="1847193" cy="139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CBF757-928F-E04F-92AD-A11DCDB5BB16}"/>
                </a:ext>
              </a:extLst>
            </p:cNvPr>
            <p:cNvSpPr txBox="1"/>
            <p:nvPr/>
          </p:nvSpPr>
          <p:spPr>
            <a:xfrm>
              <a:off x="4764203" y="5036977"/>
              <a:ext cx="918043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80" dirty="0"/>
                <a:t>Reduced apoptosis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E77490-F411-9C45-B63E-0942DE4E893C}"/>
                </a:ext>
              </a:extLst>
            </p:cNvPr>
            <p:cNvSpPr/>
            <p:nvPr/>
          </p:nvSpPr>
          <p:spPr>
            <a:xfrm>
              <a:off x="4829605" y="3787835"/>
              <a:ext cx="1847193" cy="139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7867CD-61D1-E842-92AB-59480658E0D5}"/>
                </a:ext>
              </a:extLst>
            </p:cNvPr>
            <p:cNvSpPr txBox="1"/>
            <p:nvPr/>
          </p:nvSpPr>
          <p:spPr>
            <a:xfrm>
              <a:off x="5611759" y="5045132"/>
              <a:ext cx="1140544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80" dirty="0"/>
                <a:t>Increased apoptosis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FF3706-E66D-964D-9BA6-EBB6C2DCE9BB}"/>
                </a:ext>
              </a:extLst>
            </p:cNvPr>
            <p:cNvSpPr/>
            <p:nvPr/>
          </p:nvSpPr>
          <p:spPr>
            <a:xfrm>
              <a:off x="4829605" y="3800478"/>
              <a:ext cx="1847193" cy="317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DE1DE6-3801-F747-9DAC-6FC11A317523}"/>
                </a:ext>
              </a:extLst>
            </p:cNvPr>
            <p:cNvSpPr txBox="1"/>
            <p:nvPr/>
          </p:nvSpPr>
          <p:spPr>
            <a:xfrm>
              <a:off x="4829605" y="3747563"/>
              <a:ext cx="858849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80" dirty="0"/>
                <a:t>Reduced % Ki67+ cancer cells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EB7811-DB84-3842-9B21-169ADA67DD12}"/>
                </a:ext>
              </a:extLst>
            </p:cNvPr>
            <p:cNvSpPr txBox="1"/>
            <p:nvPr/>
          </p:nvSpPr>
          <p:spPr>
            <a:xfrm>
              <a:off x="5857244" y="3747563"/>
              <a:ext cx="858849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80" dirty="0"/>
                <a:t>Increased % Ki67+ cancer cells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835EDA7-64C2-A941-8543-2DE51BA99BA1}"/>
              </a:ext>
            </a:extLst>
          </p:cNvPr>
          <p:cNvSpPr txBox="1"/>
          <p:nvPr/>
        </p:nvSpPr>
        <p:spPr>
          <a:xfrm>
            <a:off x="141908" y="9392847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5</a:t>
            </a:r>
          </a:p>
        </p:txBody>
      </p:sp>
    </p:spTree>
    <p:extLst>
      <p:ext uri="{BB962C8B-B14F-4D97-AF65-F5344CB8AC3E}">
        <p14:creationId xmlns:p14="http://schemas.microsoft.com/office/powerpoint/2010/main" val="1958948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F37E1AB-6AE8-5846-BAEC-71DED0A96FC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88" y="1946035"/>
            <a:ext cx="6858000" cy="10700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09E281-9C74-BA49-BCAF-AE90A1197BE8}"/>
              </a:ext>
            </a:extLst>
          </p:cNvPr>
          <p:cNvSpPr txBox="1"/>
          <p:nvPr/>
        </p:nvSpPr>
        <p:spPr>
          <a:xfrm>
            <a:off x="6412" y="348313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3EE5E1-9636-2B49-A3EA-4B3C9CC8B55C}"/>
              </a:ext>
            </a:extLst>
          </p:cNvPr>
          <p:cNvSpPr txBox="1"/>
          <p:nvPr/>
        </p:nvSpPr>
        <p:spPr>
          <a:xfrm>
            <a:off x="-5886" y="1680489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B079BA-D73E-8A42-BE5B-DBBEC00560CB}"/>
              </a:ext>
            </a:extLst>
          </p:cNvPr>
          <p:cNvSpPr txBox="1"/>
          <p:nvPr/>
        </p:nvSpPr>
        <p:spPr>
          <a:xfrm>
            <a:off x="0" y="3015388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22AB23-6B03-C448-A66F-B16C137F8874}"/>
              </a:ext>
            </a:extLst>
          </p:cNvPr>
          <p:cNvSpPr txBox="1"/>
          <p:nvPr/>
        </p:nvSpPr>
        <p:spPr>
          <a:xfrm>
            <a:off x="0" y="4381748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410EAE2-4303-0E4D-AC9D-A854CDA76AB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886" y="3284468"/>
            <a:ext cx="6858000" cy="10972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435E557-7F09-9543-9890-DE7A93FD91FF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662827"/>
            <a:ext cx="6858000" cy="98440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BC63954-F1EA-2E41-A64E-0DFCCA6BFE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617626"/>
            <a:ext cx="6858000" cy="1060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A35B03-3F23-EC48-9139-C89551C3BA45}"/>
              </a:ext>
            </a:extLst>
          </p:cNvPr>
          <p:cNvSpPr txBox="1"/>
          <p:nvPr/>
        </p:nvSpPr>
        <p:spPr>
          <a:xfrm>
            <a:off x="141908" y="9392847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6</a:t>
            </a:r>
          </a:p>
        </p:txBody>
      </p:sp>
    </p:spTree>
    <p:extLst>
      <p:ext uri="{BB962C8B-B14F-4D97-AF65-F5344CB8AC3E}">
        <p14:creationId xmlns:p14="http://schemas.microsoft.com/office/powerpoint/2010/main" val="4206391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F29A1B-6550-8842-97BB-33355CCA4F07}"/>
              </a:ext>
            </a:extLst>
          </p:cNvPr>
          <p:cNvGrpSpPr/>
          <p:nvPr/>
        </p:nvGrpSpPr>
        <p:grpSpPr>
          <a:xfrm>
            <a:off x="0" y="300362"/>
            <a:ext cx="6858000" cy="1285999"/>
            <a:chOff x="0" y="300362"/>
            <a:chExt cx="6858000" cy="1285999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B0AD6D9-FAF2-9642-AC62-68843C901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300362"/>
              <a:ext cx="6858000" cy="125274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0F8238-590D-B646-930B-53ACBD0178ED}"/>
                </a:ext>
              </a:extLst>
            </p:cNvPr>
            <p:cNvSpPr/>
            <p:nvPr/>
          </p:nvSpPr>
          <p:spPr>
            <a:xfrm>
              <a:off x="4752027" y="1423761"/>
              <a:ext cx="1847193" cy="139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AA02D9-BBDD-CE44-B190-CDC5DC923561}"/>
                </a:ext>
              </a:extLst>
            </p:cNvPr>
            <p:cNvSpPr txBox="1"/>
            <p:nvPr/>
          </p:nvSpPr>
          <p:spPr>
            <a:xfrm>
              <a:off x="4836158" y="1389384"/>
              <a:ext cx="919044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80" dirty="0"/>
                <a:t>Reduced metastasis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BD04AC-384A-BF4C-8E37-40ECD4068C00}"/>
                </a:ext>
              </a:extLst>
            </p:cNvPr>
            <p:cNvSpPr txBox="1"/>
            <p:nvPr/>
          </p:nvSpPr>
          <p:spPr>
            <a:xfrm>
              <a:off x="5755202" y="1389384"/>
              <a:ext cx="969739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80" dirty="0"/>
                <a:t>Increased metastasis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DC2BF46-3B78-1E45-B13E-A6A976764671}"/>
              </a:ext>
            </a:extLst>
          </p:cNvPr>
          <p:cNvSpPr txBox="1"/>
          <p:nvPr/>
        </p:nvSpPr>
        <p:spPr>
          <a:xfrm>
            <a:off x="141908" y="9392847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33E48D-C0B1-F94D-9B50-9360498E3574}"/>
              </a:ext>
            </a:extLst>
          </p:cNvPr>
          <p:cNvGrpSpPr/>
          <p:nvPr/>
        </p:nvGrpSpPr>
        <p:grpSpPr>
          <a:xfrm>
            <a:off x="-3672" y="2170992"/>
            <a:ext cx="6861672" cy="2322381"/>
            <a:chOff x="0" y="350659"/>
            <a:chExt cx="6861672" cy="2322381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E7DAF9F-630F-164F-A812-1746C7E61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50659"/>
              <a:ext cx="6858000" cy="222421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558A02-82DE-2242-B3CD-7F981C80828E}"/>
                </a:ext>
              </a:extLst>
            </p:cNvPr>
            <p:cNvSpPr/>
            <p:nvPr/>
          </p:nvSpPr>
          <p:spPr>
            <a:xfrm>
              <a:off x="4144881" y="2423168"/>
              <a:ext cx="2614535" cy="249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8D41C5-4510-D148-AA7C-7757DD7D8388}"/>
                </a:ext>
              </a:extLst>
            </p:cNvPr>
            <p:cNvSpPr txBox="1"/>
            <p:nvPr/>
          </p:nvSpPr>
          <p:spPr>
            <a:xfrm>
              <a:off x="4446528" y="2393632"/>
              <a:ext cx="1275352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80" dirty="0"/>
                <a:t>Reduced risk of euthanasia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5F371C-C38C-3C46-A5D4-9F70C208907C}"/>
                </a:ext>
              </a:extLst>
            </p:cNvPr>
            <p:cNvSpPr txBox="1"/>
            <p:nvPr/>
          </p:nvSpPr>
          <p:spPr>
            <a:xfrm>
              <a:off x="5586320" y="2392594"/>
              <a:ext cx="1275352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80" dirty="0"/>
                <a:t>Increased risk of euthanasia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81CA02A-3637-0C4C-AE17-A2C18989FB63}"/>
              </a:ext>
            </a:extLst>
          </p:cNvPr>
          <p:cNvSpPr txBox="1"/>
          <p:nvPr/>
        </p:nvSpPr>
        <p:spPr>
          <a:xfrm>
            <a:off x="-5886" y="75581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1A765-7FE8-6C4D-865F-57F31C0BF774}"/>
              </a:ext>
            </a:extLst>
          </p:cNvPr>
          <p:cNvSpPr txBox="1"/>
          <p:nvPr/>
        </p:nvSpPr>
        <p:spPr>
          <a:xfrm>
            <a:off x="-5886" y="1950400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7370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6F57B2-AF4B-7847-83C7-9FDD921573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47798" y="4158205"/>
            <a:ext cx="2761615" cy="2363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35567-2D16-A24B-9703-4D0E53FA5C5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29000" y="614330"/>
            <a:ext cx="3291840" cy="2541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B746F-F890-6B45-9782-1EB403B1B00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894" y="492529"/>
            <a:ext cx="3781425" cy="332105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84451027-7DB3-0346-9390-9F070FC186DC}"/>
              </a:ext>
            </a:extLst>
          </p:cNvPr>
          <p:cNvSpPr txBox="1"/>
          <p:nvPr/>
        </p:nvSpPr>
        <p:spPr>
          <a:xfrm>
            <a:off x="256353" y="396923"/>
            <a:ext cx="286385" cy="308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D01E9E1-3D0E-AD45-A8DF-B3DDC753F53B}"/>
              </a:ext>
            </a:extLst>
          </p:cNvPr>
          <p:cNvSpPr txBox="1"/>
          <p:nvPr/>
        </p:nvSpPr>
        <p:spPr>
          <a:xfrm>
            <a:off x="4255714" y="396923"/>
            <a:ext cx="280035" cy="308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6EF5062E-BA69-8F4C-B05D-43DAC214183D}"/>
              </a:ext>
            </a:extLst>
          </p:cNvPr>
          <p:cNvSpPr txBox="1"/>
          <p:nvPr/>
        </p:nvSpPr>
        <p:spPr>
          <a:xfrm>
            <a:off x="185126" y="3909185"/>
            <a:ext cx="278130" cy="308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21E94-BFD4-0445-B910-FF8B2E0FDF2A}"/>
              </a:ext>
            </a:extLst>
          </p:cNvPr>
          <p:cNvSpPr txBox="1"/>
          <p:nvPr/>
        </p:nvSpPr>
        <p:spPr>
          <a:xfrm>
            <a:off x="141908" y="9392847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CFD8F9-1145-0249-A9D5-64D57F3325EB}"/>
              </a:ext>
            </a:extLst>
          </p:cNvPr>
          <p:cNvGrpSpPr/>
          <p:nvPr/>
        </p:nvGrpSpPr>
        <p:grpSpPr>
          <a:xfrm>
            <a:off x="3982235" y="5170762"/>
            <a:ext cx="2327967" cy="1581745"/>
            <a:chOff x="902865" y="3696000"/>
            <a:chExt cx="4819021" cy="3274299"/>
          </a:xfrm>
        </p:grpSpPr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EDC2DE9A-33A4-3643-827B-95EA2A8A8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725"/>
            <a:stretch/>
          </p:blipFill>
          <p:spPr>
            <a:xfrm>
              <a:off x="1136114" y="3696000"/>
              <a:ext cx="4585772" cy="312404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425FE-669C-8041-8319-C122BD5F424F}"/>
                </a:ext>
              </a:extLst>
            </p:cNvPr>
            <p:cNvSpPr txBox="1"/>
            <p:nvPr/>
          </p:nvSpPr>
          <p:spPr>
            <a:xfrm>
              <a:off x="2274014" y="6492464"/>
              <a:ext cx="2639228" cy="4778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Log[Hazard Ratio]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ED1D24-B3B9-A24E-8288-D7A2FA60DB0F}"/>
                </a:ext>
              </a:extLst>
            </p:cNvPr>
            <p:cNvSpPr txBox="1"/>
            <p:nvPr/>
          </p:nvSpPr>
          <p:spPr>
            <a:xfrm rot="16200000">
              <a:off x="-4065" y="4738148"/>
              <a:ext cx="2291696" cy="4778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Standardised error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BBB098-3960-8A41-BDB4-A50ED045582A}"/>
              </a:ext>
            </a:extLst>
          </p:cNvPr>
          <p:cNvGrpSpPr/>
          <p:nvPr/>
        </p:nvGrpSpPr>
        <p:grpSpPr>
          <a:xfrm>
            <a:off x="3932852" y="3373007"/>
            <a:ext cx="2461892" cy="1667541"/>
            <a:chOff x="880873" y="386546"/>
            <a:chExt cx="5096254" cy="345190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939D1-5533-1142-AD31-E0E8D68B0C93}"/>
                </a:ext>
              </a:extLst>
            </p:cNvPr>
            <p:cNvGrpSpPr/>
            <p:nvPr/>
          </p:nvGrpSpPr>
          <p:grpSpPr>
            <a:xfrm>
              <a:off x="880873" y="386546"/>
              <a:ext cx="5096254" cy="3212985"/>
              <a:chOff x="907415" y="2470092"/>
              <a:chExt cx="5096254" cy="3212985"/>
            </a:xfrm>
          </p:grpSpPr>
          <p:pic>
            <p:nvPicPr>
              <p:cNvPr id="20" name="Picture 19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1E7CA1B1-C22D-9845-84F0-6B6A8FDDB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13" t="9269" r="26968"/>
              <a:stretch/>
            </p:blipFill>
            <p:spPr>
              <a:xfrm>
                <a:off x="907415" y="2470092"/>
                <a:ext cx="4699000" cy="3212985"/>
              </a:xfrm>
              <a:prstGeom prst="rect">
                <a:avLst/>
              </a:prstGeom>
            </p:spPr>
          </p:pic>
          <p:pic>
            <p:nvPicPr>
              <p:cNvPr id="21" name="Picture 20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D1908046-B1E2-5B41-AFED-BA0C518ACE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3051" t="9269" r="8321" b="14458"/>
              <a:stretch/>
            </p:blipFill>
            <p:spPr>
              <a:xfrm>
                <a:off x="5411966" y="2470092"/>
                <a:ext cx="591703" cy="2700997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19DE9A-0898-4241-9CEA-EB676AC80911}"/>
                </a:ext>
              </a:extLst>
            </p:cNvPr>
            <p:cNvSpPr txBox="1"/>
            <p:nvPr/>
          </p:nvSpPr>
          <p:spPr>
            <a:xfrm>
              <a:off x="1984730" y="3360613"/>
              <a:ext cx="3400694" cy="4778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Standardised mean difference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52D9F5-2C8D-474A-A556-D006FDC1902A}"/>
                </a:ext>
              </a:extLst>
            </p:cNvPr>
            <p:cNvSpPr txBox="1"/>
            <p:nvPr/>
          </p:nvSpPr>
          <p:spPr>
            <a:xfrm rot="16200000">
              <a:off x="287001" y="1877622"/>
              <a:ext cx="169822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9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37838B-E1D2-3346-A955-AFAAFBD32416}"/>
                </a:ext>
              </a:extLst>
            </p:cNvPr>
            <p:cNvSpPr txBox="1"/>
            <p:nvPr/>
          </p:nvSpPr>
          <p:spPr>
            <a:xfrm rot="16200000">
              <a:off x="2660" y="1441086"/>
              <a:ext cx="2408670" cy="4778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Standardised error</a:t>
              </a:r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FCCBD1A3-44CF-5141-B37D-DD57F0F5BE57}"/>
              </a:ext>
            </a:extLst>
          </p:cNvPr>
          <p:cNvSpPr txBox="1"/>
          <p:nvPr/>
        </p:nvSpPr>
        <p:spPr>
          <a:xfrm>
            <a:off x="3536721" y="3218702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603AB9DB-0F1A-F144-92FD-14DAB9DC9A53}"/>
              </a:ext>
            </a:extLst>
          </p:cNvPr>
          <p:cNvSpPr txBox="1"/>
          <p:nvPr/>
        </p:nvSpPr>
        <p:spPr>
          <a:xfrm>
            <a:off x="3498187" y="4860621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07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13708</TotalTime>
  <Words>458</Words>
  <Application>Microsoft Macintosh PowerPoint</Application>
  <PresentationFormat>Custom</PresentationFormat>
  <Paragraphs>130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Websdale, Alex</dc:creator>
  <cp:lastModifiedBy>James Thorne</cp:lastModifiedBy>
  <cp:revision>31</cp:revision>
  <dcterms:created xsi:type="dcterms:W3CDTF">2021-05-24T11:44:03Z</dcterms:created>
  <dcterms:modified xsi:type="dcterms:W3CDTF">2021-08-10T08:44:25Z</dcterms:modified>
</cp:coreProperties>
</file>