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9"/>
  </p:notesMasterIdLst>
  <p:sldIdLst>
    <p:sldId id="282" r:id="rId2"/>
    <p:sldId id="369" r:id="rId3"/>
    <p:sldId id="327" r:id="rId4"/>
    <p:sldId id="392" r:id="rId5"/>
    <p:sldId id="328" r:id="rId6"/>
    <p:sldId id="341" r:id="rId7"/>
    <p:sldId id="370" r:id="rId8"/>
    <p:sldId id="343" r:id="rId9"/>
    <p:sldId id="348" r:id="rId10"/>
    <p:sldId id="291" r:id="rId11"/>
    <p:sldId id="349" r:id="rId12"/>
    <p:sldId id="350" r:id="rId13"/>
    <p:sldId id="355" r:id="rId14"/>
    <p:sldId id="356" r:id="rId15"/>
    <p:sldId id="359" r:id="rId16"/>
    <p:sldId id="363" r:id="rId17"/>
    <p:sldId id="364" r:id="rId18"/>
    <p:sldId id="371" r:id="rId19"/>
    <p:sldId id="373" r:id="rId20"/>
    <p:sldId id="387" r:id="rId21"/>
    <p:sldId id="374" r:id="rId22"/>
    <p:sldId id="376" r:id="rId23"/>
    <p:sldId id="383" r:id="rId24"/>
    <p:sldId id="384" r:id="rId25"/>
    <p:sldId id="388" r:id="rId26"/>
    <p:sldId id="389" r:id="rId27"/>
    <p:sldId id="391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2CC"/>
    <a:srgbClr val="92D050"/>
    <a:srgbClr val="F8BB9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5" autoAdjust="0"/>
    <p:restoredTop sz="93979" autoAdjust="0"/>
  </p:normalViewPr>
  <p:slideViewPr>
    <p:cSldViewPr snapToGrid="0" snapToObjects="1">
      <p:cViewPr varScale="1">
        <p:scale>
          <a:sx n="84" d="100"/>
          <a:sy n="84" d="100"/>
        </p:scale>
        <p:origin x="59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8C3F5-B24C-E645-AEAD-DFE20D96501D}" type="datetimeFigureOut">
              <a:rPr lang="en-US"/>
              <a:t>4/7/2021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F7566-302D-914E-92E1-E866ECDC7E63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21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7566-302D-914E-92E1-E866ECDC7E63}" type="slidenum">
              <a:r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25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7566-302D-914E-92E1-E866ECDC7E63}" type="slidenum">
              <a:r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736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7566-302D-914E-92E1-E866ECDC7E63}" type="slidenum">
              <a:r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669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7566-302D-914E-92E1-E866ECDC7E63}" type="slidenum">
              <a:r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43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7566-302D-914E-92E1-E866ECDC7E63}" type="slidenum">
              <a:r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09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7566-302D-914E-92E1-E866ECDC7E63}" type="slidenum">
              <a:r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167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7566-302D-914E-92E1-E866ECDC7E63}" type="slidenum">
              <a:r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654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7566-302D-914E-92E1-E866ECDC7E63}" type="slidenum">
              <a:r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217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7566-302D-914E-92E1-E866ECDC7E63}" type="slidenum">
              <a:r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912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7566-302D-914E-92E1-E866ECDC7E63}" type="slidenum">
              <a:r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211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7566-302D-914E-92E1-E866ECDC7E63}" type="slidenum">
              <a:r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927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7566-302D-914E-92E1-E866ECDC7E63}" type="slidenum">
              <a:r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821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7566-302D-914E-92E1-E866ECDC7E63}" type="slidenum">
              <a:r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31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7566-302D-914E-92E1-E866ECDC7E63}" type="slidenum">
              <a:r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99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7566-302D-914E-92E1-E866ECDC7E63}" type="slidenum">
              <a:r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349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7566-302D-914E-92E1-E866ECDC7E63}" type="slidenum">
              <a:r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6260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7566-302D-914E-92E1-E866ECDC7E63}" type="slidenum">
              <a:r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8540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7566-302D-914E-92E1-E866ECDC7E63}" type="slidenum">
              <a:r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823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7566-302D-914E-92E1-E866ECDC7E63}" type="slidenum">
              <a:r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3650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7566-302D-914E-92E1-E866ECDC7E63}" type="slidenum">
              <a:r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647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7566-302D-914E-92E1-E866ECDC7E63}" type="slidenum">
              <a:r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694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7566-302D-914E-92E1-E866ECDC7E63}" type="slidenum">
              <a:r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07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7566-302D-914E-92E1-E866ECDC7E63}" type="slidenum">
              <a:r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851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7566-302D-914E-92E1-E866ECDC7E63}" type="slidenum">
              <a:r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535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7566-302D-914E-92E1-E866ECDC7E63}" type="slidenum">
              <a:r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151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7566-302D-914E-92E1-E866ECDC7E63}" type="slidenum">
              <a:r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979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7566-302D-914E-92E1-E866ECDC7E63}" type="slidenum">
              <a:r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6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 hasCustomPrompt="1"/>
          </p:nvPr>
        </p:nvSpPr>
        <p:spPr>
          <a:xfrm>
            <a:off x="339725" y="2441575"/>
            <a:ext cx="7526338" cy="4003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GB" sz="36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Your Title Here</a:t>
            </a:r>
          </a:p>
          <a:p>
            <a:endParaRPr lang="en-GB" sz="360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36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Your title should be in Arial Bold at size 36 and in Grey</a:t>
            </a:r>
          </a:p>
          <a:p>
            <a:endParaRPr lang="en-GB" sz="360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Please do not change the size of this text box </a:t>
            </a:r>
          </a:p>
          <a:p>
            <a:endParaRPr lang="en-GB" sz="36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95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26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192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17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931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072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87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9725" y="1762125"/>
            <a:ext cx="7559675" cy="4683125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/>
            </a:lvl1pPr>
            <a:lvl2pPr marL="0" indent="0">
              <a:buNone/>
              <a:defRPr sz="1800" baseline="0"/>
            </a:lvl2pPr>
          </a:lstStyle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11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0" lvl="1"/>
            <a:r>
              <a:rPr lang="en-GB" altLang="en-US" dirty="0"/>
              <a:t>For maximum impact, avoid overcrowding slides - limit your points to a maximum of 6 per page</a:t>
            </a:r>
          </a:p>
          <a:p>
            <a:pPr lvl="0"/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3225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</p:spTree>
    <p:extLst>
      <p:ext uri="{BB962C8B-B14F-4D97-AF65-F5344CB8AC3E}">
        <p14:creationId xmlns:p14="http://schemas.microsoft.com/office/powerpoint/2010/main" val="22481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1762125"/>
            <a:ext cx="3971925" cy="4683125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800"/>
            </a:lvl1pPr>
          </a:lstStyle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11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00575" y="1762125"/>
            <a:ext cx="4132263" cy="4702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03225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600575" y="1762125"/>
            <a:ext cx="4132263" cy="22653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600575" y="4214813"/>
            <a:ext cx="4132263" cy="2266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9725" y="1762125"/>
            <a:ext cx="3971925" cy="4683125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800"/>
            </a:lvl1pPr>
          </a:lstStyle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11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3225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</p:spTree>
    <p:extLst>
      <p:ext uri="{BB962C8B-B14F-4D97-AF65-F5344CB8AC3E}">
        <p14:creationId xmlns:p14="http://schemas.microsoft.com/office/powerpoint/2010/main" val="69820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03225" y="1762125"/>
            <a:ext cx="8329613" cy="4702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3225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</p:spTree>
    <p:extLst>
      <p:ext uri="{BB962C8B-B14F-4D97-AF65-F5344CB8AC3E}">
        <p14:creationId xmlns:p14="http://schemas.microsoft.com/office/powerpoint/2010/main" val="91235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>
            <a:spLocks/>
          </p:cNvSpPr>
          <p:nvPr userDrawn="1"/>
        </p:nvSpPr>
        <p:spPr bwMode="auto">
          <a:xfrm>
            <a:off x="4583584" y="1750873"/>
            <a:ext cx="1907689" cy="1907689"/>
          </a:xfrm>
          <a:custGeom>
            <a:avLst/>
            <a:gdLst>
              <a:gd name="T0" fmla="*/ 1428677 w 19679"/>
              <a:gd name="T1" fmla="*/ 1568220 h 19679"/>
              <a:gd name="T2" fmla="*/ 1428677 w 19679"/>
              <a:gd name="T3" fmla="*/ 1568220 h 19679"/>
              <a:gd name="T4" fmla="*/ 1428677 w 19679"/>
              <a:gd name="T5" fmla="*/ 1568220 h 19679"/>
              <a:gd name="T6" fmla="*/ 1428677 w 19679"/>
              <a:gd name="T7" fmla="*/ 156822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81000"/>
            </a:schemeClr>
          </a:solidFill>
          <a:ln>
            <a:noFill/>
          </a:ln>
          <a:extLst/>
        </p:spPr>
        <p:txBody>
          <a:bodyPr lIns="0" tIns="0" rIns="0" bIns="0" anchor="ctr"/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altLang="tr-TR" sz="240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FontAwesome" pitchFamily="50" charset="0"/>
            </a:endParaRPr>
          </a:p>
        </p:txBody>
      </p:sp>
      <p:sp>
        <p:nvSpPr>
          <p:cNvPr id="3" name="AutoShape 9"/>
          <p:cNvSpPr>
            <a:spLocks/>
          </p:cNvSpPr>
          <p:nvPr userDrawn="1"/>
        </p:nvSpPr>
        <p:spPr bwMode="auto">
          <a:xfrm>
            <a:off x="5704828" y="3165373"/>
            <a:ext cx="1906629" cy="1907689"/>
          </a:xfrm>
          <a:custGeom>
            <a:avLst/>
            <a:gdLst>
              <a:gd name="T0" fmla="*/ 1427884 w 19679"/>
              <a:gd name="T1" fmla="*/ 1568220 h 19679"/>
              <a:gd name="T2" fmla="*/ 1427884 w 19679"/>
              <a:gd name="T3" fmla="*/ 1568220 h 19679"/>
              <a:gd name="T4" fmla="*/ 1427884 w 19679"/>
              <a:gd name="T5" fmla="*/ 1568220 h 19679"/>
              <a:gd name="T6" fmla="*/ 1427884 w 19679"/>
              <a:gd name="T7" fmla="*/ 156822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bg2">
              <a:lumMod val="50000"/>
              <a:alpha val="81000"/>
            </a:schemeClr>
          </a:solidFill>
          <a:ln>
            <a:noFill/>
          </a:ln>
          <a:extLst/>
        </p:spPr>
        <p:txBody>
          <a:bodyPr lIns="50800" tIns="50800" rIns="50800" bIns="50800" anchor="ctr"/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altLang="tr-TR" sz="14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AutoShape 10"/>
          <p:cNvSpPr>
            <a:spLocks/>
          </p:cNvSpPr>
          <p:nvPr userDrawn="1"/>
        </p:nvSpPr>
        <p:spPr bwMode="auto">
          <a:xfrm>
            <a:off x="6825787" y="4597082"/>
            <a:ext cx="1907689" cy="1906629"/>
          </a:xfrm>
          <a:custGeom>
            <a:avLst/>
            <a:gdLst>
              <a:gd name="T0" fmla="*/ 1428677 w 19679"/>
              <a:gd name="T1" fmla="*/ 1567349 h 19679"/>
              <a:gd name="T2" fmla="*/ 1428677 w 19679"/>
              <a:gd name="T3" fmla="*/ 1567349 h 19679"/>
              <a:gd name="T4" fmla="*/ 1428677 w 19679"/>
              <a:gd name="T5" fmla="*/ 1567349 h 19679"/>
              <a:gd name="T6" fmla="*/ 1428677 w 19679"/>
              <a:gd name="T7" fmla="*/ 1567349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bg2">
              <a:lumMod val="90000"/>
              <a:alpha val="81000"/>
            </a:schemeClr>
          </a:solidFill>
          <a:ln>
            <a:noFill/>
          </a:ln>
          <a:extLst/>
        </p:spPr>
        <p:txBody>
          <a:bodyPr lIns="0" tIns="0" rIns="0" bIns="0" anchor="ctr"/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altLang="tr-TR" sz="14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9725" y="1762125"/>
            <a:ext cx="3971925" cy="4683125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800"/>
            </a:lvl1pPr>
          </a:lstStyle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11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3225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96725" y="2394488"/>
            <a:ext cx="1496125" cy="5579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910079" y="3840247"/>
            <a:ext cx="1496125" cy="5579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031568" y="5301000"/>
            <a:ext cx="1496125" cy="5579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Point 3</a:t>
            </a:r>
          </a:p>
        </p:txBody>
      </p:sp>
    </p:spTree>
    <p:extLst>
      <p:ext uri="{BB962C8B-B14F-4D97-AF65-F5344CB8AC3E}">
        <p14:creationId xmlns:p14="http://schemas.microsoft.com/office/powerpoint/2010/main" val="8123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69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03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2592" y="36576"/>
            <a:ext cx="2084832" cy="64008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219456" y="704088"/>
            <a:ext cx="88331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08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2" r:id="rId3"/>
    <p:sldLayoutId id="2147483661" r:id="rId4"/>
    <p:sldLayoutId id="2147483662" r:id="rId5"/>
    <p:sldLayoutId id="2147483673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tiff"/><Relationship Id="rId7" Type="http://schemas.openxmlformats.org/officeDocument/2006/relationships/hyperlink" Target="mailto:E.Garcia-Taengua@leeds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tif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4.png"/><Relationship Id="rId4" Type="http://schemas.openxmlformats.org/officeDocument/2006/relationships/image" Target="../media/image330.png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.tiff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tiff"/><Relationship Id="rId7" Type="http://schemas.openxmlformats.org/officeDocument/2006/relationships/hyperlink" Target="mailto:E.Garcia-Taengua@leeds.ac.uk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CB6DAAA-DAA5-8742-AF9B-074408046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2" y="21321"/>
            <a:ext cx="1949140" cy="111379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391715" y="1710422"/>
            <a:ext cx="8599584" cy="15412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b="1" smtClean="0">
                <a:latin typeface="Arial" charset="0"/>
                <a:ea typeface="Arial" charset="0"/>
                <a:cs typeface="Arial" charset="0"/>
              </a:rPr>
              <a:t>The Power of Statistical Learning Applied to the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b="1" smtClean="0">
                <a:latin typeface="Arial" charset="0"/>
                <a:ea typeface="Arial" charset="0"/>
                <a:cs typeface="Arial" charset="0"/>
              </a:rPr>
              <a:t>Proportioning of Fiber-Reinfoced Concrete</a:t>
            </a:r>
            <a:endParaRPr lang="en-GB" b="1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5190" y="5297177"/>
            <a:ext cx="4581609" cy="1266487"/>
            <a:chOff x="1710490" y="5159127"/>
            <a:chExt cx="5429219" cy="15007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5A59D66-3BC6-4D24-BD83-1189247EEF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4113495" y="5159127"/>
              <a:ext cx="3026214" cy="149860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F11B465-9A6F-4388-8036-72D5C5C6D9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10490" y="5162396"/>
              <a:ext cx="2373532" cy="1497521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769618" y="2893596"/>
            <a:ext cx="3302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Emilio Garcia-Taengua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6BDBFA-8A14-7549-8B7E-78FB4D3A5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1609" y="5297178"/>
            <a:ext cx="3914183" cy="12642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882E455-18CB-E04D-8589-D16E80137658}"/>
              </a:ext>
            </a:extLst>
          </p:cNvPr>
          <p:cNvSpPr txBox="1"/>
          <p:nvPr/>
        </p:nvSpPr>
        <p:spPr>
          <a:xfrm>
            <a:off x="206423" y="4333316"/>
            <a:ext cx="448508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t>Special Session ‘The Concrete Industry in the Era of Artificial Intelligence’</a:t>
            </a: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t>ACI Convention March 2021</a:t>
            </a: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82E455-18CB-E04D-8589-D16E80137658}"/>
              </a:ext>
            </a:extLst>
          </p:cNvPr>
          <p:cNvSpPr txBox="1"/>
          <p:nvPr/>
        </p:nvSpPr>
        <p:spPr>
          <a:xfrm>
            <a:off x="2989913" y="3328610"/>
            <a:ext cx="3130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160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E.Garcia-Taengua@leeds.ac.uk</a:t>
            </a:r>
            <a:r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25280" t="30871" r="25327" b="33686"/>
          <a:stretch/>
        </p:blipFill>
        <p:spPr>
          <a:xfrm>
            <a:off x="2769618" y="3397008"/>
            <a:ext cx="290585" cy="20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889F01F-C06C-764C-BBA0-4B57E43D2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5" b="7804"/>
          <a:stretch/>
        </p:blipFill>
        <p:spPr>
          <a:xfrm>
            <a:off x="5605670" y="52555"/>
            <a:ext cx="1260351" cy="6182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9205" y="191004"/>
            <a:ext cx="5819775" cy="828000"/>
          </a:xfrm>
        </p:spPr>
        <p:txBody>
          <a:bodyPr/>
          <a:lstStyle/>
          <a:p>
            <a:r>
              <a:rPr lang="en-US" b="1" smtClean="0">
                <a:latin typeface="Arial" charset="0"/>
                <a:ea typeface="Arial" charset="0"/>
                <a:cs typeface="Arial" charset="0"/>
              </a:rPr>
              <a:t>Coarse/fine aggr. ratio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202018" y="801688"/>
            <a:ext cx="8835655" cy="2447510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b="1" cap="small" smtClean="0">
                <a:solidFill>
                  <a:srgbClr val="C00000"/>
                </a:solidFill>
              </a:rPr>
              <a:t>Justification</a:t>
            </a:r>
            <a:endParaRPr lang="en-GB" altLang="en-US" sz="1600" smtClean="0"/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/>
              <a:t>Practical first approximation as descriptor of aggregates grading.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/>
              <a:t>~ Cohesiveness of the mix </a:t>
            </a:r>
            <a:r>
              <a:rPr lang="en-GB" altLang="en-US" sz="1600" smtClean="0">
                <a:sym typeface="Wingdings" panose="05000000000000000000" pitchFamily="2" charset="2"/>
              </a:rPr>
              <a:t> informative in relation to fresh state performance.</a:t>
            </a:r>
            <a:endParaRPr lang="en-GB" altLang="en-US" sz="160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altLang="en-US" sz="1600" b="1" cap="small" smtClean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b="1" cap="small" smtClean="0">
                <a:solidFill>
                  <a:srgbClr val="C00000"/>
                </a:solidFill>
              </a:rPr>
              <a:t>Statistical Modelling</a:t>
            </a:r>
            <a:endParaRPr lang="en-GB" altLang="en-US" sz="1600" smtClean="0">
              <a:sym typeface="Wingdings" panose="05000000000000000000" pitchFamily="2" charset="2"/>
            </a:endParaRP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>
                <a:sym typeface="Wingdings" panose="05000000000000000000" pitchFamily="2" charset="2"/>
              </a:rPr>
              <a:t>Good correlation with coarse aggregate content in both datasets: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6567" y="3481938"/>
            <a:ext cx="3712786" cy="2298391"/>
            <a:chOff x="312649" y="2460557"/>
            <a:chExt cx="3712786" cy="22983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649" y="2460557"/>
              <a:ext cx="3712786" cy="229839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935126" y="2532615"/>
              <a:ext cx="595423" cy="3402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187" t="9071" r="2014" b="2697"/>
          <a:stretch/>
        </p:blipFill>
        <p:spPr>
          <a:xfrm>
            <a:off x="4853763" y="3481937"/>
            <a:ext cx="3773370" cy="22983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43215" y="3160431"/>
            <a:ext cx="164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Steel FRC dataset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52036" y="3167851"/>
            <a:ext cx="1976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Synthetic FRC dataset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3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889F01F-C06C-764C-BBA0-4B57E43D2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5" b="7804"/>
          <a:stretch/>
        </p:blipFill>
        <p:spPr>
          <a:xfrm>
            <a:off x="5605670" y="52555"/>
            <a:ext cx="1260351" cy="6182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9205" y="191004"/>
            <a:ext cx="5819775" cy="828000"/>
          </a:xfrm>
        </p:spPr>
        <p:txBody>
          <a:bodyPr/>
          <a:lstStyle/>
          <a:p>
            <a:r>
              <a:rPr lang="en-US" b="1" smtClean="0">
                <a:latin typeface="Arial" charset="0"/>
                <a:ea typeface="Arial" charset="0"/>
                <a:cs typeface="Arial" charset="0"/>
              </a:rPr>
              <a:t>Coarse/fine aggr. ratio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202018" y="801689"/>
            <a:ext cx="8835655" cy="1553118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b="1" cap="small" smtClean="0">
                <a:solidFill>
                  <a:srgbClr val="C00000"/>
                </a:solidFill>
              </a:rPr>
              <a:t>Statistical Modelling</a:t>
            </a:r>
            <a:endParaRPr lang="en-GB" altLang="en-US" sz="1600" smtClean="0"/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>
                <a:sym typeface="Wingdings" panose="05000000000000000000" pitchFamily="2" charset="2"/>
              </a:rPr>
              <a:t>In addition to the </a:t>
            </a:r>
            <a:r>
              <a:rPr lang="en-GB" altLang="en-US" sz="1600" b="1">
                <a:sym typeface="Wingdings" panose="05000000000000000000" pitchFamily="2" charset="2"/>
              </a:rPr>
              <a:t>coarse aggregate content</a:t>
            </a:r>
            <a:r>
              <a:rPr lang="en-GB" altLang="en-US" sz="1600">
                <a:sym typeface="Wingdings" panose="05000000000000000000" pitchFamily="2" charset="2"/>
              </a:rPr>
              <a:t>, the </a:t>
            </a:r>
            <a:r>
              <a:rPr lang="en-GB" altLang="en-US" sz="1600" b="1">
                <a:sym typeface="Wingdings" panose="05000000000000000000" pitchFamily="2" charset="2"/>
              </a:rPr>
              <a:t>max. aggregate size </a:t>
            </a:r>
            <a:r>
              <a:rPr lang="en-GB" altLang="en-US" sz="1600">
                <a:sym typeface="Wingdings" panose="05000000000000000000" pitchFamily="2" charset="2"/>
              </a:rPr>
              <a:t>and </a:t>
            </a:r>
            <a:r>
              <a:rPr lang="en-GB" altLang="en-US" sz="1600" b="1">
                <a:sym typeface="Wingdings" panose="05000000000000000000" pitchFamily="2" charset="2"/>
              </a:rPr>
              <a:t>fiber material </a:t>
            </a:r>
            <a:r>
              <a:rPr lang="en-GB" altLang="en-US" sz="1600">
                <a:sym typeface="Wingdings" panose="05000000000000000000" pitchFamily="2" charset="2"/>
              </a:rPr>
              <a:t>also have a statistically significant impact on coarse/fine aggr. </a:t>
            </a:r>
            <a:r>
              <a:rPr lang="en-GB" altLang="en-US" sz="1600">
                <a:sym typeface="Wingdings" panose="05000000000000000000" pitchFamily="2" charset="2"/>
              </a:rPr>
              <a:t>ratio</a:t>
            </a:r>
            <a:r>
              <a:rPr lang="en-GB" altLang="en-US" sz="1600" smtClean="0">
                <a:sym typeface="Wingdings" panose="05000000000000000000" pitchFamily="2" charset="2"/>
              </a:rPr>
              <a:t>.</a:t>
            </a:r>
            <a:endParaRPr lang="en-GB" altLang="en-US" sz="1600" smtClean="0">
              <a:sym typeface="Wingdings" panose="05000000000000000000" pitchFamily="2" charset="2"/>
            </a:endParaRP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>
                <a:sym typeface="Wingdings" panose="05000000000000000000" pitchFamily="2" charset="2"/>
              </a:rPr>
              <a:t>Simple </a:t>
            </a:r>
            <a:r>
              <a:rPr lang="en-GB" altLang="en-US" sz="1600" smtClean="0">
                <a:sym typeface="Wingdings" panose="05000000000000000000" pitchFamily="2" charset="2"/>
              </a:rPr>
              <a:t>equations with very high goodness of fit (R</a:t>
            </a:r>
            <a:r>
              <a:rPr lang="en-GB" altLang="en-US" sz="1600" baseline="30000" smtClean="0">
                <a:sym typeface="Wingdings" panose="05000000000000000000" pitchFamily="2" charset="2"/>
              </a:rPr>
              <a:t>2</a:t>
            </a:r>
            <a:r>
              <a:rPr lang="en-GB" altLang="en-US" sz="1600" smtClean="0">
                <a:sym typeface="Wingdings" panose="05000000000000000000" pitchFamily="2" charset="2"/>
              </a:rPr>
              <a:t> = 0.92 and 0.87</a:t>
            </a:r>
            <a:r>
              <a:rPr lang="en-GB" altLang="en-US" sz="1600" smtClean="0">
                <a:sym typeface="Wingdings" panose="05000000000000000000" pitchFamily="2" charset="2"/>
              </a:rPr>
              <a:t>).</a:t>
            </a:r>
            <a:endParaRPr lang="en-GB" altLang="en-US" sz="1600" smtClean="0">
              <a:sym typeface="Wingdings" panose="05000000000000000000" pitchFamily="2" charset="2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800052" y="3087253"/>
            <a:ext cx="4246219" cy="3036832"/>
            <a:chOff x="4591854" y="3561207"/>
            <a:chExt cx="4246219" cy="303683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89250" y="3561207"/>
              <a:ext cx="4148823" cy="2942898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5266249" y="6030432"/>
              <a:ext cx="284832" cy="2303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612757" y="4605669"/>
              <a:ext cx="284832" cy="2303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657213" y="6184603"/>
              <a:ext cx="284832" cy="2303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35798" y="6321040"/>
              <a:ext cx="16124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smtClean="0">
                  <a:latin typeface="Arial" panose="020B0604020202020204" pitchFamily="34" charset="0"/>
                  <a:cs typeface="Arial" panose="020B0604020202020204" pitchFamily="34" charset="0"/>
                </a:rPr>
                <a:t>Max. Agg. Size (mm)</a:t>
              </a:r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95045" y="6042440"/>
              <a:ext cx="10916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smtClean="0">
                  <a:latin typeface="Arial" panose="020B0604020202020204" pitchFamily="34" charset="0"/>
                  <a:cs typeface="Arial" panose="020B0604020202020204" pitchFamily="34" charset="0"/>
                </a:rPr>
                <a:t>Coarse aggr. (kg/m</a:t>
              </a:r>
              <a:r>
                <a:rPr lang="en-GB" sz="1200" baseline="3000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GB" sz="120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4091919" y="4582354"/>
              <a:ext cx="1276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smtClean="0">
                  <a:latin typeface="Arial" panose="020B0604020202020204" pitchFamily="34" charset="0"/>
                  <a:cs typeface="Arial" panose="020B0604020202020204" pitchFamily="34" charset="0"/>
                </a:rPr>
                <a:t>Coarse / Fine</a:t>
              </a:r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520" y="3087253"/>
            <a:ext cx="4291973" cy="3036831"/>
            <a:chOff x="74520" y="3561207"/>
            <a:chExt cx="4291973" cy="303683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2018" y="3561207"/>
              <a:ext cx="4164475" cy="2942897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119205" y="4536558"/>
              <a:ext cx="284832" cy="3685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39438" y="6030433"/>
              <a:ext cx="284832" cy="2303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202648" y="6182833"/>
              <a:ext cx="284832" cy="2303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74398" y="6321039"/>
              <a:ext cx="16124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smtClean="0">
                  <a:latin typeface="Arial" panose="020B0604020202020204" pitchFamily="34" charset="0"/>
                  <a:cs typeface="Arial" panose="020B0604020202020204" pitchFamily="34" charset="0"/>
                </a:rPr>
                <a:t>Max. Agg. Size (mm)</a:t>
              </a:r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0596" y="6030433"/>
              <a:ext cx="1157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smtClean="0">
                  <a:latin typeface="Arial" panose="020B0604020202020204" pitchFamily="34" charset="0"/>
                  <a:cs typeface="Arial" panose="020B0604020202020204" pitchFamily="34" charset="0"/>
                </a:rPr>
                <a:t>Coarse aggr. (kg/m</a:t>
              </a:r>
              <a:r>
                <a:rPr lang="en-GB" sz="1200" baseline="3000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GB" sz="120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-425415" y="4582354"/>
              <a:ext cx="1276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smtClean="0">
                  <a:latin typeface="Arial" panose="020B0604020202020204" pitchFamily="34" charset="0"/>
                  <a:cs typeface="Arial" panose="020B0604020202020204" pitchFamily="34" charset="0"/>
                </a:rPr>
                <a:t>Coarse / Fine</a:t>
              </a:r>
              <a:endParaRPr lang="en-GB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239750" y="2839430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Steel FRC: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04225" y="2839429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Synthetic FRC: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16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889F01F-C06C-764C-BBA0-4B57E43D2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5" b="7804"/>
          <a:stretch/>
        </p:blipFill>
        <p:spPr>
          <a:xfrm>
            <a:off x="5605670" y="52555"/>
            <a:ext cx="1260351" cy="6182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9205" y="191004"/>
            <a:ext cx="5819775" cy="828000"/>
          </a:xfrm>
        </p:spPr>
        <p:txBody>
          <a:bodyPr/>
          <a:lstStyle/>
          <a:p>
            <a:r>
              <a:rPr lang="en-US" b="1" smtClean="0">
                <a:latin typeface="Arial" charset="0"/>
                <a:ea typeface="Arial" charset="0"/>
                <a:cs typeface="Arial" charset="0"/>
              </a:rPr>
              <a:t>Coarse aggregate content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202019" y="801687"/>
            <a:ext cx="8637182" cy="4328097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b="1" cap="small" smtClean="0">
                <a:solidFill>
                  <a:srgbClr val="C00000"/>
                </a:solidFill>
              </a:rPr>
              <a:t>Justification</a:t>
            </a:r>
            <a:endParaRPr lang="en-GB" altLang="en-US" sz="1600" smtClean="0"/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/>
              <a:t>Together with the coarse/fine aggr. ratio, it is representative of the volume of aggregates.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/>
              <a:t>Why not fine aggregate, or total aggregates?</a:t>
            </a:r>
          </a:p>
          <a:p>
            <a:pPr marL="630238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>
                <a:sym typeface="Wingdings" panose="05000000000000000000" pitchFamily="2" charset="2"/>
              </a:rPr>
              <a:t>Models for coarse aggregate proved more robust: goodness of fit, simple specification.</a:t>
            </a:r>
          </a:p>
          <a:p>
            <a:pPr marL="630238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>
                <a:sym typeface="Wingdings" panose="05000000000000000000" pitchFamily="2" charset="2"/>
              </a:rPr>
              <a:t>Interactions with max.agg.size and fiber length were most clear (interpretability) when the model was based on coarse aggregate content.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altLang="en-US" sz="1600" b="1" cap="small" smtClean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b="1" cap="small" smtClean="0">
                <a:solidFill>
                  <a:srgbClr val="C00000"/>
                </a:solidFill>
              </a:rPr>
              <a:t>Statistical Modelling</a:t>
            </a:r>
            <a:endParaRPr lang="en-GB" altLang="en-US" sz="1600" smtClean="0">
              <a:sym typeface="Wingdings" panose="05000000000000000000" pitchFamily="2" charset="2"/>
            </a:endParaRP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>
                <a:sym typeface="Wingdings" panose="05000000000000000000" pitchFamily="2" charset="2"/>
              </a:rPr>
              <a:t>Equations </a:t>
            </a:r>
            <a:r>
              <a:rPr lang="en-GB" altLang="en-US" sz="1600" smtClean="0">
                <a:sym typeface="Wingdings" panose="05000000000000000000" pitchFamily="2" charset="2"/>
              </a:rPr>
              <a:t>obtained (R</a:t>
            </a:r>
            <a:r>
              <a:rPr lang="en-GB" altLang="en-US" sz="1600" baseline="30000" smtClean="0">
                <a:sym typeface="Wingdings" panose="05000000000000000000" pitchFamily="2" charset="2"/>
              </a:rPr>
              <a:t>2</a:t>
            </a:r>
            <a:r>
              <a:rPr lang="en-GB" altLang="en-US" sz="1600" smtClean="0">
                <a:sym typeface="Wingdings" panose="05000000000000000000" pitchFamily="2" charset="2"/>
              </a:rPr>
              <a:t> </a:t>
            </a:r>
            <a:r>
              <a:rPr lang="en-GB" altLang="en-US" sz="1600">
                <a:sym typeface="Wingdings" panose="05000000000000000000" pitchFamily="2" charset="2"/>
              </a:rPr>
              <a:t>= </a:t>
            </a:r>
            <a:r>
              <a:rPr lang="en-GB" altLang="en-US" sz="1600" smtClean="0">
                <a:sym typeface="Wingdings" panose="05000000000000000000" pitchFamily="2" charset="2"/>
              </a:rPr>
              <a:t>0.76 </a:t>
            </a:r>
            <a:r>
              <a:rPr lang="en-GB" altLang="en-US" sz="1600">
                <a:sym typeface="Wingdings" panose="05000000000000000000" pitchFamily="2" charset="2"/>
              </a:rPr>
              <a:t>and </a:t>
            </a:r>
            <a:r>
              <a:rPr lang="en-GB" altLang="en-US" sz="1600" smtClean="0">
                <a:sym typeface="Wingdings" panose="05000000000000000000" pitchFamily="2" charset="2"/>
              </a:rPr>
              <a:t>0.61</a:t>
            </a:r>
            <a:r>
              <a:rPr lang="en-GB" altLang="en-US" sz="1600" smtClean="0">
                <a:sym typeface="Wingdings" panose="05000000000000000000" pitchFamily="2" charset="2"/>
              </a:rPr>
              <a:t>):</a:t>
            </a:r>
          </a:p>
          <a:p>
            <a:pPr marL="630238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Coarse aggr. content as a function of maximum aggregate size, fiber volume fraction, fiber length and aspect ratio.</a:t>
            </a:r>
          </a:p>
          <a:p>
            <a:pPr marL="630238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Fitted coefficients are different for steel FRC and synthetic FRC.</a:t>
            </a:r>
          </a:p>
          <a:p>
            <a:pPr marL="630238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Statistically significant interactions between fiber volume fraction, length and aspect ratio, and maximum aggregate size.</a:t>
            </a:r>
          </a:p>
        </p:txBody>
      </p:sp>
    </p:spTree>
    <p:extLst>
      <p:ext uri="{BB962C8B-B14F-4D97-AF65-F5344CB8AC3E}">
        <p14:creationId xmlns:p14="http://schemas.microsoft.com/office/powerpoint/2010/main" val="37937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889F01F-C06C-764C-BBA0-4B57E43D2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5" b="7804"/>
          <a:stretch/>
        </p:blipFill>
        <p:spPr>
          <a:xfrm>
            <a:off x="5605670" y="52555"/>
            <a:ext cx="1260351" cy="6182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9205" y="191004"/>
            <a:ext cx="5819775" cy="828000"/>
          </a:xfrm>
        </p:spPr>
        <p:txBody>
          <a:bodyPr/>
          <a:lstStyle/>
          <a:p>
            <a:r>
              <a:rPr lang="en-US" b="1" smtClean="0">
                <a:latin typeface="Arial" charset="0"/>
                <a:ea typeface="Arial" charset="0"/>
                <a:cs typeface="Arial" charset="0"/>
              </a:rPr>
              <a:t>Coarse aggr. content in SFRC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202018" y="801687"/>
            <a:ext cx="8941981" cy="2219363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b="1" cap="small">
                <a:solidFill>
                  <a:srgbClr val="C00000"/>
                </a:solidFill>
              </a:rPr>
              <a:t>Coarse Aggregate Content, Steel Fiber Length and Dosage</a:t>
            </a:r>
            <a:endParaRPr lang="en-GB" altLang="en-US" sz="1600" smtClean="0">
              <a:sym typeface="Wingdings" panose="05000000000000000000" pitchFamily="2" charset="2"/>
            </a:endParaRP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For low to medium fiber dosages (up to 0.4-0.7%), the coarse aggregate content is not remarkably sensitive to changes in fiber length and generally within 800-850 </a:t>
            </a:r>
            <a:r>
              <a:rPr lang="en-US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kg/m</a:t>
            </a:r>
            <a:r>
              <a:rPr lang="en-US" sz="1600" baseline="30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>
                <a:sym typeface="Wingdings" panose="05000000000000000000" pitchFamily="2" charset="2"/>
              </a:rPr>
              <a:t>For high to very high fiber dosages (&gt;1%), </a:t>
            </a:r>
            <a:r>
              <a:rPr lang="en-GB" altLang="en-US" sz="1600" smtClean="0">
                <a:sym typeface="Wingdings" panose="05000000000000000000" pitchFamily="2" charset="2"/>
              </a:rPr>
              <a:t>coarse aggregate </a:t>
            </a:r>
            <a:r>
              <a:rPr lang="en-GB" altLang="en-US" sz="1600">
                <a:sym typeface="Wingdings" panose="05000000000000000000" pitchFamily="2" charset="2"/>
              </a:rPr>
              <a:t>contents are generally within 800-850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kg/m</a:t>
            </a:r>
            <a:r>
              <a:rPr lang="en-US" sz="1600" baseline="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as long as the fiber length is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between 35 and 45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That is also the case for fiber dosages up to 1%, for fiber lengths between 30 and 50 mm.</a:t>
            </a:r>
            <a:endParaRPr lang="en-GB" altLang="en-US" sz="1600" smtClean="0">
              <a:sym typeface="Wingdings" panose="05000000000000000000" pitchFamily="2" charset="2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1366" y="3369264"/>
            <a:ext cx="4369983" cy="3213545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6485860" y="3495749"/>
            <a:ext cx="510363" cy="2660502"/>
          </a:xfrm>
          <a:prstGeom prst="rect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188149" y="4795284"/>
            <a:ext cx="1105785" cy="1360966"/>
          </a:xfrm>
          <a:prstGeom prst="rec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306580" y="2632502"/>
                <a:ext cx="2412657" cy="562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GB" sz="1400" i="0">
                          <a:latin typeface="Cambria Math" panose="02040503050406030204" pitchFamily="18" charset="0"/>
                        </a:rPr>
                        <m:t>=0  →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=35−45</m:t>
                      </m:r>
                    </m:oMath>
                  </m:oMathPara>
                </a14:m>
                <a:endParaRPr lang="en-GB" sz="1400" i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580" y="2632502"/>
                <a:ext cx="2412657" cy="562655"/>
              </a:xfrm>
              <a:prstGeom prst="rect">
                <a:avLst/>
              </a:prstGeom>
              <a:blipFill>
                <a:blip r:embed="rId5"/>
                <a:stretch>
                  <a:fillRect b="-1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6741041" y="3090672"/>
            <a:ext cx="0" cy="2785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669058" y="5274776"/>
                <a:ext cx="2604043" cy="562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GB" sz="1400" i="0">
                          <a:latin typeface="Cambria Math" panose="02040503050406030204" pitchFamily="18" charset="0"/>
                        </a:rPr>
                        <m:t>=0  →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=0.4%−0.7%</m:t>
                      </m:r>
                    </m:oMath>
                  </m:oMathPara>
                </a14:m>
                <a:endParaRPr lang="en-GB" sz="1400" i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58" y="5274776"/>
                <a:ext cx="2604043" cy="5626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4273101" y="5556103"/>
            <a:ext cx="5966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4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889F01F-C06C-764C-BBA0-4B57E43D2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5" b="7804"/>
          <a:stretch/>
        </p:blipFill>
        <p:spPr>
          <a:xfrm>
            <a:off x="5605670" y="52555"/>
            <a:ext cx="1260351" cy="6182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9205" y="191004"/>
            <a:ext cx="5819775" cy="828000"/>
          </a:xfrm>
        </p:spPr>
        <p:txBody>
          <a:bodyPr/>
          <a:lstStyle/>
          <a:p>
            <a:r>
              <a:rPr lang="en-US" b="1" smtClean="0">
                <a:latin typeface="Arial" charset="0"/>
                <a:ea typeface="Arial" charset="0"/>
                <a:cs typeface="Arial" charset="0"/>
              </a:rPr>
              <a:t>Coarse aggr. content in SFRC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202018" y="801687"/>
            <a:ext cx="8941981" cy="2685792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b="1" cap="small">
                <a:solidFill>
                  <a:srgbClr val="C00000"/>
                </a:solidFill>
              </a:rPr>
              <a:t>Coarse Aggregate Content, Steel Fiber Length and Dosage</a:t>
            </a:r>
            <a:endParaRPr lang="en-GB" altLang="en-US" sz="1600" smtClean="0">
              <a:sym typeface="Wingdings" panose="05000000000000000000" pitchFamily="2" charset="2"/>
            </a:endParaRP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For low to medium fiber dosages (up to 0.4-0.7%), the coarse aggregate content is not remarkably sensitive to changes in fiber length and generally within 800-850 </a:t>
            </a:r>
            <a:r>
              <a:rPr lang="en-US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kg/m</a:t>
            </a:r>
            <a:r>
              <a:rPr lang="en-US" sz="1600" baseline="30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For high to very high fiber dosages (&gt;1%), </a:t>
            </a:r>
            <a:r>
              <a:rPr lang="en-GB" altLang="en-US" sz="160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coarse aggregate contents </a:t>
            </a:r>
            <a:r>
              <a:rPr lang="en-GB" altLang="en-US" sz="160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are generally within 800-850 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kg/m</a:t>
            </a:r>
            <a:r>
              <a:rPr lang="en-US" sz="1600" baseline="30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long as the fiber length is </a:t>
            </a:r>
            <a:r>
              <a:rPr lang="en-US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35 and 45 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US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That is also the case for fiber dosages up to 1%, for fiber lengths between 30 and 50 mm.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>
                <a:sym typeface="Wingdings" panose="05000000000000000000" pitchFamily="2" charset="2"/>
              </a:rPr>
              <a:t>Short </a:t>
            </a:r>
            <a:r>
              <a:rPr lang="en-GB" altLang="en-US" sz="1600">
                <a:sym typeface="Wingdings" panose="05000000000000000000" pitchFamily="2" charset="2"/>
              </a:rPr>
              <a:t>fibers </a:t>
            </a:r>
            <a:r>
              <a:rPr lang="en-GB" altLang="en-US" sz="1600" smtClean="0">
                <a:sym typeface="Wingdings" panose="05000000000000000000" pitchFamily="2" charset="2"/>
              </a:rPr>
              <a:t>(~30 mm and shorter) in </a:t>
            </a:r>
            <a:r>
              <a:rPr lang="en-GB" altLang="en-US" sz="1600">
                <a:sym typeface="Wingdings" panose="05000000000000000000" pitchFamily="2" charset="2"/>
              </a:rPr>
              <a:t>moderate to high dosages </a:t>
            </a:r>
            <a:r>
              <a:rPr lang="en-GB" altLang="en-US" sz="1600" smtClean="0">
                <a:sym typeface="Wingdings" panose="05000000000000000000" pitchFamily="2" charset="2"/>
              </a:rPr>
              <a:t>are generally </a:t>
            </a:r>
            <a:r>
              <a:rPr lang="en-GB" altLang="en-US" sz="1600">
                <a:sym typeface="Wingdings" panose="05000000000000000000" pitchFamily="2" charset="2"/>
              </a:rPr>
              <a:t>associated with </a:t>
            </a:r>
            <a:r>
              <a:rPr lang="en-GB" altLang="en-US" sz="1600" smtClean="0">
                <a:sym typeface="Wingdings" panose="05000000000000000000" pitchFamily="2" charset="2"/>
              </a:rPr>
              <a:t>lower coarse aggregate contents  mixtures with more sand and </a:t>
            </a:r>
            <a:r>
              <a:rPr lang="en-GB" altLang="en-US" sz="1600">
                <a:sym typeface="Wingdings" panose="05000000000000000000" pitchFamily="2" charset="2"/>
              </a:rPr>
              <a:t>paste </a:t>
            </a:r>
            <a:r>
              <a:rPr lang="en-GB" altLang="en-US" sz="1600" smtClean="0">
                <a:sym typeface="Wingdings" panose="05000000000000000000" pitchFamily="2" charset="2"/>
              </a:rPr>
              <a:t>to </a:t>
            </a:r>
            <a:r>
              <a:rPr lang="en-GB" altLang="en-US" sz="1600">
                <a:sym typeface="Wingdings" panose="05000000000000000000" pitchFamily="2" charset="2"/>
              </a:rPr>
              <a:t>be more </a:t>
            </a:r>
            <a:r>
              <a:rPr lang="en-GB" altLang="en-US" sz="1600" smtClean="0">
                <a:sym typeface="Wingdings" panose="05000000000000000000" pitchFamily="2" charset="2"/>
              </a:rPr>
              <a:t>cohesive.</a:t>
            </a:r>
            <a:endParaRPr lang="en-GB" altLang="en-US" sz="1600">
              <a:sym typeface="Wingdings" panose="05000000000000000000" pitchFamily="2" charset="2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1366" y="3369264"/>
            <a:ext cx="4369983" cy="321354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061099" y="3487480"/>
            <a:ext cx="1307803" cy="1637414"/>
          </a:xfrm>
          <a:prstGeom prst="rec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2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889F01F-C06C-764C-BBA0-4B57E43D2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5" b="7804"/>
          <a:stretch/>
        </p:blipFill>
        <p:spPr>
          <a:xfrm>
            <a:off x="5605670" y="52555"/>
            <a:ext cx="1260351" cy="6182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9205" y="191004"/>
            <a:ext cx="5819775" cy="828000"/>
          </a:xfrm>
        </p:spPr>
        <p:txBody>
          <a:bodyPr/>
          <a:lstStyle/>
          <a:p>
            <a:r>
              <a:rPr lang="en-US" b="1" smtClean="0">
                <a:latin typeface="Arial" charset="0"/>
                <a:ea typeface="Arial" charset="0"/>
                <a:cs typeface="Arial" charset="0"/>
              </a:rPr>
              <a:t>Binder content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202019" y="801688"/>
            <a:ext cx="8637182" cy="4053776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b="1" cap="small" smtClean="0">
                <a:solidFill>
                  <a:srgbClr val="C00000"/>
                </a:solidFill>
              </a:rPr>
              <a:t>Justification</a:t>
            </a:r>
            <a:endParaRPr lang="en-GB" altLang="en-US" sz="1600" smtClean="0"/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/>
              <a:t>It is representative of the finer constituents of the mixture.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/>
              <a:t>Why not cement and SCMs separately? Some reasons:</a:t>
            </a:r>
          </a:p>
          <a:p>
            <a:pPr marL="630238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>
                <a:sym typeface="Wingdings" panose="05000000000000000000" pitchFamily="2" charset="2"/>
              </a:rPr>
              <a:t>The water-to-binder ratio is a defining parameter of the mixture.</a:t>
            </a:r>
          </a:p>
          <a:p>
            <a:pPr marL="630238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>
                <a:sym typeface="Wingdings" panose="05000000000000000000" pitchFamily="2" charset="2"/>
              </a:rPr>
              <a:t>The model for total binder turned out to be the most robust: goodness of fit, simple specification.</a:t>
            </a:r>
            <a:endParaRPr lang="en-GB" altLang="en-US" sz="1600" b="1" cap="small" smtClean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altLang="en-US" sz="1600" b="1" cap="small" smtClean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en-US" sz="1600" b="1" cap="small" smtClean="0">
                <a:solidFill>
                  <a:srgbClr val="C00000"/>
                </a:solidFill>
              </a:rPr>
              <a:t>Statistical </a:t>
            </a:r>
            <a:r>
              <a:rPr lang="en-GB" altLang="en-US" sz="1600" b="1" cap="small" smtClean="0">
                <a:solidFill>
                  <a:srgbClr val="C00000"/>
                </a:solidFill>
              </a:rPr>
              <a:t>Modelling</a:t>
            </a:r>
            <a:endParaRPr lang="en-GB" altLang="en-US" sz="1600" smtClean="0">
              <a:sym typeface="Wingdings" panose="05000000000000000000" pitchFamily="2" charset="2"/>
            </a:endParaRP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>
                <a:sym typeface="Wingdings" panose="05000000000000000000" pitchFamily="2" charset="2"/>
              </a:rPr>
              <a:t>The equations obtained showed very good fit to data (R</a:t>
            </a:r>
            <a:r>
              <a:rPr lang="en-GB" altLang="en-US" sz="1600" baseline="30000" smtClean="0">
                <a:sym typeface="Wingdings" panose="05000000000000000000" pitchFamily="2" charset="2"/>
              </a:rPr>
              <a:t>2</a:t>
            </a:r>
            <a:r>
              <a:rPr lang="en-GB" altLang="en-US" sz="1600" smtClean="0">
                <a:sym typeface="Wingdings" panose="05000000000000000000" pitchFamily="2" charset="2"/>
              </a:rPr>
              <a:t> </a:t>
            </a:r>
            <a:r>
              <a:rPr lang="en-GB" altLang="en-US" sz="1600">
                <a:sym typeface="Wingdings" panose="05000000000000000000" pitchFamily="2" charset="2"/>
              </a:rPr>
              <a:t>= </a:t>
            </a:r>
            <a:r>
              <a:rPr lang="en-GB" altLang="en-US" sz="1600" smtClean="0">
                <a:sym typeface="Wingdings" panose="05000000000000000000" pitchFamily="2" charset="2"/>
              </a:rPr>
              <a:t>0.90 </a:t>
            </a:r>
            <a:r>
              <a:rPr lang="en-GB" altLang="en-US" sz="1600">
                <a:sym typeface="Wingdings" panose="05000000000000000000" pitchFamily="2" charset="2"/>
              </a:rPr>
              <a:t>and </a:t>
            </a:r>
            <a:r>
              <a:rPr lang="en-GB" altLang="en-US" sz="1600" smtClean="0">
                <a:sym typeface="Wingdings" panose="05000000000000000000" pitchFamily="2" charset="2"/>
              </a:rPr>
              <a:t>0.84</a:t>
            </a:r>
            <a:r>
              <a:rPr lang="en-GB" altLang="en-US" sz="1600" smtClean="0">
                <a:sym typeface="Wingdings" panose="05000000000000000000" pitchFamily="2" charset="2"/>
              </a:rPr>
              <a:t>):</a:t>
            </a:r>
          </a:p>
          <a:p>
            <a:pPr marL="630238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Binder content as a function of fine and coarse aggregate contents, and maximum aggregate size.</a:t>
            </a:r>
          </a:p>
          <a:p>
            <a:pPr marL="630238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Quadratic effects and statistically significant interactions between these terms.</a:t>
            </a:r>
            <a:endParaRPr lang="en-GB" altLang="en-US" sz="160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018" y="5104348"/>
            <a:ext cx="858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i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Why are the fibers dimensions and their dosage not in the equations? Don’t they have an ‘effect’ on the binder content in a FRC mixture?</a:t>
            </a:r>
            <a:endParaRPr lang="en-GB" altLang="en-US" sz="1600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413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889F01F-C06C-764C-BBA0-4B57E43D2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5" b="7804"/>
          <a:stretch/>
        </p:blipFill>
        <p:spPr>
          <a:xfrm>
            <a:off x="5605670" y="52555"/>
            <a:ext cx="1260351" cy="618236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202019" y="801687"/>
            <a:ext cx="8637182" cy="1888349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b="1" cap="small" smtClean="0">
                <a:solidFill>
                  <a:srgbClr val="C00000"/>
                </a:solidFill>
              </a:rPr>
              <a:t>A Data-Driven Proportioning Method</a:t>
            </a:r>
            <a:endParaRPr lang="en-GB" altLang="en-US" sz="1600" smtClean="0"/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/>
              <a:t>Why are the fibers dimensions and their dosage not in the equations? Don’t they have an ‘effect’ on the binder content in a FRC mixture</a:t>
            </a:r>
            <a:r>
              <a:rPr lang="en-GB" altLang="en-US" sz="1600" smtClean="0"/>
              <a:t>?</a:t>
            </a:r>
          </a:p>
          <a:p>
            <a:pPr lvl="1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b="1" i="1" smtClean="0"/>
              <a:t> 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/>
              <a:t>By organising the equations in sequence, a sort of FRC mix proportioning method begins to emerge:</a:t>
            </a:r>
            <a:endParaRPr lang="en-GB" altLang="en-US" sz="1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B47372-86B4-443A-93E4-977C9ABBCCAF}"/>
              </a:ext>
            </a:extLst>
          </p:cNvPr>
          <p:cNvSpPr txBox="1"/>
          <p:nvPr/>
        </p:nvSpPr>
        <p:spPr>
          <a:xfrm>
            <a:off x="4360303" y="2692242"/>
            <a:ext cx="671979" cy="307777"/>
          </a:xfrm>
          <a:prstGeom prst="rect">
            <a:avLst/>
          </a:prstGeom>
          <a:ln w="127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m.a.s.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6BB553-93AB-47A7-BDF1-CE6629890728}"/>
              </a:ext>
            </a:extLst>
          </p:cNvPr>
          <p:cNvSpPr txBox="1"/>
          <p:nvPr/>
        </p:nvSpPr>
        <p:spPr>
          <a:xfrm>
            <a:off x="5766310" y="2692242"/>
            <a:ext cx="1265090" cy="307777"/>
          </a:xfrm>
          <a:prstGeom prst="rect">
            <a:avLst/>
          </a:prstGeom>
          <a:ln w="127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1400" baseline="-2500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(%), L</a:t>
            </a:r>
            <a:r>
              <a:rPr lang="en-GB" sz="1400" baseline="-2500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/d</a:t>
            </a:r>
            <a:r>
              <a:rPr lang="en-GB" sz="1400" baseline="-2500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en-GB" sz="1400" baseline="-2500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7" name="Flowchart: Merge 16">
            <a:extLst>
              <a:ext uri="{FF2B5EF4-FFF2-40B4-BE49-F238E27FC236}">
                <a16:creationId xmlns:a16="http://schemas.microsoft.com/office/drawing/2014/main" id="{EDB59070-57FB-4B95-BC65-127169DBFAB0}"/>
              </a:ext>
            </a:extLst>
          </p:cNvPr>
          <p:cNvSpPr/>
          <p:nvPr/>
        </p:nvSpPr>
        <p:spPr>
          <a:xfrm>
            <a:off x="5880446" y="3320891"/>
            <a:ext cx="1030377" cy="275359"/>
          </a:xfrm>
          <a:prstGeom prst="flowChartMerge">
            <a:avLst/>
          </a:prstGeom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ctor: Elbow 10">
            <a:extLst>
              <a:ext uri="{FF2B5EF4-FFF2-40B4-BE49-F238E27FC236}">
                <a16:creationId xmlns:a16="http://schemas.microsoft.com/office/drawing/2014/main" id="{CD55186C-335E-48A1-909B-EA09578E5E0F}"/>
              </a:ext>
            </a:extLst>
          </p:cNvPr>
          <p:cNvCxnSpPr>
            <a:stCxn id="11" idx="2"/>
            <a:endCxn id="17" idx="0"/>
          </p:cNvCxnSpPr>
          <p:nvPr/>
        </p:nvCxnSpPr>
        <p:spPr>
          <a:xfrm rot="16200000" flipH="1">
            <a:off x="5385528" y="2310784"/>
            <a:ext cx="320872" cy="1699342"/>
          </a:xfrm>
          <a:prstGeom prst="bentConnector3">
            <a:avLst/>
          </a:prstGeom>
          <a:ln w="127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22F0CAE-842A-427F-8E54-403C1981CAC4}"/>
              </a:ext>
            </a:extLst>
          </p:cNvPr>
          <p:cNvSpPr txBox="1"/>
          <p:nvPr/>
        </p:nvSpPr>
        <p:spPr>
          <a:xfrm>
            <a:off x="5529054" y="3818963"/>
            <a:ext cx="1733167" cy="307777"/>
          </a:xfrm>
          <a:prstGeom prst="rect">
            <a:avLst/>
          </a:prstGeom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Coarse agg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(kg/m</a:t>
            </a:r>
            <a:r>
              <a:rPr lang="en-GB" sz="1400" baseline="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45EAFE9-1C3C-4BD6-9FD5-E83143DC0888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6395635" y="3593370"/>
            <a:ext cx="3" cy="225593"/>
          </a:xfrm>
          <a:prstGeom prst="straightConnector1">
            <a:avLst/>
          </a:prstGeom>
          <a:ln w="127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Merge 21">
            <a:extLst>
              <a:ext uri="{FF2B5EF4-FFF2-40B4-BE49-F238E27FC236}">
                <a16:creationId xmlns:a16="http://schemas.microsoft.com/office/drawing/2014/main" id="{B7E66B4E-38BC-4510-B441-CC7D6E21E918}"/>
              </a:ext>
            </a:extLst>
          </p:cNvPr>
          <p:cNvSpPr/>
          <p:nvPr/>
        </p:nvSpPr>
        <p:spPr>
          <a:xfrm>
            <a:off x="4181103" y="4343478"/>
            <a:ext cx="1030377" cy="281198"/>
          </a:xfrm>
          <a:prstGeom prst="flowChartMerge">
            <a:avLst/>
          </a:prstGeom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ctor: Elbow 17">
            <a:extLst>
              <a:ext uri="{FF2B5EF4-FFF2-40B4-BE49-F238E27FC236}">
                <a16:creationId xmlns:a16="http://schemas.microsoft.com/office/drawing/2014/main" id="{332D643A-D4FE-4C8F-8F60-4026FC6062D2}"/>
              </a:ext>
            </a:extLst>
          </p:cNvPr>
          <p:cNvCxnSpPr>
            <a:stCxn id="20" idx="2"/>
            <a:endCxn id="22" idx="0"/>
          </p:cNvCxnSpPr>
          <p:nvPr/>
        </p:nvCxnSpPr>
        <p:spPr>
          <a:xfrm rot="5400000">
            <a:off x="5437596" y="3385436"/>
            <a:ext cx="216738" cy="1699346"/>
          </a:xfrm>
          <a:prstGeom prst="bentConnector3">
            <a:avLst/>
          </a:prstGeom>
          <a:ln w="127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4AB3BC-D21B-4E52-A646-99D7030420E9}"/>
              </a:ext>
            </a:extLst>
          </p:cNvPr>
          <p:cNvCxnSpPr>
            <a:stCxn id="11" idx="2"/>
            <a:endCxn id="22" idx="0"/>
          </p:cNvCxnSpPr>
          <p:nvPr/>
        </p:nvCxnSpPr>
        <p:spPr>
          <a:xfrm flipH="1">
            <a:off x="4696292" y="3000019"/>
            <a:ext cx="1" cy="1343459"/>
          </a:xfrm>
          <a:prstGeom prst="straightConnector1">
            <a:avLst/>
          </a:prstGeom>
          <a:ln w="127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8F02B85-986C-42AD-A613-547BDC992AD9}"/>
              </a:ext>
            </a:extLst>
          </p:cNvPr>
          <p:cNvSpPr txBox="1"/>
          <p:nvPr/>
        </p:nvSpPr>
        <p:spPr>
          <a:xfrm>
            <a:off x="3917876" y="4756843"/>
            <a:ext cx="1556837" cy="307777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Coarse/Fine ratio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265B960-433D-4F28-B385-ACB7F4489413}"/>
              </a:ext>
            </a:extLst>
          </p:cNvPr>
          <p:cNvCxnSpPr>
            <a:stCxn id="22" idx="2"/>
            <a:endCxn id="25" idx="0"/>
          </p:cNvCxnSpPr>
          <p:nvPr/>
        </p:nvCxnSpPr>
        <p:spPr>
          <a:xfrm>
            <a:off x="4696292" y="4624676"/>
            <a:ext cx="3" cy="132167"/>
          </a:xfrm>
          <a:prstGeom prst="straightConnector1">
            <a:avLst/>
          </a:prstGeom>
          <a:ln w="127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B657429-E622-4B20-9A49-D4048D1538C8}"/>
              </a:ext>
            </a:extLst>
          </p:cNvPr>
          <p:cNvSpPr txBox="1"/>
          <p:nvPr/>
        </p:nvSpPr>
        <p:spPr>
          <a:xfrm>
            <a:off x="5072851" y="5430528"/>
            <a:ext cx="1226618" cy="307777"/>
          </a:xfrm>
          <a:prstGeom prst="rect">
            <a:avLst/>
          </a:prstGeom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Sand (kg/m</a:t>
            </a:r>
            <a:r>
              <a:rPr lang="en-GB" sz="1400" baseline="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F3872510-36DB-4BDD-A570-150D2D41D0E8}"/>
              </a:ext>
            </a:extLst>
          </p:cNvPr>
          <p:cNvCxnSpPr>
            <a:stCxn id="25" idx="2"/>
            <a:endCxn id="27" idx="0"/>
          </p:cNvCxnSpPr>
          <p:nvPr/>
        </p:nvCxnSpPr>
        <p:spPr>
          <a:xfrm rot="16200000" flipH="1">
            <a:off x="5008273" y="4752641"/>
            <a:ext cx="365908" cy="989865"/>
          </a:xfrm>
          <a:prstGeom prst="bentConnector3">
            <a:avLst/>
          </a:prstGeom>
          <a:ln w="127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Merge 32">
            <a:extLst>
              <a:ext uri="{FF2B5EF4-FFF2-40B4-BE49-F238E27FC236}">
                <a16:creationId xmlns:a16="http://schemas.microsoft.com/office/drawing/2014/main" id="{7A23BB79-AA69-4F92-8377-A14F861D32FF}"/>
              </a:ext>
            </a:extLst>
          </p:cNvPr>
          <p:cNvSpPr/>
          <p:nvPr/>
        </p:nvSpPr>
        <p:spPr>
          <a:xfrm>
            <a:off x="2083158" y="5812700"/>
            <a:ext cx="1030377" cy="274151"/>
          </a:xfrm>
          <a:prstGeom prst="flowChartMerge">
            <a:avLst/>
          </a:prstGeom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Connector: Elbow 38">
            <a:extLst>
              <a:ext uri="{FF2B5EF4-FFF2-40B4-BE49-F238E27FC236}">
                <a16:creationId xmlns:a16="http://schemas.microsoft.com/office/drawing/2014/main" id="{CFCA6193-B86B-49ED-890F-D92DD8326B87}"/>
              </a:ext>
            </a:extLst>
          </p:cNvPr>
          <p:cNvCxnSpPr>
            <a:stCxn id="20" idx="1"/>
            <a:endCxn id="33" idx="0"/>
          </p:cNvCxnSpPr>
          <p:nvPr/>
        </p:nvCxnSpPr>
        <p:spPr>
          <a:xfrm rot="10800000" flipV="1">
            <a:off x="2598348" y="3972852"/>
            <a:ext cx="2930707" cy="1839848"/>
          </a:xfrm>
          <a:prstGeom prst="bentConnector2">
            <a:avLst/>
          </a:prstGeom>
          <a:ln w="127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40">
            <a:extLst>
              <a:ext uri="{FF2B5EF4-FFF2-40B4-BE49-F238E27FC236}">
                <a16:creationId xmlns:a16="http://schemas.microsoft.com/office/drawing/2014/main" id="{B1408032-5616-44E7-B2BA-20A9E3AFAABA}"/>
              </a:ext>
            </a:extLst>
          </p:cNvPr>
          <p:cNvCxnSpPr>
            <a:stCxn id="11" idx="1"/>
            <a:endCxn id="33" idx="0"/>
          </p:cNvCxnSpPr>
          <p:nvPr/>
        </p:nvCxnSpPr>
        <p:spPr>
          <a:xfrm rot="10800000" flipV="1">
            <a:off x="2598347" y="2846130"/>
            <a:ext cx="1761956" cy="2966569"/>
          </a:xfrm>
          <a:prstGeom prst="bentConnector2">
            <a:avLst/>
          </a:prstGeom>
          <a:ln w="127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42">
            <a:extLst>
              <a:ext uri="{FF2B5EF4-FFF2-40B4-BE49-F238E27FC236}">
                <a16:creationId xmlns:a16="http://schemas.microsoft.com/office/drawing/2014/main" id="{3020885A-2C75-416F-BE79-960ECCB24409}"/>
              </a:ext>
            </a:extLst>
          </p:cNvPr>
          <p:cNvCxnSpPr>
            <a:stCxn id="27" idx="1"/>
            <a:endCxn id="33" idx="0"/>
          </p:cNvCxnSpPr>
          <p:nvPr/>
        </p:nvCxnSpPr>
        <p:spPr>
          <a:xfrm rot="10800000" flipV="1">
            <a:off x="2598347" y="5584416"/>
            <a:ext cx="2474504" cy="228283"/>
          </a:xfrm>
          <a:prstGeom prst="bentConnector2">
            <a:avLst/>
          </a:prstGeom>
          <a:ln w="127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AB90EC1-7001-4E73-A7C2-827064D5466C}"/>
              </a:ext>
            </a:extLst>
          </p:cNvPr>
          <p:cNvSpPr txBox="1"/>
          <p:nvPr/>
        </p:nvSpPr>
        <p:spPr>
          <a:xfrm>
            <a:off x="4090196" y="6210394"/>
            <a:ext cx="1358064" cy="307777"/>
          </a:xfrm>
          <a:prstGeom prst="rect">
            <a:avLst/>
          </a:prstGeom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/>
              <a:t>Binder (kg/m3)</a:t>
            </a:r>
          </a:p>
        </p:txBody>
      </p:sp>
      <p:cxnSp>
        <p:nvCxnSpPr>
          <p:cNvPr id="49" name="Elbow Connector 48"/>
          <p:cNvCxnSpPr>
            <a:stCxn id="33" idx="2"/>
            <a:endCxn id="37" idx="1"/>
          </p:cNvCxnSpPr>
          <p:nvPr/>
        </p:nvCxnSpPr>
        <p:spPr>
          <a:xfrm rot="16200000" flipH="1">
            <a:off x="3213570" y="5471627"/>
            <a:ext cx="277432" cy="1507879"/>
          </a:xfrm>
          <a:prstGeom prst="bentConnector2">
            <a:avLst/>
          </a:prstGeom>
          <a:ln w="127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CF8D6D-804E-42BF-8123-D60B95184525}"/>
              </a:ext>
            </a:extLst>
          </p:cNvPr>
          <p:cNvCxnSpPr>
            <a:stCxn id="13" idx="2"/>
            <a:endCxn id="17" idx="0"/>
          </p:cNvCxnSpPr>
          <p:nvPr/>
        </p:nvCxnSpPr>
        <p:spPr>
          <a:xfrm flipH="1">
            <a:off x="6395635" y="3000019"/>
            <a:ext cx="3220" cy="320872"/>
          </a:xfrm>
          <a:prstGeom prst="straightConnector1">
            <a:avLst/>
          </a:prstGeom>
          <a:ln w="127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9">
            <a:extLst>
              <a:ext uri="{FF2B5EF4-FFF2-40B4-BE49-F238E27FC236}">
                <a16:creationId xmlns:a16="http://schemas.microsoft.com/office/drawing/2014/main" id="{4E574A32-37CC-4215-9C54-F0A97A237649}"/>
              </a:ext>
            </a:extLst>
          </p:cNvPr>
          <p:cNvCxnSpPr>
            <a:stCxn id="20" idx="2"/>
            <a:endCxn id="27" idx="0"/>
          </p:cNvCxnSpPr>
          <p:nvPr/>
        </p:nvCxnSpPr>
        <p:spPr>
          <a:xfrm rot="5400000">
            <a:off x="5389005" y="4423895"/>
            <a:ext cx="1303788" cy="709478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9205" y="191004"/>
            <a:ext cx="5819775" cy="828000"/>
          </a:xfrm>
        </p:spPr>
        <p:txBody>
          <a:bodyPr/>
          <a:lstStyle/>
          <a:p>
            <a:r>
              <a:rPr lang="en-US" b="1" smtClean="0">
                <a:latin typeface="Arial" charset="0"/>
                <a:ea typeface="Arial" charset="0"/>
                <a:cs typeface="Arial" charset="0"/>
              </a:rPr>
              <a:t>Three equations, one model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889F01F-C06C-764C-BBA0-4B57E43D2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5" b="7804"/>
          <a:stretch/>
        </p:blipFill>
        <p:spPr>
          <a:xfrm>
            <a:off x="5605670" y="52555"/>
            <a:ext cx="1260351" cy="618236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202019" y="801687"/>
            <a:ext cx="8637182" cy="1888349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b="1" cap="small" smtClean="0">
                <a:solidFill>
                  <a:srgbClr val="C00000"/>
                </a:solidFill>
              </a:rPr>
              <a:t>A Data-Driven Proportioning Method</a:t>
            </a:r>
            <a:endParaRPr lang="en-GB" altLang="en-US" sz="1600" smtClean="0"/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/>
              <a:t>Why are the fibers dimensions and their dosage not in the equations? Don’t they have an ‘effect’ on the binder content in a FRC mixture</a:t>
            </a:r>
            <a:r>
              <a:rPr lang="en-GB" altLang="en-US" sz="1600" smtClean="0"/>
              <a:t>?</a:t>
            </a:r>
          </a:p>
          <a:p>
            <a:pPr lvl="1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b="1" i="1" smtClean="0">
                <a:solidFill>
                  <a:srgbClr val="FF0000"/>
                </a:solidFill>
              </a:rPr>
              <a:t>Yes, because they influence the aggregate contents!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/>
              <a:t>By organising the equations in sequence, a sort of FRC mix proportioning method begins to emerge:</a:t>
            </a:r>
            <a:endParaRPr lang="en-GB" altLang="en-US" sz="1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B47372-86B4-443A-93E4-977C9ABBCCAF}"/>
              </a:ext>
            </a:extLst>
          </p:cNvPr>
          <p:cNvSpPr txBox="1"/>
          <p:nvPr/>
        </p:nvSpPr>
        <p:spPr>
          <a:xfrm>
            <a:off x="4360303" y="2692242"/>
            <a:ext cx="671979" cy="307777"/>
          </a:xfrm>
          <a:prstGeom prst="rect">
            <a:avLst/>
          </a:prstGeom>
          <a:ln w="127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m.a.s.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6BB553-93AB-47A7-BDF1-CE6629890728}"/>
              </a:ext>
            </a:extLst>
          </p:cNvPr>
          <p:cNvSpPr txBox="1"/>
          <p:nvPr/>
        </p:nvSpPr>
        <p:spPr>
          <a:xfrm>
            <a:off x="5766310" y="2692242"/>
            <a:ext cx="1265090" cy="30777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1400" baseline="-2500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(%), L</a:t>
            </a:r>
            <a:r>
              <a:rPr lang="en-GB" sz="1400" baseline="-2500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/d</a:t>
            </a:r>
            <a:r>
              <a:rPr lang="en-GB" sz="1400" baseline="-2500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en-GB" sz="1400" baseline="-2500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7" name="Flowchart: Merge 16">
            <a:extLst>
              <a:ext uri="{FF2B5EF4-FFF2-40B4-BE49-F238E27FC236}">
                <a16:creationId xmlns:a16="http://schemas.microsoft.com/office/drawing/2014/main" id="{EDB59070-57FB-4B95-BC65-127169DBFAB0}"/>
              </a:ext>
            </a:extLst>
          </p:cNvPr>
          <p:cNvSpPr/>
          <p:nvPr/>
        </p:nvSpPr>
        <p:spPr>
          <a:xfrm>
            <a:off x="5880446" y="3320891"/>
            <a:ext cx="1030377" cy="275359"/>
          </a:xfrm>
          <a:prstGeom prst="flowChartMerge">
            <a:avLst/>
          </a:prstGeom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ctor: Elbow 10">
            <a:extLst>
              <a:ext uri="{FF2B5EF4-FFF2-40B4-BE49-F238E27FC236}">
                <a16:creationId xmlns:a16="http://schemas.microsoft.com/office/drawing/2014/main" id="{CD55186C-335E-48A1-909B-EA09578E5E0F}"/>
              </a:ext>
            </a:extLst>
          </p:cNvPr>
          <p:cNvCxnSpPr>
            <a:stCxn id="11" idx="2"/>
            <a:endCxn id="17" idx="0"/>
          </p:cNvCxnSpPr>
          <p:nvPr/>
        </p:nvCxnSpPr>
        <p:spPr>
          <a:xfrm rot="16200000" flipH="1">
            <a:off x="5385528" y="2310784"/>
            <a:ext cx="320872" cy="1699342"/>
          </a:xfrm>
          <a:prstGeom prst="bentConnector3">
            <a:avLst/>
          </a:prstGeom>
          <a:ln w="127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22F0CAE-842A-427F-8E54-403C1981CAC4}"/>
              </a:ext>
            </a:extLst>
          </p:cNvPr>
          <p:cNvSpPr txBox="1"/>
          <p:nvPr/>
        </p:nvSpPr>
        <p:spPr>
          <a:xfrm>
            <a:off x="5529054" y="3818963"/>
            <a:ext cx="1733167" cy="307777"/>
          </a:xfrm>
          <a:prstGeom prst="rect">
            <a:avLst/>
          </a:prstGeom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Coarse agg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(kg/m</a:t>
            </a:r>
            <a:r>
              <a:rPr lang="en-GB" sz="1400" baseline="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45EAFE9-1C3C-4BD6-9FD5-E83143DC0888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6395635" y="3593370"/>
            <a:ext cx="3" cy="22559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Merge 21">
            <a:extLst>
              <a:ext uri="{FF2B5EF4-FFF2-40B4-BE49-F238E27FC236}">
                <a16:creationId xmlns:a16="http://schemas.microsoft.com/office/drawing/2014/main" id="{B7E66B4E-38BC-4510-B441-CC7D6E21E918}"/>
              </a:ext>
            </a:extLst>
          </p:cNvPr>
          <p:cNvSpPr/>
          <p:nvPr/>
        </p:nvSpPr>
        <p:spPr>
          <a:xfrm>
            <a:off x="4181103" y="4343478"/>
            <a:ext cx="1030377" cy="281198"/>
          </a:xfrm>
          <a:prstGeom prst="flowChartMerge">
            <a:avLst/>
          </a:prstGeom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4AB3BC-D21B-4E52-A646-99D7030420E9}"/>
              </a:ext>
            </a:extLst>
          </p:cNvPr>
          <p:cNvCxnSpPr>
            <a:stCxn id="11" idx="2"/>
            <a:endCxn id="22" idx="0"/>
          </p:cNvCxnSpPr>
          <p:nvPr/>
        </p:nvCxnSpPr>
        <p:spPr>
          <a:xfrm flipH="1">
            <a:off x="4696292" y="3000019"/>
            <a:ext cx="1" cy="1343459"/>
          </a:xfrm>
          <a:prstGeom prst="straightConnector1">
            <a:avLst/>
          </a:prstGeom>
          <a:ln w="127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8F02B85-986C-42AD-A613-547BDC992AD9}"/>
              </a:ext>
            </a:extLst>
          </p:cNvPr>
          <p:cNvSpPr txBox="1"/>
          <p:nvPr/>
        </p:nvSpPr>
        <p:spPr>
          <a:xfrm>
            <a:off x="3917876" y="4756843"/>
            <a:ext cx="1556837" cy="307777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t>Coarse/Fine ratio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265B960-433D-4F28-B385-ACB7F4489413}"/>
              </a:ext>
            </a:extLst>
          </p:cNvPr>
          <p:cNvCxnSpPr>
            <a:stCxn id="22" idx="2"/>
            <a:endCxn id="25" idx="0"/>
          </p:cNvCxnSpPr>
          <p:nvPr/>
        </p:nvCxnSpPr>
        <p:spPr>
          <a:xfrm>
            <a:off x="4696292" y="4624676"/>
            <a:ext cx="3" cy="13216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B657429-E622-4B20-9A49-D4048D1538C8}"/>
              </a:ext>
            </a:extLst>
          </p:cNvPr>
          <p:cNvSpPr txBox="1"/>
          <p:nvPr/>
        </p:nvSpPr>
        <p:spPr>
          <a:xfrm>
            <a:off x="5072851" y="5430528"/>
            <a:ext cx="1226618" cy="307777"/>
          </a:xfrm>
          <a:prstGeom prst="rect">
            <a:avLst/>
          </a:prstGeom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Sand (kg/m</a:t>
            </a:r>
            <a:r>
              <a:rPr lang="en-GB" sz="1400" baseline="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F3872510-36DB-4BDD-A570-150D2D41D0E8}"/>
              </a:ext>
            </a:extLst>
          </p:cNvPr>
          <p:cNvCxnSpPr>
            <a:stCxn id="25" idx="2"/>
            <a:endCxn id="27" idx="0"/>
          </p:cNvCxnSpPr>
          <p:nvPr/>
        </p:nvCxnSpPr>
        <p:spPr>
          <a:xfrm rot="16200000" flipH="1">
            <a:off x="5008273" y="4752641"/>
            <a:ext cx="365908" cy="989865"/>
          </a:xfrm>
          <a:prstGeom prst="bentConnector3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Merge 32">
            <a:extLst>
              <a:ext uri="{FF2B5EF4-FFF2-40B4-BE49-F238E27FC236}">
                <a16:creationId xmlns:a16="http://schemas.microsoft.com/office/drawing/2014/main" id="{7A23BB79-AA69-4F92-8377-A14F861D32FF}"/>
              </a:ext>
            </a:extLst>
          </p:cNvPr>
          <p:cNvSpPr/>
          <p:nvPr/>
        </p:nvSpPr>
        <p:spPr>
          <a:xfrm>
            <a:off x="2083158" y="5812700"/>
            <a:ext cx="1030377" cy="274151"/>
          </a:xfrm>
          <a:prstGeom prst="flowChartMerge">
            <a:avLst/>
          </a:prstGeom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Connector: Elbow 40">
            <a:extLst>
              <a:ext uri="{FF2B5EF4-FFF2-40B4-BE49-F238E27FC236}">
                <a16:creationId xmlns:a16="http://schemas.microsoft.com/office/drawing/2014/main" id="{B1408032-5616-44E7-B2BA-20A9E3AFAABA}"/>
              </a:ext>
            </a:extLst>
          </p:cNvPr>
          <p:cNvCxnSpPr>
            <a:stCxn id="11" idx="1"/>
            <a:endCxn id="33" idx="0"/>
          </p:cNvCxnSpPr>
          <p:nvPr/>
        </p:nvCxnSpPr>
        <p:spPr>
          <a:xfrm rot="10800000" flipV="1">
            <a:off x="2598347" y="2846130"/>
            <a:ext cx="1761956" cy="2966569"/>
          </a:xfrm>
          <a:prstGeom prst="bentConnector2">
            <a:avLst/>
          </a:prstGeom>
          <a:ln w="127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42">
            <a:extLst>
              <a:ext uri="{FF2B5EF4-FFF2-40B4-BE49-F238E27FC236}">
                <a16:creationId xmlns:a16="http://schemas.microsoft.com/office/drawing/2014/main" id="{3020885A-2C75-416F-BE79-960ECCB24409}"/>
              </a:ext>
            </a:extLst>
          </p:cNvPr>
          <p:cNvCxnSpPr>
            <a:stCxn id="27" idx="1"/>
            <a:endCxn id="33" idx="0"/>
          </p:cNvCxnSpPr>
          <p:nvPr/>
        </p:nvCxnSpPr>
        <p:spPr>
          <a:xfrm rot="10800000" flipV="1">
            <a:off x="2598347" y="5584416"/>
            <a:ext cx="2474504" cy="228283"/>
          </a:xfrm>
          <a:prstGeom prst="bentConnector2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AB90EC1-7001-4E73-A7C2-827064D5466C}"/>
              </a:ext>
            </a:extLst>
          </p:cNvPr>
          <p:cNvSpPr txBox="1"/>
          <p:nvPr/>
        </p:nvSpPr>
        <p:spPr>
          <a:xfrm>
            <a:off x="4090196" y="6210394"/>
            <a:ext cx="1358064" cy="307777"/>
          </a:xfrm>
          <a:prstGeom prst="rect">
            <a:avLst/>
          </a:prstGeom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/>
              <a:t>Binder (kg/m3)</a:t>
            </a:r>
          </a:p>
        </p:txBody>
      </p:sp>
      <p:cxnSp>
        <p:nvCxnSpPr>
          <p:cNvPr id="49" name="Elbow Connector 48"/>
          <p:cNvCxnSpPr>
            <a:stCxn id="33" idx="2"/>
            <a:endCxn id="37" idx="1"/>
          </p:cNvCxnSpPr>
          <p:nvPr/>
        </p:nvCxnSpPr>
        <p:spPr>
          <a:xfrm rot="16200000" flipH="1">
            <a:off x="3213570" y="5471627"/>
            <a:ext cx="277432" cy="1507879"/>
          </a:xfrm>
          <a:prstGeom prst="bentConnector2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CF8D6D-804E-42BF-8123-D60B95184525}"/>
              </a:ext>
            </a:extLst>
          </p:cNvPr>
          <p:cNvCxnSpPr>
            <a:stCxn id="13" idx="2"/>
            <a:endCxn id="17" idx="0"/>
          </p:cNvCxnSpPr>
          <p:nvPr/>
        </p:nvCxnSpPr>
        <p:spPr>
          <a:xfrm flipH="1">
            <a:off x="6395635" y="3000019"/>
            <a:ext cx="3220" cy="32087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9">
            <a:extLst>
              <a:ext uri="{FF2B5EF4-FFF2-40B4-BE49-F238E27FC236}">
                <a16:creationId xmlns:a16="http://schemas.microsoft.com/office/drawing/2014/main" id="{4E574A32-37CC-4215-9C54-F0A97A237649}"/>
              </a:ext>
            </a:extLst>
          </p:cNvPr>
          <p:cNvCxnSpPr>
            <a:stCxn id="20" idx="2"/>
            <a:endCxn id="27" idx="0"/>
          </p:cNvCxnSpPr>
          <p:nvPr/>
        </p:nvCxnSpPr>
        <p:spPr>
          <a:xfrm rot="5400000">
            <a:off x="5389005" y="4423895"/>
            <a:ext cx="1303788" cy="709478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17">
            <a:extLst>
              <a:ext uri="{FF2B5EF4-FFF2-40B4-BE49-F238E27FC236}">
                <a16:creationId xmlns:a16="http://schemas.microsoft.com/office/drawing/2014/main" id="{332D643A-D4FE-4C8F-8F60-4026FC6062D2}"/>
              </a:ext>
            </a:extLst>
          </p:cNvPr>
          <p:cNvCxnSpPr>
            <a:stCxn id="20" idx="2"/>
            <a:endCxn id="22" idx="0"/>
          </p:cNvCxnSpPr>
          <p:nvPr/>
        </p:nvCxnSpPr>
        <p:spPr>
          <a:xfrm rot="5400000">
            <a:off x="5437596" y="3385436"/>
            <a:ext cx="216738" cy="1699346"/>
          </a:xfrm>
          <a:prstGeom prst="bentConnector3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8">
            <a:extLst>
              <a:ext uri="{FF2B5EF4-FFF2-40B4-BE49-F238E27FC236}">
                <a16:creationId xmlns:a16="http://schemas.microsoft.com/office/drawing/2014/main" id="{CFCA6193-B86B-49ED-890F-D92DD8326B87}"/>
              </a:ext>
            </a:extLst>
          </p:cNvPr>
          <p:cNvCxnSpPr>
            <a:stCxn id="20" idx="1"/>
            <a:endCxn id="33" idx="0"/>
          </p:cNvCxnSpPr>
          <p:nvPr/>
        </p:nvCxnSpPr>
        <p:spPr>
          <a:xfrm rot="10800000" flipV="1">
            <a:off x="2598348" y="3972852"/>
            <a:ext cx="2930707" cy="1839848"/>
          </a:xfrm>
          <a:prstGeom prst="bentConnector2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9205" y="191004"/>
            <a:ext cx="5819775" cy="828000"/>
          </a:xfrm>
        </p:spPr>
        <p:txBody>
          <a:bodyPr/>
          <a:lstStyle/>
          <a:p>
            <a:r>
              <a:rPr lang="en-US" b="1" smtClean="0">
                <a:latin typeface="Arial" charset="0"/>
                <a:ea typeface="Arial" charset="0"/>
                <a:cs typeface="Arial" charset="0"/>
              </a:rPr>
              <a:t>Three equations, one model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CB6DAAA-DAA5-8742-AF9B-074408046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2" y="21321"/>
            <a:ext cx="1949140" cy="111379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391715" y="2006094"/>
            <a:ext cx="7060119" cy="138874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3000" b="1" smtClean="0">
                <a:latin typeface="Arial" charset="0"/>
                <a:ea typeface="Arial" charset="0"/>
                <a:cs typeface="Arial" charset="0"/>
              </a:rPr>
              <a:t>Residual flexural strength parameters as a function of mix proportions</a:t>
            </a:r>
            <a:endParaRPr lang="en-GB" sz="3000" b="1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6BDBFA-8A14-7549-8B7E-78FB4D3A5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945" y="5786926"/>
            <a:ext cx="2397847" cy="774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715" y="4423092"/>
            <a:ext cx="437812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cap="small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Overview of the presentation</a:t>
            </a:r>
          </a:p>
          <a:p>
            <a:pPr>
              <a:lnSpc>
                <a:spcPct val="150000"/>
              </a:lnSpc>
            </a:pP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Modelling the mix proportioning variables</a:t>
            </a:r>
          </a:p>
          <a:p>
            <a:pPr>
              <a:lnSpc>
                <a:spcPct val="150000"/>
              </a:lnSpc>
            </a:pP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Modelling the residual flexural strength</a:t>
            </a:r>
          </a:p>
          <a:p>
            <a:pPr>
              <a:lnSpc>
                <a:spcPct val="150000"/>
              </a:lnSpc>
            </a:pPr>
            <a:r>
              <a:rPr lang="en-GB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remarks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7292" t="25172" r="27272" b="26276"/>
          <a:stretch/>
        </p:blipFill>
        <p:spPr>
          <a:xfrm>
            <a:off x="110611" y="4908331"/>
            <a:ext cx="281104" cy="315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7292" t="25172" r="27272" b="26276"/>
          <a:stretch/>
        </p:blipFill>
        <p:spPr>
          <a:xfrm>
            <a:off x="110611" y="5339945"/>
            <a:ext cx="281104" cy="31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889F01F-C06C-764C-BBA0-4B57E43D2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5" b="7804"/>
          <a:stretch/>
        </p:blipFill>
        <p:spPr>
          <a:xfrm>
            <a:off x="5605670" y="52555"/>
            <a:ext cx="1260351" cy="6182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9205" y="191004"/>
            <a:ext cx="5819775" cy="828000"/>
          </a:xfrm>
        </p:spPr>
        <p:txBody>
          <a:bodyPr/>
          <a:lstStyle/>
          <a:p>
            <a:r>
              <a:rPr lang="en-US" b="1" smtClean="0">
                <a:latin typeface="Arial" charset="0"/>
                <a:ea typeface="Arial" charset="0"/>
                <a:cs typeface="Arial" charset="0"/>
              </a:rPr>
              <a:t>Overview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202019" y="801689"/>
            <a:ext cx="4180796" cy="1300379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b="1" cap="small" smtClean="0">
                <a:solidFill>
                  <a:srgbClr val="C00000"/>
                </a:solidFill>
              </a:rPr>
              <a:t>Modelling Residual Flexural Strength</a:t>
            </a:r>
            <a:endParaRPr lang="en-GB" altLang="en-US" sz="1600" smtClean="0"/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/>
              <a:t>Focus: relationships </a:t>
            </a:r>
            <a:r>
              <a:rPr lang="en-GB" altLang="en-US" sz="1600"/>
              <a:t>that exist between </a:t>
            </a:r>
            <a:r>
              <a:rPr lang="en-GB" altLang="en-US" sz="1600" smtClean="0"/>
              <a:t>f</a:t>
            </a:r>
            <a:r>
              <a:rPr lang="en-GB" altLang="en-US" sz="1600" baseline="-25000" smtClean="0"/>
              <a:t>R1</a:t>
            </a:r>
            <a:r>
              <a:rPr lang="en-GB" altLang="en-US" sz="1600" smtClean="0"/>
              <a:t>, f</a:t>
            </a:r>
            <a:r>
              <a:rPr lang="en-GB" altLang="en-US" sz="1600" baseline="-25000" smtClean="0"/>
              <a:t>R2</a:t>
            </a:r>
            <a:r>
              <a:rPr lang="en-GB" altLang="en-US" sz="1600" smtClean="0"/>
              <a:t>, f</a:t>
            </a:r>
            <a:r>
              <a:rPr lang="en-GB" altLang="en-US" sz="1600" baseline="-25000" smtClean="0"/>
              <a:t>R3</a:t>
            </a:r>
            <a:r>
              <a:rPr lang="en-GB" altLang="en-US" sz="1600" smtClean="0"/>
              <a:t> and f</a:t>
            </a:r>
            <a:r>
              <a:rPr lang="en-GB" altLang="en-US" sz="1600" baseline="-25000" smtClean="0"/>
              <a:t>R4</a:t>
            </a:r>
            <a:r>
              <a:rPr lang="en-GB" altLang="en-US" sz="1600" smtClean="0"/>
              <a:t> and the FRC mix proportioning variables.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202018" y="2619652"/>
            <a:ext cx="8941982" cy="1614143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Method: multiple linear regression for each residual flexural strength parameter.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</a:p>
          <a:p>
            <a:pPr marL="712788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Analysis: visualising and understranding trends, with a particular focus on statistically significant </a:t>
            </a:r>
            <a:r>
              <a:rPr lang="en-GB" altLang="en-US" sz="1600" b="1" i="1" smtClean="0">
                <a:latin typeface="Arial" panose="020B0604020202020204" pitchFamily="34" charset="0"/>
                <a:cs typeface="Arial" panose="020B0604020202020204" pitchFamily="34" charset="0"/>
              </a:rPr>
              <a:t>interactions</a:t>
            </a: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12788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Modelling: f</a:t>
            </a:r>
            <a:r>
              <a:rPr lang="en-GB" altLang="en-US" sz="16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estimates as a function of mix proportioning.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346" y="847390"/>
            <a:ext cx="4212327" cy="1595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6319" y="4233795"/>
            <a:ext cx="5733380" cy="24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5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CB6DAAA-DAA5-8742-AF9B-074408046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2" y="21321"/>
            <a:ext cx="1949140" cy="111379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391715" y="2006094"/>
            <a:ext cx="7060119" cy="138874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3000" b="1" smtClean="0">
                <a:latin typeface="Arial" charset="0"/>
                <a:ea typeface="Arial" charset="0"/>
                <a:cs typeface="Arial" charset="0"/>
              </a:rPr>
              <a:t>Introduction</a:t>
            </a:r>
            <a:endParaRPr lang="en-GB" sz="3000" b="1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6BDBFA-8A14-7549-8B7E-78FB4D3A5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945" y="5786926"/>
            <a:ext cx="2397847" cy="774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715" y="4423092"/>
            <a:ext cx="437812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cap="small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Overview of the presentation</a:t>
            </a:r>
          </a:p>
          <a:p>
            <a:pPr>
              <a:lnSpc>
                <a:spcPct val="150000"/>
              </a:lnSpc>
            </a:pP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GB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the mix proportioning variables</a:t>
            </a:r>
          </a:p>
          <a:p>
            <a:pPr>
              <a:lnSpc>
                <a:spcPct val="150000"/>
              </a:lnSpc>
            </a:pPr>
            <a:r>
              <a:rPr lang="en-GB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the residual flexural strength</a:t>
            </a:r>
          </a:p>
          <a:p>
            <a:pPr>
              <a:lnSpc>
                <a:spcPct val="150000"/>
              </a:lnSpc>
            </a:pPr>
            <a:r>
              <a:rPr lang="en-GB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32510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889F01F-C06C-764C-BBA0-4B57E43D2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5" b="7804"/>
          <a:stretch/>
        </p:blipFill>
        <p:spPr>
          <a:xfrm>
            <a:off x="5605670" y="52555"/>
            <a:ext cx="1260351" cy="6182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9205" y="191004"/>
            <a:ext cx="5819775" cy="828000"/>
          </a:xfrm>
        </p:spPr>
        <p:txBody>
          <a:bodyPr/>
          <a:lstStyle/>
          <a:p>
            <a:r>
              <a:rPr lang="en-US" b="1" smtClean="0">
                <a:latin typeface="Arial" charset="0"/>
                <a:ea typeface="Arial" charset="0"/>
                <a:cs typeface="Arial" charset="0"/>
              </a:rPr>
              <a:t>Overview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202018" y="801689"/>
            <a:ext cx="8835655" cy="1542439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b="1" cap="small" smtClean="0">
                <a:solidFill>
                  <a:srgbClr val="C00000"/>
                </a:solidFill>
              </a:rPr>
              <a:t>Modelling Residual Flexural Strength</a:t>
            </a:r>
            <a:endParaRPr lang="en-GB" altLang="en-US" sz="1600" smtClean="0"/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>
                <a:solidFill>
                  <a:schemeClr val="bg1">
                    <a:lumMod val="50000"/>
                  </a:schemeClr>
                </a:solidFill>
              </a:rPr>
              <a:t>Focus: relationships </a:t>
            </a:r>
            <a:r>
              <a:rPr lang="en-GB" altLang="en-US" sz="1600">
                <a:solidFill>
                  <a:schemeClr val="bg1">
                    <a:lumMod val="50000"/>
                  </a:schemeClr>
                </a:solidFill>
              </a:rPr>
              <a:t>that exist between </a:t>
            </a:r>
            <a:r>
              <a:rPr lang="en-GB" altLang="en-US" sz="1600" smtClean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en-GB" altLang="en-US" sz="1600" baseline="-25000" smtClean="0">
                <a:solidFill>
                  <a:schemeClr val="bg1">
                    <a:lumMod val="50000"/>
                  </a:schemeClr>
                </a:solidFill>
              </a:rPr>
              <a:t>R1</a:t>
            </a:r>
            <a:r>
              <a:rPr lang="en-GB" altLang="en-US" sz="1600" smtClean="0">
                <a:solidFill>
                  <a:schemeClr val="bg1">
                    <a:lumMod val="50000"/>
                  </a:schemeClr>
                </a:solidFill>
              </a:rPr>
              <a:t>, f</a:t>
            </a:r>
            <a:r>
              <a:rPr lang="en-GB" altLang="en-US" sz="1600" baseline="-25000" smtClean="0">
                <a:solidFill>
                  <a:schemeClr val="bg1">
                    <a:lumMod val="50000"/>
                  </a:schemeClr>
                </a:solidFill>
              </a:rPr>
              <a:t>R2</a:t>
            </a:r>
            <a:r>
              <a:rPr lang="en-GB" altLang="en-US" sz="1600" smtClean="0">
                <a:solidFill>
                  <a:schemeClr val="bg1">
                    <a:lumMod val="50000"/>
                  </a:schemeClr>
                </a:solidFill>
              </a:rPr>
              <a:t>, f</a:t>
            </a:r>
            <a:r>
              <a:rPr lang="en-GB" altLang="en-US" sz="1600" baseline="-25000" smtClean="0">
                <a:solidFill>
                  <a:schemeClr val="bg1">
                    <a:lumMod val="50000"/>
                  </a:schemeClr>
                </a:solidFill>
              </a:rPr>
              <a:t>R3</a:t>
            </a:r>
            <a:r>
              <a:rPr lang="en-GB" altLang="en-US" sz="1600" smtClean="0">
                <a:solidFill>
                  <a:schemeClr val="bg1">
                    <a:lumMod val="50000"/>
                  </a:schemeClr>
                </a:solidFill>
              </a:rPr>
              <a:t> and f</a:t>
            </a:r>
            <a:r>
              <a:rPr lang="en-GB" altLang="en-US" sz="1600" baseline="-25000" smtClean="0">
                <a:solidFill>
                  <a:schemeClr val="bg1">
                    <a:lumMod val="50000"/>
                  </a:schemeClr>
                </a:solidFill>
              </a:rPr>
              <a:t>R4</a:t>
            </a:r>
            <a:r>
              <a:rPr lang="en-GB" altLang="en-US" sz="1600" smtClean="0">
                <a:solidFill>
                  <a:schemeClr val="bg1">
                    <a:lumMod val="50000"/>
                  </a:schemeClr>
                </a:solidFill>
              </a:rPr>
              <a:t> and the FRC mix proportioning variables.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>
                <a:solidFill>
                  <a:schemeClr val="bg1">
                    <a:lumMod val="50000"/>
                  </a:schemeClr>
                </a:solidFill>
              </a:rPr>
              <a:t>Method: multiple linear regression for each residual flexural strength parameter.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202017" y="3770133"/>
            <a:ext cx="8835655" cy="2756792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b="1" cap="small" smtClean="0">
                <a:solidFill>
                  <a:srgbClr val="C00000"/>
                </a:solidFill>
              </a:rPr>
              <a:t>Specification of the Models</a:t>
            </a:r>
            <a:endParaRPr lang="en-GB" altLang="en-US" sz="1600" smtClean="0"/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Several alternative specifications were trialled.</a:t>
            </a:r>
          </a:p>
          <a:p>
            <a:pPr marL="285750" lvl="1" indent="-28575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en-US" sz="1600" b="1" smtClean="0">
                <a:latin typeface="Arial" panose="020B0604020202020204" pitchFamily="34" charset="0"/>
                <a:cs typeface="Arial" panose="020B0604020202020204" pitchFamily="34" charset="0"/>
              </a:rPr>
              <a:t>What I was trying to achieve when developing the models</a:t>
            </a: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12788" lvl="2" indent="-28575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Compromise between goodness of fit (R</a:t>
            </a:r>
            <a:r>
              <a:rPr lang="en-GB" altLang="en-US" sz="16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) and degrees of freedom (number of terms).</a:t>
            </a:r>
          </a:p>
          <a:p>
            <a:pPr marL="712788" lvl="2" indent="-28575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Same model structure (i.e. format of the equation) for the four residual parameters.</a:t>
            </a:r>
          </a:p>
          <a:p>
            <a:pPr marL="712788" lvl="2" indent="-28575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Same model structure for steel and synthetic datasets (different coefficients).</a:t>
            </a:r>
            <a:endParaRPr lang="en-GB" altLang="en-US" sz="1600" smtClean="0">
              <a:ea typeface="+mn-ea"/>
            </a:endParaRPr>
          </a:p>
          <a:p>
            <a:pPr marL="285750" lvl="1" indent="-28575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 performance of models obtained: R</a:t>
            </a:r>
            <a:r>
              <a:rPr lang="en-GB" altLang="en-US" sz="1600" baseline="3000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en-GB" altLang="en-US" sz="160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values between 0.75 and 0.85.</a:t>
            </a:r>
            <a:endParaRPr lang="en-GB" altLang="en-US" sz="16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202018" y="2011926"/>
            <a:ext cx="8941982" cy="1340874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</a:p>
          <a:p>
            <a:pPr marL="712788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Analysis: visualising and understranding trends, with a particular focus on statistically significant </a:t>
            </a:r>
            <a:r>
              <a:rPr lang="en-GB" altLang="en-US" sz="1600" b="1" i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interactions</a:t>
            </a:r>
            <a:r>
              <a:rPr lang="en-GB" altLang="en-US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12788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Modelling: f</a:t>
            </a:r>
            <a:r>
              <a:rPr lang="en-GB" altLang="en-US" sz="1600" baseline="-25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GB" altLang="en-US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estimates as a function of mix proportioning.</a:t>
            </a:r>
          </a:p>
        </p:txBody>
      </p:sp>
    </p:spTree>
    <p:extLst>
      <p:ext uri="{BB962C8B-B14F-4D97-AF65-F5344CB8AC3E}">
        <p14:creationId xmlns:p14="http://schemas.microsoft.com/office/powerpoint/2010/main" val="18176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889F01F-C06C-764C-BBA0-4B57E43D2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5" b="7804"/>
          <a:stretch/>
        </p:blipFill>
        <p:spPr>
          <a:xfrm>
            <a:off x="5605670" y="52555"/>
            <a:ext cx="1260351" cy="6182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9205" y="191004"/>
            <a:ext cx="5819775" cy="828000"/>
          </a:xfrm>
        </p:spPr>
        <p:txBody>
          <a:bodyPr/>
          <a:lstStyle/>
          <a:p>
            <a:r>
              <a:rPr lang="en-US" b="1" smtClean="0">
                <a:latin typeface="Arial" charset="0"/>
                <a:ea typeface="Arial" charset="0"/>
                <a:cs typeface="Arial" charset="0"/>
              </a:rPr>
              <a:t>Modelling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202018" y="801690"/>
            <a:ext cx="8835655" cy="932518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b="1" cap="small" smtClean="0">
                <a:solidFill>
                  <a:srgbClr val="C00000"/>
                </a:solidFill>
              </a:rPr>
              <a:t>Modelling Residual Flexural Strength</a:t>
            </a:r>
            <a:endParaRPr lang="en-GB" altLang="en-US" sz="1600" smtClean="0"/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/>
              <a:t>General equation of the model obtained: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54285" y="1335570"/>
                <a:ext cx="7632290" cy="1063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GB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𝑀𝐴𝑆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𝐶𝐸𝑀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𝐻𝑅𝑊𝑅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𝑺𝑪𝑴𝒔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𝑯𝑹𝑾𝑹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𝑪𝑬𝑴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𝐶𝐸𝑀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𝑆𝐶𝑀𝑠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𝑨𝑮𝑮𝑹</m:t>
                      </m:r>
                    </m:oMath>
                  </m:oMathPara>
                </a14:m>
                <a:endParaRPr lang="en-GB" sz="1600" b="1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285" y="1335570"/>
                <a:ext cx="7632290" cy="1063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03472" y="1591767"/>
                <a:ext cx="721544" cy="349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72" y="1591767"/>
                <a:ext cx="721544" cy="349326"/>
              </a:xfrm>
              <a:prstGeom prst="rect">
                <a:avLst/>
              </a:prstGeom>
              <a:blipFill>
                <a:blip r:embed="rId5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202018" y="2527080"/>
            <a:ext cx="8835655" cy="1462875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/>
              <a:t>Coefficients take different values for each residual flexural strength parameter.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/>
              <a:t>Coefficient </a:t>
            </a:r>
            <a:r>
              <a:rPr lang="en-US" sz="16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600" baseline="-25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GB" altLang="en-US" sz="1600" smtClean="0"/>
              <a:t> depends on test configuration (3- or 4-point) and specimen (notched or not).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/>
              <a:t>All other coefficients (colored in red) depend on the fiber material.</a:t>
            </a:r>
            <a:endParaRPr lang="en-GB" altLang="en-US" sz="1600"/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/>
              <a:t>The equation above is in fact a compact representation of dozens of equations: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22433" y="3903864"/>
            <a:ext cx="8394824" cy="2120572"/>
            <a:chOff x="0" y="4118310"/>
            <a:chExt cx="10959014" cy="276829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4162096"/>
              <a:ext cx="2639444" cy="269590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39444" y="4118311"/>
              <a:ext cx="2710322" cy="276829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73901" y="4162096"/>
              <a:ext cx="2639445" cy="269590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76701" y="4118310"/>
              <a:ext cx="2682313" cy="2739689"/>
            </a:xfrm>
            <a:prstGeom prst="rect">
              <a:avLst/>
            </a:prstGeom>
          </p:spPr>
        </p:pic>
      </p:grpSp>
      <p:sp>
        <p:nvSpPr>
          <p:cNvPr id="35" name="Rectangle 34"/>
          <p:cNvSpPr/>
          <p:nvPr/>
        </p:nvSpPr>
        <p:spPr>
          <a:xfrm>
            <a:off x="202018" y="6099338"/>
            <a:ext cx="8938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makes interpretation and understanding easier, and is </a:t>
            </a:r>
            <a:r>
              <a:rPr lang="en-GB" altLang="en-US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 of </a:t>
            </a:r>
            <a:r>
              <a:rPr lang="en-GB" altLang="en-US" sz="16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trying to find a common </a:t>
            </a:r>
            <a:r>
              <a:rPr lang="en-GB" altLang="en-US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specification that </a:t>
            </a:r>
            <a:r>
              <a:rPr lang="en-GB" altLang="en-US" sz="16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fits well the values of all </a:t>
            </a:r>
            <a:r>
              <a:rPr lang="en-GB" altLang="en-US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</a:t>
            </a:r>
            <a:r>
              <a:rPr lang="en-GB" altLang="en-US" sz="16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parameters.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889F01F-C06C-764C-BBA0-4B57E43D2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5" b="7804"/>
          <a:stretch/>
        </p:blipFill>
        <p:spPr>
          <a:xfrm>
            <a:off x="5605670" y="52555"/>
            <a:ext cx="1260351" cy="6182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9205" y="191004"/>
            <a:ext cx="5819775" cy="828000"/>
          </a:xfrm>
        </p:spPr>
        <p:txBody>
          <a:bodyPr/>
          <a:lstStyle/>
          <a:p>
            <a:r>
              <a:rPr lang="en-US" b="1" smtClean="0">
                <a:latin typeface="Arial" charset="0"/>
                <a:ea typeface="Arial" charset="0"/>
                <a:cs typeface="Arial" charset="0"/>
              </a:rPr>
              <a:t>Fiber aspect ratio </a:t>
            </a:r>
            <a:r>
              <a:rPr lang="en-US" b="1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1" smtClean="0">
                <a:latin typeface="Arial" charset="0"/>
                <a:ea typeface="Arial" charset="0"/>
                <a:cs typeface="Arial" charset="0"/>
              </a:rPr>
              <a:t>SFRC)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202018" y="801689"/>
            <a:ext cx="8835655" cy="1205747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/>
              <a:t>Increasing the aspect ratio has a clear positive impact on residual flexural strength for moderate to high fiber contents.</a:t>
            </a: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2" y="3672006"/>
            <a:ext cx="6612772" cy="29891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530009" y="3978288"/>
            <a:ext cx="1558559" cy="1990121"/>
          </a:xfrm>
          <a:prstGeom prst="rec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8787" y="3978288"/>
            <a:ext cx="1518289" cy="1990121"/>
          </a:xfrm>
          <a:prstGeom prst="rec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053294" y="5058408"/>
            <a:ext cx="566551" cy="442168"/>
          </a:xfrm>
          <a:prstGeom prst="straightConnector1">
            <a:avLst/>
          </a:prstGeom>
          <a:ln>
            <a:tailEnd type="triangl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805458" y="4727631"/>
            <a:ext cx="566551" cy="305541"/>
          </a:xfrm>
          <a:prstGeom prst="straightConnector1">
            <a:avLst/>
          </a:prstGeom>
          <a:ln>
            <a:tailEnd type="triangl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72761" y="5314934"/>
            <a:ext cx="410166" cy="520276"/>
          </a:xfrm>
          <a:prstGeom prst="straightConnector1">
            <a:avLst/>
          </a:prstGeom>
          <a:ln>
            <a:tailEnd type="triangl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866021" y="4957398"/>
            <a:ext cx="493480" cy="543178"/>
          </a:xfrm>
          <a:prstGeom prst="straightConnector1">
            <a:avLst/>
          </a:prstGeom>
          <a:ln>
            <a:tailEnd type="triangl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545114" y="4752867"/>
            <a:ext cx="566551" cy="305541"/>
          </a:xfrm>
          <a:prstGeom prst="straightConnector1">
            <a:avLst/>
          </a:prstGeom>
          <a:ln>
            <a:tailEnd type="triangl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359501" y="5185572"/>
            <a:ext cx="227642" cy="520276"/>
          </a:xfrm>
          <a:prstGeom prst="straightConnector1">
            <a:avLst/>
          </a:prstGeom>
          <a:ln>
            <a:tailEnd type="triangl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2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889F01F-C06C-764C-BBA0-4B57E43D2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5" b="7804"/>
          <a:stretch/>
        </p:blipFill>
        <p:spPr>
          <a:xfrm>
            <a:off x="5605670" y="52555"/>
            <a:ext cx="1260351" cy="6182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9205" y="191004"/>
            <a:ext cx="5819775" cy="828000"/>
          </a:xfrm>
        </p:spPr>
        <p:txBody>
          <a:bodyPr/>
          <a:lstStyle/>
          <a:p>
            <a:r>
              <a:rPr lang="en-US" b="1" smtClean="0">
                <a:latin typeface="Arial" charset="0"/>
                <a:ea typeface="Arial" charset="0"/>
                <a:cs typeface="Arial" charset="0"/>
              </a:rPr>
              <a:t>Fiber aspect ratio (SFRC)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202018" y="801689"/>
            <a:ext cx="8835655" cy="1205747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>
                <a:solidFill>
                  <a:schemeClr val="bg1">
                    <a:lumMod val="50000"/>
                  </a:schemeClr>
                </a:solidFill>
              </a:rPr>
              <a:t>Increasing the aspect ratio has a clear positive impact on residual flexural strength for moderate to high fiber contents.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/>
              <a:t>Changing the aspect ratio does not affect f</a:t>
            </a:r>
            <a:r>
              <a:rPr lang="en-GB" altLang="en-US" sz="1600" baseline="-25000" smtClean="0"/>
              <a:t>R1</a:t>
            </a:r>
            <a:r>
              <a:rPr lang="en-GB" altLang="en-US" sz="1600" smtClean="0"/>
              <a:t> or f</a:t>
            </a:r>
            <a:r>
              <a:rPr lang="en-GB" altLang="en-US" sz="1600" baseline="-25000" smtClean="0"/>
              <a:t>R2</a:t>
            </a:r>
            <a:r>
              <a:rPr lang="en-GB" altLang="en-US" sz="1600" smtClean="0"/>
              <a:t> when the fiber content is 0.3%-0.4%.</a:t>
            </a: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2" y="3672006"/>
            <a:ext cx="6612772" cy="298912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2446" y="3978288"/>
            <a:ext cx="541582" cy="2233326"/>
          </a:xfrm>
          <a:prstGeom prst="rec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55543" y="3978288"/>
            <a:ext cx="457501" cy="2233326"/>
          </a:xfrm>
          <a:prstGeom prst="rec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090044" y="4651936"/>
            <a:ext cx="409903" cy="1"/>
          </a:xfrm>
          <a:prstGeom prst="straightConnector1">
            <a:avLst/>
          </a:prstGeom>
          <a:ln>
            <a:tailEnd type="triangl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88235" y="5238307"/>
            <a:ext cx="409903" cy="1"/>
          </a:xfrm>
          <a:prstGeom prst="straightConnector1">
            <a:avLst/>
          </a:prstGeom>
          <a:ln>
            <a:tailEnd type="triangl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090044" y="5724960"/>
            <a:ext cx="409903" cy="1"/>
          </a:xfrm>
          <a:prstGeom prst="straightConnector1">
            <a:avLst/>
          </a:prstGeom>
          <a:ln>
            <a:tailEnd type="triangl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892589" y="4578848"/>
            <a:ext cx="409903" cy="1"/>
          </a:xfrm>
          <a:prstGeom prst="straightConnector1">
            <a:avLst/>
          </a:prstGeom>
          <a:ln>
            <a:tailEnd type="triangl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890780" y="5165219"/>
            <a:ext cx="409903" cy="1"/>
          </a:xfrm>
          <a:prstGeom prst="straightConnector1">
            <a:avLst/>
          </a:prstGeom>
          <a:ln>
            <a:tailEnd type="triangl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892589" y="5723508"/>
            <a:ext cx="409903" cy="1"/>
          </a:xfrm>
          <a:prstGeom prst="straightConnector1">
            <a:avLst/>
          </a:prstGeom>
          <a:ln>
            <a:tailEnd type="triangl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17279" y="3149214"/>
                <a:ext cx="3226076" cy="328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>
                          <a:latin typeface="Cambria Math" panose="02040503050406030204" pitchFamily="18" charset="0"/>
                        </a:rPr>
                        <m:t>0.1616</m:t>
                      </m:r>
                      <m:r>
                        <a:rPr lang="en-GB" sz="1400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GB" sz="1400" i="0">
                          <a:latin typeface="Cambria Math" panose="02040503050406030204" pitchFamily="18" charset="0"/>
                        </a:rPr>
                        <m:t>−0.0679=0→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GB" sz="1400" b="0" i="0">
                          <a:latin typeface="Cambria Math" panose="02040503050406030204" pitchFamily="18" charset="0"/>
                        </a:rPr>
                        <m:t>=0.42%</m:t>
                      </m:r>
                    </m:oMath>
                  </m:oMathPara>
                </a14:m>
                <a:endParaRPr lang="en-GB" sz="14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279" y="3149214"/>
                <a:ext cx="3226076" cy="328167"/>
              </a:xfrm>
              <a:prstGeom prst="rect">
                <a:avLst/>
              </a:prstGeom>
              <a:blipFill>
                <a:blip r:embed="rId5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44882" y="3148812"/>
                <a:ext cx="3126689" cy="328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>
                          <a:latin typeface="Cambria Math" panose="02040503050406030204" pitchFamily="18" charset="0"/>
                        </a:rPr>
                        <m:t>0.2179</m:t>
                      </m:r>
                      <m:r>
                        <a:rPr lang="en-GB" sz="1400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GB" sz="1400" i="0">
                          <a:latin typeface="Cambria Math" panose="02040503050406030204" pitchFamily="18" charset="0"/>
                        </a:rPr>
                        <m:t>−0.077=0→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GB" sz="1400" b="0" i="0">
                          <a:latin typeface="Cambria Math" panose="02040503050406030204" pitchFamily="18" charset="0"/>
                        </a:rPr>
                        <m:t>=0.35%</m:t>
                      </m:r>
                    </m:oMath>
                  </m:oMathPara>
                </a14:m>
                <a:endParaRPr lang="en-GB" sz="14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882" y="3148812"/>
                <a:ext cx="3126689" cy="328167"/>
              </a:xfrm>
              <a:prstGeom prst="rect">
                <a:avLst/>
              </a:prstGeom>
              <a:blipFill>
                <a:blip r:embed="rId6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3373821" y="3794234"/>
            <a:ext cx="0" cy="27537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373821" y="3471510"/>
            <a:ext cx="672662" cy="322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090745" y="3788363"/>
            <a:ext cx="0" cy="27537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090745" y="3477381"/>
            <a:ext cx="1234965" cy="310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83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889F01F-C06C-764C-BBA0-4B57E43D2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5" b="7804"/>
          <a:stretch/>
        </p:blipFill>
        <p:spPr>
          <a:xfrm>
            <a:off x="5605670" y="52555"/>
            <a:ext cx="1260351" cy="6182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9205" y="191004"/>
            <a:ext cx="5819775" cy="828000"/>
          </a:xfrm>
        </p:spPr>
        <p:txBody>
          <a:bodyPr/>
          <a:lstStyle/>
          <a:p>
            <a:r>
              <a:rPr lang="en-US" b="1" smtClean="0">
                <a:latin typeface="Arial" charset="0"/>
                <a:ea typeface="Arial" charset="0"/>
                <a:cs typeface="Arial" charset="0"/>
              </a:rPr>
              <a:t>Fiber aspect ratio (SFRC)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2" y="3681849"/>
            <a:ext cx="6612772" cy="2988522"/>
          </a:xfrm>
          <a:prstGeom prst="rect">
            <a:avLst/>
          </a:prstGeom>
          <a:noFill/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202018" y="801689"/>
            <a:ext cx="8835655" cy="1394973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>
                <a:solidFill>
                  <a:schemeClr val="bg1">
                    <a:lumMod val="50000"/>
                  </a:schemeClr>
                </a:solidFill>
              </a:rPr>
              <a:t>Increasing the aspect ratio has a clear positive impact on residual flexural strength for moderate to high fiber contents.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>
                <a:solidFill>
                  <a:schemeClr val="bg1">
                    <a:lumMod val="50000"/>
                  </a:schemeClr>
                </a:solidFill>
              </a:rPr>
              <a:t>Changing the aspect ratio does not affect f</a:t>
            </a:r>
            <a:r>
              <a:rPr lang="en-GB" altLang="en-US" sz="1600" baseline="-25000" smtClean="0">
                <a:solidFill>
                  <a:schemeClr val="bg1">
                    <a:lumMod val="50000"/>
                  </a:schemeClr>
                </a:solidFill>
              </a:rPr>
              <a:t>R1</a:t>
            </a:r>
            <a:r>
              <a:rPr lang="en-GB" altLang="en-US" sz="1600" smtClean="0">
                <a:solidFill>
                  <a:schemeClr val="bg1">
                    <a:lumMod val="50000"/>
                  </a:schemeClr>
                </a:solidFill>
              </a:rPr>
              <a:t> or f</a:t>
            </a:r>
            <a:r>
              <a:rPr lang="en-GB" altLang="en-US" sz="1600" baseline="-25000" smtClean="0">
                <a:solidFill>
                  <a:schemeClr val="bg1">
                    <a:lumMod val="50000"/>
                  </a:schemeClr>
                </a:solidFill>
              </a:rPr>
              <a:t>R2</a:t>
            </a:r>
            <a:r>
              <a:rPr lang="en-GB" altLang="en-US" sz="1600" smtClean="0">
                <a:solidFill>
                  <a:schemeClr val="bg1">
                    <a:lumMod val="50000"/>
                  </a:schemeClr>
                </a:solidFill>
              </a:rPr>
              <a:t> when the fiber content is 0.3%-0.4%.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/>
              <a:t>Do we need high fiber dosages to get better-than-average performance? No.</a:t>
            </a:r>
          </a:p>
        </p:txBody>
      </p:sp>
      <p:sp>
        <p:nvSpPr>
          <p:cNvPr id="2" name="Rectangle 1"/>
          <p:cNvSpPr/>
          <p:nvPr/>
        </p:nvSpPr>
        <p:spPr>
          <a:xfrm>
            <a:off x="3584028" y="4246179"/>
            <a:ext cx="1471447" cy="903890"/>
          </a:xfrm>
          <a:prstGeom prst="rec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7228" y="4246179"/>
            <a:ext cx="1506190" cy="903890"/>
          </a:xfrm>
          <a:prstGeom prst="rec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8979" y="2031934"/>
            <a:ext cx="790695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6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aspect ratios between 60 and 80, fiber contents in the region of 0.6%-0.8% are generally enough to get better-than-average residual flexural strength.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US" sz="16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fiber contents to get better than average performance as a function of the fiber aspect ratio can be obtained: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4193" y="4987556"/>
                <a:ext cx="2201887" cy="325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GB" sz="1400" i="0">
                          <a:latin typeface="Cambria Math" panose="02040503050406030204" pitchFamily="18" charset="0"/>
                        </a:rPr>
                        <m:t>=60→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GB" sz="1400" i="0">
                          <a:latin typeface="Cambria Math" panose="02040503050406030204" pitchFamily="18" charset="0"/>
                        </a:rPr>
                        <m:t>≥0.69%</m:t>
                      </m:r>
                    </m:oMath>
                  </m:oMathPara>
                </a14:m>
                <a:endParaRPr lang="en-GB" sz="14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93" y="4987556"/>
                <a:ext cx="2201887" cy="325025"/>
              </a:xfrm>
              <a:prstGeom prst="rect">
                <a:avLst/>
              </a:prstGeom>
              <a:blipFill>
                <a:blip r:embed="rId7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411" y="4074576"/>
                <a:ext cx="2411451" cy="325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GB" sz="1400" i="0">
                          <a:latin typeface="Cambria Math" panose="02040503050406030204" pitchFamily="18" charset="0"/>
                        </a:rPr>
                        <m:t>=80→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GB" sz="1400" i="0">
                          <a:latin typeface="Cambria Math" panose="02040503050406030204" pitchFamily="18" charset="0"/>
                        </a:rPr>
                        <m:t>≥0.56%</m:t>
                      </m:r>
                    </m:oMath>
                  </m:oMathPara>
                </a14:m>
                <a:endParaRPr lang="en-GB" sz="140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1" y="4074576"/>
                <a:ext cx="2411451" cy="325025"/>
              </a:xfrm>
              <a:prstGeom prst="rect">
                <a:avLst/>
              </a:prstGeom>
              <a:blipFill>
                <a:blip r:embed="rId8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2261490" y="4246179"/>
            <a:ext cx="12174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261490" y="5150069"/>
            <a:ext cx="12174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9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CB6DAAA-DAA5-8742-AF9B-074408046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2" y="21321"/>
            <a:ext cx="1949140" cy="111379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391715" y="2006094"/>
            <a:ext cx="7060119" cy="138874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3000" b="1" smtClean="0">
                <a:latin typeface="Arial" charset="0"/>
                <a:ea typeface="Arial" charset="0"/>
                <a:cs typeface="Arial" charset="0"/>
              </a:rPr>
              <a:t>Closing remarks</a:t>
            </a:r>
            <a:endParaRPr lang="en-GB" sz="3000" b="1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6BDBFA-8A14-7549-8B7E-78FB4D3A5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945" y="5786926"/>
            <a:ext cx="2397847" cy="774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715" y="4423092"/>
            <a:ext cx="437812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cap="small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Overview of the presentation</a:t>
            </a:r>
          </a:p>
          <a:p>
            <a:pPr>
              <a:lnSpc>
                <a:spcPct val="150000"/>
              </a:lnSpc>
            </a:pP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Modelling the mix proportioning variables</a:t>
            </a:r>
          </a:p>
          <a:p>
            <a:pPr>
              <a:lnSpc>
                <a:spcPct val="150000"/>
              </a:lnSpc>
            </a:pP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Modelling the residual flexural strength</a:t>
            </a:r>
          </a:p>
          <a:p>
            <a:pPr>
              <a:lnSpc>
                <a:spcPct val="150000"/>
              </a:lnSpc>
            </a:pP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Closing remarks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7292" t="25172" r="27272" b="26276"/>
          <a:stretch/>
        </p:blipFill>
        <p:spPr>
          <a:xfrm>
            <a:off x="110611" y="4908331"/>
            <a:ext cx="281104" cy="315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7292" t="25172" r="27272" b="26276"/>
          <a:stretch/>
        </p:blipFill>
        <p:spPr>
          <a:xfrm>
            <a:off x="110611" y="5297641"/>
            <a:ext cx="281104" cy="315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7292" t="25172" r="27272" b="26276"/>
          <a:stretch/>
        </p:blipFill>
        <p:spPr>
          <a:xfrm>
            <a:off x="110611" y="5688658"/>
            <a:ext cx="281104" cy="31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889F01F-C06C-764C-BBA0-4B57E43D2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5" b="7804"/>
          <a:stretch/>
        </p:blipFill>
        <p:spPr>
          <a:xfrm>
            <a:off x="5605670" y="52555"/>
            <a:ext cx="1260351" cy="6182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9205" y="191004"/>
            <a:ext cx="5819775" cy="828000"/>
          </a:xfrm>
        </p:spPr>
        <p:txBody>
          <a:bodyPr/>
          <a:lstStyle/>
          <a:p>
            <a:r>
              <a:rPr lang="en-US" b="1" smtClean="0">
                <a:latin typeface="Arial" charset="0"/>
                <a:ea typeface="Arial" charset="0"/>
                <a:cs typeface="Arial" charset="0"/>
              </a:rPr>
              <a:t>Closing remarks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202018" y="1019004"/>
            <a:ext cx="8835655" cy="5662174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b="1" cap="small" smtClean="0">
                <a:solidFill>
                  <a:srgbClr val="C00000"/>
                </a:solidFill>
              </a:rPr>
              <a:t>Statistical Learning</a:t>
            </a:r>
            <a:endParaRPr lang="en-GB" altLang="en-US" sz="1600" smtClean="0"/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/>
              <a:t>Equations / software ‘learn’ from the data, but the treatment and modelling of data is a fantastic resource to help us learn and better understand the material.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GB" altLang="en-US" sz="1600" b="1" cap="small" smtClean="0">
                <a:solidFill>
                  <a:srgbClr val="C00000"/>
                </a:solidFill>
              </a:rPr>
              <a:t>Database and Mix Proportionings</a:t>
            </a:r>
            <a:endParaRPr lang="en-GB" altLang="en-US" sz="1600"/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/>
              <a:t>A database of almost 2,000 cases has already been compiled, ‘cleaned’ and analysed.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/>
              <a:t>The regression models obtained to describe the correlations between mix proportioning parameters are robust and show good fit with data. They are:</a:t>
            </a:r>
          </a:p>
          <a:p>
            <a:pPr marL="630238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Useful to obtain reliable estimates of the contents of different constituents. </a:t>
            </a:r>
          </a:p>
          <a:p>
            <a:pPr marL="630238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A powerful tool to better understand the interplay of the different parameters.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/>
              <a:t>The three semi-empirical equations represent a data-based mix proportioning rationale for guiding design of FRC mixes.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GB" altLang="en-US" sz="1600" b="1" cap="small" smtClean="0">
                <a:solidFill>
                  <a:srgbClr val="C00000"/>
                </a:solidFill>
              </a:rPr>
              <a:t>Residual Flexural Strength Model</a:t>
            </a:r>
            <a:endParaRPr lang="en-GB" altLang="en-US" sz="1600"/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/>
              <a:t>A unified predictive model has been obtained for all four residual flexural strength parameters in steel and synthetic FRC mixes. 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/>
              <a:t>This model shows good fit with data and captures the effect of the most significant interactions between fiber content, size of fibers and aggregates, and the contents of all constituents.</a:t>
            </a:r>
            <a:endParaRPr lang="en-GB" altLang="en-US" sz="1600"/>
          </a:p>
        </p:txBody>
      </p:sp>
    </p:spTree>
    <p:extLst>
      <p:ext uri="{BB962C8B-B14F-4D97-AF65-F5344CB8AC3E}">
        <p14:creationId xmlns:p14="http://schemas.microsoft.com/office/powerpoint/2010/main" val="427447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CB6DAAA-DAA5-8742-AF9B-074408046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2" y="21321"/>
            <a:ext cx="1949140" cy="111379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95190" y="5297177"/>
            <a:ext cx="4581609" cy="1266487"/>
            <a:chOff x="1710490" y="5159127"/>
            <a:chExt cx="5429219" cy="15007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5A59D66-3BC6-4D24-BD83-1189247EEF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4113495" y="5159127"/>
              <a:ext cx="3026214" cy="149860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F11B465-9A6F-4388-8036-72D5C5C6D9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10490" y="5162396"/>
              <a:ext cx="2373532" cy="1497521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745375" y="3995074"/>
            <a:ext cx="3302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Emilio Garcia-Taengua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6BDBFA-8A14-7549-8B7E-78FB4D3A5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1609" y="5297178"/>
            <a:ext cx="3914183" cy="12642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882E455-18CB-E04D-8589-D16E80137658}"/>
              </a:ext>
            </a:extLst>
          </p:cNvPr>
          <p:cNvSpPr txBox="1"/>
          <p:nvPr/>
        </p:nvSpPr>
        <p:spPr>
          <a:xfrm>
            <a:off x="206423" y="4942879"/>
            <a:ext cx="4485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t>ACI Convention March 2021</a:t>
            </a: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295190" y="1571088"/>
            <a:ext cx="7724203" cy="20312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The Power of Statistical Learning Applied to the Proportioning of Fibre-Reinforced Concrete Mixes</a:t>
            </a:r>
            <a:endParaRPr lang="en-GB" sz="2400" smtClean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endParaRPr lang="en-GB" sz="3000" b="1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4000" b="1" smtClean="0">
                <a:latin typeface="Arial" charset="0"/>
                <a:ea typeface="Arial" charset="0"/>
                <a:cs typeface="Arial" charset="0"/>
              </a:rPr>
              <a:t>Thank you</a:t>
            </a:r>
            <a:endParaRPr lang="en-GB" sz="40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82E455-18CB-E04D-8589-D16E80137658}"/>
              </a:ext>
            </a:extLst>
          </p:cNvPr>
          <p:cNvSpPr txBox="1"/>
          <p:nvPr/>
        </p:nvSpPr>
        <p:spPr>
          <a:xfrm>
            <a:off x="5916822" y="4445276"/>
            <a:ext cx="3130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160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E.Garcia-Taengua@leeds.ac.uk</a:t>
            </a:r>
            <a:r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25280" t="30871" r="25327" b="33686"/>
          <a:stretch/>
        </p:blipFill>
        <p:spPr>
          <a:xfrm>
            <a:off x="5696527" y="4513674"/>
            <a:ext cx="290585" cy="20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889F01F-C06C-764C-BBA0-4B57E43D2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5" b="7804"/>
          <a:stretch/>
        </p:blipFill>
        <p:spPr>
          <a:xfrm>
            <a:off x="5605670" y="52555"/>
            <a:ext cx="1260351" cy="6182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9205" y="191004"/>
            <a:ext cx="5819775" cy="828000"/>
          </a:xfrm>
        </p:spPr>
        <p:txBody>
          <a:bodyPr/>
          <a:lstStyle/>
          <a:p>
            <a:r>
              <a:rPr lang="en-US" b="1" smtClean="0">
                <a:latin typeface="Arial" charset="0"/>
                <a:ea typeface="Arial" charset="0"/>
                <a:cs typeface="Arial" charset="0"/>
              </a:rPr>
              <a:t>Statistical learning?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1427046" y="2069643"/>
            <a:ext cx="4990091" cy="404361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smtClean="0"/>
              <a:t>Plato’s allegory of the cave (ca. 2,400 years old):</a:t>
            </a:r>
            <a:endParaRPr lang="en-GB" altLang="en-US" sz="1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74" r="719"/>
          <a:stretch/>
        </p:blipFill>
        <p:spPr>
          <a:xfrm>
            <a:off x="1510936" y="2530540"/>
            <a:ext cx="5833242" cy="3939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3067" y="4579198"/>
            <a:ext cx="856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Apps</a:t>
            </a:r>
            <a:endParaRPr lang="en-GB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4515" y="5225583"/>
            <a:ext cx="119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(society)</a:t>
            </a:r>
            <a:endParaRPr lang="en-GB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0720" y="5012991"/>
            <a:ext cx="109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science</a:t>
            </a:r>
            <a:endParaRPr lang="en-GB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796157" y="3056555"/>
            <a:ext cx="1620980" cy="808799"/>
          </a:xfrm>
          <a:prstGeom prst="wedgeRoundRectCallout">
            <a:avLst>
              <a:gd name="adj1" fmla="val -38806"/>
              <a:gd name="adj2" fmla="val 15084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12838" y="3126979"/>
            <a:ext cx="1787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That’s artificial intelligence!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696" y="3185564"/>
            <a:ext cx="1071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GB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5674" y="4341546"/>
            <a:ext cx="1736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endParaRPr lang="en-GB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205" y="809420"/>
            <a:ext cx="683864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t>Plenty of terms, plenty of overlap: </a:t>
            </a:r>
          </a:p>
          <a:p>
            <a:r>
              <a:rPr lang="en-GB" sz="1600" i="1" smtClean="0">
                <a:latin typeface="Arial" panose="020B0604020202020204" pitchFamily="34" charset="0"/>
                <a:cs typeface="Arial" panose="020B0604020202020204" pitchFamily="34" charset="0"/>
              </a:rPr>
              <a:t>data science, data analytics, big data, data mining, multivariate analysis, machine learning, artificial intelligence</a:t>
            </a:r>
            <a:r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3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889F01F-C06C-764C-BBA0-4B57E43D2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5" b="7804"/>
          <a:stretch/>
        </p:blipFill>
        <p:spPr>
          <a:xfrm>
            <a:off x="5605670" y="52555"/>
            <a:ext cx="1260351" cy="6182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9205" y="191004"/>
            <a:ext cx="5819775" cy="828000"/>
          </a:xfrm>
        </p:spPr>
        <p:txBody>
          <a:bodyPr/>
          <a:lstStyle/>
          <a:p>
            <a:r>
              <a:rPr lang="en-US" b="1" smtClean="0">
                <a:latin typeface="Arial" charset="0"/>
                <a:ea typeface="Arial" charset="0"/>
                <a:cs typeface="Arial" charset="0"/>
              </a:rPr>
              <a:t>Optimization of FRC mixes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202019" y="1977556"/>
            <a:ext cx="4954771" cy="2265349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/>
              <a:t>Implications:</a:t>
            </a:r>
            <a:endParaRPr lang="en-GB" altLang="en-US" sz="1600"/>
          </a:p>
          <a:p>
            <a:pPr marL="808038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Workability and variability are not ‘associates’: they are ‘partners’.</a:t>
            </a:r>
          </a:p>
          <a:p>
            <a:pPr marL="808038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Shift to a </a:t>
            </a:r>
            <a:r>
              <a:rPr lang="en-GB" altLang="en-US" sz="1600" b="1" smtClean="0">
                <a:latin typeface="Arial" panose="020B0604020202020204" pitchFamily="34" charset="0"/>
                <a:cs typeface="Arial" panose="020B0604020202020204" pitchFamily="34" charset="0"/>
              </a:rPr>
              <a:t>multivariate perspective</a:t>
            </a: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, taking advantage of correlations.</a:t>
            </a:r>
          </a:p>
          <a:p>
            <a:pPr marL="808038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Variability is not a problem but a source of information </a:t>
            </a: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altLang="en-US" sz="1600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data mining</a:t>
            </a: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GB" altLang="en-US" sz="16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730" y="1977556"/>
            <a:ext cx="3946538" cy="2793046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119205" y="4683427"/>
            <a:ext cx="8816249" cy="2319900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/>
              <a:t>Objectives:</a:t>
            </a:r>
            <a:endParaRPr lang="en-GB" altLang="en-US" sz="1600"/>
          </a:p>
          <a:p>
            <a:pPr marL="808038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Exhaustive database with mix proportionings and characterization results from papers.</a:t>
            </a:r>
          </a:p>
          <a:p>
            <a:pPr marL="808038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Predictive models for residual flexural strength parameters and their variability.</a:t>
            </a:r>
          </a:p>
          <a:p>
            <a:pPr marL="808038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Statistical analysis of all four dimensions above by means of multivariate techniques</a:t>
            </a: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808038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Software ‘OptiFRC’ for visualization and interpretation of database and utilization of the predictive models for mix optimization.</a:t>
            </a:r>
            <a:endParaRPr lang="en-GB" altLang="en-US" sz="16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202018" y="897265"/>
            <a:ext cx="8532079" cy="878983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b="1" smtClean="0"/>
              <a:t>Project “Optimization </a:t>
            </a:r>
            <a:r>
              <a:rPr lang="en-GB" altLang="en-US" sz="1600" b="1"/>
              <a:t>of Fiber-Reinforced Concrete </a:t>
            </a:r>
            <a:r>
              <a:rPr lang="en-GB" altLang="en-US" sz="1600" b="1" smtClean="0"/>
              <a:t>using </a:t>
            </a:r>
            <a:r>
              <a:rPr lang="en-GB" altLang="en-US" sz="1600" b="1"/>
              <a:t>Data </a:t>
            </a:r>
            <a:r>
              <a:rPr lang="en-GB" altLang="en-US" sz="1600" b="1" smtClean="0"/>
              <a:t>Mining” funded by CRC / ACI Foundation.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en-US" sz="1600"/>
              <a:t>Articulating principle: proportioning FRC mixes as a multiobjective optimization </a:t>
            </a:r>
            <a:r>
              <a:rPr lang="en-GB" altLang="en-US" sz="1600" smtClean="0"/>
              <a:t>problem.</a:t>
            </a:r>
            <a:endParaRPr lang="en-GB" altLang="en-US" sz="1600"/>
          </a:p>
        </p:txBody>
      </p:sp>
    </p:spTree>
    <p:extLst>
      <p:ext uri="{BB962C8B-B14F-4D97-AF65-F5344CB8AC3E}">
        <p14:creationId xmlns:p14="http://schemas.microsoft.com/office/powerpoint/2010/main" val="31635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889F01F-C06C-764C-BBA0-4B57E43D2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5" b="7804"/>
          <a:stretch/>
        </p:blipFill>
        <p:spPr>
          <a:xfrm>
            <a:off x="5605670" y="52555"/>
            <a:ext cx="1260351" cy="6182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9205" y="191004"/>
            <a:ext cx="5819775" cy="828000"/>
          </a:xfrm>
        </p:spPr>
        <p:txBody>
          <a:bodyPr/>
          <a:lstStyle/>
          <a:p>
            <a:r>
              <a:rPr lang="en-US" b="1" smtClean="0">
                <a:latin typeface="Arial" charset="0"/>
                <a:ea typeface="Arial" charset="0"/>
                <a:cs typeface="Arial" charset="0"/>
              </a:rPr>
              <a:t>Optimization of FRC mixes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202019" y="883817"/>
            <a:ext cx="4237779" cy="3879569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altLang="en-US" sz="1600" b="1" cap="small" smtClean="0">
                <a:solidFill>
                  <a:srgbClr val="C00000"/>
                </a:solidFill>
              </a:rPr>
              <a:t>Outline of the Project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altLang="en-US" sz="1600" smtClean="0"/>
              <a:t>Literature search and descriptive analysis.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altLang="en-US" sz="1600" smtClean="0"/>
              <a:t>Development of database of FRC mixes and characterization test results.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altLang="en-US" sz="1600" smtClean="0"/>
              <a:t>Meta-analysis of FRC proportionings.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altLang="en-US" sz="1600" smtClean="0"/>
              <a:t>Meta-analysis of FRC residual flexural capacity.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altLang="en-US" sz="1600" smtClean="0"/>
              <a:t>Development of multivariate quality control charts.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altLang="en-US" sz="1600" smtClean="0"/>
              <a:t>Development of software OptiFRC.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019" y="883818"/>
            <a:ext cx="4301566" cy="50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596053" y="797454"/>
            <a:ext cx="6480592" cy="2933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821216" y="913149"/>
            <a:ext cx="2150621" cy="233255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711671" y="903388"/>
            <a:ext cx="3930868" cy="233255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889F01F-C06C-764C-BBA0-4B57E43D2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5" b="7804"/>
          <a:stretch/>
        </p:blipFill>
        <p:spPr>
          <a:xfrm>
            <a:off x="5605670" y="52555"/>
            <a:ext cx="1260351" cy="6182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9205" y="191004"/>
            <a:ext cx="5819775" cy="828000"/>
          </a:xfrm>
        </p:spPr>
        <p:txBody>
          <a:bodyPr/>
          <a:lstStyle/>
          <a:p>
            <a:r>
              <a:rPr lang="en-US" b="1" smtClean="0">
                <a:latin typeface="Arial" charset="0"/>
                <a:ea typeface="Arial" charset="0"/>
                <a:cs typeface="Arial" charset="0"/>
              </a:rPr>
              <a:t>The database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205" y="937753"/>
            <a:ext cx="2523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t>Data structure (variables in the database):</a:t>
            </a:r>
            <a:endParaRPr lang="en-GB" sz="1600" b="1" cap="small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3711" y="923575"/>
            <a:ext cx="252772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Cement_kgm3</a:t>
            </a:r>
            <a:endParaRPr lang="en-GB" sz="12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b="1">
                <a:latin typeface="Courier New" panose="02070309020205020404" pitchFamily="49" charset="0"/>
                <a:cs typeface="Courier New" panose="02070309020205020404" pitchFamily="49" charset="0"/>
              </a:rPr>
              <a:t>Water_kgm3</a:t>
            </a:r>
          </a:p>
          <a:p>
            <a:r>
              <a:rPr lang="en-GB" sz="1200" b="1">
                <a:latin typeface="Courier New" panose="02070309020205020404" pitchFamily="49" charset="0"/>
                <a:cs typeface="Courier New" panose="02070309020205020404" pitchFamily="49" charset="0"/>
              </a:rPr>
              <a:t>Binder_Kgm3</a:t>
            </a:r>
          </a:p>
          <a:p>
            <a:r>
              <a:rPr lang="en-GB" sz="1200" b="1">
                <a:latin typeface="Courier New" panose="02070309020205020404" pitchFamily="49" charset="0"/>
                <a:cs typeface="Courier New" panose="02070309020205020404" pitchFamily="49" charset="0"/>
              </a:rPr>
              <a:t>SCMs_kgm3</a:t>
            </a:r>
          </a:p>
          <a:p>
            <a:r>
              <a:rPr lang="en-GB" sz="1200" b="1">
                <a:latin typeface="Courier New" panose="02070309020205020404" pitchFamily="49" charset="0"/>
                <a:cs typeface="Courier New" panose="02070309020205020404" pitchFamily="49" charset="0"/>
              </a:rPr>
              <a:t>LSP_kgm3</a:t>
            </a:r>
          </a:p>
          <a:p>
            <a:r>
              <a:rPr lang="en-GB" sz="1200" b="1">
                <a:latin typeface="Courier New" panose="02070309020205020404" pitchFamily="49" charset="0"/>
                <a:cs typeface="Courier New" panose="02070309020205020404" pitchFamily="49" charset="0"/>
              </a:rPr>
              <a:t>GGBS_kgm3</a:t>
            </a:r>
          </a:p>
          <a:p>
            <a:r>
              <a:rPr lang="en-GB" sz="1200" b="1">
                <a:latin typeface="Courier New" panose="02070309020205020404" pitchFamily="49" charset="0"/>
                <a:cs typeface="Courier New" panose="02070309020205020404" pitchFamily="49" charset="0"/>
              </a:rPr>
              <a:t>SF_kgm3</a:t>
            </a:r>
          </a:p>
          <a:p>
            <a:r>
              <a:rPr lang="en-GB" sz="1200" b="1">
                <a:latin typeface="Courier New" panose="02070309020205020404" pitchFamily="49" charset="0"/>
                <a:cs typeface="Courier New" panose="02070309020205020404" pitchFamily="49" charset="0"/>
              </a:rPr>
              <a:t>PFA_kgm3</a:t>
            </a:r>
          </a:p>
          <a:p>
            <a:r>
              <a:rPr lang="en-GB" sz="1200" b="1">
                <a:latin typeface="Courier New" panose="02070309020205020404" pitchFamily="49" charset="0"/>
                <a:cs typeface="Courier New" panose="02070309020205020404" pitchFamily="49" charset="0"/>
              </a:rPr>
              <a:t>Sand_kgm3</a:t>
            </a:r>
          </a:p>
          <a:p>
            <a:r>
              <a:rPr lang="en-GB" sz="1200" b="1">
                <a:latin typeface="Courier New" panose="02070309020205020404" pitchFamily="49" charset="0"/>
                <a:cs typeface="Courier New" panose="02070309020205020404" pitchFamily="49" charset="0"/>
              </a:rPr>
              <a:t>Gravel_kgm3</a:t>
            </a:r>
          </a:p>
          <a:p>
            <a:r>
              <a:rPr lang="en-GB" sz="12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MaxAggSize_mm</a:t>
            </a:r>
            <a:endParaRPr lang="en-GB" sz="12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17788" y="927615"/>
            <a:ext cx="18761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Slump_mm</a:t>
            </a:r>
            <a:endParaRPr lang="en-GB" sz="12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b="1">
                <a:latin typeface="Courier New" panose="02070309020205020404" pitchFamily="49" charset="0"/>
                <a:cs typeface="Courier New" panose="02070309020205020404" pitchFamily="49" charset="0"/>
              </a:rPr>
              <a:t>SlumpSpread_mm</a:t>
            </a:r>
          </a:p>
          <a:p>
            <a:r>
              <a:rPr lang="en-GB" sz="1200" b="1">
                <a:latin typeface="Courier New" panose="02070309020205020404" pitchFamily="49" charset="0"/>
                <a:cs typeface="Courier New" panose="02070309020205020404" pitchFamily="49" charset="0"/>
              </a:rPr>
              <a:t>SlumpFlowTable_mm</a:t>
            </a:r>
          </a:p>
          <a:p>
            <a:r>
              <a:rPr lang="en-GB" sz="1200" b="1">
                <a:latin typeface="Courier New" panose="02070309020205020404" pitchFamily="49" charset="0"/>
                <a:cs typeface="Courier New" panose="02070309020205020404" pitchFamily="49" charset="0"/>
              </a:rPr>
              <a:t>Age_days</a:t>
            </a:r>
          </a:p>
          <a:p>
            <a:r>
              <a:rPr lang="en-GB" sz="1200" b="1">
                <a:latin typeface="Courier New" panose="02070309020205020404" pitchFamily="49" charset="0"/>
                <a:cs typeface="Courier New" panose="02070309020205020404" pitchFamily="49" charset="0"/>
              </a:rPr>
              <a:t>CompStrength_Mpa</a:t>
            </a:r>
          </a:p>
          <a:p>
            <a:r>
              <a:rPr lang="en-GB" sz="1200" b="1">
                <a:latin typeface="Courier New" panose="02070309020205020404" pitchFamily="49" charset="0"/>
                <a:cs typeface="Courier New" panose="02070309020205020404" pitchFamily="49" charset="0"/>
              </a:rPr>
              <a:t>TestType</a:t>
            </a:r>
          </a:p>
          <a:p>
            <a:r>
              <a:rPr lang="en-GB" sz="1200" b="1">
                <a:latin typeface="Courier New" panose="02070309020205020404" pitchFamily="49" charset="0"/>
                <a:cs typeface="Courier New" panose="02070309020205020404" pitchFamily="49" charset="0"/>
              </a:rPr>
              <a:t>LOP_MPa</a:t>
            </a:r>
          </a:p>
          <a:p>
            <a:r>
              <a:rPr lang="en-GB" sz="1200" b="1">
                <a:latin typeface="Courier New" panose="02070309020205020404" pitchFamily="49" charset="0"/>
                <a:cs typeface="Courier New" panose="02070309020205020404" pitchFamily="49" charset="0"/>
              </a:rPr>
              <a:t>fR1_Mpa</a:t>
            </a:r>
          </a:p>
          <a:p>
            <a:r>
              <a:rPr lang="en-GB" sz="1200" b="1">
                <a:latin typeface="Courier New" panose="02070309020205020404" pitchFamily="49" charset="0"/>
                <a:cs typeface="Courier New" panose="02070309020205020404" pitchFamily="49" charset="0"/>
              </a:rPr>
              <a:t>fR2_MPa</a:t>
            </a:r>
          </a:p>
          <a:p>
            <a:r>
              <a:rPr lang="en-GB" sz="1200" b="1">
                <a:latin typeface="Courier New" panose="02070309020205020404" pitchFamily="49" charset="0"/>
                <a:cs typeface="Courier New" panose="02070309020205020404" pitchFamily="49" charset="0"/>
              </a:rPr>
              <a:t>fR3_MPa</a:t>
            </a:r>
          </a:p>
          <a:p>
            <a:r>
              <a:rPr lang="en-GB" sz="1200" b="1">
                <a:latin typeface="Courier New" panose="02070309020205020404" pitchFamily="49" charset="0"/>
                <a:cs typeface="Courier New" panose="02070309020205020404" pitchFamily="49" charset="0"/>
              </a:rPr>
              <a:t>fR4_MPa</a:t>
            </a:r>
          </a:p>
        </p:txBody>
      </p:sp>
      <p:sp>
        <p:nvSpPr>
          <p:cNvPr id="9" name="Rectangle 8"/>
          <p:cNvSpPr/>
          <p:nvPr/>
        </p:nvSpPr>
        <p:spPr>
          <a:xfrm>
            <a:off x="4685001" y="927615"/>
            <a:ext cx="18461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>
                <a:latin typeface="Courier New" panose="02070309020205020404" pitchFamily="49" charset="0"/>
                <a:cs typeface="Courier New" panose="02070309020205020404" pitchFamily="49" charset="0"/>
              </a:rPr>
              <a:t>Retarder_kgm3</a:t>
            </a:r>
          </a:p>
          <a:p>
            <a:r>
              <a:rPr lang="en-GB" sz="1200" b="1">
                <a:latin typeface="Courier New" panose="02070309020205020404" pitchFamily="49" charset="0"/>
                <a:cs typeface="Courier New" panose="02070309020205020404" pitchFamily="49" charset="0"/>
              </a:rPr>
              <a:t>AirEntrainer_kgm3</a:t>
            </a:r>
          </a:p>
          <a:p>
            <a:r>
              <a:rPr lang="en-GB" sz="1200" b="1">
                <a:latin typeface="Courier New" panose="02070309020205020404" pitchFamily="49" charset="0"/>
                <a:cs typeface="Courier New" panose="02070309020205020404" pitchFamily="49" charset="0"/>
              </a:rPr>
              <a:t>HRWR_kgm3</a:t>
            </a:r>
          </a:p>
          <a:p>
            <a:r>
              <a:rPr lang="en-GB" sz="1200" b="1">
                <a:latin typeface="Courier New" panose="02070309020205020404" pitchFamily="49" charset="0"/>
                <a:cs typeface="Courier New" panose="02070309020205020404" pitchFamily="49" charset="0"/>
              </a:rPr>
              <a:t>VMA_kgm3</a:t>
            </a:r>
          </a:p>
          <a:p>
            <a:endParaRPr lang="en-GB" sz="1200" b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Vf</a:t>
            </a:r>
            <a:r>
              <a:rPr lang="en-GB" sz="1200" b="1">
                <a:latin typeface="Courier New" panose="02070309020205020404" pitchFamily="49" charset="0"/>
                <a:cs typeface="Courier New" panose="02070309020205020404" pitchFamily="49" charset="0"/>
              </a:rPr>
              <a:t>_%</a:t>
            </a:r>
          </a:p>
          <a:p>
            <a:r>
              <a:rPr lang="en-GB" sz="1200" b="1">
                <a:latin typeface="Courier New" panose="02070309020205020404" pitchFamily="49" charset="0"/>
                <a:cs typeface="Courier New" panose="02070309020205020404" pitchFamily="49" charset="0"/>
              </a:rPr>
              <a:t>FibreLength_mm</a:t>
            </a:r>
          </a:p>
          <a:p>
            <a:r>
              <a:rPr lang="en-GB" sz="1200" b="1">
                <a:latin typeface="Courier New" panose="02070309020205020404" pitchFamily="49" charset="0"/>
                <a:cs typeface="Courier New" panose="02070309020205020404" pitchFamily="49" charset="0"/>
              </a:rPr>
              <a:t>FibreDiameter_mm</a:t>
            </a:r>
          </a:p>
          <a:p>
            <a:r>
              <a:rPr lang="en-GB" sz="1200" b="1">
                <a:latin typeface="Courier New" panose="02070309020205020404" pitchFamily="49" charset="0"/>
                <a:cs typeface="Courier New" panose="02070309020205020404" pitchFamily="49" charset="0"/>
              </a:rPr>
              <a:t>FibreAspectRatio</a:t>
            </a:r>
          </a:p>
          <a:p>
            <a:r>
              <a:rPr lang="en-GB" sz="1200" b="1">
                <a:latin typeface="Courier New" panose="02070309020205020404" pitchFamily="49" charset="0"/>
                <a:cs typeface="Courier New" panose="02070309020205020404" pitchFamily="49" charset="0"/>
              </a:rPr>
              <a:t>FibreStrength_Mpa</a:t>
            </a:r>
          </a:p>
          <a:p>
            <a:r>
              <a:rPr lang="en-GB" sz="1200" b="1">
                <a:latin typeface="Courier New" panose="02070309020205020404" pitchFamily="49" charset="0"/>
                <a:cs typeface="Courier New" panose="02070309020205020404" pitchFamily="49" charset="0"/>
              </a:rPr>
              <a:t>FibreContent_kgm3</a:t>
            </a:r>
          </a:p>
        </p:txBody>
      </p:sp>
      <p:sp>
        <p:nvSpPr>
          <p:cNvPr id="4" name="Rectangle 3"/>
          <p:cNvSpPr/>
          <p:nvPr/>
        </p:nvSpPr>
        <p:spPr>
          <a:xfrm>
            <a:off x="2711671" y="3340291"/>
            <a:ext cx="3930868" cy="2977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smtClean="0"/>
              <a:t>Mix proportioning variables</a:t>
            </a:r>
            <a:endParaRPr lang="en-GB" b="1" i="1"/>
          </a:p>
        </p:txBody>
      </p:sp>
      <p:sp>
        <p:nvSpPr>
          <p:cNvPr id="14" name="Rectangle 13"/>
          <p:cNvSpPr/>
          <p:nvPr/>
        </p:nvSpPr>
        <p:spPr>
          <a:xfrm>
            <a:off x="6821216" y="3335119"/>
            <a:ext cx="2172684" cy="30287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smtClean="0"/>
              <a:t>Properties</a:t>
            </a:r>
            <a:endParaRPr lang="en-GB" b="1" i="1"/>
          </a:p>
        </p:txBody>
      </p:sp>
      <p:pic>
        <p:nvPicPr>
          <p:cNvPr id="18" name="Picture 1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38980" y="4300537"/>
            <a:ext cx="3084655" cy="2402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330" y="4981903"/>
            <a:ext cx="2022648" cy="18322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1330" y="4293117"/>
            <a:ext cx="185980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t>Steel FRC dataset</a:t>
            </a:r>
          </a:p>
          <a:p>
            <a:pPr algn="ctr"/>
            <a:r>
              <a:rPr lang="en-GB" sz="1600" b="1" smtClean="0">
                <a:latin typeface="Arial" panose="020B0604020202020204" pitchFamily="34" charset="0"/>
                <a:cs typeface="Arial" panose="020B0604020202020204" pitchFamily="34" charset="0"/>
              </a:rPr>
              <a:t>766 cases</a:t>
            </a:r>
            <a:endParaRPr lang="en-GB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03357" y="4300537"/>
            <a:ext cx="223651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t>Synthetic FRC dataset</a:t>
            </a:r>
          </a:p>
          <a:p>
            <a:pPr algn="ctr"/>
            <a:r>
              <a:rPr lang="en-GB" sz="1600" b="1" smtClean="0">
                <a:latin typeface="Arial" panose="020B0604020202020204" pitchFamily="34" charset="0"/>
                <a:cs typeface="Arial" panose="020B0604020202020204" pitchFamily="34" charset="0"/>
              </a:rPr>
              <a:t>1053 cases</a:t>
            </a:r>
            <a:endParaRPr lang="en-GB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924" y="5046451"/>
            <a:ext cx="2460056" cy="1587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73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CB6DAAA-DAA5-8742-AF9B-074408046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2" y="21321"/>
            <a:ext cx="1949140" cy="11137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6BDBFA-8A14-7549-8B7E-78FB4D3A5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945" y="5786926"/>
            <a:ext cx="2397847" cy="774460"/>
          </a:xfrm>
          <a:prstGeom prst="rect">
            <a:avLst/>
          </a:prstGeom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391715" y="2006094"/>
            <a:ext cx="7060119" cy="13887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3000" b="1" smtClean="0">
                <a:latin typeface="Arial" charset="0"/>
                <a:ea typeface="Arial" charset="0"/>
                <a:cs typeface="Arial" charset="0"/>
              </a:rPr>
              <a:t>Modelling the relationships between mix proportioning variables</a:t>
            </a:r>
            <a:endParaRPr lang="en-GB" sz="30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715" y="4423092"/>
            <a:ext cx="437812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cap="small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Overview of the presentation</a:t>
            </a:r>
          </a:p>
          <a:p>
            <a:pPr>
              <a:lnSpc>
                <a:spcPct val="150000"/>
              </a:lnSpc>
            </a:pP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Modelling the mix proportioning variables</a:t>
            </a:r>
          </a:p>
          <a:p>
            <a:pPr>
              <a:lnSpc>
                <a:spcPct val="150000"/>
              </a:lnSpc>
            </a:pPr>
            <a:r>
              <a:rPr lang="en-GB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the residual flexural strength</a:t>
            </a:r>
          </a:p>
          <a:p>
            <a:pPr>
              <a:lnSpc>
                <a:spcPct val="150000"/>
              </a:lnSpc>
            </a:pPr>
            <a:r>
              <a:rPr lang="en-GB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remarks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7292" t="25172" r="27272" b="26276"/>
          <a:stretch/>
        </p:blipFill>
        <p:spPr>
          <a:xfrm>
            <a:off x="110611" y="4908331"/>
            <a:ext cx="281104" cy="31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889F01F-C06C-764C-BBA0-4B57E43D2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5" b="7804"/>
          <a:stretch/>
        </p:blipFill>
        <p:spPr>
          <a:xfrm>
            <a:off x="5605670" y="52555"/>
            <a:ext cx="1260351" cy="6182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9205" y="191004"/>
            <a:ext cx="5819775" cy="828000"/>
          </a:xfrm>
        </p:spPr>
        <p:txBody>
          <a:bodyPr/>
          <a:lstStyle/>
          <a:p>
            <a:r>
              <a:rPr lang="en-US" b="1" smtClean="0">
                <a:latin typeface="Arial" charset="0"/>
                <a:ea typeface="Arial" charset="0"/>
                <a:cs typeface="Arial" charset="0"/>
              </a:rPr>
              <a:t>Overview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202018" y="801690"/>
            <a:ext cx="7144713" cy="1101538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b="1" cap="small" smtClean="0">
                <a:solidFill>
                  <a:srgbClr val="C00000"/>
                </a:solidFill>
              </a:rPr>
              <a:t>Relationships between Proportioning Variables</a:t>
            </a:r>
            <a:endParaRPr lang="en-GB" altLang="en-US" sz="1600" smtClean="0"/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/>
              <a:t>Focus: relationships </a:t>
            </a:r>
            <a:r>
              <a:rPr lang="en-GB" altLang="en-US" sz="1600"/>
              <a:t>that exist between </a:t>
            </a:r>
            <a:r>
              <a:rPr lang="en-GB" altLang="en-US" sz="1600" smtClean="0"/>
              <a:t>FRC mixtures </a:t>
            </a:r>
            <a:r>
              <a:rPr lang="en-GB" altLang="en-US" sz="1600"/>
              <a:t>in </a:t>
            </a:r>
            <a:r>
              <a:rPr lang="en-GB" altLang="en-US" sz="1600" smtClean="0"/>
              <a:t>terms </a:t>
            </a:r>
            <a:r>
              <a:rPr lang="en-GB" altLang="en-US" sz="1600"/>
              <a:t>of the </a:t>
            </a:r>
            <a:r>
              <a:rPr lang="en-GB" altLang="en-US" sz="1600" b="1" i="1"/>
              <a:t>relative amounts </a:t>
            </a:r>
            <a:r>
              <a:rPr lang="en-GB" altLang="en-US" sz="1600"/>
              <a:t>of their constituents and </a:t>
            </a:r>
            <a:r>
              <a:rPr lang="en-GB" altLang="en-US" sz="1600" smtClean="0"/>
              <a:t>their </a:t>
            </a:r>
            <a:r>
              <a:rPr lang="en-GB" altLang="en-US" sz="1600" b="1" i="1" smtClean="0"/>
              <a:t>main descriptors</a:t>
            </a:r>
            <a:r>
              <a:rPr lang="en-GB" altLang="en-US" sz="1600" smtClean="0"/>
              <a:t>.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480713" y="1991595"/>
            <a:ext cx="3665986" cy="789649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altLang="en-US" sz="1400" i="1" smtClean="0"/>
              <a:t>Contents of cement, sand, etc (kg/m</a:t>
            </a:r>
            <a:r>
              <a:rPr lang="en-GB" altLang="en-US" sz="1400" i="1" baseline="30000" smtClean="0"/>
              <a:t>3</a:t>
            </a:r>
            <a:r>
              <a:rPr lang="en-GB" altLang="en-US" sz="1400" i="1" smtClean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altLang="en-US" sz="1400" i="1" smtClean="0"/>
              <a:t>Fiber volume fraction (%)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4685405" y="1991595"/>
            <a:ext cx="3100879" cy="1140524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altLang="en-US" sz="1400" i="1" smtClean="0"/>
              <a:t>Maximum aggregate size (mm)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altLang="en-US" sz="1400" i="1" smtClean="0"/>
              <a:t>Fiber material (steel, PP, etc)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altLang="en-US" sz="1400" i="1" smtClean="0"/>
              <a:t>Fiber length (mm)</a:t>
            </a:r>
            <a:endParaRPr lang="en-GB" altLang="en-US" sz="1400" i="1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altLang="en-US" sz="1400" i="1" smtClean="0"/>
              <a:t>Fiber aspect ratio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22753" y="1690577"/>
            <a:ext cx="17308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54540" y="1690577"/>
            <a:ext cx="17308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346142" y="1690577"/>
            <a:ext cx="0" cy="343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5889" y="1690577"/>
            <a:ext cx="0" cy="343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202018" y="2742258"/>
            <a:ext cx="8941982" cy="1101538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</a:p>
          <a:p>
            <a:pPr marL="712788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Analysis: to visualize and understrand trends in one variable when others change.</a:t>
            </a:r>
          </a:p>
          <a:p>
            <a:pPr marL="712788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b="1" smtClean="0">
                <a:latin typeface="Arial" panose="020B0604020202020204" pitchFamily="34" charset="0"/>
                <a:cs typeface="Arial" panose="020B0604020202020204" pitchFamily="34" charset="0"/>
              </a:rPr>
              <a:t>Modelling: quantification of mix proportioning variables as a function of others</a:t>
            </a: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202018" y="3750938"/>
            <a:ext cx="8484782" cy="440421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/>
              <a:t>Method: multiple linear regression.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046" y="4191359"/>
            <a:ext cx="5564789" cy="25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889F01F-C06C-764C-BBA0-4B57E43D2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5" b="7804"/>
          <a:stretch/>
        </p:blipFill>
        <p:spPr>
          <a:xfrm>
            <a:off x="5605670" y="52555"/>
            <a:ext cx="1260351" cy="61823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9205" y="191004"/>
            <a:ext cx="5819775" cy="828000"/>
          </a:xfrm>
        </p:spPr>
        <p:txBody>
          <a:bodyPr/>
          <a:lstStyle/>
          <a:p>
            <a:r>
              <a:rPr lang="en-US" b="1" smtClean="0">
                <a:latin typeface="Arial" charset="0"/>
                <a:ea typeface="Arial" charset="0"/>
                <a:cs typeface="Arial" charset="0"/>
              </a:rPr>
              <a:t>Overview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202017" y="4253462"/>
            <a:ext cx="8835655" cy="2604538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b="1" cap="small" smtClean="0">
                <a:solidFill>
                  <a:srgbClr val="C00000"/>
                </a:solidFill>
              </a:rPr>
              <a:t>Regression Models: Specification</a:t>
            </a:r>
            <a:endParaRPr lang="en-GB" altLang="en-US" sz="1600" smtClean="0"/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Alternative definitions trialled for different variables, including for example:</a:t>
            </a:r>
          </a:p>
          <a:p>
            <a:pPr marL="712788" lvl="2" indent="-28575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Total binder = cement + SCMs, total aggregates = fine + coarse aggregate</a:t>
            </a:r>
          </a:p>
          <a:p>
            <a:pPr marL="712788" lvl="2" indent="-28575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Ratios: water/cement, water/binder, fine/coarse aggr. ratio.</a:t>
            </a:r>
          </a:p>
          <a:p>
            <a:pPr marL="712788" lvl="2" indent="-28575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Fiber contents in kg/m</a:t>
            </a:r>
            <a:r>
              <a:rPr lang="en-GB" altLang="en-US" sz="16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instead of volume fraction and fiber material</a:t>
            </a:r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 specification selected based on: </a:t>
            </a:r>
            <a:r>
              <a:rPr lang="en-GB" altLang="en-US" sz="1600" b="1" smtClean="0">
                <a:ea typeface="+mn-ea"/>
              </a:rPr>
              <a:t>goodness of fit</a:t>
            </a:r>
            <a:r>
              <a:rPr lang="en-GB" altLang="en-US" sz="1600" smtClean="0">
                <a:ea typeface="+mn-ea"/>
              </a:rPr>
              <a:t> (i.e. accuracy of resulting equations), </a:t>
            </a:r>
            <a:r>
              <a:rPr lang="en-GB" altLang="en-US" sz="1600" b="1" smtClean="0">
                <a:ea typeface="+mn-ea"/>
              </a:rPr>
              <a:t>interpretability</a:t>
            </a:r>
            <a:r>
              <a:rPr lang="en-GB" altLang="en-US" sz="1600" smtClean="0">
                <a:ea typeface="+mn-ea"/>
              </a:rPr>
              <a:t>, and </a:t>
            </a:r>
            <a:r>
              <a:rPr lang="en-GB" altLang="en-US" sz="1600" b="1" smtClean="0">
                <a:ea typeface="+mn-ea"/>
              </a:rPr>
              <a:t>robustness </a:t>
            </a:r>
            <a:r>
              <a:rPr lang="en-GB" altLang="en-US" sz="1600" smtClean="0">
                <a:ea typeface="+mn-ea"/>
              </a:rPr>
              <a:t>of the models.</a:t>
            </a:r>
            <a:endParaRPr lang="en-GB" altLang="en-US" sz="16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202018" y="801690"/>
            <a:ext cx="7144713" cy="1101538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b="1" cap="small" smtClean="0">
                <a:solidFill>
                  <a:schemeClr val="bg1">
                    <a:lumMod val="65000"/>
                  </a:schemeClr>
                </a:solidFill>
              </a:rPr>
              <a:t>Relationships between Proportioning Variables</a:t>
            </a:r>
            <a:endParaRPr lang="en-GB" altLang="en-US" sz="1600" smtClean="0">
              <a:solidFill>
                <a:schemeClr val="bg1">
                  <a:lumMod val="65000"/>
                </a:schemeClr>
              </a:solidFill>
            </a:endParaRP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>
                <a:solidFill>
                  <a:schemeClr val="bg1">
                    <a:lumMod val="65000"/>
                  </a:schemeClr>
                </a:solidFill>
              </a:rPr>
              <a:t>Focus: relationships </a:t>
            </a:r>
            <a:r>
              <a:rPr lang="en-GB" altLang="en-US" sz="1600">
                <a:solidFill>
                  <a:schemeClr val="bg1">
                    <a:lumMod val="65000"/>
                  </a:schemeClr>
                </a:solidFill>
              </a:rPr>
              <a:t>that exist between </a:t>
            </a:r>
            <a:r>
              <a:rPr lang="en-GB" altLang="en-US" sz="1600" smtClean="0">
                <a:solidFill>
                  <a:schemeClr val="bg1">
                    <a:lumMod val="65000"/>
                  </a:schemeClr>
                </a:solidFill>
              </a:rPr>
              <a:t>FRC mixtures </a:t>
            </a:r>
            <a:r>
              <a:rPr lang="en-GB" altLang="en-US" sz="1600">
                <a:solidFill>
                  <a:schemeClr val="bg1">
                    <a:lumMod val="65000"/>
                  </a:schemeClr>
                </a:solidFill>
              </a:rPr>
              <a:t>in </a:t>
            </a:r>
            <a:r>
              <a:rPr lang="en-GB" altLang="en-US" sz="1600" smtClean="0">
                <a:solidFill>
                  <a:schemeClr val="bg1">
                    <a:lumMod val="65000"/>
                  </a:schemeClr>
                </a:solidFill>
              </a:rPr>
              <a:t>terms </a:t>
            </a:r>
            <a:r>
              <a:rPr lang="en-GB" altLang="en-US" sz="1600">
                <a:solidFill>
                  <a:schemeClr val="bg1">
                    <a:lumMod val="65000"/>
                  </a:schemeClr>
                </a:solidFill>
              </a:rPr>
              <a:t>of the </a:t>
            </a:r>
            <a:r>
              <a:rPr lang="en-GB" altLang="en-US" sz="1600" b="1" i="1">
                <a:solidFill>
                  <a:schemeClr val="bg1">
                    <a:lumMod val="65000"/>
                  </a:schemeClr>
                </a:solidFill>
              </a:rPr>
              <a:t>relative amounts </a:t>
            </a:r>
            <a:r>
              <a:rPr lang="en-GB" altLang="en-US" sz="1600">
                <a:solidFill>
                  <a:schemeClr val="bg1">
                    <a:lumMod val="65000"/>
                  </a:schemeClr>
                </a:solidFill>
              </a:rPr>
              <a:t>of their constituents and </a:t>
            </a:r>
            <a:r>
              <a:rPr lang="en-GB" altLang="en-US" sz="1600" smtClean="0">
                <a:solidFill>
                  <a:schemeClr val="bg1">
                    <a:lumMod val="65000"/>
                  </a:schemeClr>
                </a:solidFill>
              </a:rPr>
              <a:t>their </a:t>
            </a:r>
            <a:r>
              <a:rPr lang="en-GB" altLang="en-US" sz="1600" b="1" i="1" smtClean="0">
                <a:solidFill>
                  <a:schemeClr val="bg1">
                    <a:lumMod val="65000"/>
                  </a:schemeClr>
                </a:solidFill>
              </a:rPr>
              <a:t>main descriptors</a:t>
            </a:r>
            <a:r>
              <a:rPr lang="en-GB" altLang="en-US" sz="160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480713" y="1991595"/>
            <a:ext cx="3665986" cy="789649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altLang="en-US" sz="1400" i="1" smtClean="0">
                <a:solidFill>
                  <a:schemeClr val="bg1">
                    <a:lumMod val="65000"/>
                  </a:schemeClr>
                </a:solidFill>
              </a:rPr>
              <a:t>Contents of cement, sand, etc (kg/m</a:t>
            </a:r>
            <a:r>
              <a:rPr lang="en-GB" altLang="en-US" sz="1400" i="1" baseline="3000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GB" altLang="en-US" sz="1400" i="1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altLang="en-US" sz="1400" i="1" smtClean="0">
                <a:solidFill>
                  <a:schemeClr val="bg1">
                    <a:lumMod val="65000"/>
                  </a:schemeClr>
                </a:solidFill>
              </a:rPr>
              <a:t>Fiber volume fraction (%)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4685405" y="1991595"/>
            <a:ext cx="3100879" cy="1140524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altLang="en-US" sz="1400" i="1" smtClean="0">
                <a:solidFill>
                  <a:schemeClr val="bg1">
                    <a:lumMod val="65000"/>
                  </a:schemeClr>
                </a:solidFill>
              </a:rPr>
              <a:t>Maximum aggregate size (mm)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altLang="en-US" sz="1400" i="1" smtClean="0">
                <a:solidFill>
                  <a:schemeClr val="bg1">
                    <a:lumMod val="65000"/>
                  </a:schemeClr>
                </a:solidFill>
              </a:rPr>
              <a:t>Fiber material (steel, PP, etc)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altLang="en-US" sz="1400" i="1" smtClean="0">
                <a:solidFill>
                  <a:schemeClr val="bg1">
                    <a:lumMod val="65000"/>
                  </a:schemeClr>
                </a:solidFill>
              </a:rPr>
              <a:t>Fiber length (mm)</a:t>
            </a:r>
            <a:endParaRPr lang="en-GB" altLang="en-US" sz="1400" i="1">
              <a:solidFill>
                <a:schemeClr val="bg1">
                  <a:lumMod val="6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altLang="en-US" sz="1400" i="1" smtClean="0">
                <a:solidFill>
                  <a:schemeClr val="bg1">
                    <a:lumMod val="65000"/>
                  </a:schemeClr>
                </a:solidFill>
              </a:rPr>
              <a:t>Fiber aspect ratio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22753" y="1690577"/>
            <a:ext cx="17308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54540" y="1690577"/>
            <a:ext cx="17308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346142" y="1690577"/>
            <a:ext cx="0" cy="343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635889" y="1690577"/>
            <a:ext cx="0" cy="343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202018" y="2742258"/>
            <a:ext cx="8941982" cy="1101538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</a:p>
          <a:p>
            <a:pPr marL="712788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Analysis: to visualize and understrand trends in one variable when others change.</a:t>
            </a:r>
          </a:p>
          <a:p>
            <a:pPr marL="712788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1600" b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Modelling: quantification of mix proportioning variables as a function of others</a:t>
            </a:r>
            <a:r>
              <a:rPr lang="en-GB" altLang="en-US" sz="16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88AC3F46-E9E3-4592-B30C-22DD56172C25}"/>
              </a:ext>
            </a:extLst>
          </p:cNvPr>
          <p:cNvSpPr txBox="1">
            <a:spLocks/>
          </p:cNvSpPr>
          <p:nvPr/>
        </p:nvSpPr>
        <p:spPr>
          <a:xfrm>
            <a:off x="202018" y="3750938"/>
            <a:ext cx="8484782" cy="440421"/>
          </a:xfrm>
          <a:prstGeom prst="rect">
            <a:avLst/>
          </a:prstGeom>
          <a:ln w="19050">
            <a:noFill/>
          </a:ln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/>
            </a:lvl1pPr>
            <a:lvl2pPr marL="0" lvl="1" indent="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None/>
              <a:defRPr baseline="0"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smtClean="0">
                <a:solidFill>
                  <a:schemeClr val="bg1">
                    <a:lumMod val="65000"/>
                  </a:schemeClr>
                </a:solidFill>
              </a:rPr>
              <a:t>Method: multiple linear regression.</a:t>
            </a:r>
          </a:p>
        </p:txBody>
      </p:sp>
    </p:spTree>
    <p:extLst>
      <p:ext uri="{BB962C8B-B14F-4D97-AF65-F5344CB8AC3E}">
        <p14:creationId xmlns:p14="http://schemas.microsoft.com/office/powerpoint/2010/main" val="35767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2450</Words>
  <Application>Microsoft Office PowerPoint</Application>
  <PresentationFormat>On-screen Show (4:3)</PresentationFormat>
  <Paragraphs>304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Cambria Math</vt:lpstr>
      <vt:lpstr>Courier New</vt:lpstr>
      <vt:lpstr>FontAwesome</vt:lpstr>
      <vt:lpstr>Helvetica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2017-12-11T13:21:39Z</dcterms:created>
  <dcterms:modified xsi:type="dcterms:W3CDTF">2021-04-07T09:46:25Z</dcterms:modified>
</cp:coreProperties>
</file>