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8" r:id="rId5"/>
    <p:sldId id="268" r:id="rId6"/>
    <p:sldId id="269" r:id="rId7"/>
    <p:sldId id="272" r:id="rId8"/>
    <p:sldId id="277" r:id="rId9"/>
    <p:sldId id="262" r:id="rId10"/>
    <p:sldId id="273" r:id="rId11"/>
    <p:sldId id="274" r:id="rId12"/>
    <p:sldId id="276"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E1E1F-8CFB-46A1-8CA6-4A493A808324}" v="687" dt="2020-04-07T12:32:36.941"/>
    <p1510:client id="{5C1E2212-4D6C-D6C9-E492-253E455E1C29}" v="22" dt="2020-04-17T09:02:38.991"/>
    <p1510:client id="{5DE673C1-04B2-F574-423C-7D4C72BECE15}" v="109" dt="2020-04-18T18:10:28.579"/>
    <p1510:client id="{74D9042B-1EF9-D2C9-A2A8-2D53434515DE}" v="55" dt="2020-05-28T11:38:05.772"/>
    <p1510:client id="{81C07AE3-42A9-4D6E-A92D-250AD711CA07}" v="729" dt="2020-04-07T10:36:02.538"/>
    <p1510:client id="{8E5DFA38-1561-8D09-D22E-CC05A5ED9A35}" v="50" dt="2020-06-01T15:09:17.645"/>
    <p1510:client id="{97DFCEBD-1B4F-48FF-82AD-3AA8D840F05F}" v="2" dt="2020-04-14T10:22:38.145"/>
    <p1510:client id="{A144DD79-16A5-573F-EF40-7130D32EBDF2}" v="4" dt="2020-04-15T11:20:57.616"/>
    <p1510:client id="{A45D5906-3849-65DB-D568-2E3D9A6FC927}" v="83" dt="2020-04-19T12:53:17.455"/>
    <p1510:client id="{B2BC5E75-7469-4F88-B8FD-6DF26128E5EB}" v="15" dt="2020-04-17T18:52:02.642"/>
    <p1510:client id="{C107C095-717C-49D2-AB28-0BB3951C532A}" v="8" dt="2020-04-07T13:17:27.370"/>
    <p1510:client id="{D00FCC85-583F-4B46-9A39-3C6B67EC12A2}" v="219" dt="2020-04-08T17:57:15.111"/>
    <p1510:client id="{D98A329B-887D-4C56-E4F0-7919DB601A73}" v="91" dt="2020-04-18T18:26:24.034"/>
    <p1510:client id="{E2A975B7-5526-4F16-9B1D-BD003603B333}" v="114" dt="2020-04-09T13:37:12.242"/>
    <p1510:client id="{F619376B-3A99-4014-BEEF-895CBE3295C7}" v="12" dt="2020-06-01T09:24:18.98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650"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6F4344-9C3D-4928-9BC5-640DAF604D71}" type="datetimeFigureOut">
              <a:rPr lang="en-GB" smtClean="0"/>
              <a:pPr/>
              <a:t>07/12/2020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99DF27-AABE-47F2-990E-599CA9F535D6}" type="slidenum">
              <a:rPr lang="en-GB" smtClean="0"/>
              <a:pPr/>
              <a:t>‹#›</a:t>
            </a:fld>
            <a:endParaRPr lang="en-GB"/>
          </a:p>
        </p:txBody>
      </p:sp>
    </p:spTree>
    <p:extLst>
      <p:ext uri="{BB962C8B-B14F-4D97-AF65-F5344CB8AC3E}">
        <p14:creationId xmlns:p14="http://schemas.microsoft.com/office/powerpoint/2010/main" val="1600614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37681521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219538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5009187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2025220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238206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15550362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1430735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4169776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4199562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10535991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6123D4E-B8D9-4DAD-B598-8908F02014EC}" type="datetimeFigureOut">
              <a:rPr lang="en-GB" smtClean="0"/>
              <a:pPr/>
              <a:t>07/12/2020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7DEF6BC-36C5-47EA-BC2C-C294BCB8327F}" type="slidenum">
              <a:rPr lang="en-GB" smtClean="0"/>
              <a:pPr/>
              <a:t>‹#›</a:t>
            </a:fld>
            <a:endParaRPr lang="en-GB"/>
          </a:p>
        </p:txBody>
      </p:sp>
    </p:spTree>
    <p:extLst>
      <p:ext uri="{BB962C8B-B14F-4D97-AF65-F5344CB8AC3E}">
        <p14:creationId xmlns:p14="http://schemas.microsoft.com/office/powerpoint/2010/main" val="14218021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123D4E-B8D9-4DAD-B598-8908F02014EC}" type="datetimeFigureOut">
              <a:rPr lang="en-GB" smtClean="0"/>
              <a:pPr/>
              <a:t>07/12/2020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DEF6BC-36C5-47EA-BC2C-C294BCB8327F}" type="slidenum">
              <a:rPr lang="en-GB" smtClean="0"/>
              <a:pPr/>
              <a:t>‹#›</a:t>
            </a:fld>
            <a:endParaRPr lang="en-GB"/>
          </a:p>
        </p:txBody>
      </p:sp>
    </p:spTree>
    <p:extLst>
      <p:ext uri="{BB962C8B-B14F-4D97-AF65-F5344CB8AC3E}">
        <p14:creationId xmlns:p14="http://schemas.microsoft.com/office/powerpoint/2010/main" val="1318493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jpe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tiff"/><Relationship Id="rId10" Type="http://schemas.openxmlformats.org/officeDocument/2006/relationships/image" Target="../media/image19.png"/><Relationship Id="rId4" Type="http://schemas.openxmlformats.org/officeDocument/2006/relationships/image" Target="../media/image13.tiff"/><Relationship Id="rId9" Type="http://schemas.openxmlformats.org/officeDocument/2006/relationships/image" Target="../media/image18.png"/><Relationship Id="rId1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665664" y="16664"/>
            <a:ext cx="3719946" cy="369332"/>
          </a:xfrm>
          <a:prstGeom prst="rect">
            <a:avLst/>
          </a:prstGeom>
          <a:noFill/>
        </p:spPr>
        <p:txBody>
          <a:bodyPr wrap="square" rtlCol="0">
            <a:spAutoFit/>
          </a:bodyPr>
          <a:lstStyle/>
          <a:p>
            <a:r>
              <a:rPr lang="en-GB" b="1"/>
              <a:t>Figure 1</a:t>
            </a:r>
          </a:p>
        </p:txBody>
      </p:sp>
      <p:sp>
        <p:nvSpPr>
          <p:cNvPr id="15" name="TextBox 14"/>
          <p:cNvSpPr txBox="1"/>
          <p:nvPr/>
        </p:nvSpPr>
        <p:spPr>
          <a:xfrm>
            <a:off x="7251938" y="744404"/>
            <a:ext cx="4631133" cy="4278094"/>
          </a:xfrm>
          <a:prstGeom prst="rect">
            <a:avLst/>
          </a:prstGeom>
          <a:noFill/>
        </p:spPr>
        <p:txBody>
          <a:bodyPr wrap="square" rtlCol="0" anchor="t">
            <a:spAutoFit/>
          </a:bodyPr>
          <a:lstStyle/>
          <a:p>
            <a:r>
              <a:rPr lang="en-US" sz="1600" dirty="0">
                <a:ea typeface="+mn-lt"/>
                <a:cs typeface="+mn-lt"/>
              </a:rPr>
              <a:t>Figure 1. (a) Diffraction series of theophylline form II along the &lt;100&gt; zone axis using an electron flux of 0.098 e</a:t>
            </a:r>
            <a:r>
              <a:rPr lang="en-US" sz="1600" baseline="30000" dirty="0">
                <a:ea typeface="+mn-lt"/>
                <a:cs typeface="+mn-lt"/>
              </a:rPr>
              <a:t>-</a:t>
            </a:r>
            <a:r>
              <a:rPr lang="en-US" sz="1600" dirty="0">
                <a:ea typeface="+mn-lt"/>
                <a:cs typeface="+mn-lt"/>
              </a:rPr>
              <a:t>/(Å</a:t>
            </a:r>
            <a:r>
              <a:rPr lang="en-US" sz="1600" baseline="30000" dirty="0">
                <a:ea typeface="+mn-lt"/>
                <a:cs typeface="+mn-lt"/>
              </a:rPr>
              <a:t>2</a:t>
            </a:r>
            <a:r>
              <a:rPr lang="en-US" sz="1600" dirty="0">
                <a:ea typeface="+mn-lt"/>
                <a:cs typeface="+mn-lt"/>
              </a:rPr>
              <a:t>s) and at 200 kV. (b) Plot of the logarithmic </a:t>
            </a:r>
            <a:r>
              <a:rPr lang="en-US" sz="1600" err="1">
                <a:ea typeface="+mn-lt"/>
                <a:cs typeface="+mn-lt"/>
              </a:rPr>
              <a:t>normalised</a:t>
            </a:r>
            <a:r>
              <a:rPr lang="en-US" sz="1600" dirty="0">
                <a:ea typeface="+mn-lt"/>
                <a:cs typeface="+mn-lt"/>
              </a:rPr>
              <a:t> spot intensity versus total electron fluence for the {004} and {011} diffraction spots. The C</a:t>
            </a:r>
            <a:r>
              <a:rPr lang="en-US" sz="1600" baseline="-25000" dirty="0">
                <a:ea typeface="+mn-lt"/>
                <a:cs typeface="+mn-lt"/>
              </a:rPr>
              <a:t>F</a:t>
            </a:r>
            <a:r>
              <a:rPr lang="en-US" sz="1600" dirty="0">
                <a:ea typeface="+mn-lt"/>
                <a:cs typeface="+mn-lt"/>
              </a:rPr>
              <a:t> is measured at 1/e of the initial spot intensity  which in this case is approximately 11 e</a:t>
            </a:r>
            <a:r>
              <a:rPr lang="en-US" sz="1600" baseline="30000" dirty="0">
                <a:ea typeface="+mn-lt"/>
                <a:cs typeface="+mn-lt"/>
              </a:rPr>
              <a:t>-</a:t>
            </a:r>
            <a:r>
              <a:rPr lang="en-US" sz="1600" dirty="0">
                <a:ea typeface="+mn-lt"/>
                <a:cs typeface="+mn-lt"/>
              </a:rPr>
              <a:t>/Å</a:t>
            </a:r>
            <a:r>
              <a:rPr lang="en-US" sz="1600" baseline="30000" dirty="0">
                <a:ea typeface="+mn-lt"/>
                <a:cs typeface="+mn-lt"/>
              </a:rPr>
              <a:t>2</a:t>
            </a:r>
            <a:r>
              <a:rPr lang="en-US" sz="1600" dirty="0">
                <a:ea typeface="+mn-lt"/>
                <a:cs typeface="+mn-lt"/>
              </a:rPr>
              <a:t> and 23 e</a:t>
            </a:r>
            <a:r>
              <a:rPr lang="en-US" sz="1600" baseline="30000" dirty="0">
                <a:ea typeface="+mn-lt"/>
                <a:cs typeface="+mn-lt"/>
              </a:rPr>
              <a:t>-</a:t>
            </a:r>
            <a:r>
              <a:rPr lang="en-US" sz="1600" dirty="0">
                <a:ea typeface="+mn-lt"/>
                <a:cs typeface="+mn-lt"/>
              </a:rPr>
              <a:t>/Å</a:t>
            </a:r>
            <a:r>
              <a:rPr lang="en-US" sz="1600" baseline="30000" dirty="0">
                <a:ea typeface="+mn-lt"/>
                <a:cs typeface="+mn-lt"/>
              </a:rPr>
              <a:t>2</a:t>
            </a:r>
            <a:r>
              <a:rPr lang="en-US" sz="1600" dirty="0">
                <a:ea typeface="+mn-lt"/>
                <a:cs typeface="+mn-lt"/>
              </a:rPr>
              <a:t> for the {004} and {011} spots respectively. (c) Comparison of experimentally determined critical fluence values relative to standard conditions (SC: 200 kV, room temperature and continuous carbon support film) for theophylline form II arranged in order from lowest to highest (least stable to most stable). Values with units of kV refer to electron beam accelerating voltages, while values with units of K refer to sample temperatures. GF stands for graphene film substrate respectively. </a:t>
            </a:r>
          </a:p>
        </p:txBody>
      </p:sp>
      <p:pic>
        <p:nvPicPr>
          <p:cNvPr id="2" name="Picture 2" descr="A screenshot of a cell phone&#10;&#10;Description generated with high confidence">
            <a:extLst>
              <a:ext uri="{FF2B5EF4-FFF2-40B4-BE49-F238E27FC236}">
                <a16:creationId xmlns:a16="http://schemas.microsoft.com/office/drawing/2014/main" id="{899E2807-8007-4FDD-8424-E956189F0991}"/>
              </a:ext>
            </a:extLst>
          </p:cNvPr>
          <p:cNvPicPr>
            <a:picLocks noChangeAspect="1"/>
          </p:cNvPicPr>
          <p:nvPr/>
        </p:nvPicPr>
        <p:blipFill>
          <a:blip r:embed="rId2"/>
          <a:stretch>
            <a:fillRect/>
          </a:stretch>
        </p:blipFill>
        <p:spPr>
          <a:xfrm>
            <a:off x="1136945" y="379639"/>
            <a:ext cx="5359879" cy="6264163"/>
          </a:xfrm>
          <a:prstGeom prst="rect">
            <a:avLst/>
          </a:prstGeom>
        </p:spPr>
      </p:pic>
    </p:spTree>
    <p:extLst>
      <p:ext uri="{BB962C8B-B14F-4D97-AF65-F5344CB8AC3E}">
        <p14:creationId xmlns:p14="http://schemas.microsoft.com/office/powerpoint/2010/main" val="101175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85175" y="423314"/>
            <a:ext cx="935097" cy="369332"/>
          </a:xfrm>
          <a:prstGeom prst="rect">
            <a:avLst/>
          </a:prstGeom>
          <a:noFill/>
        </p:spPr>
        <p:txBody>
          <a:bodyPr wrap="none" rtlCol="0">
            <a:spAutoFit/>
          </a:bodyPr>
          <a:lstStyle/>
          <a:p>
            <a:r>
              <a:rPr lang="en-US"/>
              <a:t>Figure 2</a:t>
            </a:r>
          </a:p>
        </p:txBody>
      </p:sp>
      <p:sp>
        <p:nvSpPr>
          <p:cNvPr id="4" name="TextBox 3">
            <a:extLst>
              <a:ext uri="{FF2B5EF4-FFF2-40B4-BE49-F238E27FC236}">
                <a16:creationId xmlns:a16="http://schemas.microsoft.com/office/drawing/2014/main" id="{C8C7B4DD-98C1-45C2-B5E6-B3AC771DF9F7}"/>
              </a:ext>
            </a:extLst>
          </p:cNvPr>
          <p:cNvSpPr txBox="1"/>
          <p:nvPr/>
        </p:nvSpPr>
        <p:spPr>
          <a:xfrm>
            <a:off x="8195022" y="869576"/>
            <a:ext cx="3742124" cy="48013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mn-lt"/>
                <a:cs typeface="+mn-lt"/>
              </a:rPr>
              <a:t>Figure 2. Predicted critical fluence (C</a:t>
            </a:r>
            <a:r>
              <a:rPr lang="en-GB" baseline="-25000">
                <a:ea typeface="+mn-lt"/>
                <a:cs typeface="+mn-lt"/>
              </a:rPr>
              <a:t>F</a:t>
            </a:r>
            <a:r>
              <a:rPr lang="en-GB">
                <a:ea typeface="+mn-lt"/>
                <a:cs typeface="+mn-lt"/>
              </a:rPr>
              <a:t>) of 20 different pharmaceutical compounds, to calculate the predicted C</a:t>
            </a:r>
            <a:r>
              <a:rPr lang="en-GB" baseline="-25000">
                <a:ea typeface="+mn-lt"/>
                <a:cs typeface="+mn-lt"/>
              </a:rPr>
              <a:t>F</a:t>
            </a:r>
            <a:r>
              <a:rPr lang="en-GB">
                <a:ea typeface="+mn-lt"/>
                <a:cs typeface="+mn-lt"/>
              </a:rPr>
              <a:t> a multiple-linear regression equation was created using different chemical parameters that related to the chemical structures such as number of hydrogen bond donors/acceptors and number of conjugated carbons/non-conjugated carbons. The points shown in red are two of the compounds that were poorly predicted and the data point for tolnaftate is not shown due to the experimental C</a:t>
            </a:r>
            <a:r>
              <a:rPr lang="en-GB" baseline="-25000">
                <a:ea typeface="+mn-lt"/>
                <a:cs typeface="+mn-lt"/>
              </a:rPr>
              <a:t>F</a:t>
            </a:r>
            <a:r>
              <a:rPr lang="en-GB">
                <a:ea typeface="+mn-lt"/>
                <a:cs typeface="+mn-lt"/>
              </a:rPr>
              <a:t> being twice as large as the next highest compound. </a:t>
            </a:r>
            <a:endParaRPr lang="en-GB">
              <a:cs typeface="Calibri"/>
            </a:endParaRPr>
          </a:p>
        </p:txBody>
      </p:sp>
      <p:pic>
        <p:nvPicPr>
          <p:cNvPr id="5" name="Picture 5">
            <a:extLst>
              <a:ext uri="{FF2B5EF4-FFF2-40B4-BE49-F238E27FC236}">
                <a16:creationId xmlns:a16="http://schemas.microsoft.com/office/drawing/2014/main" id="{58EFC614-565E-428E-B07E-EDEC9A112E24}"/>
              </a:ext>
            </a:extLst>
          </p:cNvPr>
          <p:cNvPicPr>
            <a:picLocks noChangeAspect="1"/>
          </p:cNvPicPr>
          <p:nvPr/>
        </p:nvPicPr>
        <p:blipFill>
          <a:blip r:embed="rId2"/>
          <a:stretch>
            <a:fillRect/>
          </a:stretch>
        </p:blipFill>
        <p:spPr>
          <a:xfrm>
            <a:off x="395728" y="1447754"/>
            <a:ext cx="7628964" cy="325812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833860" y="359175"/>
            <a:ext cx="935097" cy="369332"/>
          </a:xfrm>
          <a:prstGeom prst="rect">
            <a:avLst/>
          </a:prstGeom>
          <a:noFill/>
        </p:spPr>
        <p:txBody>
          <a:bodyPr wrap="none" rtlCol="0">
            <a:spAutoFit/>
          </a:bodyPr>
          <a:lstStyle/>
          <a:p>
            <a:r>
              <a:rPr lang="en-US"/>
              <a:t>Figure 3</a:t>
            </a:r>
          </a:p>
        </p:txBody>
      </p:sp>
      <p:sp>
        <p:nvSpPr>
          <p:cNvPr id="4" name="TextBox 3"/>
          <p:cNvSpPr txBox="1"/>
          <p:nvPr/>
        </p:nvSpPr>
        <p:spPr>
          <a:xfrm>
            <a:off x="6587510" y="1480312"/>
            <a:ext cx="4854029" cy="4401205"/>
          </a:xfrm>
          <a:prstGeom prst="rect">
            <a:avLst/>
          </a:prstGeom>
          <a:noFill/>
        </p:spPr>
        <p:txBody>
          <a:bodyPr wrap="square" rtlCol="0" anchor="t">
            <a:spAutoFit/>
          </a:bodyPr>
          <a:lstStyle/>
          <a:p>
            <a:pPr algn="just"/>
            <a:r>
              <a:rPr lang="en-US" sz="1400" dirty="0">
                <a:ea typeface="+mn-lt"/>
                <a:cs typeface="+mn-lt"/>
              </a:rPr>
              <a:t>Figure 3: HRTEM of a crocidolite needle (low magnification image in (c) shows the magnified area and SAED pattern),  used as a model system to determine which electron flux and electron fluence regime would be best suited for clearly resolving lattice information at low dose. Images (a), (d) and (g) were captured using an electron flux of 1 e</a:t>
            </a:r>
            <a:r>
              <a:rPr lang="en-US" sz="1400" baseline="30000" dirty="0">
                <a:ea typeface="+mn-lt"/>
                <a:cs typeface="+mn-lt"/>
              </a:rPr>
              <a:t>-</a:t>
            </a:r>
            <a:r>
              <a:rPr lang="en-US" sz="1400" dirty="0">
                <a:ea typeface="+mn-lt"/>
                <a:cs typeface="+mn-lt"/>
              </a:rPr>
              <a:t>/(Å</a:t>
            </a:r>
            <a:r>
              <a:rPr lang="en-US" sz="1400" baseline="30000" dirty="0">
                <a:ea typeface="+mn-lt"/>
                <a:cs typeface="+mn-lt"/>
              </a:rPr>
              <a:t>2</a:t>
            </a:r>
            <a:r>
              <a:rPr lang="en-US" sz="1400" dirty="0">
                <a:ea typeface="+mn-lt"/>
                <a:cs typeface="+mn-lt"/>
              </a:rPr>
              <a:t>s) and show the same area of the crocidolite crystal but are exposed for a total electron fluence of 1, 10 and 100 e</a:t>
            </a:r>
            <a:r>
              <a:rPr lang="en-US" sz="1400" baseline="30000" dirty="0">
                <a:ea typeface="+mn-lt"/>
                <a:cs typeface="+mn-lt"/>
              </a:rPr>
              <a:t>-</a:t>
            </a:r>
            <a:r>
              <a:rPr lang="en-US" sz="1400" dirty="0">
                <a:ea typeface="+mn-lt"/>
                <a:cs typeface="+mn-lt"/>
              </a:rPr>
              <a:t>/Å</a:t>
            </a:r>
            <a:r>
              <a:rPr lang="en-US" sz="1400" baseline="30000" dirty="0">
                <a:ea typeface="+mn-lt"/>
                <a:cs typeface="+mn-lt"/>
              </a:rPr>
              <a:t>2</a:t>
            </a:r>
            <a:r>
              <a:rPr lang="en-US" sz="1400" dirty="0">
                <a:ea typeface="+mn-lt"/>
                <a:cs typeface="+mn-lt"/>
              </a:rPr>
              <a:t> respectively. Images (b), (e) and (h) were captured using an electron flux of 10 e</a:t>
            </a:r>
            <a:r>
              <a:rPr lang="en-US" sz="1400" baseline="30000" dirty="0">
                <a:ea typeface="+mn-lt"/>
                <a:cs typeface="+mn-lt"/>
              </a:rPr>
              <a:t>-</a:t>
            </a:r>
            <a:r>
              <a:rPr lang="en-US" sz="1400" dirty="0">
                <a:ea typeface="+mn-lt"/>
                <a:cs typeface="+mn-lt"/>
              </a:rPr>
              <a:t>/(Å</a:t>
            </a:r>
            <a:r>
              <a:rPr lang="en-US" sz="1400" baseline="30000" dirty="0">
                <a:ea typeface="+mn-lt"/>
                <a:cs typeface="+mn-lt"/>
              </a:rPr>
              <a:t>2</a:t>
            </a:r>
            <a:r>
              <a:rPr lang="en-US" sz="1400" dirty="0">
                <a:ea typeface="+mn-lt"/>
                <a:cs typeface="+mn-lt"/>
              </a:rPr>
              <a:t>s) at a total electron fluence of 1, 10 and 100 e</a:t>
            </a:r>
            <a:r>
              <a:rPr lang="en-US" sz="1400" baseline="30000" dirty="0">
                <a:ea typeface="+mn-lt"/>
                <a:cs typeface="+mn-lt"/>
              </a:rPr>
              <a:t>-</a:t>
            </a:r>
            <a:r>
              <a:rPr lang="en-US" sz="1400" dirty="0">
                <a:ea typeface="+mn-lt"/>
                <a:cs typeface="+mn-lt"/>
              </a:rPr>
              <a:t>/Å</a:t>
            </a:r>
            <a:r>
              <a:rPr lang="en-US" sz="1400" baseline="30000" dirty="0">
                <a:ea typeface="+mn-lt"/>
                <a:cs typeface="+mn-lt"/>
              </a:rPr>
              <a:t>2</a:t>
            </a:r>
            <a:r>
              <a:rPr lang="en-US" sz="1400" dirty="0">
                <a:ea typeface="+mn-lt"/>
                <a:cs typeface="+mn-lt"/>
              </a:rPr>
              <a:t> respectively. Finally, (f) and (</a:t>
            </a:r>
            <a:r>
              <a:rPr lang="en-US" sz="1400" dirty="0" err="1">
                <a:ea typeface="+mn-lt"/>
                <a:cs typeface="+mn-lt"/>
              </a:rPr>
              <a:t>i</a:t>
            </a:r>
            <a:r>
              <a:rPr lang="en-US" sz="1400" dirty="0">
                <a:ea typeface="+mn-lt"/>
                <a:cs typeface="+mn-lt"/>
              </a:rPr>
              <a:t>) were captured using an electron flux of 100 e</a:t>
            </a:r>
            <a:r>
              <a:rPr lang="en-US" sz="1400" baseline="30000" dirty="0">
                <a:ea typeface="+mn-lt"/>
                <a:cs typeface="+mn-lt"/>
              </a:rPr>
              <a:t>-</a:t>
            </a:r>
            <a:r>
              <a:rPr lang="en-US" sz="1400" dirty="0">
                <a:ea typeface="+mn-lt"/>
                <a:cs typeface="+mn-lt"/>
              </a:rPr>
              <a:t>/(Å</a:t>
            </a:r>
            <a:r>
              <a:rPr lang="en-US" sz="1400" baseline="30000" dirty="0">
                <a:ea typeface="+mn-lt"/>
                <a:cs typeface="+mn-lt"/>
              </a:rPr>
              <a:t>2</a:t>
            </a:r>
            <a:r>
              <a:rPr lang="en-US" sz="1400" dirty="0">
                <a:ea typeface="+mn-lt"/>
                <a:cs typeface="+mn-lt"/>
              </a:rPr>
              <a:t>s) at a total fluence of 10 and 100 e</a:t>
            </a:r>
            <a:r>
              <a:rPr lang="en-US" sz="1400" baseline="30000" dirty="0">
                <a:ea typeface="+mn-lt"/>
                <a:cs typeface="+mn-lt"/>
              </a:rPr>
              <a:t>-</a:t>
            </a:r>
            <a:r>
              <a:rPr lang="en-US" sz="1400" dirty="0">
                <a:ea typeface="+mn-lt"/>
                <a:cs typeface="+mn-lt"/>
              </a:rPr>
              <a:t>/Å</a:t>
            </a:r>
            <a:r>
              <a:rPr lang="en-US" sz="1400" baseline="30000" dirty="0">
                <a:ea typeface="+mn-lt"/>
                <a:cs typeface="+mn-lt"/>
              </a:rPr>
              <a:t>2</a:t>
            </a:r>
            <a:r>
              <a:rPr lang="en-US" sz="1400" dirty="0">
                <a:ea typeface="+mn-lt"/>
                <a:cs typeface="+mn-lt"/>
              </a:rPr>
              <a:t> respectively. Inset in images (a) - (</a:t>
            </a:r>
            <a:r>
              <a:rPr lang="en-US" sz="1400" dirty="0" err="1">
                <a:ea typeface="+mn-lt"/>
                <a:cs typeface="+mn-lt"/>
              </a:rPr>
              <a:t>i</a:t>
            </a:r>
            <a:r>
              <a:rPr lang="en-US" sz="1400" dirty="0">
                <a:ea typeface="+mn-lt"/>
                <a:cs typeface="+mn-lt"/>
              </a:rPr>
              <a:t>) is the corresponding FFT with visible lattice points highlighted. The bottom panel shows HRTEM of two different areas (j) and (m) from the same furosemide crystal acquired using an electron flux of 10 e</a:t>
            </a:r>
            <a:r>
              <a:rPr lang="en-US" sz="1400" baseline="30000" dirty="0">
                <a:ea typeface="+mn-lt"/>
                <a:cs typeface="+mn-lt"/>
              </a:rPr>
              <a:t>-</a:t>
            </a:r>
            <a:r>
              <a:rPr lang="en-US" sz="1400" dirty="0">
                <a:ea typeface="+mn-lt"/>
                <a:cs typeface="+mn-lt"/>
              </a:rPr>
              <a:t>/(Å</a:t>
            </a:r>
            <a:r>
              <a:rPr lang="en-US" sz="1400" baseline="30000" dirty="0">
                <a:ea typeface="+mn-lt"/>
                <a:cs typeface="+mn-lt"/>
              </a:rPr>
              <a:t>2</a:t>
            </a:r>
            <a:r>
              <a:rPr lang="en-US" sz="1400" dirty="0">
                <a:ea typeface="+mn-lt"/>
                <a:cs typeface="+mn-lt"/>
              </a:rPr>
              <a:t>s) and total fluence of 10 e</a:t>
            </a:r>
            <a:r>
              <a:rPr lang="en-US" sz="1400" baseline="30000" dirty="0">
                <a:ea typeface="+mn-lt"/>
                <a:cs typeface="+mn-lt"/>
              </a:rPr>
              <a:t>-</a:t>
            </a:r>
            <a:r>
              <a:rPr lang="en-US" sz="1400" dirty="0">
                <a:ea typeface="+mn-lt"/>
                <a:cs typeface="+mn-lt"/>
              </a:rPr>
              <a:t>/Å</a:t>
            </a:r>
            <a:r>
              <a:rPr lang="en-US" sz="1400" baseline="30000" dirty="0">
                <a:ea typeface="+mn-lt"/>
                <a:cs typeface="+mn-lt"/>
              </a:rPr>
              <a:t>2</a:t>
            </a:r>
            <a:r>
              <a:rPr lang="en-US" sz="1400" dirty="0">
                <a:ea typeface="+mn-lt"/>
                <a:cs typeface="+mn-lt"/>
              </a:rPr>
              <a:t>. The corresponding FFTs are shown in (k) and (n) and filtered FFTs showing the lattice fringes more clearly are shown in (</a:t>
            </a:r>
            <a:r>
              <a:rPr lang="en-US" sz="1400" dirty="0" err="1">
                <a:ea typeface="+mn-lt"/>
                <a:cs typeface="+mn-lt"/>
              </a:rPr>
              <a:t>i</a:t>
            </a:r>
            <a:r>
              <a:rPr lang="en-US" sz="1400" dirty="0">
                <a:ea typeface="+mn-lt"/>
                <a:cs typeface="+mn-lt"/>
              </a:rPr>
              <a:t>) and (o). Adapted from (54).</a:t>
            </a:r>
            <a:endParaRPr lang="en-US">
              <a:cs typeface="Calibri"/>
            </a:endParaRPr>
          </a:p>
          <a:p>
            <a:endParaRPr lang="en-US" sz="1400" dirty="0">
              <a:latin typeface="Arial"/>
              <a:cs typeface="Arial"/>
            </a:endParaRPr>
          </a:p>
        </p:txBody>
      </p:sp>
      <p:pic>
        <p:nvPicPr>
          <p:cNvPr id="6" name="Picture 6" descr="A screenshot of a computer&#10;&#10;Description generated with high confidence">
            <a:extLst>
              <a:ext uri="{FF2B5EF4-FFF2-40B4-BE49-F238E27FC236}">
                <a16:creationId xmlns:a16="http://schemas.microsoft.com/office/drawing/2014/main" id="{6FFA77AF-7C51-4697-AEA9-F83B6C752146}"/>
              </a:ext>
            </a:extLst>
          </p:cNvPr>
          <p:cNvPicPr>
            <a:picLocks noChangeAspect="1"/>
          </p:cNvPicPr>
          <p:nvPr/>
        </p:nvPicPr>
        <p:blipFill>
          <a:blip r:embed="rId2"/>
          <a:stretch>
            <a:fillRect/>
          </a:stretch>
        </p:blipFill>
        <p:spPr>
          <a:xfrm>
            <a:off x="1759326" y="186267"/>
            <a:ext cx="4139647" cy="647841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32"/>
          <p:cNvGrpSpPr/>
          <p:nvPr/>
        </p:nvGrpSpPr>
        <p:grpSpPr>
          <a:xfrm>
            <a:off x="6395476" y="941583"/>
            <a:ext cx="4282545" cy="2892604"/>
            <a:chOff x="5652120" y="1353141"/>
            <a:chExt cx="3211909" cy="2892604"/>
          </a:xfrm>
        </p:grpSpPr>
        <p:grpSp>
          <p:nvGrpSpPr>
            <p:cNvPr id="19" name="Group 72"/>
            <p:cNvGrpSpPr/>
            <p:nvPr/>
          </p:nvGrpSpPr>
          <p:grpSpPr>
            <a:xfrm>
              <a:off x="5652120" y="1353141"/>
              <a:ext cx="3211909" cy="2892604"/>
              <a:chOff x="5652120" y="1356539"/>
              <a:chExt cx="3211909" cy="2892604"/>
            </a:xfrm>
          </p:grpSpPr>
          <p:cxnSp>
            <p:nvCxnSpPr>
              <p:cNvPr id="67" name="Straight Arrow Connector 66"/>
              <p:cNvCxnSpPr/>
              <p:nvPr/>
            </p:nvCxnSpPr>
            <p:spPr>
              <a:xfrm flipV="1">
                <a:off x="7185191" y="4005064"/>
                <a:ext cx="992634" cy="8371"/>
              </a:xfrm>
              <a:prstGeom prst="straightConnector1">
                <a:avLst/>
              </a:prstGeom>
              <a:ln w="63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20" name="Group 71"/>
              <p:cNvGrpSpPr/>
              <p:nvPr/>
            </p:nvGrpSpPr>
            <p:grpSpPr>
              <a:xfrm>
                <a:off x="5652120" y="1356539"/>
                <a:ext cx="3211909" cy="2892604"/>
                <a:chOff x="5652120" y="1356539"/>
                <a:chExt cx="3211909" cy="2892604"/>
              </a:xfrm>
            </p:grpSpPr>
            <p:sp>
              <p:nvSpPr>
                <p:cNvPr id="25" name="Isosceles Triangle 24"/>
                <p:cNvSpPr/>
                <p:nvPr/>
              </p:nvSpPr>
              <p:spPr>
                <a:xfrm>
                  <a:off x="6923179" y="2122275"/>
                  <a:ext cx="246993" cy="1813526"/>
                </a:xfrm>
                <a:prstGeom prst="triangle">
                  <a:avLst/>
                </a:prstGeom>
                <a:solidFill>
                  <a:srgbClr val="FF0000"/>
                </a:solid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7273280" y="2129320"/>
                  <a:ext cx="1257966" cy="246221"/>
                </a:xfrm>
                <a:prstGeom prst="rect">
                  <a:avLst/>
                </a:prstGeom>
                <a:noFill/>
              </p:spPr>
              <p:txBody>
                <a:bodyPr wrap="square" rtlCol="0">
                  <a:spAutoFit/>
                </a:bodyPr>
                <a:lstStyle/>
                <a:p>
                  <a:r>
                    <a:rPr lang="en-GB" sz="1000"/>
                    <a:t>Probe size 0.14 nm</a:t>
                  </a:r>
                </a:p>
              </p:txBody>
            </p:sp>
            <p:sp>
              <p:nvSpPr>
                <p:cNvPr id="30" name="TextBox 29"/>
                <p:cNvSpPr txBox="1"/>
                <p:nvPr/>
              </p:nvSpPr>
              <p:spPr>
                <a:xfrm>
                  <a:off x="8610113" y="2856068"/>
                  <a:ext cx="253916" cy="606889"/>
                </a:xfrm>
                <a:prstGeom prst="rect">
                  <a:avLst/>
                </a:prstGeom>
                <a:noFill/>
              </p:spPr>
              <p:txBody>
                <a:bodyPr vert="vert270" wrap="square" rtlCol="0">
                  <a:spAutoFit/>
                </a:bodyPr>
                <a:lstStyle/>
                <a:p>
                  <a:r>
                    <a:rPr lang="en-GB" sz="1000"/>
                    <a:t>100 nm </a:t>
                  </a:r>
                </a:p>
              </p:txBody>
            </p:sp>
            <p:sp>
              <p:nvSpPr>
                <p:cNvPr id="12" name="TextBox 11"/>
                <p:cNvSpPr txBox="1"/>
                <p:nvPr/>
              </p:nvSpPr>
              <p:spPr>
                <a:xfrm>
                  <a:off x="5915526" y="1362227"/>
                  <a:ext cx="576064" cy="276999"/>
                </a:xfrm>
                <a:prstGeom prst="rect">
                  <a:avLst/>
                </a:prstGeom>
                <a:noFill/>
              </p:spPr>
              <p:txBody>
                <a:bodyPr wrap="square" rtlCol="0">
                  <a:spAutoFit/>
                </a:bodyPr>
                <a:lstStyle/>
                <a:p>
                  <a:r>
                    <a:rPr lang="en-GB" sz="1200"/>
                    <a:t>(B)</a:t>
                  </a:r>
                </a:p>
              </p:txBody>
            </p:sp>
            <p:sp>
              <p:nvSpPr>
                <p:cNvPr id="24" name="Isosceles Triangle 23"/>
                <p:cNvSpPr/>
                <p:nvPr/>
              </p:nvSpPr>
              <p:spPr>
                <a:xfrm flipH="1" flipV="1">
                  <a:off x="6963517" y="1356539"/>
                  <a:ext cx="166876" cy="1512168"/>
                </a:xfrm>
                <a:prstGeom prst="triangle">
                  <a:avLst/>
                </a:prstGeom>
                <a:solidFill>
                  <a:srgbClr val="FF00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5" name="Straight Connector 34"/>
                <p:cNvCxnSpPr/>
                <p:nvPr/>
              </p:nvCxnSpPr>
              <p:spPr>
                <a:xfrm>
                  <a:off x="5652120" y="3945419"/>
                  <a:ext cx="2920933"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 name="Straight Connector 3"/>
                <p:cNvCxnSpPr/>
                <p:nvPr/>
              </p:nvCxnSpPr>
              <p:spPr>
                <a:xfrm>
                  <a:off x="5945521" y="2501498"/>
                  <a:ext cx="2632597"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a:off x="7041175" y="2272724"/>
                  <a:ext cx="288032" cy="216024"/>
                </a:xfrm>
                <a:prstGeom prst="straightConnector1">
                  <a:avLst/>
                </a:prstGeom>
                <a:ln w="6350">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5915526" y="2501498"/>
                  <a:ext cx="816714" cy="14448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7361111" y="2501028"/>
                  <a:ext cx="816714" cy="144486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7206938" y="4002922"/>
                  <a:ext cx="1403176" cy="246221"/>
                </a:xfrm>
                <a:prstGeom prst="rect">
                  <a:avLst/>
                </a:prstGeom>
                <a:noFill/>
              </p:spPr>
              <p:txBody>
                <a:bodyPr wrap="square" rtlCol="0">
                  <a:spAutoFit/>
                </a:bodyPr>
                <a:lstStyle/>
                <a:p>
                  <a:r>
                    <a:rPr lang="en-GB" sz="1000"/>
                    <a:t>few nm delocalised damage</a:t>
                  </a:r>
                </a:p>
              </p:txBody>
            </p:sp>
          </p:grpSp>
        </p:grpSp>
        <p:cxnSp>
          <p:nvCxnSpPr>
            <p:cNvPr id="70" name="Straight Arrow Connector 69"/>
            <p:cNvCxnSpPr>
              <a:endCxn id="25" idx="3"/>
            </p:cNvCxnSpPr>
            <p:nvPr/>
          </p:nvCxnSpPr>
          <p:spPr>
            <a:xfrm flipH="1">
              <a:off x="7046676" y="3581982"/>
              <a:ext cx="282531" cy="350421"/>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7271623" y="3278559"/>
              <a:ext cx="806631" cy="400110"/>
            </a:xfrm>
            <a:prstGeom prst="rect">
              <a:avLst/>
            </a:prstGeom>
            <a:noFill/>
          </p:spPr>
          <p:txBody>
            <a:bodyPr wrap="square" rtlCol="0">
              <a:spAutoFit/>
            </a:bodyPr>
            <a:lstStyle/>
            <a:p>
              <a:r>
                <a:rPr lang="en-GB" sz="1000"/>
                <a:t>0.5 nm beam broadening</a:t>
              </a:r>
            </a:p>
          </p:txBody>
        </p:sp>
        <p:cxnSp>
          <p:nvCxnSpPr>
            <p:cNvPr id="3" name="Straight Arrow Connector 2"/>
            <p:cNvCxnSpPr/>
            <p:nvPr/>
          </p:nvCxnSpPr>
          <p:spPr>
            <a:xfrm flipV="1">
              <a:off x="8618790" y="2544769"/>
              <a:ext cx="0" cy="576064"/>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8620592" y="3327568"/>
              <a:ext cx="0" cy="576064"/>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V="1">
              <a:off x="8550916" y="3134098"/>
              <a:ext cx="122845" cy="12284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V="1">
              <a:off x="8551622" y="3191601"/>
              <a:ext cx="122845" cy="122845"/>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 name="Group 31"/>
          <p:cNvGrpSpPr/>
          <p:nvPr/>
        </p:nvGrpSpPr>
        <p:grpSpPr>
          <a:xfrm>
            <a:off x="1516684" y="859039"/>
            <a:ext cx="4319993" cy="2928608"/>
            <a:chOff x="1924516" y="1219485"/>
            <a:chExt cx="3239995" cy="2928608"/>
          </a:xfrm>
        </p:grpSpPr>
        <p:sp>
          <p:nvSpPr>
            <p:cNvPr id="8" name="TextBox 7"/>
            <p:cNvSpPr txBox="1"/>
            <p:nvPr/>
          </p:nvSpPr>
          <p:spPr>
            <a:xfrm>
              <a:off x="2403588" y="1307717"/>
              <a:ext cx="509243" cy="276999"/>
            </a:xfrm>
            <a:prstGeom prst="rect">
              <a:avLst/>
            </a:prstGeom>
            <a:noFill/>
          </p:spPr>
          <p:txBody>
            <a:bodyPr wrap="square" rtlCol="0">
              <a:spAutoFit/>
            </a:bodyPr>
            <a:lstStyle/>
            <a:p>
              <a:r>
                <a:rPr lang="en-GB" sz="1200"/>
                <a:t>(A)</a:t>
              </a:r>
            </a:p>
          </p:txBody>
        </p:sp>
        <p:grpSp>
          <p:nvGrpSpPr>
            <p:cNvPr id="22" name="Group 20"/>
            <p:cNvGrpSpPr/>
            <p:nvPr/>
          </p:nvGrpSpPr>
          <p:grpSpPr>
            <a:xfrm>
              <a:off x="1924516" y="1219485"/>
              <a:ext cx="3239995" cy="2928608"/>
              <a:chOff x="1920490" y="1209439"/>
              <a:chExt cx="3239995" cy="2928608"/>
            </a:xfrm>
          </p:grpSpPr>
          <p:cxnSp>
            <p:nvCxnSpPr>
              <p:cNvPr id="16" name="Straight Arrow Connector 15"/>
              <p:cNvCxnSpPr/>
              <p:nvPr/>
            </p:nvCxnSpPr>
            <p:spPr>
              <a:xfrm flipV="1">
                <a:off x="2652371" y="3628240"/>
                <a:ext cx="0" cy="276953"/>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19"/>
              <p:cNvGrpSpPr/>
              <p:nvPr/>
            </p:nvGrpSpPr>
            <p:grpSpPr>
              <a:xfrm>
                <a:off x="1920490" y="1209439"/>
                <a:ext cx="3239995" cy="2928608"/>
                <a:chOff x="1920490" y="1209439"/>
                <a:chExt cx="3239995" cy="2928608"/>
              </a:xfrm>
            </p:grpSpPr>
            <p:cxnSp>
              <p:nvCxnSpPr>
                <p:cNvPr id="5" name="Straight Connector 4"/>
                <p:cNvCxnSpPr/>
                <p:nvPr/>
              </p:nvCxnSpPr>
              <p:spPr>
                <a:xfrm>
                  <a:off x="2267744" y="3861048"/>
                  <a:ext cx="273630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rot="16200000">
                  <a:off x="1151744" y="2745048"/>
                  <a:ext cx="223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2334566" y="1787158"/>
                  <a:ext cx="2016224" cy="201622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106961" y="3830714"/>
                  <a:ext cx="1008112" cy="276999"/>
                </a:xfrm>
                <a:prstGeom prst="rect">
                  <a:avLst/>
                </a:prstGeom>
                <a:noFill/>
              </p:spPr>
              <p:txBody>
                <a:bodyPr wrap="square" rtlCol="0">
                  <a:spAutoFit/>
                </a:bodyPr>
                <a:lstStyle/>
                <a:p>
                  <a:r>
                    <a:rPr lang="en-GB" sz="1200"/>
                    <a:t>Dose rate </a:t>
                  </a:r>
                </a:p>
              </p:txBody>
            </p:sp>
            <p:sp>
              <p:nvSpPr>
                <p:cNvPr id="11" name="TextBox 10"/>
                <p:cNvSpPr txBox="1"/>
                <p:nvPr/>
              </p:nvSpPr>
              <p:spPr>
                <a:xfrm>
                  <a:off x="1920490" y="1209439"/>
                  <a:ext cx="276999" cy="1278145"/>
                </a:xfrm>
                <a:prstGeom prst="rect">
                  <a:avLst/>
                </a:prstGeom>
                <a:noFill/>
              </p:spPr>
              <p:txBody>
                <a:bodyPr vert="vert270" wrap="square" rtlCol="0">
                  <a:spAutoFit/>
                </a:bodyPr>
                <a:lstStyle/>
                <a:p>
                  <a:r>
                    <a:rPr lang="en-GB" sz="1200"/>
                    <a:t>Damage rate</a:t>
                  </a:r>
                </a:p>
              </p:txBody>
            </p:sp>
            <p:cxnSp>
              <p:nvCxnSpPr>
                <p:cNvPr id="13" name="Straight Arrow Connector 12"/>
                <p:cNvCxnSpPr/>
                <p:nvPr/>
              </p:nvCxnSpPr>
              <p:spPr>
                <a:xfrm flipV="1">
                  <a:off x="4003868" y="2950455"/>
                  <a:ext cx="0" cy="326342"/>
                </a:xfrm>
                <a:prstGeom prst="straightConnector1">
                  <a:avLst/>
                </a:prstGeom>
                <a:ln>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727095" y="3236015"/>
                  <a:ext cx="562746" cy="276999"/>
                </a:xfrm>
                <a:prstGeom prst="rect">
                  <a:avLst/>
                </a:prstGeom>
                <a:noFill/>
              </p:spPr>
              <p:txBody>
                <a:bodyPr wrap="square" rtlCol="0">
                  <a:spAutoFit/>
                </a:bodyPr>
                <a:lstStyle/>
                <a:p>
                  <a:r>
                    <a:rPr lang="en-GB" sz="1200"/>
                    <a:t>STEM</a:t>
                  </a:r>
                </a:p>
              </p:txBody>
            </p:sp>
            <p:sp>
              <p:nvSpPr>
                <p:cNvPr id="17" name="TextBox 16"/>
                <p:cNvSpPr txBox="1"/>
                <p:nvPr/>
              </p:nvSpPr>
              <p:spPr>
                <a:xfrm>
                  <a:off x="2427329" y="3861048"/>
                  <a:ext cx="534485" cy="276999"/>
                </a:xfrm>
                <a:prstGeom prst="rect">
                  <a:avLst/>
                </a:prstGeom>
                <a:noFill/>
              </p:spPr>
              <p:txBody>
                <a:bodyPr wrap="square" rtlCol="0">
                  <a:spAutoFit/>
                </a:bodyPr>
                <a:lstStyle/>
                <a:p>
                  <a:r>
                    <a:rPr lang="en-GB" sz="1200"/>
                    <a:t>TEM</a:t>
                  </a:r>
                </a:p>
              </p:txBody>
            </p:sp>
            <p:sp>
              <p:nvSpPr>
                <p:cNvPr id="18" name="TextBox 17"/>
                <p:cNvSpPr txBox="1"/>
                <p:nvPr/>
              </p:nvSpPr>
              <p:spPr>
                <a:xfrm>
                  <a:off x="4296390" y="1574358"/>
                  <a:ext cx="864095" cy="415498"/>
                </a:xfrm>
                <a:prstGeom prst="rect">
                  <a:avLst/>
                </a:prstGeom>
                <a:noFill/>
              </p:spPr>
              <p:txBody>
                <a:bodyPr wrap="square" rtlCol="0">
                  <a:spAutoFit/>
                </a:bodyPr>
                <a:lstStyle/>
                <a:p>
                  <a:r>
                    <a:rPr lang="en-GB" sz="1050"/>
                    <a:t>Linear relationship</a:t>
                  </a:r>
                </a:p>
              </p:txBody>
            </p:sp>
          </p:grpSp>
        </p:grpSp>
        <p:sp>
          <p:nvSpPr>
            <p:cNvPr id="23" name="Freeform 22"/>
            <p:cNvSpPr/>
            <p:nvPr/>
          </p:nvSpPr>
          <p:spPr>
            <a:xfrm>
              <a:off x="2339546" y="2800864"/>
              <a:ext cx="2290119" cy="996779"/>
            </a:xfrm>
            <a:custGeom>
              <a:avLst/>
              <a:gdLst>
                <a:gd name="connsiteX0" fmla="*/ 0 w 2290119"/>
                <a:gd name="connsiteY0" fmla="*/ 996779 h 996779"/>
                <a:gd name="connsiteX1" fmla="*/ 1359243 w 2290119"/>
                <a:gd name="connsiteY1" fmla="*/ 247136 h 996779"/>
                <a:gd name="connsiteX2" fmla="*/ 2290119 w 2290119"/>
                <a:gd name="connsiteY2" fmla="*/ 0 h 996779"/>
              </a:gdLst>
              <a:ahLst/>
              <a:cxnLst>
                <a:cxn ang="0">
                  <a:pos x="connsiteX0" y="connsiteY0"/>
                </a:cxn>
                <a:cxn ang="0">
                  <a:pos x="connsiteX1" y="connsiteY1"/>
                </a:cxn>
                <a:cxn ang="0">
                  <a:pos x="connsiteX2" y="connsiteY2"/>
                </a:cxn>
              </a:cxnLst>
              <a:rect l="l" t="t" r="r" b="b"/>
              <a:pathLst>
                <a:path w="2290119" h="996779">
                  <a:moveTo>
                    <a:pt x="0" y="996779"/>
                  </a:moveTo>
                  <a:cubicBezTo>
                    <a:pt x="488778" y="705022"/>
                    <a:pt x="977557" y="413266"/>
                    <a:pt x="1359243" y="247136"/>
                  </a:cubicBezTo>
                  <a:cubicBezTo>
                    <a:pt x="1740929" y="81006"/>
                    <a:pt x="2015524" y="40503"/>
                    <a:pt x="2290119"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Freeform 27"/>
            <p:cNvSpPr/>
            <p:nvPr/>
          </p:nvSpPr>
          <p:spPr>
            <a:xfrm>
              <a:off x="2331308" y="1581665"/>
              <a:ext cx="1400433" cy="2232454"/>
            </a:xfrm>
            <a:custGeom>
              <a:avLst/>
              <a:gdLst>
                <a:gd name="connsiteX0" fmla="*/ 0 w 1400433"/>
                <a:gd name="connsiteY0" fmla="*/ 2232454 h 2232454"/>
                <a:gd name="connsiteX1" fmla="*/ 1021492 w 1400433"/>
                <a:gd name="connsiteY1" fmla="*/ 914400 h 2232454"/>
                <a:gd name="connsiteX2" fmla="*/ 1400433 w 1400433"/>
                <a:gd name="connsiteY2" fmla="*/ 0 h 2232454"/>
              </a:gdLst>
              <a:ahLst/>
              <a:cxnLst>
                <a:cxn ang="0">
                  <a:pos x="connsiteX0" y="connsiteY0"/>
                </a:cxn>
                <a:cxn ang="0">
                  <a:pos x="connsiteX1" y="connsiteY1"/>
                </a:cxn>
                <a:cxn ang="0">
                  <a:pos x="connsiteX2" y="connsiteY2"/>
                </a:cxn>
              </a:cxnLst>
              <a:rect l="l" t="t" r="r" b="b"/>
              <a:pathLst>
                <a:path w="1400433" h="2232454">
                  <a:moveTo>
                    <a:pt x="0" y="2232454"/>
                  </a:moveTo>
                  <a:cubicBezTo>
                    <a:pt x="394043" y="1759465"/>
                    <a:pt x="788087" y="1286476"/>
                    <a:pt x="1021492" y="914400"/>
                  </a:cubicBezTo>
                  <a:cubicBezTo>
                    <a:pt x="1254898" y="542324"/>
                    <a:pt x="1327665" y="271162"/>
                    <a:pt x="1400433" y="0"/>
                  </a:cubicBezTo>
                </a:path>
              </a:pathLst>
            </a:cu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 name="TextBox 1"/>
          <p:cNvSpPr txBox="1"/>
          <p:nvPr/>
        </p:nvSpPr>
        <p:spPr>
          <a:xfrm>
            <a:off x="1462868" y="4775519"/>
            <a:ext cx="9793088" cy="1384995"/>
          </a:xfrm>
          <a:prstGeom prst="rect">
            <a:avLst/>
          </a:prstGeom>
          <a:noFill/>
        </p:spPr>
        <p:txBody>
          <a:bodyPr wrap="square" rtlCol="0" anchor="t">
            <a:spAutoFit/>
          </a:bodyPr>
          <a:lstStyle/>
          <a:p>
            <a:r>
              <a:rPr lang="en-GB" sz="1400"/>
              <a:t>Figure 4: (A) A schematic  illustrating the differences in the relationship between damage and dose rates for </a:t>
            </a:r>
            <a:r>
              <a:rPr lang="en-GB" sz="1400" dirty="0"/>
              <a:t>different samples. It is postulated that diffusion limited processes correspond to a power law relationship with exponent &lt;1 (blue line). For such samples high flux STEM would be preferential in reducing the damage rate. In comparison samples that exhibit a </a:t>
            </a:r>
            <a:r>
              <a:rPr lang="en-GB" sz="1400" i="1" dirty="0"/>
              <a:t>direct</a:t>
            </a:r>
            <a:r>
              <a:rPr lang="en-GB" sz="1400" dirty="0"/>
              <a:t> dose v damage relationship (green line) tend to exhibit more damage at higher dose rates and CTEM is predicted to be more advantageous. The schematic in (B) illustrates the concept of beam broadening and delocalised damage in STEM. The predicted minimum delocalised damage is typically a few nm, suggesting a pixel size &gt; a few nm would be preferential to avoid over-sampling</a:t>
            </a:r>
            <a:r>
              <a:rPr lang="en-GB" sz="1200" dirty="0"/>
              <a:t>.</a:t>
            </a:r>
          </a:p>
        </p:txBody>
      </p:sp>
      <p:sp>
        <p:nvSpPr>
          <p:cNvPr id="40" name="TextBox 39"/>
          <p:cNvSpPr txBox="1"/>
          <p:nvPr/>
        </p:nvSpPr>
        <p:spPr>
          <a:xfrm>
            <a:off x="1257205" y="474624"/>
            <a:ext cx="935097" cy="369332"/>
          </a:xfrm>
          <a:prstGeom prst="rect">
            <a:avLst/>
          </a:prstGeom>
          <a:noFill/>
        </p:spPr>
        <p:txBody>
          <a:bodyPr wrap="none" rtlCol="0">
            <a:spAutoFit/>
          </a:bodyPr>
          <a:lstStyle/>
          <a:p>
            <a:r>
              <a:rPr lang="en-US"/>
              <a:t>Figure 4</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544" y="5169556"/>
            <a:ext cx="11545757" cy="1600438"/>
          </a:xfrm>
          <a:prstGeom prst="rect">
            <a:avLst/>
          </a:prstGeom>
          <a:noFill/>
        </p:spPr>
        <p:txBody>
          <a:bodyPr wrap="square" rtlCol="0">
            <a:spAutoFit/>
          </a:bodyPr>
          <a:lstStyle/>
          <a:p>
            <a:r>
              <a:rPr lang="en-US" sz="1400">
                <a:latin typeface="Arial"/>
                <a:cs typeface="Arial"/>
              </a:rPr>
              <a:t>Figure 5. Left Panel: a comparison between high resolution 300 kV CTEM (1-3) and STEM (4-9) imaging of calcite nanoparticles. STEM BF imaging was able to detect a lattice at higher fluences than was possible in CTEM. However, this was found to be due to the contamination deposited during STEM imaging, as when the contamination was removed (7-9), STEM imaging caused more severe specimen degradation than CTEM, converting the specimen to calcium oxide at a lower fluence.</a:t>
            </a:r>
          </a:p>
          <a:p>
            <a:r>
              <a:rPr lang="en-US" sz="1400">
                <a:latin typeface="Arial"/>
                <a:cs typeface="Arial"/>
              </a:rPr>
              <a:t>Right Panel: Comparison of O:Ca atomic ratios extracted from time-resolved CTEM EDX spectra from both a contaminated and (cleaned) uncontaminated calcite nanoparticle specimen. </a:t>
            </a:r>
          </a:p>
          <a:p>
            <a:endParaRPr lang="en-US" sz="1400">
              <a:latin typeface="Arial"/>
              <a:cs typeface="Arial"/>
            </a:endParaRPr>
          </a:p>
        </p:txBody>
      </p:sp>
      <p:sp>
        <p:nvSpPr>
          <p:cNvPr id="5" name="TextBox 4"/>
          <p:cNvSpPr txBox="1"/>
          <p:nvPr/>
        </p:nvSpPr>
        <p:spPr>
          <a:xfrm>
            <a:off x="474658" y="153932"/>
            <a:ext cx="935097" cy="369332"/>
          </a:xfrm>
          <a:prstGeom prst="rect">
            <a:avLst/>
          </a:prstGeom>
          <a:noFill/>
        </p:spPr>
        <p:txBody>
          <a:bodyPr wrap="none" rtlCol="0">
            <a:spAutoFit/>
          </a:bodyPr>
          <a:lstStyle/>
          <a:p>
            <a:r>
              <a:rPr lang="en-US"/>
              <a:t>Figure 5</a:t>
            </a:r>
          </a:p>
        </p:txBody>
      </p:sp>
      <p:pic>
        <p:nvPicPr>
          <p:cNvPr id="3" name="Picture 2" descr="A screenshot of a cell phone&#10;&#10;Description automatically generated">
            <a:extLst>
              <a:ext uri="{FF2B5EF4-FFF2-40B4-BE49-F238E27FC236}">
                <a16:creationId xmlns:a16="http://schemas.microsoft.com/office/drawing/2014/main" id="{6AC6FF36-8B07-4A9B-8014-D89DA6C178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28736" y="500536"/>
            <a:ext cx="5642465" cy="4618147"/>
          </a:xfrm>
          <a:prstGeom prst="rect">
            <a:avLst/>
          </a:prstGeom>
        </p:spPr>
      </p:pic>
      <p:pic>
        <p:nvPicPr>
          <p:cNvPr id="16" name="Picture 15">
            <a:extLst>
              <a:ext uri="{FF2B5EF4-FFF2-40B4-BE49-F238E27FC236}">
                <a16:creationId xmlns:a16="http://schemas.microsoft.com/office/drawing/2014/main" id="{9229458B-382C-4C6A-9EB6-B16F40807BFF}"/>
              </a:ext>
            </a:extLst>
          </p:cNvPr>
          <p:cNvPicPr>
            <a:picLocks noChangeAspect="1"/>
          </p:cNvPicPr>
          <p:nvPr/>
        </p:nvPicPr>
        <p:blipFill>
          <a:blip r:embed="rId3"/>
          <a:stretch>
            <a:fillRect/>
          </a:stretch>
        </p:blipFill>
        <p:spPr>
          <a:xfrm>
            <a:off x="474658" y="500536"/>
            <a:ext cx="3512964" cy="4692824"/>
          </a:xfrm>
          <a:prstGeom prst="rect">
            <a:avLst/>
          </a:prstGeom>
        </p:spPr>
      </p:pic>
    </p:spTree>
    <p:extLst>
      <p:ext uri="{BB962C8B-B14F-4D97-AF65-F5344CB8AC3E}">
        <p14:creationId xmlns:p14="http://schemas.microsoft.com/office/powerpoint/2010/main" val="523209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429" y="624439"/>
            <a:ext cx="6019053" cy="6005882"/>
          </a:xfrm>
          <a:prstGeom prst="rect">
            <a:avLst/>
          </a:prstGeom>
        </p:spPr>
      </p:pic>
      <p:sp>
        <p:nvSpPr>
          <p:cNvPr id="13" name="Rectangle 12"/>
          <p:cNvSpPr/>
          <p:nvPr/>
        </p:nvSpPr>
        <p:spPr>
          <a:xfrm>
            <a:off x="458517" y="165691"/>
            <a:ext cx="936667" cy="369332"/>
          </a:xfrm>
          <a:prstGeom prst="rect">
            <a:avLst/>
          </a:prstGeom>
        </p:spPr>
        <p:txBody>
          <a:bodyPr wrap="none" anchor="t">
            <a:spAutoFit/>
          </a:bodyPr>
          <a:lstStyle/>
          <a:p>
            <a:r>
              <a:rPr lang="en-US" dirty="0"/>
              <a:t>Figure 6</a:t>
            </a:r>
          </a:p>
        </p:txBody>
      </p:sp>
      <p:sp>
        <p:nvSpPr>
          <p:cNvPr id="15" name="TextBox 14"/>
          <p:cNvSpPr txBox="1"/>
          <p:nvPr/>
        </p:nvSpPr>
        <p:spPr>
          <a:xfrm>
            <a:off x="7171198" y="1205802"/>
            <a:ext cx="4708103" cy="2308324"/>
          </a:xfrm>
          <a:prstGeom prst="rect">
            <a:avLst/>
          </a:prstGeom>
          <a:noFill/>
        </p:spPr>
        <p:txBody>
          <a:bodyPr wrap="square" rtlCol="0" anchor="t">
            <a:spAutoFit/>
          </a:bodyPr>
          <a:lstStyle/>
          <a:p>
            <a:r>
              <a:rPr lang="en-US"/>
              <a:t>Figure 6. 300 keV bright field STEM image of a calcite nanoparticle showing contamination and also 1.6 Å calcite (122) crystal lattice measured with a 1 pA probe current  and a fluence per pixel of 165 e</a:t>
            </a:r>
            <a:r>
              <a:rPr lang="en-US" baseline="30000"/>
              <a:t>-</a:t>
            </a:r>
            <a:r>
              <a:rPr lang="en-US"/>
              <a:t>/Å</a:t>
            </a:r>
            <a:r>
              <a:rPr lang="en-US" baseline="30000"/>
              <a:t>2 </a:t>
            </a:r>
            <a:r>
              <a:rPr lang="en-US"/>
              <a:t>which </a:t>
            </a:r>
            <a:r>
              <a:rPr lang="en-US" sz="1600" dirty="0">
                <a:latin typeface="Arial"/>
                <a:cs typeface="Arial"/>
              </a:rPr>
              <a:t>is </a:t>
            </a:r>
            <a:r>
              <a:rPr lang="en-GB" sz="1600" dirty="0">
                <a:latin typeface="Arial"/>
                <a:cs typeface="Arial"/>
              </a:rPr>
              <a:t>0.05% of the measured 300 kV damage threshold. Note </a:t>
            </a:r>
            <a:r>
              <a:rPr lang="en-US" dirty="0"/>
              <a:t>25% electron collection efficiency due to non-reciprocal conditions used.</a:t>
            </a:r>
          </a:p>
        </p:txBody>
      </p:sp>
    </p:spTree>
    <p:extLst>
      <p:ext uri="{BB962C8B-B14F-4D97-AF65-F5344CB8AC3E}">
        <p14:creationId xmlns:p14="http://schemas.microsoft.com/office/powerpoint/2010/main" val="268829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ireFringes_Rik.png"/>
          <p:cNvPicPr>
            <a:picLocks noChangeAspect="1"/>
          </p:cNvPicPr>
          <p:nvPr/>
        </p:nvPicPr>
        <p:blipFill>
          <a:blip r:embed="rId2"/>
          <a:stretch>
            <a:fillRect/>
          </a:stretch>
        </p:blipFill>
        <p:spPr>
          <a:xfrm>
            <a:off x="739619" y="758468"/>
            <a:ext cx="7419395" cy="5193577"/>
          </a:xfrm>
          <a:prstGeom prst="rect">
            <a:avLst/>
          </a:prstGeom>
        </p:spPr>
      </p:pic>
      <p:sp>
        <p:nvSpPr>
          <p:cNvPr id="3" name="TextBox 2"/>
          <p:cNvSpPr txBox="1"/>
          <p:nvPr/>
        </p:nvSpPr>
        <p:spPr>
          <a:xfrm>
            <a:off x="731234" y="205243"/>
            <a:ext cx="1064773" cy="369332"/>
          </a:xfrm>
          <a:prstGeom prst="rect">
            <a:avLst/>
          </a:prstGeom>
          <a:noFill/>
        </p:spPr>
        <p:txBody>
          <a:bodyPr wrap="square" rtlCol="0" anchor="t">
            <a:spAutoFit/>
          </a:bodyPr>
          <a:lstStyle/>
          <a:p>
            <a:r>
              <a:rPr lang="en-US" dirty="0"/>
              <a:t>Figure 7</a:t>
            </a:r>
          </a:p>
        </p:txBody>
      </p:sp>
      <p:sp>
        <p:nvSpPr>
          <p:cNvPr id="6" name="TextBox 5">
            <a:extLst>
              <a:ext uri="{FF2B5EF4-FFF2-40B4-BE49-F238E27FC236}">
                <a16:creationId xmlns:a16="http://schemas.microsoft.com/office/drawing/2014/main" id="{45A2ED3B-E8CE-4349-B86A-4558D71D5FA6}"/>
              </a:ext>
            </a:extLst>
          </p:cNvPr>
          <p:cNvSpPr txBox="1"/>
          <p:nvPr/>
        </p:nvSpPr>
        <p:spPr>
          <a:xfrm>
            <a:off x="8152199" y="756316"/>
            <a:ext cx="3908611" cy="283154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cs typeface="Calibri"/>
              </a:rPr>
              <a:t>Figure 7. (A) Schematic showing example moiré fringes generated from a scanning lattice (d</a:t>
            </a:r>
            <a:r>
              <a:rPr lang="en-US" sz="1600" baseline="-25000" dirty="0">
                <a:cs typeface="Calibri"/>
              </a:rPr>
              <a:t>s</a:t>
            </a:r>
            <a:r>
              <a:rPr lang="en-US" sz="1600" dirty="0">
                <a:cs typeface="Calibri"/>
              </a:rPr>
              <a:t>) and crystal lattice (d</a:t>
            </a:r>
            <a:r>
              <a:rPr lang="en-US" sz="1600" baseline="-25000" dirty="0">
                <a:cs typeface="Calibri"/>
              </a:rPr>
              <a:t>l</a:t>
            </a:r>
            <a:r>
              <a:rPr lang="en-US" sz="1600" dirty="0">
                <a:cs typeface="Calibri"/>
              </a:rPr>
              <a:t>) of a similar size being overlaid at different d</a:t>
            </a:r>
            <a:r>
              <a:rPr lang="en-US" sz="1600" baseline="-25000" dirty="0">
                <a:cs typeface="Calibri"/>
              </a:rPr>
              <a:t>s</a:t>
            </a:r>
            <a:r>
              <a:rPr lang="en-US" sz="1600" dirty="0">
                <a:cs typeface="Calibri"/>
              </a:rPr>
              <a:t> / d</a:t>
            </a:r>
            <a:r>
              <a:rPr lang="en-US" sz="1600" baseline="-25000" dirty="0">
                <a:cs typeface="Calibri"/>
              </a:rPr>
              <a:t>l</a:t>
            </a:r>
            <a:r>
              <a:rPr lang="en-US" sz="1600" dirty="0">
                <a:cs typeface="Calibri"/>
              </a:rPr>
              <a:t> ratios and rotations. (B) Example of a scanning moiré fringe image of furosemide using d</a:t>
            </a:r>
            <a:r>
              <a:rPr lang="en-US" sz="1600" baseline="-25000" dirty="0">
                <a:cs typeface="Calibri"/>
              </a:rPr>
              <a:t>s</a:t>
            </a:r>
            <a:r>
              <a:rPr lang="en-US" sz="1600" dirty="0">
                <a:cs typeface="Calibri"/>
              </a:rPr>
              <a:t> of 1.32 nm and d</a:t>
            </a:r>
            <a:r>
              <a:rPr lang="en-US" sz="1600" baseline="-25000" dirty="0">
                <a:cs typeface="Calibri"/>
              </a:rPr>
              <a:t>l</a:t>
            </a:r>
            <a:r>
              <a:rPr lang="en-US" sz="1600" dirty="0">
                <a:cs typeface="Calibri"/>
              </a:rPr>
              <a:t> of 1.50 nm (C) Magnified area from the area highlighted in (B) showing a defect within the furosemide crystal. </a:t>
            </a:r>
            <a:endParaRPr lang="en-GB" sz="1600" dirty="0">
              <a:ea typeface="+mn-lt"/>
              <a:cs typeface="+mn-lt"/>
            </a:endParaRPr>
          </a:p>
          <a:p>
            <a:pPr algn="l"/>
            <a:endParaRPr lang="en-GB">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4" y="3608760"/>
            <a:ext cx="3041993" cy="3049937"/>
          </a:xfrm>
          <a:prstGeom prst="rect">
            <a:avLst/>
          </a:prstGeom>
        </p:spPr>
        <p:txBody>
          <a:bodyPr wrap="square" anchor="t">
            <a:spAutoFit/>
          </a:bodyPr>
          <a:lstStyle/>
          <a:p>
            <a:pPr>
              <a:lnSpc>
                <a:spcPct val="107000"/>
              </a:lnSpc>
              <a:spcAft>
                <a:spcPts val="800"/>
              </a:spcAft>
            </a:pPr>
            <a:r>
              <a:rPr lang="en-GB" sz="1600" b="1" dirty="0">
                <a:latin typeface="Calibri"/>
                <a:ea typeface="Calibri" panose="020F0502020204030204" pitchFamily="34" charset="0"/>
                <a:cs typeface="Calibri"/>
              </a:rPr>
              <a:t>Figure 8.</a:t>
            </a:r>
            <a:r>
              <a:rPr lang="en-GB" sz="1600" dirty="0">
                <a:latin typeface="Calibri"/>
                <a:ea typeface="Calibri" panose="020F0502020204030204" pitchFamily="34" charset="0"/>
                <a:cs typeface="Calibri"/>
              </a:rPr>
              <a:t> Schematic of typical liquid phase TEM holder (a) and cell (b). Silicon nitride windows are typically 200 µm x 50 µm x 50 nm. An example of using liquid phase TEM to follow the hydration of calcium </a:t>
            </a:r>
            <a:r>
              <a:rPr lang="en-GB" sz="1600" err="1">
                <a:latin typeface="Calibri"/>
                <a:ea typeface="Calibri" panose="020F0502020204030204" pitchFamily="34" charset="0"/>
                <a:cs typeface="Calibri"/>
              </a:rPr>
              <a:t>sulfate</a:t>
            </a:r>
            <a:r>
              <a:rPr lang="en-GB" sz="1600" dirty="0">
                <a:latin typeface="Calibri"/>
                <a:ea typeface="Calibri" panose="020F0502020204030204" pitchFamily="34" charset="0"/>
                <a:cs typeface="Calibri"/>
              </a:rPr>
              <a:t> in </a:t>
            </a:r>
            <a:r>
              <a:rPr lang="en-GB" sz="1600">
                <a:latin typeface="Calibri"/>
                <a:ea typeface="Calibri" panose="020F0502020204030204" pitchFamily="34" charset="0"/>
                <a:cs typeface="Calibri"/>
              </a:rPr>
              <a:t>aqueous</a:t>
            </a:r>
            <a:r>
              <a:rPr lang="en-GB" sz="1600" dirty="0">
                <a:latin typeface="Calibri"/>
                <a:ea typeface="Calibri" panose="020F0502020204030204" pitchFamily="34" charset="0"/>
                <a:cs typeface="Calibri"/>
              </a:rPr>
              <a:t> solution is shown in (c) and (d); </a:t>
            </a:r>
            <a:r>
              <a:rPr lang="en-GB" sz="1600" err="1">
                <a:latin typeface="Calibri"/>
                <a:ea typeface="Calibri" panose="020F0502020204030204" pitchFamily="34" charset="0"/>
                <a:cs typeface="Calibri"/>
              </a:rPr>
              <a:t>bassanite</a:t>
            </a:r>
            <a:r>
              <a:rPr lang="en-GB" sz="1600" dirty="0">
                <a:latin typeface="Calibri"/>
                <a:ea typeface="Calibri" panose="020F0502020204030204" pitchFamily="34" charset="0"/>
                <a:cs typeface="Calibri"/>
              </a:rPr>
              <a:t> rods in (c) transform to larger gypsum crystals (d).</a:t>
            </a:r>
          </a:p>
          <a:p>
            <a:pPr>
              <a:lnSpc>
                <a:spcPct val="107000"/>
              </a:lnSpc>
              <a:spcAft>
                <a:spcPts val="800"/>
              </a:spcAft>
            </a:pPr>
            <a:endParaRPr lang="en-GB" sz="1400">
              <a:latin typeface="Calibri"/>
              <a:ea typeface="Calibri" panose="020F0502020204030204" pitchFamily="34" charset="0"/>
              <a:cs typeface="Calibri"/>
            </a:endParaRPr>
          </a:p>
        </p:txBody>
      </p:sp>
      <p:sp>
        <p:nvSpPr>
          <p:cNvPr id="4" name="TextBox 3"/>
          <p:cNvSpPr txBox="1"/>
          <p:nvPr/>
        </p:nvSpPr>
        <p:spPr>
          <a:xfrm>
            <a:off x="6427" y="569971"/>
            <a:ext cx="3279104" cy="2462213"/>
          </a:xfrm>
          <a:prstGeom prst="rect">
            <a:avLst/>
          </a:prstGeom>
          <a:noFill/>
        </p:spPr>
        <p:txBody>
          <a:bodyPr wrap="square" rtlCol="0">
            <a:spAutoFit/>
          </a:bodyPr>
          <a:lstStyle/>
          <a:p>
            <a:r>
              <a:rPr lang="en-GB" sz="1400" i="1" u="sng"/>
              <a:t>Considerations and challenges</a:t>
            </a:r>
            <a:endParaRPr lang="en-GB" sz="1400"/>
          </a:p>
          <a:p>
            <a:r>
              <a:rPr lang="en-GB" sz="1400" i="1"/>
              <a:t>Size and concentration of particles</a:t>
            </a:r>
            <a:endParaRPr lang="en-GB" sz="1400"/>
          </a:p>
          <a:p>
            <a:pPr lvl="0"/>
            <a:r>
              <a:rPr lang="en-GB" sz="1400" i="1"/>
              <a:t>Liquid thickness</a:t>
            </a:r>
            <a:endParaRPr lang="en-GB" sz="1400"/>
          </a:p>
          <a:p>
            <a:r>
              <a:rPr lang="en-GB" sz="1400" i="1"/>
              <a:t>Reaction / induction / nucleation time</a:t>
            </a:r>
            <a:endParaRPr lang="en-GB" sz="1400"/>
          </a:p>
          <a:p>
            <a:pPr lvl="0"/>
            <a:r>
              <a:rPr lang="en-GB" sz="1400" i="1"/>
              <a:t>Flow rate</a:t>
            </a:r>
            <a:endParaRPr lang="en-GB" sz="1400"/>
          </a:p>
          <a:p>
            <a:pPr lvl="0"/>
            <a:r>
              <a:rPr lang="en-GB" sz="1400" i="1"/>
              <a:t>Data capture rate</a:t>
            </a:r>
            <a:endParaRPr lang="en-GB" sz="1400"/>
          </a:p>
          <a:p>
            <a:r>
              <a:rPr lang="en-GB" sz="1400" i="1"/>
              <a:t>Electron induced radiolysis</a:t>
            </a:r>
            <a:endParaRPr lang="en-GB" sz="1400"/>
          </a:p>
          <a:p>
            <a:pPr lvl="0"/>
            <a:r>
              <a:rPr lang="en-GB" sz="1400" i="1"/>
              <a:t>pH change </a:t>
            </a:r>
            <a:endParaRPr lang="en-GB" sz="1400"/>
          </a:p>
          <a:p>
            <a:pPr lvl="0"/>
            <a:r>
              <a:rPr lang="en-GB" sz="1400" i="1"/>
              <a:t>Nucleation and growth</a:t>
            </a:r>
            <a:endParaRPr lang="en-GB" sz="1400"/>
          </a:p>
          <a:p>
            <a:pPr lvl="0"/>
            <a:r>
              <a:rPr lang="en-GB" sz="1400" i="1"/>
              <a:t>Crystallisation</a:t>
            </a:r>
            <a:endParaRPr lang="en-GB" sz="1400"/>
          </a:p>
          <a:p>
            <a:r>
              <a:rPr lang="en-GB" sz="1400" i="1"/>
              <a:t>Bubble formation </a:t>
            </a:r>
            <a:endParaRPr lang="en-US" sz="1400"/>
          </a:p>
        </p:txBody>
      </p:sp>
      <p:pic>
        <p:nvPicPr>
          <p:cNvPr id="9" name="Picture 9" descr="A screenshot of a cell phone&#10;&#10;Description generated with high confidence">
            <a:extLst>
              <a:ext uri="{FF2B5EF4-FFF2-40B4-BE49-F238E27FC236}">
                <a16:creationId xmlns:a16="http://schemas.microsoft.com/office/drawing/2014/main" id="{1D105137-A6BD-4732-9857-36E1BA097999}"/>
              </a:ext>
            </a:extLst>
          </p:cNvPr>
          <p:cNvPicPr>
            <a:picLocks noChangeAspect="1"/>
          </p:cNvPicPr>
          <p:nvPr/>
        </p:nvPicPr>
        <p:blipFill>
          <a:blip r:embed="rId2"/>
          <a:stretch>
            <a:fillRect/>
          </a:stretch>
        </p:blipFill>
        <p:spPr>
          <a:xfrm>
            <a:off x="3507475" y="284936"/>
            <a:ext cx="5461378" cy="6117531"/>
          </a:xfrm>
          <a:prstGeom prst="rect">
            <a:avLst/>
          </a:prstGeom>
        </p:spPr>
      </p:pic>
      <p:pic>
        <p:nvPicPr>
          <p:cNvPr id="5" name="Picture 5" descr="A picture containing outdoor, umbrella, playing, man&#10;&#10;Description generated with very high confidence">
            <a:extLst>
              <a:ext uri="{FF2B5EF4-FFF2-40B4-BE49-F238E27FC236}">
                <a16:creationId xmlns:a16="http://schemas.microsoft.com/office/drawing/2014/main" id="{C5C2A3B5-C308-4896-B5AA-F759718E4BC5}"/>
              </a:ext>
            </a:extLst>
          </p:cNvPr>
          <p:cNvPicPr>
            <a:picLocks noChangeAspect="1"/>
          </p:cNvPicPr>
          <p:nvPr/>
        </p:nvPicPr>
        <p:blipFill>
          <a:blip r:embed="rId3"/>
          <a:stretch>
            <a:fillRect/>
          </a:stretch>
        </p:blipFill>
        <p:spPr>
          <a:xfrm>
            <a:off x="8704997" y="3410802"/>
            <a:ext cx="3243619" cy="3243618"/>
          </a:xfrm>
          <a:prstGeom prst="rect">
            <a:avLst/>
          </a:prstGeom>
        </p:spPr>
      </p:pic>
      <p:pic>
        <p:nvPicPr>
          <p:cNvPr id="7" name="Picture 7" descr="A picture containing racket, woman, young, girl&#10;&#10;Description generated with very high confidence">
            <a:extLst>
              <a:ext uri="{FF2B5EF4-FFF2-40B4-BE49-F238E27FC236}">
                <a16:creationId xmlns:a16="http://schemas.microsoft.com/office/drawing/2014/main" id="{79BD08D2-F802-45D8-B3CC-4F521D214553}"/>
              </a:ext>
            </a:extLst>
          </p:cNvPr>
          <p:cNvPicPr>
            <a:picLocks noChangeAspect="1"/>
          </p:cNvPicPr>
          <p:nvPr/>
        </p:nvPicPr>
        <p:blipFill>
          <a:blip r:embed="rId4"/>
          <a:stretch>
            <a:fillRect/>
          </a:stretch>
        </p:blipFill>
        <p:spPr>
          <a:xfrm>
            <a:off x="8704996" y="135338"/>
            <a:ext cx="3254992" cy="3243618"/>
          </a:xfrm>
          <a:prstGeom prst="rect">
            <a:avLst/>
          </a:prstGeom>
        </p:spPr>
      </p:pic>
      <p:sp>
        <p:nvSpPr>
          <p:cNvPr id="3" name="TextBox 2">
            <a:extLst>
              <a:ext uri="{FF2B5EF4-FFF2-40B4-BE49-F238E27FC236}">
                <a16:creationId xmlns:a16="http://schemas.microsoft.com/office/drawing/2014/main" id="{EFCED088-13F1-4CC2-82D5-A64FDD5EA427}"/>
              </a:ext>
            </a:extLst>
          </p:cNvPr>
          <p:cNvSpPr txBox="1"/>
          <p:nvPr/>
        </p:nvSpPr>
        <p:spPr>
          <a:xfrm>
            <a:off x="3301042" y="281796"/>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t>(a)</a:t>
            </a:r>
          </a:p>
        </p:txBody>
      </p:sp>
      <p:sp>
        <p:nvSpPr>
          <p:cNvPr id="8" name="TextBox 7">
            <a:extLst>
              <a:ext uri="{FF2B5EF4-FFF2-40B4-BE49-F238E27FC236}">
                <a16:creationId xmlns:a16="http://schemas.microsoft.com/office/drawing/2014/main" id="{5E3A0C3E-A16E-4D6B-9ED6-1132EA6CA419}"/>
              </a:ext>
            </a:extLst>
          </p:cNvPr>
          <p:cNvSpPr txBox="1"/>
          <p:nvPr/>
        </p:nvSpPr>
        <p:spPr>
          <a:xfrm>
            <a:off x="3301041" y="2610927"/>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(b)</a:t>
            </a:r>
          </a:p>
        </p:txBody>
      </p:sp>
      <p:sp>
        <p:nvSpPr>
          <p:cNvPr id="10" name="TextBox 9">
            <a:extLst>
              <a:ext uri="{FF2B5EF4-FFF2-40B4-BE49-F238E27FC236}">
                <a16:creationId xmlns:a16="http://schemas.microsoft.com/office/drawing/2014/main" id="{1868E3A8-7778-469E-A7E2-65B3D7CE52DC}"/>
              </a:ext>
            </a:extLst>
          </p:cNvPr>
          <p:cNvSpPr txBox="1"/>
          <p:nvPr/>
        </p:nvSpPr>
        <p:spPr>
          <a:xfrm>
            <a:off x="8304363" y="13802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(c)</a:t>
            </a:r>
          </a:p>
        </p:txBody>
      </p:sp>
      <p:sp>
        <p:nvSpPr>
          <p:cNvPr id="11" name="TextBox 10">
            <a:extLst>
              <a:ext uri="{FF2B5EF4-FFF2-40B4-BE49-F238E27FC236}">
                <a16:creationId xmlns:a16="http://schemas.microsoft.com/office/drawing/2014/main" id="{D7822E75-F563-4568-A5CA-0B8C0B01B6DF}"/>
              </a:ext>
            </a:extLst>
          </p:cNvPr>
          <p:cNvSpPr txBox="1"/>
          <p:nvPr/>
        </p:nvSpPr>
        <p:spPr>
          <a:xfrm>
            <a:off x="8304362" y="341605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dirty="0"/>
              <a:t>(d)</a:t>
            </a:r>
          </a:p>
        </p:txBody>
      </p:sp>
      <p:sp>
        <p:nvSpPr>
          <p:cNvPr id="6" name="TextBox 5">
            <a:extLst>
              <a:ext uri="{FF2B5EF4-FFF2-40B4-BE49-F238E27FC236}">
                <a16:creationId xmlns:a16="http://schemas.microsoft.com/office/drawing/2014/main" id="{314712DD-2292-479E-98F4-AC9D6720E4D9}"/>
              </a:ext>
            </a:extLst>
          </p:cNvPr>
          <p:cNvSpPr txBox="1"/>
          <p:nvPr/>
        </p:nvSpPr>
        <p:spPr>
          <a:xfrm>
            <a:off x="398206" y="10323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Figure 8</a:t>
            </a:r>
            <a:endParaRPr lang="en-GB"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0"/>
          <p:cNvGrpSpPr/>
          <p:nvPr/>
        </p:nvGrpSpPr>
        <p:grpSpPr>
          <a:xfrm>
            <a:off x="178646" y="1306056"/>
            <a:ext cx="11795477" cy="2918260"/>
            <a:chOff x="201335" y="1793508"/>
            <a:chExt cx="8846608" cy="2918260"/>
          </a:xfrm>
        </p:grpSpPr>
        <p:grpSp>
          <p:nvGrpSpPr>
            <p:cNvPr id="3" name="Group 13"/>
            <p:cNvGrpSpPr>
              <a:grpSpLocks noChangeAspect="1"/>
            </p:cNvGrpSpPr>
            <p:nvPr/>
          </p:nvGrpSpPr>
          <p:grpSpPr>
            <a:xfrm>
              <a:off x="201335" y="1844824"/>
              <a:ext cx="2877852" cy="2865600"/>
              <a:chOff x="113944" y="561277"/>
              <a:chExt cx="4398375" cy="4379651"/>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3944" y="561277"/>
                <a:ext cx="2160000" cy="2160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2319" y="561277"/>
                <a:ext cx="2160000" cy="2160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2319" y="2780928"/>
                <a:ext cx="2160000" cy="2160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44" y="2780928"/>
                <a:ext cx="2160000" cy="2160000"/>
              </a:xfrm>
              <a:prstGeom prst="rect">
                <a:avLst/>
              </a:prstGeom>
            </p:spPr>
          </p:pic>
          <p:sp>
            <p:nvSpPr>
              <p:cNvPr id="8" name="TextBox 7"/>
              <p:cNvSpPr txBox="1"/>
              <p:nvPr/>
            </p:nvSpPr>
            <p:spPr>
              <a:xfrm>
                <a:off x="113944" y="569249"/>
                <a:ext cx="706935" cy="399833"/>
              </a:xfrm>
              <a:prstGeom prst="rect">
                <a:avLst/>
              </a:prstGeom>
              <a:noFill/>
            </p:spPr>
            <p:txBody>
              <a:bodyPr wrap="square" rtlCol="0">
                <a:spAutoFit/>
              </a:bodyPr>
              <a:lstStyle/>
              <a:p>
                <a:r>
                  <a:rPr lang="en-GB" sz="1100"/>
                  <a:t>(A)</a:t>
                </a:r>
              </a:p>
            </p:txBody>
          </p:sp>
          <p:sp>
            <p:nvSpPr>
              <p:cNvPr id="9" name="TextBox 8"/>
              <p:cNvSpPr txBox="1"/>
              <p:nvPr/>
            </p:nvSpPr>
            <p:spPr>
              <a:xfrm>
                <a:off x="2352319" y="569249"/>
                <a:ext cx="707187" cy="399833"/>
              </a:xfrm>
              <a:prstGeom prst="rect">
                <a:avLst/>
              </a:prstGeom>
              <a:noFill/>
            </p:spPr>
            <p:txBody>
              <a:bodyPr wrap="square" rtlCol="0">
                <a:spAutoFit/>
              </a:bodyPr>
              <a:lstStyle/>
              <a:p>
                <a:r>
                  <a:rPr lang="en-GB" sz="1100"/>
                  <a:t>(B)</a:t>
                </a:r>
              </a:p>
            </p:txBody>
          </p:sp>
          <p:sp>
            <p:nvSpPr>
              <p:cNvPr id="10" name="TextBox 9"/>
              <p:cNvSpPr txBox="1"/>
              <p:nvPr/>
            </p:nvSpPr>
            <p:spPr>
              <a:xfrm>
                <a:off x="113944" y="2788900"/>
                <a:ext cx="706935" cy="399833"/>
              </a:xfrm>
              <a:prstGeom prst="rect">
                <a:avLst/>
              </a:prstGeom>
              <a:noFill/>
            </p:spPr>
            <p:txBody>
              <a:bodyPr wrap="square" rtlCol="0">
                <a:spAutoFit/>
              </a:bodyPr>
              <a:lstStyle/>
              <a:p>
                <a:r>
                  <a:rPr lang="en-GB" sz="1100">
                    <a:solidFill>
                      <a:schemeClr val="bg1"/>
                    </a:solidFill>
                  </a:rPr>
                  <a:t>(C)</a:t>
                </a:r>
              </a:p>
            </p:txBody>
          </p:sp>
          <p:sp>
            <p:nvSpPr>
              <p:cNvPr id="11" name="TextBox 10"/>
              <p:cNvSpPr txBox="1"/>
              <p:nvPr/>
            </p:nvSpPr>
            <p:spPr>
              <a:xfrm>
                <a:off x="2352319" y="2788900"/>
                <a:ext cx="707187" cy="399833"/>
              </a:xfrm>
              <a:prstGeom prst="rect">
                <a:avLst/>
              </a:prstGeom>
              <a:noFill/>
            </p:spPr>
            <p:txBody>
              <a:bodyPr wrap="square" rtlCol="0">
                <a:spAutoFit/>
              </a:bodyPr>
              <a:lstStyle/>
              <a:p>
                <a:r>
                  <a:rPr lang="en-GB" sz="1100">
                    <a:solidFill>
                      <a:schemeClr val="bg1"/>
                    </a:solidFill>
                  </a:rPr>
                  <a:t>(D)</a:t>
                </a: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60365" t="54104"/>
              <a:stretch/>
            </p:blipFill>
            <p:spPr>
              <a:xfrm>
                <a:off x="3656193" y="3949578"/>
                <a:ext cx="856125" cy="991350"/>
              </a:xfrm>
              <a:prstGeom prst="rect">
                <a:avLst/>
              </a:prstGeom>
              <a:ln>
                <a:solidFill>
                  <a:schemeClr val="bg1"/>
                </a:solidFill>
              </a:ln>
            </p:spPr>
          </p:pic>
          <p:cxnSp>
            <p:nvCxnSpPr>
              <p:cNvPr id="13" name="Straight Arrow Connector 12"/>
              <p:cNvCxnSpPr/>
              <p:nvPr/>
            </p:nvCxnSpPr>
            <p:spPr>
              <a:xfrm>
                <a:off x="3432319" y="4187703"/>
                <a:ext cx="376275" cy="180975"/>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 22"/>
            <p:cNvGrpSpPr/>
            <p:nvPr/>
          </p:nvGrpSpPr>
          <p:grpSpPr>
            <a:xfrm>
              <a:off x="3192917" y="1844824"/>
              <a:ext cx="5855026" cy="2866944"/>
              <a:chOff x="107504" y="974242"/>
              <a:chExt cx="8983328" cy="4398734"/>
            </a:xfrm>
          </p:grpSpPr>
          <p:pic>
            <p:nvPicPr>
              <p:cNvPr id="15" name="Picture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12899" y="974242"/>
                <a:ext cx="2020000" cy="21600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951630" y="3212976"/>
                <a:ext cx="2020000" cy="2160000"/>
              </a:xfrm>
              <a:prstGeom prst="rect">
                <a:avLst/>
              </a:prstGeom>
            </p:spPr>
          </p:pic>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11231" y="3212976"/>
                <a:ext cx="2020000" cy="2160000"/>
              </a:xfrm>
              <a:prstGeom prst="rect">
                <a:avLst/>
              </a:prstGeom>
            </p:spPr>
          </p:pic>
          <p:pic>
            <p:nvPicPr>
              <p:cNvPr id="18" name="Picture 1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0832" y="3212976"/>
                <a:ext cx="2020000" cy="2160000"/>
              </a:xfrm>
              <a:prstGeom prst="rect">
                <a:avLst/>
              </a:prstGeom>
            </p:spPr>
          </p:pic>
          <p:pic>
            <p:nvPicPr>
              <p:cNvPr id="19" name="Picture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063590" y="974242"/>
                <a:ext cx="2020000" cy="2160000"/>
              </a:xfrm>
              <a:prstGeom prst="rect">
                <a:avLst/>
              </a:prstGeom>
            </p:spPr>
          </p:pic>
          <p:pic>
            <p:nvPicPr>
              <p:cNvPr id="20" name="Picture 19"/>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51630" y="974242"/>
                <a:ext cx="2020000" cy="2160000"/>
              </a:xfrm>
              <a:prstGeom prst="rect">
                <a:avLst/>
              </a:prstGeom>
            </p:spPr>
          </p:pic>
          <p:pic>
            <p:nvPicPr>
              <p:cNvPr id="21" name="Picture 2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7504" y="3212976"/>
                <a:ext cx="2619072" cy="2160000"/>
              </a:xfrm>
              <a:prstGeom prst="rect">
                <a:avLst/>
              </a:prstGeom>
            </p:spPr>
          </p:pic>
          <p:pic>
            <p:nvPicPr>
              <p:cNvPr id="22" name="Picture 21"/>
              <p:cNvPicPr>
                <a:picLocks noChangeAspect="1"/>
              </p:cNvPicPr>
              <p:nvPr/>
            </p:nvPicPr>
            <p:blipFill>
              <a:blip r:embed="rId14">
                <a:lum bright="7000" contrast="-26000"/>
              </a:blip>
              <a:stretch>
                <a:fillRect/>
              </a:stretch>
            </p:blipFill>
            <p:spPr>
              <a:xfrm>
                <a:off x="587925" y="974242"/>
                <a:ext cx="2313147" cy="2160000"/>
              </a:xfrm>
              <a:prstGeom prst="rect">
                <a:avLst/>
              </a:prstGeom>
            </p:spPr>
          </p:pic>
        </p:grpSp>
        <p:sp>
          <p:nvSpPr>
            <p:cNvPr id="24" name="TextBox 23"/>
            <p:cNvSpPr txBox="1"/>
            <p:nvPr/>
          </p:nvSpPr>
          <p:spPr>
            <a:xfrm>
              <a:off x="3469991" y="1822976"/>
              <a:ext cx="474490" cy="261610"/>
            </a:xfrm>
            <a:prstGeom prst="rect">
              <a:avLst/>
            </a:prstGeom>
            <a:noFill/>
          </p:spPr>
          <p:txBody>
            <a:bodyPr wrap="square" rtlCol="0">
              <a:spAutoFit/>
            </a:bodyPr>
            <a:lstStyle/>
            <a:p>
              <a:r>
                <a:rPr lang="en-GB" sz="1100">
                  <a:solidFill>
                    <a:schemeClr val="bg1"/>
                  </a:solidFill>
                </a:rPr>
                <a:t>(E)</a:t>
              </a:r>
            </a:p>
          </p:txBody>
        </p:sp>
        <p:sp>
          <p:nvSpPr>
            <p:cNvPr id="25" name="TextBox 24"/>
            <p:cNvSpPr txBox="1"/>
            <p:nvPr/>
          </p:nvSpPr>
          <p:spPr>
            <a:xfrm>
              <a:off x="3057912" y="3238658"/>
              <a:ext cx="474490" cy="261610"/>
            </a:xfrm>
            <a:prstGeom prst="rect">
              <a:avLst/>
            </a:prstGeom>
            <a:noFill/>
          </p:spPr>
          <p:txBody>
            <a:bodyPr wrap="square" rtlCol="0">
              <a:spAutoFit/>
            </a:bodyPr>
            <a:lstStyle/>
            <a:p>
              <a:r>
                <a:rPr lang="en-GB" sz="1100"/>
                <a:t>(F)</a:t>
              </a:r>
            </a:p>
          </p:txBody>
        </p:sp>
        <p:sp>
          <p:nvSpPr>
            <p:cNvPr id="26" name="TextBox 25"/>
            <p:cNvSpPr txBox="1"/>
            <p:nvPr/>
          </p:nvSpPr>
          <p:spPr>
            <a:xfrm>
              <a:off x="4760328" y="1793508"/>
              <a:ext cx="474490" cy="261610"/>
            </a:xfrm>
            <a:prstGeom prst="rect">
              <a:avLst/>
            </a:prstGeom>
            <a:noFill/>
          </p:spPr>
          <p:txBody>
            <a:bodyPr wrap="square" rtlCol="0">
              <a:spAutoFit/>
            </a:bodyPr>
            <a:lstStyle/>
            <a:p>
              <a:r>
                <a:rPr lang="en-GB" sz="1100"/>
                <a:t>(G)</a:t>
              </a:r>
            </a:p>
          </p:txBody>
        </p:sp>
      </p:grpSp>
      <p:sp>
        <p:nvSpPr>
          <p:cNvPr id="32" name="TextBox 31"/>
          <p:cNvSpPr txBox="1"/>
          <p:nvPr/>
        </p:nvSpPr>
        <p:spPr>
          <a:xfrm>
            <a:off x="399096" y="4782278"/>
            <a:ext cx="10849205" cy="1815882"/>
          </a:xfrm>
          <a:prstGeom prst="rect">
            <a:avLst/>
          </a:prstGeom>
          <a:noFill/>
        </p:spPr>
        <p:txBody>
          <a:bodyPr wrap="square" rtlCol="0" anchor="t">
            <a:spAutoFit/>
          </a:bodyPr>
          <a:lstStyle/>
          <a:p>
            <a:r>
              <a:rPr lang="en-GB" sz="1400" dirty="0">
                <a:latin typeface="Arial"/>
                <a:cs typeface="Arial"/>
              </a:rPr>
              <a:t>Figure 9: A comparison between cryo-CTEM and cryo-STEM indicated far less bubbling was observed in STEM. CTEM images were captured using a definitive electron fluence and showed that at 100 e</a:t>
            </a:r>
            <a:r>
              <a:rPr lang="en-GB" sz="1400" baseline="30000" dirty="0">
                <a:latin typeface="Arial"/>
                <a:cs typeface="Arial"/>
              </a:rPr>
              <a:t>-</a:t>
            </a:r>
            <a:r>
              <a:rPr lang="en-GB" sz="1400" dirty="0">
                <a:latin typeface="Arial"/>
                <a:cs typeface="Arial"/>
              </a:rPr>
              <a:t>/Å</a:t>
            </a:r>
            <a:r>
              <a:rPr lang="en-GB" sz="1400" baseline="30000" dirty="0">
                <a:latin typeface="Arial"/>
                <a:cs typeface="Arial"/>
              </a:rPr>
              <a:t>2</a:t>
            </a:r>
            <a:r>
              <a:rPr lang="en-GB" sz="1400" dirty="0">
                <a:latin typeface="Arial"/>
                <a:cs typeface="Arial"/>
              </a:rPr>
              <a:t> (A) little bubbling in the vitreous ice was observed, but after exposure to 400 e</a:t>
            </a:r>
            <a:r>
              <a:rPr lang="en-GB" sz="1400" baseline="30000" dirty="0">
                <a:latin typeface="Arial"/>
                <a:cs typeface="Arial"/>
              </a:rPr>
              <a:t>-</a:t>
            </a:r>
            <a:r>
              <a:rPr lang="en-GB" sz="1400" dirty="0">
                <a:latin typeface="Arial"/>
                <a:cs typeface="Arial"/>
              </a:rPr>
              <a:t>/Å</a:t>
            </a:r>
            <a:r>
              <a:rPr lang="en-GB" sz="1400" baseline="30000" dirty="0">
                <a:latin typeface="Arial"/>
                <a:cs typeface="Arial"/>
              </a:rPr>
              <a:t>2</a:t>
            </a:r>
            <a:r>
              <a:rPr lang="en-GB" sz="1400" dirty="0">
                <a:latin typeface="Arial"/>
                <a:cs typeface="Arial"/>
              </a:rPr>
              <a:t> (B) significant bubbling in the ice occurred. In comparison HAADF STEM images taken using 300 e</a:t>
            </a:r>
            <a:r>
              <a:rPr lang="en-GB" sz="1400" baseline="30000" dirty="0">
                <a:latin typeface="Arial"/>
                <a:cs typeface="Arial"/>
              </a:rPr>
              <a:t>-</a:t>
            </a:r>
            <a:r>
              <a:rPr lang="en-GB" sz="1400" dirty="0">
                <a:latin typeface="Arial"/>
                <a:cs typeface="Arial"/>
              </a:rPr>
              <a:t>/Å</a:t>
            </a:r>
            <a:r>
              <a:rPr lang="en-GB" sz="1400" baseline="30000" dirty="0">
                <a:latin typeface="Arial"/>
                <a:cs typeface="Arial"/>
              </a:rPr>
              <a:t>2</a:t>
            </a:r>
            <a:r>
              <a:rPr lang="en-GB" sz="1400" dirty="0">
                <a:latin typeface="Arial"/>
                <a:cs typeface="Arial"/>
              </a:rPr>
              <a:t> (C) and after exposing to a further 1000 e</a:t>
            </a:r>
            <a:r>
              <a:rPr lang="en-GB" sz="1400" baseline="30000" dirty="0">
                <a:latin typeface="Arial"/>
                <a:cs typeface="Arial"/>
              </a:rPr>
              <a:t>-</a:t>
            </a:r>
            <a:r>
              <a:rPr lang="en-GB" sz="1400" dirty="0">
                <a:latin typeface="Arial"/>
                <a:cs typeface="Arial"/>
              </a:rPr>
              <a:t>/Å</a:t>
            </a:r>
            <a:r>
              <a:rPr lang="en-GB" sz="1400" baseline="30000" dirty="0">
                <a:latin typeface="Arial"/>
                <a:cs typeface="Arial"/>
              </a:rPr>
              <a:t>2</a:t>
            </a:r>
            <a:r>
              <a:rPr lang="en-GB" sz="1400" dirty="0">
                <a:latin typeface="Arial"/>
                <a:cs typeface="Arial"/>
              </a:rPr>
              <a:t> (D) indicated much less bubbling of the ice. The inset in (D) indicates more clearly the </a:t>
            </a:r>
            <a:r>
              <a:rPr lang="en-GB" sz="1400">
                <a:latin typeface="Arial"/>
                <a:cs typeface="Arial"/>
              </a:rPr>
              <a:t>bubbling of </a:t>
            </a:r>
            <a:r>
              <a:rPr lang="en-GB" sz="1400" dirty="0">
                <a:latin typeface="Arial"/>
                <a:cs typeface="Arial"/>
              </a:rPr>
              <a:t>the vitreous ice shown by the white arrow. Cryo-analytical STEM has been used to characterise a calcium phosphorus rich corona around BaTiO</a:t>
            </a:r>
            <a:r>
              <a:rPr lang="en-GB" sz="1400" baseline="-25000" dirty="0">
                <a:latin typeface="Arial"/>
                <a:cs typeface="Arial"/>
              </a:rPr>
              <a:t>3</a:t>
            </a:r>
            <a:r>
              <a:rPr lang="en-GB" sz="1400" dirty="0">
                <a:latin typeface="Arial"/>
                <a:cs typeface="Arial"/>
              </a:rPr>
              <a:t> nanoparticles suspended in cell culture media (E-F). STEM/EDX maps are shown in (G) for </a:t>
            </a:r>
            <a:r>
              <a:rPr lang="en-GB" sz="1400" dirty="0" err="1">
                <a:latin typeface="Arial"/>
                <a:cs typeface="Arial"/>
              </a:rPr>
              <a:t>Ti</a:t>
            </a:r>
            <a:r>
              <a:rPr lang="en-GB" sz="1400" dirty="0">
                <a:latin typeface="Arial"/>
                <a:cs typeface="Arial"/>
              </a:rPr>
              <a:t> K</a:t>
            </a:r>
            <a:r>
              <a:rPr lang="el-GR" sz="1400" dirty="0">
                <a:latin typeface="Arial"/>
                <a:cs typeface="Arial"/>
              </a:rPr>
              <a:t>α</a:t>
            </a:r>
            <a:r>
              <a:rPr lang="en-GB" sz="1400" dirty="0">
                <a:latin typeface="Arial"/>
                <a:cs typeface="Arial"/>
              </a:rPr>
              <a:t> (blue), Ba L</a:t>
            </a:r>
            <a:r>
              <a:rPr lang="el-GR" sz="1400" dirty="0">
                <a:latin typeface="Arial"/>
                <a:cs typeface="Arial"/>
              </a:rPr>
              <a:t>α</a:t>
            </a:r>
            <a:r>
              <a:rPr lang="en-GB" sz="1400" dirty="0">
                <a:latin typeface="Arial"/>
                <a:cs typeface="Arial"/>
              </a:rPr>
              <a:t> (red), P K</a:t>
            </a:r>
            <a:r>
              <a:rPr lang="el-GR" sz="1400" dirty="0">
                <a:latin typeface="Arial"/>
                <a:cs typeface="Arial"/>
              </a:rPr>
              <a:t>α</a:t>
            </a:r>
            <a:r>
              <a:rPr lang="en-GB" sz="1400" dirty="0">
                <a:latin typeface="Arial"/>
                <a:cs typeface="Arial"/>
              </a:rPr>
              <a:t> (green), Ca K</a:t>
            </a:r>
            <a:r>
              <a:rPr lang="el-GR" sz="1400" dirty="0">
                <a:latin typeface="Arial"/>
                <a:cs typeface="Arial"/>
              </a:rPr>
              <a:t>α</a:t>
            </a:r>
            <a:r>
              <a:rPr lang="en-GB" sz="1400" dirty="0">
                <a:latin typeface="Arial"/>
                <a:cs typeface="Arial"/>
              </a:rPr>
              <a:t> (yellow), Mg K</a:t>
            </a:r>
            <a:r>
              <a:rPr lang="el-GR" sz="1400" dirty="0">
                <a:latin typeface="Arial"/>
                <a:cs typeface="Arial"/>
              </a:rPr>
              <a:t>α</a:t>
            </a:r>
            <a:r>
              <a:rPr lang="en-GB" sz="1400" dirty="0">
                <a:latin typeface="Arial"/>
                <a:cs typeface="Arial"/>
              </a:rPr>
              <a:t> (turquoise) and Na K</a:t>
            </a:r>
            <a:r>
              <a:rPr lang="el-GR" sz="1400" dirty="0">
                <a:latin typeface="Arial"/>
                <a:cs typeface="Arial"/>
              </a:rPr>
              <a:t>α</a:t>
            </a:r>
            <a:r>
              <a:rPr lang="en-GB" sz="1400" dirty="0">
                <a:latin typeface="Arial"/>
                <a:cs typeface="Arial"/>
              </a:rPr>
              <a:t> (pink) and indicate Ca and P spatially resolve to the position of the coating. The EDX data was acquired using a total electron fluence of 1900 e</a:t>
            </a:r>
            <a:r>
              <a:rPr lang="en-GB" sz="1400" baseline="30000" dirty="0">
                <a:latin typeface="Arial"/>
                <a:cs typeface="Arial"/>
              </a:rPr>
              <a:t>-</a:t>
            </a:r>
            <a:r>
              <a:rPr lang="en-GB" sz="1400" dirty="0">
                <a:latin typeface="Arial"/>
                <a:cs typeface="Arial"/>
              </a:rPr>
              <a:t>/Å</a:t>
            </a:r>
            <a:r>
              <a:rPr lang="en-GB" sz="1400" baseline="30000" dirty="0">
                <a:latin typeface="Arial"/>
                <a:cs typeface="Arial"/>
              </a:rPr>
              <a:t>2</a:t>
            </a:r>
            <a:r>
              <a:rPr lang="en-GB" sz="1400" dirty="0">
                <a:latin typeface="Arial"/>
                <a:cs typeface="Arial"/>
              </a:rPr>
              <a:t>.</a:t>
            </a:r>
          </a:p>
        </p:txBody>
      </p:sp>
      <p:sp>
        <p:nvSpPr>
          <p:cNvPr id="27" name="TextBox 26"/>
          <p:cNvSpPr txBox="1"/>
          <p:nvPr/>
        </p:nvSpPr>
        <p:spPr>
          <a:xfrm>
            <a:off x="436173" y="525935"/>
            <a:ext cx="935097" cy="369332"/>
          </a:xfrm>
          <a:prstGeom prst="rect">
            <a:avLst/>
          </a:prstGeom>
          <a:noFill/>
        </p:spPr>
        <p:txBody>
          <a:bodyPr wrap="none" rtlCol="0" anchor="t">
            <a:spAutoFit/>
          </a:bodyPr>
          <a:lstStyle/>
          <a:p>
            <a:r>
              <a:rPr lang="en-US" dirty="0"/>
              <a:t>Figure 9</a:t>
            </a:r>
          </a:p>
        </p:txBody>
      </p:sp>
    </p:spTree>
    <p:extLst>
      <p:ext uri="{BB962C8B-B14F-4D97-AF65-F5344CB8AC3E}">
        <p14:creationId xmlns:p14="http://schemas.microsoft.com/office/powerpoint/2010/main" val="31726663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351A46551881A4EB7575585D0DD4A95" ma:contentTypeVersion="12" ma:contentTypeDescription="Create a new document." ma:contentTypeScope="" ma:versionID="28693383a0a378c4cd643349d674f2ae">
  <xsd:schema xmlns:xsd="http://www.w3.org/2001/XMLSchema" xmlns:xs="http://www.w3.org/2001/XMLSchema" xmlns:p="http://schemas.microsoft.com/office/2006/metadata/properties" xmlns:ns2="5fb5a192-f488-4040-9765-23e672fe8c6b" xmlns:ns3="f8945653-8eff-44ef-a544-b6e82dd5a2f8" targetNamespace="http://schemas.microsoft.com/office/2006/metadata/properties" ma:root="true" ma:fieldsID="93f9f9b4e7ea90bb78eb3da63170a6ec" ns2:_="" ns3:_="">
    <xsd:import namespace="5fb5a192-f488-4040-9765-23e672fe8c6b"/>
    <xsd:import namespace="f8945653-8eff-44ef-a544-b6e82dd5a2f8"/>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fb5a192-f488-4040-9765-23e672fe8c6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8945653-8eff-44ef-a544-b6e82dd5a2f8"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36530F5-D096-4A06-A67B-FED7E000BDD5}">
  <ds:schemaRefs>
    <ds:schemaRef ds:uri="http://schemas.microsoft.com/sharepoint/v3/contenttype/forms"/>
  </ds:schemaRefs>
</ds:datastoreItem>
</file>

<file path=customXml/itemProps2.xml><?xml version="1.0" encoding="utf-8"?>
<ds:datastoreItem xmlns:ds="http://schemas.openxmlformats.org/officeDocument/2006/customXml" ds:itemID="{89814F67-3018-447C-8588-8BDC2FDDC6BC}">
  <ds:schemaRefs>
    <ds:schemaRef ds:uri="5fb5a192-f488-4040-9765-23e672fe8c6b"/>
    <ds:schemaRef ds:uri="f8945653-8eff-44ef-a544-b6e82dd5a2f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21EB65E-2F3B-4831-9272-FF1BBC6D6F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fb5a192-f488-4040-9765-23e672fe8c6b"/>
    <ds:schemaRef ds:uri="f8945653-8eff-44ef-a544-b6e82dd5a2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1353</Words>
  <Application>Microsoft Office PowerPoint</Application>
  <PresentationFormat>Widescreen</PresentationFormat>
  <Paragraphs>52</Paragraphs>
  <Slides>9</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Leeds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Brown</dc:creator>
  <cp:lastModifiedBy>Rik Drummond-Brydson</cp:lastModifiedBy>
  <cp:revision>131</cp:revision>
  <dcterms:created xsi:type="dcterms:W3CDTF">2020-04-06T10:38:59Z</dcterms:created>
  <dcterms:modified xsi:type="dcterms:W3CDTF">2020-12-07T17:23:21Z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0x0101004351A46551881A4EB7575585D0DD4A95</vt:lpwstr>
  </property>
</Properties>
</file>