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58" r:id="rId4"/>
  </p:sldIdLst>
  <p:sldSz cx="10698163" cy="7562850"/>
  <p:notesSz cx="6858000" cy="9144000"/>
  <p:defaultTextStyle>
    <a:defPPr>
      <a:defRPr lang="en-US"/>
    </a:defPPr>
    <a:lvl1pPr marL="0" algn="l" defTabSz="995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25" algn="l" defTabSz="995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850" algn="l" defTabSz="995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776" algn="l" defTabSz="995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701" algn="l" defTabSz="995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626" algn="l" defTabSz="995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551" algn="l" defTabSz="995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477" algn="l" defTabSz="995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403" algn="l" defTabSz="995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3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5"/>
    <p:restoredTop sz="94673"/>
  </p:normalViewPr>
  <p:slideViewPr>
    <p:cSldViewPr showGuides="1">
      <p:cViewPr varScale="1">
        <p:scale>
          <a:sx n="78" d="100"/>
          <a:sy n="78" d="100"/>
        </p:scale>
        <p:origin x="2328" y="102"/>
      </p:cViewPr>
      <p:guideLst>
        <p:guide orient="horz" pos="2382"/>
        <p:guide pos="33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63" y="2349390"/>
            <a:ext cx="9093439" cy="16211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726" y="4285615"/>
            <a:ext cx="7488714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5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3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26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603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02515" y="302867"/>
            <a:ext cx="2607678" cy="6452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9485" y="302867"/>
            <a:ext cx="7644730" cy="64529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73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49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082" y="4859833"/>
            <a:ext cx="9093439" cy="1502066"/>
          </a:xfrm>
        </p:spPr>
        <p:txBody>
          <a:bodyPr anchor="t"/>
          <a:lstStyle>
            <a:lvl1pPr algn="l">
              <a:defRPr sz="4399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082" y="3205461"/>
            <a:ext cx="9093439" cy="1654373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94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918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4pPr>
            <a:lvl5pPr marL="1991891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5pPr>
            <a:lvl6pPr marL="2489863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6pPr>
            <a:lvl7pPr marL="2987836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7pPr>
            <a:lvl8pPr marL="3485809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8pPr>
            <a:lvl9pPr marL="3983781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32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9487" y="1764668"/>
            <a:ext cx="5126204" cy="4991131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3992" y="1764668"/>
            <a:ext cx="5126204" cy="4991131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14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09" y="302867"/>
            <a:ext cx="9628347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09" y="1692891"/>
            <a:ext cx="4726880" cy="70551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972" indent="0">
              <a:buNone/>
              <a:defRPr sz="2200" b="1"/>
            </a:lvl2pPr>
            <a:lvl3pPr marL="995945" indent="0">
              <a:buNone/>
              <a:defRPr sz="2000" b="1"/>
            </a:lvl3pPr>
            <a:lvl4pPr marL="1493918" indent="0">
              <a:buNone/>
              <a:defRPr sz="1700" b="1"/>
            </a:lvl4pPr>
            <a:lvl5pPr marL="1991891" indent="0">
              <a:buNone/>
              <a:defRPr sz="1700" b="1"/>
            </a:lvl5pPr>
            <a:lvl6pPr marL="2489863" indent="0">
              <a:buNone/>
              <a:defRPr sz="1700" b="1"/>
            </a:lvl6pPr>
            <a:lvl7pPr marL="2987836" indent="0">
              <a:buNone/>
              <a:defRPr sz="1700" b="1"/>
            </a:lvl7pPr>
            <a:lvl8pPr marL="3485809" indent="0">
              <a:buNone/>
              <a:defRPr sz="1700" b="1"/>
            </a:lvl8pPr>
            <a:lvl9pPr marL="3983781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09" y="2398406"/>
            <a:ext cx="4726880" cy="43573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4519" y="1692891"/>
            <a:ext cx="4728738" cy="70551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972" indent="0">
              <a:buNone/>
              <a:defRPr sz="2200" b="1"/>
            </a:lvl2pPr>
            <a:lvl3pPr marL="995945" indent="0">
              <a:buNone/>
              <a:defRPr sz="2000" b="1"/>
            </a:lvl3pPr>
            <a:lvl4pPr marL="1493918" indent="0">
              <a:buNone/>
              <a:defRPr sz="1700" b="1"/>
            </a:lvl4pPr>
            <a:lvl5pPr marL="1991891" indent="0">
              <a:buNone/>
              <a:defRPr sz="1700" b="1"/>
            </a:lvl5pPr>
            <a:lvl6pPr marL="2489863" indent="0">
              <a:buNone/>
              <a:defRPr sz="1700" b="1"/>
            </a:lvl6pPr>
            <a:lvl7pPr marL="2987836" indent="0">
              <a:buNone/>
              <a:defRPr sz="1700" b="1"/>
            </a:lvl7pPr>
            <a:lvl8pPr marL="3485809" indent="0">
              <a:buNone/>
              <a:defRPr sz="1700" b="1"/>
            </a:lvl8pPr>
            <a:lvl9pPr marL="3983781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4519" y="2398406"/>
            <a:ext cx="4728738" cy="43573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59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56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818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09" y="301113"/>
            <a:ext cx="3519623" cy="128148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2688" y="301118"/>
            <a:ext cx="5980569" cy="645468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09" y="1582598"/>
            <a:ext cx="3519623" cy="5173200"/>
          </a:xfrm>
        </p:spPr>
        <p:txBody>
          <a:bodyPr/>
          <a:lstStyle>
            <a:lvl1pPr marL="0" indent="0">
              <a:buNone/>
              <a:defRPr sz="1499"/>
            </a:lvl1pPr>
            <a:lvl2pPr marL="497972" indent="0">
              <a:buNone/>
              <a:defRPr sz="1300"/>
            </a:lvl2pPr>
            <a:lvl3pPr marL="995945" indent="0">
              <a:buNone/>
              <a:defRPr sz="1101"/>
            </a:lvl3pPr>
            <a:lvl4pPr marL="1493918" indent="0">
              <a:buNone/>
              <a:defRPr sz="1000"/>
            </a:lvl4pPr>
            <a:lvl5pPr marL="1991891" indent="0">
              <a:buNone/>
              <a:defRPr sz="1000"/>
            </a:lvl5pPr>
            <a:lvl6pPr marL="2489863" indent="0">
              <a:buNone/>
              <a:defRPr sz="1000"/>
            </a:lvl6pPr>
            <a:lvl7pPr marL="2987836" indent="0">
              <a:buNone/>
              <a:defRPr sz="1000"/>
            </a:lvl7pPr>
            <a:lvl8pPr marL="3485809" indent="0">
              <a:buNone/>
              <a:defRPr sz="1000"/>
            </a:lvl8pPr>
            <a:lvl9pPr marL="398378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804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6914" y="5293995"/>
            <a:ext cx="6418898" cy="62498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6914" y="675755"/>
            <a:ext cx="6418898" cy="4537710"/>
          </a:xfrm>
        </p:spPr>
        <p:txBody>
          <a:bodyPr/>
          <a:lstStyle>
            <a:lvl1pPr marL="0" indent="0">
              <a:buNone/>
              <a:defRPr sz="3500"/>
            </a:lvl1pPr>
            <a:lvl2pPr marL="497972" indent="0">
              <a:buNone/>
              <a:defRPr sz="3000"/>
            </a:lvl2pPr>
            <a:lvl3pPr marL="995945" indent="0">
              <a:buNone/>
              <a:defRPr sz="2600"/>
            </a:lvl3pPr>
            <a:lvl4pPr marL="1493918" indent="0">
              <a:buNone/>
              <a:defRPr sz="2200"/>
            </a:lvl4pPr>
            <a:lvl5pPr marL="1991891" indent="0">
              <a:buNone/>
              <a:defRPr sz="2200"/>
            </a:lvl5pPr>
            <a:lvl6pPr marL="2489863" indent="0">
              <a:buNone/>
              <a:defRPr sz="2200"/>
            </a:lvl6pPr>
            <a:lvl7pPr marL="2987836" indent="0">
              <a:buNone/>
              <a:defRPr sz="2200"/>
            </a:lvl7pPr>
            <a:lvl8pPr marL="3485809" indent="0">
              <a:buNone/>
              <a:defRPr sz="2200"/>
            </a:lvl8pPr>
            <a:lvl9pPr marL="3983781" indent="0">
              <a:buNone/>
              <a:defRPr sz="22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6914" y="5918981"/>
            <a:ext cx="6418898" cy="887584"/>
          </a:xfrm>
        </p:spPr>
        <p:txBody>
          <a:bodyPr/>
          <a:lstStyle>
            <a:lvl1pPr marL="0" indent="0">
              <a:buNone/>
              <a:defRPr sz="1499"/>
            </a:lvl1pPr>
            <a:lvl2pPr marL="497972" indent="0">
              <a:buNone/>
              <a:defRPr sz="1300"/>
            </a:lvl2pPr>
            <a:lvl3pPr marL="995945" indent="0">
              <a:buNone/>
              <a:defRPr sz="1101"/>
            </a:lvl3pPr>
            <a:lvl4pPr marL="1493918" indent="0">
              <a:buNone/>
              <a:defRPr sz="1000"/>
            </a:lvl4pPr>
            <a:lvl5pPr marL="1991891" indent="0">
              <a:buNone/>
              <a:defRPr sz="1000"/>
            </a:lvl5pPr>
            <a:lvl6pPr marL="2489863" indent="0">
              <a:buNone/>
              <a:defRPr sz="1000"/>
            </a:lvl6pPr>
            <a:lvl7pPr marL="2987836" indent="0">
              <a:buNone/>
              <a:defRPr sz="1000"/>
            </a:lvl7pPr>
            <a:lvl8pPr marL="3485809" indent="0">
              <a:buNone/>
              <a:defRPr sz="1000"/>
            </a:lvl8pPr>
            <a:lvl9pPr marL="398378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5D40C-A8DC-479A-A5D3-E7B4936A184B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27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909" y="302867"/>
            <a:ext cx="9628347" cy="1260475"/>
          </a:xfrm>
          <a:prstGeom prst="rect">
            <a:avLst/>
          </a:prstGeom>
        </p:spPr>
        <p:txBody>
          <a:bodyPr vert="horz" lIns="99596" tIns="49798" rIns="99596" bIns="4979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09" y="1764668"/>
            <a:ext cx="9628347" cy="4991131"/>
          </a:xfrm>
          <a:prstGeom prst="rect">
            <a:avLst/>
          </a:prstGeom>
        </p:spPr>
        <p:txBody>
          <a:bodyPr vert="horz" lIns="99596" tIns="49798" rIns="99596" bIns="4979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08" y="7009644"/>
            <a:ext cx="2496238" cy="402652"/>
          </a:xfrm>
          <a:prstGeom prst="rect">
            <a:avLst/>
          </a:prstGeom>
        </p:spPr>
        <p:txBody>
          <a:bodyPr vert="horz" lIns="99596" tIns="49798" rIns="99596" bIns="4979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5D40C-A8DC-479A-A5D3-E7B4936A184B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5207" y="7009644"/>
            <a:ext cx="3387752" cy="402652"/>
          </a:xfrm>
          <a:prstGeom prst="rect">
            <a:avLst/>
          </a:prstGeom>
        </p:spPr>
        <p:txBody>
          <a:bodyPr vert="horz" lIns="99596" tIns="49798" rIns="99596" bIns="4979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7018" y="7009644"/>
            <a:ext cx="2496238" cy="402652"/>
          </a:xfrm>
          <a:prstGeom prst="rect">
            <a:avLst/>
          </a:prstGeom>
        </p:spPr>
        <p:txBody>
          <a:bodyPr vert="horz" lIns="99596" tIns="49798" rIns="99596" bIns="4979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35FAC-C7EA-4164-B888-497B3F49A5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274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945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480" indent="-373480" algn="l" defTabSz="995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9205" indent="-311233" algn="l" defTabSz="995945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931" indent="-248987" algn="l" defTabSz="995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905" indent="-248987" algn="l" defTabSz="995945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876" indent="-248987" algn="l" defTabSz="995945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849" indent="-248987" algn="l" defTabSz="995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6823" indent="-248987" algn="l" defTabSz="995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4794" indent="-248987" algn="l" defTabSz="995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2768" indent="-248987" algn="l" defTabSz="9959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59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972" algn="l" defTabSz="9959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945" algn="l" defTabSz="9959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918" algn="l" defTabSz="9959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891" algn="l" defTabSz="9959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863" algn="l" defTabSz="9959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836" algn="l" defTabSz="9959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5809" algn="l" defTabSz="9959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3781" algn="l" defTabSz="9959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36A56C7-4B89-4A7C-9C00-14E477652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6391" y="696586"/>
            <a:ext cx="1673636" cy="61291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9810" tIns="69810" rIns="69810" bIns="69810" numCol="1" anchor="ctr" anchorCtr="0" compatLnSpc="1">
            <a:prstTxWarp prst="textNoShape">
              <a:avLst/>
            </a:prstTxWarp>
          </a:bodyPr>
          <a:lstStyle/>
          <a:p>
            <a:pPr algn="ctr"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8033 records identified through database searches</a:t>
            </a:r>
            <a:endParaRPr lang="en-US" altLang="zh-CN" sz="1000">
              <a:latin typeface="Arial" panose="020B0604020202020204" pitchFamily="34" charset="0"/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719C3F92-B20B-458B-9590-E1A88C25C231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407581" y="2532407"/>
            <a:ext cx="1231537" cy="30277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34904" tIns="34904" rIns="34904" bIns="34904" numCol="1" anchor="t" anchorCtr="0" compatLnSpc="1">
            <a:prstTxWarp prst="textNoShape">
              <a:avLst/>
            </a:prstTxWarp>
          </a:bodyPr>
          <a:lstStyle/>
          <a:p>
            <a:pPr algn="ctr"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Screening</a:t>
            </a:r>
            <a:endParaRPr lang="en-CA" altLang="en-US" sz="1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98131"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altLang="en-US" sz="1000" dirty="0">
              <a:latin typeface="Arial" panose="020B0604020202020204" pitchFamily="34" charset="0"/>
            </a:endParaRPr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927AE276-E3AD-423B-BB07-A8F37BAC411A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411369" y="5226593"/>
            <a:ext cx="1231534" cy="29773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34904" tIns="34904" rIns="34904" bIns="34904" numCol="1" anchor="t" anchorCtr="0" compatLnSpc="1">
            <a:prstTxWarp prst="textNoShape">
              <a:avLst/>
            </a:prstTxWarp>
          </a:bodyPr>
          <a:lstStyle/>
          <a:p>
            <a:pPr algn="ctr"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Included</a:t>
            </a:r>
            <a:endParaRPr lang="en-CA" altLang="en-US" sz="1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98131"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altLang="en-US" sz="1000" dirty="0">
              <a:latin typeface="Arial" panose="020B0604020202020204" pitchFamily="34" charset="0"/>
            </a:endParaRPr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463B1824-1624-4CED-AAD8-11EE2589D97F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412000" y="3880132"/>
            <a:ext cx="1231534" cy="298991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34904" tIns="34904" rIns="34904" bIns="34904" numCol="1" anchor="t" anchorCtr="0" compatLnSpc="1">
            <a:prstTxWarp prst="textNoShape">
              <a:avLst/>
            </a:prstTxWarp>
          </a:bodyPr>
          <a:lstStyle/>
          <a:p>
            <a:pPr algn="ctr"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Eligibility</a:t>
            </a:r>
            <a:endParaRPr lang="en-CA" altLang="en-US" sz="1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AutoShape 6">
            <a:extLst>
              <a:ext uri="{FF2B5EF4-FFF2-40B4-BE49-F238E27FC236}">
                <a16:creationId xmlns:a16="http://schemas.microsoft.com/office/drawing/2014/main" id="{5FB00485-0361-4632-81AC-F5EC8B2C088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37661" y="1309502"/>
            <a:ext cx="0" cy="59466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CCCCCC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0" name="AutoShape 8">
            <a:extLst>
              <a:ext uri="{FF2B5EF4-FFF2-40B4-BE49-F238E27FC236}">
                <a16:creationId xmlns:a16="http://schemas.microsoft.com/office/drawing/2014/main" id="{E9A12817-2812-44A9-AF83-460FB7E5D424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410737" y="1188622"/>
            <a:ext cx="1231537" cy="296468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34904" tIns="34904" rIns="34904" bIns="34904" numCol="1" anchor="t" anchorCtr="0" compatLnSpc="1">
            <a:prstTxWarp prst="textNoShape">
              <a:avLst/>
            </a:prstTxWarp>
          </a:bodyPr>
          <a:lstStyle/>
          <a:p>
            <a:pPr algn="ctr"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Identification</a:t>
            </a:r>
            <a:endParaRPr lang="en-CA" altLang="en-US" sz="1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98131"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altLang="en-US" sz="1000" dirty="0">
              <a:latin typeface="Arial" panose="020B0604020202020204" pitchFamily="34" charset="0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677C45E2-DB9E-4F30-9C3D-F2B0AA688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7261" y="697101"/>
            <a:ext cx="1771238" cy="6157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9810" tIns="69810" rIns="69810" bIns="69810" numCol="1" anchor="ctr" anchorCtr="0" compatLnSpc="1">
            <a:prstTxWarp prst="textNoShape">
              <a:avLst/>
            </a:prstTxWarp>
          </a:bodyPr>
          <a:lstStyle/>
          <a:p>
            <a:pPr algn="ctr"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 additional records identified through other sources</a:t>
            </a:r>
            <a:endParaRPr lang="en-US" altLang="zh-CN" sz="1000">
              <a:latin typeface="Arial" panose="020B0604020202020204" pitchFamily="34" charset="0"/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D60A68-ED7C-419E-9C9A-420351C50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6280" y="1915216"/>
            <a:ext cx="2202694" cy="51313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9810" tIns="69810" rIns="69810" bIns="69810" numCol="1" anchor="ctr" anchorCtr="0" compatLnSpc="1">
            <a:prstTxWarp prst="textNoShape">
              <a:avLst/>
            </a:prstTxWarp>
          </a:bodyPr>
          <a:lstStyle/>
          <a:p>
            <a:pPr algn="ctr"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4614 records after duplicates removed</a:t>
            </a:r>
            <a:endParaRPr lang="en-US" altLang="zh-CN" sz="1000" dirty="0"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A3DFC3-83D3-4428-8416-704FC4E1D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6590" y="2637637"/>
            <a:ext cx="1488648" cy="6200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9810" tIns="69810" rIns="69810" bIns="69810" numCol="1" anchor="ctr" anchorCtr="0" compatLnSpc="1">
            <a:prstTxWarp prst="textNoShape">
              <a:avLst/>
            </a:prstTxWarp>
          </a:bodyPr>
          <a:lstStyle/>
          <a:p>
            <a:pPr algn="ctr"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4439 records excluded in title/abstract screening</a:t>
            </a:r>
            <a:endParaRPr lang="en-US" altLang="zh-CN" sz="1000">
              <a:latin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E69E598-6A2A-4F73-9C95-3CE57AC2E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7200" y="3278865"/>
            <a:ext cx="1362492" cy="6157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9810" tIns="69810" rIns="69810" bIns="69810" numCol="1" anchor="ctr" anchorCtr="0" compatLnSpc="1">
            <a:prstTxWarp prst="textNoShape">
              <a:avLst/>
            </a:prstTxWarp>
          </a:bodyPr>
          <a:lstStyle/>
          <a:p>
            <a:pPr algn="ctr"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175 full-text articles assessed for eligibility</a:t>
            </a:r>
            <a:endParaRPr lang="en-US" altLang="zh-CN" sz="1000">
              <a:latin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21B4D74-6F13-413C-BD24-2FFC39B78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2535" y="3851773"/>
            <a:ext cx="1579481" cy="23062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9810" tIns="69810" rIns="69810" bIns="69810" numCol="1" anchor="ctr" anchorCtr="0" compatLnSpc="1">
            <a:prstTxWarp prst="textNoShape">
              <a:avLst/>
            </a:prstTxWarp>
          </a:bodyPr>
          <a:lstStyle/>
          <a:p>
            <a:pPr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132</a:t>
            </a:r>
            <a:r>
              <a:rPr lang="en-US" altLang="zh-CN" sz="1000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full-text articles excluded:</a:t>
            </a:r>
            <a:endParaRPr lang="en-US" altLang="zh-CN" sz="1000" dirty="0"/>
          </a:p>
          <a:p>
            <a:pPr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31 Not case-control design</a:t>
            </a:r>
            <a:endParaRPr lang="en-US" altLang="zh-CN" sz="1000" dirty="0"/>
          </a:p>
          <a:p>
            <a:pPr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22 Outside prison setting</a:t>
            </a:r>
            <a:endParaRPr lang="en-US" altLang="zh-CN" sz="1000" dirty="0"/>
          </a:p>
          <a:p>
            <a:pPr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21 Outcome not completed    suicide</a:t>
            </a:r>
            <a:endParaRPr lang="en-US" altLang="zh-CN" sz="1000" dirty="0"/>
          </a:p>
          <a:p>
            <a:pPr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19 No risk factors explored</a:t>
            </a:r>
            <a:endParaRPr lang="en-US" altLang="zh-CN" sz="1000" dirty="0"/>
          </a:p>
          <a:p>
            <a:pPr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19 Review articles</a:t>
            </a:r>
            <a:endParaRPr lang="en-US" altLang="zh-CN" sz="1000" dirty="0"/>
          </a:p>
          <a:p>
            <a:pPr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12 Not prison population</a:t>
            </a:r>
            <a:endParaRPr lang="en-US" altLang="zh-CN" sz="1000" dirty="0"/>
          </a:p>
          <a:p>
            <a:pPr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 No/inappropriate control group</a:t>
            </a:r>
            <a:endParaRPr lang="en-US" altLang="zh-CN" sz="1000" dirty="0"/>
          </a:p>
          <a:p>
            <a:pPr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 Duplicates</a:t>
            </a:r>
            <a:endParaRPr lang="en-US" altLang="zh-CN" sz="1000" dirty="0"/>
          </a:p>
          <a:p>
            <a:pPr defTabSz="698131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1000" dirty="0">
              <a:latin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79D9C3E-16C7-4BE9-903C-FBCA30745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4769" y="4573388"/>
            <a:ext cx="1361230" cy="6784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9810" tIns="69810" rIns="69810" bIns="69810" numCol="1" anchor="ctr" anchorCtr="0" compatLnSpc="1">
            <a:prstTxWarp prst="textNoShape">
              <a:avLst/>
            </a:prstTxWarp>
          </a:bodyPr>
          <a:lstStyle/>
          <a:p>
            <a:pPr algn="ctr"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43 studies included </a:t>
            </a:r>
            <a:endParaRPr lang="en-US" altLang="zh-CN" sz="1000" dirty="0">
              <a:latin typeface="Arial" panose="020B0604020202020204" pitchFamily="34" charset="0"/>
            </a:endParaRPr>
          </a:p>
        </p:txBody>
      </p:sp>
      <p:cxnSp>
        <p:nvCxnSpPr>
          <p:cNvPr id="17" name="AutoShape 21">
            <a:extLst>
              <a:ext uri="{FF2B5EF4-FFF2-40B4-BE49-F238E27FC236}">
                <a16:creationId xmlns:a16="http://schemas.microsoft.com/office/drawing/2014/main" id="{EACBF03B-6EE4-41C7-9C8B-5B7F580DD152}"/>
              </a:ext>
            </a:extLst>
          </p:cNvPr>
          <p:cNvCxnSpPr>
            <a:cxnSpLocks noChangeShapeType="1"/>
            <a:endCxn id="13" idx="1"/>
          </p:cNvCxnSpPr>
          <p:nvPr/>
        </p:nvCxnSpPr>
        <p:spPr bwMode="auto">
          <a:xfrm>
            <a:off x="5124316" y="2947659"/>
            <a:ext cx="862279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CCCCCC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9" name="AutoShape 21">
            <a:extLst>
              <a:ext uri="{FF2B5EF4-FFF2-40B4-BE49-F238E27FC236}">
                <a16:creationId xmlns:a16="http://schemas.microsoft.com/office/drawing/2014/main" id="{1720E252-F6E9-40CC-81AD-12A98A4B08E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32122" y="5807053"/>
            <a:ext cx="565506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CCCCCC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0" name="Rectangle 9">
            <a:extLst>
              <a:ext uri="{FF2B5EF4-FFF2-40B4-BE49-F238E27FC236}">
                <a16:creationId xmlns:a16="http://schemas.microsoft.com/office/drawing/2014/main" id="{FB6067AD-1FCB-47A6-A1E2-3D4B1D6FA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3542" y="5496951"/>
            <a:ext cx="1208580" cy="58155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9810" tIns="69810" rIns="69810" bIns="69810" numCol="1" anchor="ctr" anchorCtr="0" compatLnSpc="1">
            <a:prstTxWarp prst="textNoShape">
              <a:avLst/>
            </a:prstTxWarp>
          </a:bodyPr>
          <a:lstStyle/>
          <a:p>
            <a:pPr algn="ctr"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34 studies included from previous review</a:t>
            </a:r>
            <a:endParaRPr lang="en-US" altLang="zh-CN" sz="1000">
              <a:latin typeface="Arial" panose="020B0604020202020204" pitchFamily="34" charset="0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B840075B-94DF-4C12-9586-BF4C75F24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1095" y="6269156"/>
            <a:ext cx="1208580" cy="81104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69810" tIns="69810" rIns="69810" bIns="69810" numCol="1" anchor="ctr" anchorCtr="0" compatLnSpc="1">
            <a:prstTxWarp prst="textNoShape">
              <a:avLst/>
            </a:prstTxWarp>
          </a:bodyPr>
          <a:lstStyle/>
          <a:p>
            <a:pPr algn="ctr"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77 studies included in quantitative synthesis</a:t>
            </a:r>
            <a:endParaRPr lang="en-US" altLang="zh-CN" sz="1000">
              <a:latin typeface="Arial" panose="020B0604020202020204" pitchFamily="34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724F253-9821-471A-8F51-5BF37FEDCBA7}"/>
              </a:ext>
            </a:extLst>
          </p:cNvPr>
          <p:cNvCxnSpPr>
            <a:stCxn id="16" idx="2"/>
            <a:endCxn id="21" idx="0"/>
          </p:cNvCxnSpPr>
          <p:nvPr/>
        </p:nvCxnSpPr>
        <p:spPr>
          <a:xfrm>
            <a:off x="5105384" y="5251875"/>
            <a:ext cx="0" cy="101728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CCCCCC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23" name="AutoShape 21">
            <a:extLst>
              <a:ext uri="{FF2B5EF4-FFF2-40B4-BE49-F238E27FC236}">
                <a16:creationId xmlns:a16="http://schemas.microsoft.com/office/drawing/2014/main" id="{1ED37E0E-868A-47B1-A925-4A9214958DC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17021" y="4265415"/>
            <a:ext cx="101586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CCCCCC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5" name="Rectangle 22">
            <a:extLst>
              <a:ext uri="{FF2B5EF4-FFF2-40B4-BE49-F238E27FC236}">
                <a16:creationId xmlns:a16="http://schemas.microsoft.com/office/drawing/2014/main" id="{7C60C6A9-7AB4-4FA5-A3FF-0F5D516B8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7281" y="276028"/>
            <a:ext cx="6334293" cy="285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810" tIns="34904" rIns="69810" bIns="34904" numCol="1" anchor="ctr" anchorCtr="0" compatLnSpc="1">
            <a:prstTxWarp prst="textNoShape">
              <a:avLst/>
            </a:prstTxWarp>
            <a:spAutoFit/>
          </a:bodyPr>
          <a:lstStyle/>
          <a:p>
            <a:pPr defTabSz="69813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1A1718"/>
                </a:solidFill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Figure 1. Flow diagram of the systematic search for updated studies (2006-2020)</a:t>
            </a:r>
            <a:endParaRPr lang="en-GB" altLang="en-US" sz="1400" dirty="0"/>
          </a:p>
        </p:txBody>
      </p:sp>
      <p:sp>
        <p:nvSpPr>
          <p:cNvPr id="26" name="Rectangle 35">
            <a:extLst>
              <a:ext uri="{FF2B5EF4-FFF2-40B4-BE49-F238E27FC236}">
                <a16:creationId xmlns:a16="http://schemas.microsoft.com/office/drawing/2014/main" id="{E6F1D046-C232-4FE3-BF8D-1933E7FB3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7027" y="213858"/>
            <a:ext cx="5449965" cy="305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810" tIns="34904" rIns="69810" bIns="3490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1526"/>
          </a:p>
        </p:txBody>
      </p:sp>
      <p:cxnSp>
        <p:nvCxnSpPr>
          <p:cNvPr id="36" name="AutoShape 6">
            <a:extLst>
              <a:ext uri="{FF2B5EF4-FFF2-40B4-BE49-F238E27FC236}">
                <a16:creationId xmlns:a16="http://schemas.microsoft.com/office/drawing/2014/main" id="{370B16B9-A463-4B2C-859C-BF509253709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986590" y="1309502"/>
            <a:ext cx="0" cy="59466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CCCCCC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8" name="AutoShape 6">
            <a:extLst>
              <a:ext uri="{FF2B5EF4-FFF2-40B4-BE49-F238E27FC236}">
                <a16:creationId xmlns:a16="http://schemas.microsoft.com/office/drawing/2014/main" id="{703115A6-CB3D-40AA-8A41-D6E47FC770E8}"/>
              </a:ext>
            </a:extLst>
          </p:cNvPr>
          <p:cNvCxnSpPr>
            <a:cxnSpLocks noChangeShapeType="1"/>
            <a:stCxn id="12" idx="2"/>
            <a:endCxn id="14" idx="0"/>
          </p:cNvCxnSpPr>
          <p:nvPr/>
        </p:nvCxnSpPr>
        <p:spPr bwMode="auto">
          <a:xfrm>
            <a:off x="5097629" y="2428354"/>
            <a:ext cx="818" cy="8505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CCCCCC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4D6AF0B2-24B5-4AD5-8D10-3E61954DD48F}"/>
              </a:ext>
            </a:extLst>
          </p:cNvPr>
          <p:cNvCxnSpPr>
            <a:stCxn id="14" idx="2"/>
            <a:endCxn id="16" idx="0"/>
          </p:cNvCxnSpPr>
          <p:nvPr/>
        </p:nvCxnSpPr>
        <p:spPr>
          <a:xfrm>
            <a:off x="5098444" y="3894632"/>
            <a:ext cx="6940" cy="67875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CCCCCC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89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44299" y="657226"/>
            <a:ext cx="9857782" cy="6217919"/>
            <a:chOff x="63299" y="672465"/>
            <a:chExt cx="9857782" cy="6217919"/>
          </a:xfrm>
        </p:grpSpPr>
        <p:sp>
          <p:nvSpPr>
            <p:cNvPr id="3" name="rc3"/>
            <p:cNvSpPr/>
            <p:nvPr/>
          </p:nvSpPr>
          <p:spPr>
            <a:xfrm>
              <a:off x="777081" y="672465"/>
              <a:ext cx="9144000" cy="621791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dirty="0"/>
            </a:p>
          </p:txBody>
        </p:sp>
        <p:sp>
          <p:nvSpPr>
            <p:cNvPr id="4" name="tx4"/>
            <p:cNvSpPr/>
            <p:nvPr/>
          </p:nvSpPr>
          <p:spPr>
            <a:xfrm>
              <a:off x="519195" y="2965536"/>
              <a:ext cx="693316" cy="1000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1055"/>
                </a:lnSpc>
              </a:pPr>
              <a:r>
                <a:rPr sz="1055" b="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Risk factor</a:t>
              </a:r>
            </a:p>
          </p:txBody>
        </p:sp>
        <p:sp>
          <p:nvSpPr>
            <p:cNvPr id="5" name="tx5"/>
            <p:cNvSpPr/>
            <p:nvPr/>
          </p:nvSpPr>
          <p:spPr>
            <a:xfrm>
              <a:off x="195402" y="3169410"/>
              <a:ext cx="1340901" cy="9108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Murder/homicide offence</a:t>
              </a:r>
            </a:p>
          </p:txBody>
        </p:sp>
        <p:sp>
          <p:nvSpPr>
            <p:cNvPr id="6" name="tx6"/>
            <p:cNvSpPr/>
            <p:nvPr/>
          </p:nvSpPr>
          <p:spPr>
            <a:xfrm>
              <a:off x="462821" y="3369018"/>
              <a:ext cx="806063" cy="9108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Violent offence</a:t>
              </a:r>
            </a:p>
          </p:txBody>
        </p:sp>
        <p:sp>
          <p:nvSpPr>
            <p:cNvPr id="7" name="tx7"/>
            <p:cNvSpPr/>
            <p:nvPr/>
          </p:nvSpPr>
          <p:spPr>
            <a:xfrm>
              <a:off x="462821" y="3567435"/>
              <a:ext cx="806063" cy="922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Sexual offence</a:t>
              </a:r>
            </a:p>
          </p:txBody>
        </p:sp>
        <p:sp>
          <p:nvSpPr>
            <p:cNvPr id="8" name="tx8"/>
            <p:cNvSpPr/>
            <p:nvPr/>
          </p:nvSpPr>
          <p:spPr>
            <a:xfrm>
              <a:off x="63299" y="3743628"/>
              <a:ext cx="1605107" cy="11568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Burglary/robbery/theft offence</a:t>
              </a:r>
            </a:p>
          </p:txBody>
        </p:sp>
        <p:sp>
          <p:nvSpPr>
            <p:cNvPr id="9" name="tx9"/>
            <p:cNvSpPr/>
            <p:nvPr/>
          </p:nvSpPr>
          <p:spPr>
            <a:xfrm>
              <a:off x="517048" y="3943236"/>
              <a:ext cx="697608" cy="11568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Drug offence</a:t>
              </a:r>
            </a:p>
          </p:txBody>
        </p:sp>
        <p:sp>
          <p:nvSpPr>
            <p:cNvPr id="10" name="tx10"/>
            <p:cNvSpPr/>
            <p:nvPr/>
          </p:nvSpPr>
          <p:spPr>
            <a:xfrm>
              <a:off x="1812789" y="2963551"/>
              <a:ext cx="1192490" cy="10199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1055"/>
                </a:lnSpc>
              </a:pPr>
              <a:r>
                <a:rPr sz="1055" b="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Number of Studies</a:t>
              </a:r>
            </a:p>
          </p:txBody>
        </p:sp>
        <p:sp>
          <p:nvSpPr>
            <p:cNvPr id="11" name="tx11"/>
            <p:cNvSpPr/>
            <p:nvPr/>
          </p:nvSpPr>
          <p:spPr>
            <a:xfrm>
              <a:off x="2341272" y="3175562"/>
              <a:ext cx="135523" cy="8493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17</a:t>
              </a:r>
            </a:p>
          </p:txBody>
        </p:sp>
        <p:sp>
          <p:nvSpPr>
            <p:cNvPr id="12" name="tx12"/>
            <p:cNvSpPr/>
            <p:nvPr/>
          </p:nvSpPr>
          <p:spPr>
            <a:xfrm>
              <a:off x="2341272" y="3372590"/>
              <a:ext cx="135523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10</a:t>
              </a:r>
            </a:p>
          </p:txBody>
        </p:sp>
        <p:sp>
          <p:nvSpPr>
            <p:cNvPr id="13" name="tx13"/>
            <p:cNvSpPr/>
            <p:nvPr/>
          </p:nvSpPr>
          <p:spPr>
            <a:xfrm>
              <a:off x="2341272" y="3572595"/>
              <a:ext cx="135523" cy="8711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15</a:t>
              </a:r>
            </a:p>
          </p:txBody>
        </p:sp>
        <p:sp>
          <p:nvSpPr>
            <p:cNvPr id="14" name="tx14"/>
            <p:cNvSpPr/>
            <p:nvPr/>
          </p:nvSpPr>
          <p:spPr>
            <a:xfrm>
              <a:off x="2341272" y="3774386"/>
              <a:ext cx="135523" cy="8493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11</a:t>
              </a:r>
            </a:p>
          </p:txBody>
        </p:sp>
        <p:sp>
          <p:nvSpPr>
            <p:cNvPr id="15" name="tx15"/>
            <p:cNvSpPr/>
            <p:nvPr/>
          </p:nvSpPr>
          <p:spPr>
            <a:xfrm>
              <a:off x="2375153" y="3971215"/>
              <a:ext cx="67761" cy="877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6</a:t>
              </a:r>
            </a:p>
          </p:txBody>
        </p:sp>
        <p:sp>
          <p:nvSpPr>
            <p:cNvPr id="16" name="tx16"/>
            <p:cNvSpPr/>
            <p:nvPr/>
          </p:nvSpPr>
          <p:spPr>
            <a:xfrm>
              <a:off x="3149057" y="2943311"/>
              <a:ext cx="685914" cy="12223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1055"/>
                </a:lnSpc>
              </a:pPr>
              <a:r>
                <a:rPr sz="1055" b="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Cases, n/N</a:t>
              </a:r>
            </a:p>
          </p:txBody>
        </p:sp>
        <p:sp>
          <p:nvSpPr>
            <p:cNvPr id="17" name="tx17"/>
            <p:cNvSpPr/>
            <p:nvPr/>
          </p:nvSpPr>
          <p:spPr>
            <a:xfrm>
              <a:off x="3237922" y="3170799"/>
              <a:ext cx="508184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649/3427</a:t>
              </a:r>
            </a:p>
          </p:txBody>
        </p:sp>
        <p:sp>
          <p:nvSpPr>
            <p:cNvPr id="18" name="tx18"/>
            <p:cNvSpPr/>
            <p:nvPr/>
          </p:nvSpPr>
          <p:spPr>
            <a:xfrm>
              <a:off x="3237922" y="3370407"/>
              <a:ext cx="508184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611/2913</a:t>
              </a:r>
            </a:p>
          </p:txBody>
        </p:sp>
        <p:sp>
          <p:nvSpPr>
            <p:cNvPr id="19" name="tx19"/>
            <p:cNvSpPr/>
            <p:nvPr/>
          </p:nvSpPr>
          <p:spPr>
            <a:xfrm>
              <a:off x="3237922" y="3570015"/>
              <a:ext cx="508184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627/5570</a:t>
              </a:r>
            </a:p>
          </p:txBody>
        </p:sp>
        <p:sp>
          <p:nvSpPr>
            <p:cNvPr id="20" name="tx20"/>
            <p:cNvSpPr/>
            <p:nvPr/>
          </p:nvSpPr>
          <p:spPr>
            <a:xfrm>
              <a:off x="3305684" y="3769623"/>
              <a:ext cx="372660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72/313</a:t>
              </a:r>
            </a:p>
          </p:txBody>
        </p:sp>
        <p:sp>
          <p:nvSpPr>
            <p:cNvPr id="21" name="tx21"/>
            <p:cNvSpPr/>
            <p:nvPr/>
          </p:nvSpPr>
          <p:spPr>
            <a:xfrm>
              <a:off x="3237922" y="3969231"/>
              <a:ext cx="508184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606/6210</a:t>
              </a:r>
            </a:p>
          </p:txBody>
        </p:sp>
        <p:sp>
          <p:nvSpPr>
            <p:cNvPr id="22" name="tx22"/>
            <p:cNvSpPr/>
            <p:nvPr/>
          </p:nvSpPr>
          <p:spPr>
            <a:xfrm>
              <a:off x="3978791" y="2943311"/>
              <a:ext cx="842066" cy="12223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1055"/>
                </a:lnSpc>
              </a:pPr>
              <a:r>
                <a:rPr sz="1055" b="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Controls, n/N</a:t>
              </a:r>
            </a:p>
          </p:txBody>
        </p:sp>
        <p:sp>
          <p:nvSpPr>
            <p:cNvPr id="23" name="tx23"/>
            <p:cNvSpPr/>
            <p:nvPr/>
          </p:nvSpPr>
          <p:spPr>
            <a:xfrm>
              <a:off x="4145732" y="3170799"/>
              <a:ext cx="508184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255/3599</a:t>
              </a:r>
            </a:p>
          </p:txBody>
        </p:sp>
        <p:sp>
          <p:nvSpPr>
            <p:cNvPr id="24" name="tx24"/>
            <p:cNvSpPr/>
            <p:nvPr/>
          </p:nvSpPr>
          <p:spPr>
            <a:xfrm>
              <a:off x="4145732" y="3370407"/>
              <a:ext cx="508184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410/3065</a:t>
              </a:r>
            </a:p>
          </p:txBody>
        </p:sp>
        <p:sp>
          <p:nvSpPr>
            <p:cNvPr id="25" name="tx25"/>
            <p:cNvSpPr/>
            <p:nvPr/>
          </p:nvSpPr>
          <p:spPr>
            <a:xfrm>
              <a:off x="4145732" y="3570015"/>
              <a:ext cx="508184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481/5570</a:t>
              </a:r>
            </a:p>
          </p:txBody>
        </p:sp>
        <p:sp>
          <p:nvSpPr>
            <p:cNvPr id="26" name="tx26"/>
            <p:cNvSpPr/>
            <p:nvPr/>
          </p:nvSpPr>
          <p:spPr>
            <a:xfrm>
              <a:off x="4179613" y="3769623"/>
              <a:ext cx="440422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277/992</a:t>
              </a:r>
            </a:p>
          </p:txBody>
        </p:sp>
        <p:sp>
          <p:nvSpPr>
            <p:cNvPr id="27" name="tx27"/>
            <p:cNvSpPr/>
            <p:nvPr/>
          </p:nvSpPr>
          <p:spPr>
            <a:xfrm>
              <a:off x="4111851" y="3969231"/>
              <a:ext cx="575946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1344/6140</a:t>
              </a:r>
            </a:p>
          </p:txBody>
        </p:sp>
        <p:sp>
          <p:nvSpPr>
            <p:cNvPr id="28" name="tx28"/>
            <p:cNvSpPr/>
            <p:nvPr/>
          </p:nvSpPr>
          <p:spPr>
            <a:xfrm>
              <a:off x="4964614" y="2939143"/>
              <a:ext cx="1214891" cy="12640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1055"/>
                </a:lnSpc>
              </a:pPr>
              <a:r>
                <a:rPr sz="1055" b="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Pooled OR (95%CI)</a:t>
              </a:r>
            </a:p>
          </p:txBody>
        </p:sp>
        <p:sp>
          <p:nvSpPr>
            <p:cNvPr id="29" name="tx29"/>
            <p:cNvSpPr/>
            <p:nvPr/>
          </p:nvSpPr>
          <p:spPr>
            <a:xfrm>
              <a:off x="5240211" y="3146788"/>
              <a:ext cx="663698" cy="11370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3.1 (2.2-4.2)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5240211" y="3346396"/>
              <a:ext cx="663698" cy="11370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2.1 (1.4-3.0)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5240211" y="3546004"/>
              <a:ext cx="663698" cy="11370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1.4 (1.1-1.9)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5240211" y="3745612"/>
              <a:ext cx="663698" cy="11370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0.7 (0.6-0.9)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5240211" y="3945220"/>
              <a:ext cx="663698" cy="11370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0.4 (0.3-0.5)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6394869" y="2992325"/>
              <a:ext cx="67071" cy="7322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1055"/>
                </a:lnSpc>
              </a:pPr>
              <a:r>
                <a:rPr sz="1055" b="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z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6343718" y="3172585"/>
              <a:ext cx="169375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6.8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6343718" y="3372391"/>
              <a:ext cx="169375" cy="877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3.7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6343718" y="3574182"/>
              <a:ext cx="169375" cy="8552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2.7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6323431" y="3773790"/>
              <a:ext cx="209949" cy="8552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-2.7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6323431" y="3971215"/>
              <a:ext cx="209949" cy="877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-6.7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6677392" y="2940731"/>
              <a:ext cx="469634" cy="12481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1055"/>
                </a:lnSpc>
              </a:pPr>
              <a:r>
                <a:rPr sz="1055" b="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p-value</a:t>
              </a:r>
            </a:p>
          </p:txBody>
        </p:sp>
        <p:sp>
          <p:nvSpPr>
            <p:cNvPr id="41" name="tx41"/>
            <p:cNvSpPr/>
            <p:nvPr/>
          </p:nvSpPr>
          <p:spPr>
            <a:xfrm>
              <a:off x="6724183" y="3172982"/>
              <a:ext cx="376052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&lt;.0001</a:t>
              </a:r>
            </a:p>
          </p:txBody>
        </p:sp>
        <p:sp>
          <p:nvSpPr>
            <p:cNvPr id="42" name="tx42"/>
            <p:cNvSpPr/>
            <p:nvPr/>
          </p:nvSpPr>
          <p:spPr>
            <a:xfrm>
              <a:off x="6724183" y="3372590"/>
              <a:ext cx="376052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&lt;.0001</a:t>
              </a:r>
            </a:p>
          </p:txBody>
        </p:sp>
        <p:sp>
          <p:nvSpPr>
            <p:cNvPr id="43" name="tx43"/>
            <p:cNvSpPr/>
            <p:nvPr/>
          </p:nvSpPr>
          <p:spPr>
            <a:xfrm>
              <a:off x="6759760" y="3571801"/>
              <a:ext cx="304899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.0062</a:t>
              </a:r>
            </a:p>
          </p:txBody>
        </p:sp>
        <p:sp>
          <p:nvSpPr>
            <p:cNvPr id="44" name="tx44"/>
            <p:cNvSpPr/>
            <p:nvPr/>
          </p:nvSpPr>
          <p:spPr>
            <a:xfrm>
              <a:off x="6759760" y="3771409"/>
              <a:ext cx="304899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.0063</a:t>
              </a:r>
            </a:p>
          </p:txBody>
        </p:sp>
        <p:sp>
          <p:nvSpPr>
            <p:cNvPr id="45" name="tx45"/>
            <p:cNvSpPr/>
            <p:nvPr/>
          </p:nvSpPr>
          <p:spPr>
            <a:xfrm>
              <a:off x="6724183" y="3971414"/>
              <a:ext cx="376052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&lt;.0001</a:t>
              </a:r>
            </a:p>
          </p:txBody>
        </p:sp>
        <p:sp>
          <p:nvSpPr>
            <p:cNvPr id="46" name="tx46"/>
            <p:cNvSpPr/>
            <p:nvPr/>
          </p:nvSpPr>
          <p:spPr>
            <a:xfrm>
              <a:off x="7290933" y="2940136"/>
              <a:ext cx="320490" cy="1254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1055"/>
                </a:lnSpc>
              </a:pPr>
              <a:r>
                <a:rPr sz="1055" b="1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I</a:t>
              </a:r>
              <a:r>
                <a:rPr sz="1055" b="1" baseline="30000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2</a:t>
              </a:r>
              <a:r>
                <a:rPr sz="1055" b="1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(%)</a:t>
              </a:r>
            </a:p>
          </p:txBody>
        </p:sp>
        <p:sp>
          <p:nvSpPr>
            <p:cNvPr id="47" name="tx47"/>
            <p:cNvSpPr/>
            <p:nvPr/>
          </p:nvSpPr>
          <p:spPr>
            <a:xfrm>
              <a:off x="7332610" y="3172783"/>
              <a:ext cx="237137" cy="877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6</a:t>
              </a:r>
              <a:r>
                <a:rPr lang="en-US" altLang="zh-CN" sz="961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8</a:t>
              </a:r>
              <a:endParaRPr sz="961" dirty="0">
                <a:solidFill>
                  <a:srgbClr val="000000">
                    <a:alpha val="100000"/>
                  </a:srgbClr>
                </a:solidFill>
                <a:latin typeface="Helvetica"/>
                <a:cs typeface="Helvetica"/>
              </a:endParaRPr>
            </a:p>
          </p:txBody>
        </p:sp>
        <p:sp>
          <p:nvSpPr>
            <p:cNvPr id="48" name="tx48"/>
            <p:cNvSpPr/>
            <p:nvPr/>
          </p:nvSpPr>
          <p:spPr>
            <a:xfrm>
              <a:off x="7332610" y="3372193"/>
              <a:ext cx="237137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8</a:t>
              </a:r>
              <a:r>
                <a:rPr lang="en-US" altLang="zh-CN" sz="961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3</a:t>
              </a:r>
              <a:endParaRPr sz="961" dirty="0">
                <a:solidFill>
                  <a:srgbClr val="000000">
                    <a:alpha val="100000"/>
                  </a:srgbClr>
                </a:solidFill>
                <a:latin typeface="Helvetica"/>
                <a:cs typeface="Helvetica"/>
              </a:endParaRPr>
            </a:p>
          </p:txBody>
        </p:sp>
        <p:sp>
          <p:nvSpPr>
            <p:cNvPr id="49" name="tx49"/>
            <p:cNvSpPr/>
            <p:nvPr/>
          </p:nvSpPr>
          <p:spPr>
            <a:xfrm>
              <a:off x="7332610" y="3571801"/>
              <a:ext cx="237137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69</a:t>
              </a:r>
            </a:p>
          </p:txBody>
        </p:sp>
        <p:sp>
          <p:nvSpPr>
            <p:cNvPr id="50" name="tx50"/>
            <p:cNvSpPr/>
            <p:nvPr/>
          </p:nvSpPr>
          <p:spPr>
            <a:xfrm>
              <a:off x="7332610" y="3771409"/>
              <a:ext cx="237137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78</a:t>
              </a:r>
            </a:p>
          </p:txBody>
        </p:sp>
        <p:sp>
          <p:nvSpPr>
            <p:cNvPr id="51" name="tx51"/>
            <p:cNvSpPr/>
            <p:nvPr/>
          </p:nvSpPr>
          <p:spPr>
            <a:xfrm>
              <a:off x="7332610" y="3971414"/>
              <a:ext cx="237137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7</a:t>
              </a:r>
              <a:r>
                <a:rPr lang="en-US" altLang="zh-CN" sz="961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</a:t>
              </a:r>
              <a:endParaRPr sz="961" dirty="0">
                <a:solidFill>
                  <a:srgbClr val="000000">
                    <a:alpha val="100000"/>
                  </a:srgbClr>
                </a:solidFill>
                <a:latin typeface="Helvetica"/>
                <a:cs typeface="Helvetica"/>
              </a:endParaRPr>
            </a:p>
          </p:txBody>
        </p:sp>
        <p:sp>
          <p:nvSpPr>
            <p:cNvPr id="52" name="pl52"/>
            <p:cNvSpPr/>
            <p:nvPr/>
          </p:nvSpPr>
          <p:spPr>
            <a:xfrm>
              <a:off x="8715386" y="3117033"/>
              <a:ext cx="0" cy="998039"/>
            </a:xfrm>
            <a:custGeom>
              <a:avLst/>
              <a:gdLst/>
              <a:ahLst/>
              <a:cxnLst/>
              <a:rect l="0" t="0" r="0" b="0"/>
              <a:pathLst>
                <a:path h="998039">
                  <a:moveTo>
                    <a:pt x="0" y="998039"/>
                  </a:moveTo>
                  <a:lnTo>
                    <a:pt x="0" y="0"/>
                  </a:lnTo>
                </a:path>
              </a:pathLst>
            </a:custGeom>
            <a:ln w="19050" cap="rnd">
              <a:solidFill>
                <a:srgbClr val="7AC5C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" name="pl53"/>
            <p:cNvSpPr/>
            <p:nvPr/>
          </p:nvSpPr>
          <p:spPr>
            <a:xfrm>
              <a:off x="7755386" y="4115073"/>
              <a:ext cx="2165694" cy="0"/>
            </a:xfrm>
            <a:custGeom>
              <a:avLst/>
              <a:gdLst/>
              <a:ahLst/>
              <a:cxnLst/>
              <a:rect l="0" t="0" r="0" b="0"/>
              <a:pathLst>
                <a:path w="2165694">
                  <a:moveTo>
                    <a:pt x="0" y="0"/>
                  </a:moveTo>
                  <a:lnTo>
                    <a:pt x="2165694" y="0"/>
                  </a:lnTo>
                  <a:lnTo>
                    <a:pt x="2165694" y="0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" name="pl54"/>
            <p:cNvSpPr/>
            <p:nvPr/>
          </p:nvSpPr>
          <p:spPr>
            <a:xfrm>
              <a:off x="7755386" y="4115073"/>
              <a:ext cx="0" cy="73152"/>
            </a:xfrm>
            <a:custGeom>
              <a:avLst/>
              <a:gdLst/>
              <a:ahLst/>
              <a:cxnLst/>
              <a:rect l="0" t="0" r="0" b="0"/>
              <a:pathLst>
                <a:path h="73152">
                  <a:moveTo>
                    <a:pt x="0" y="0"/>
                  </a:moveTo>
                  <a:lnTo>
                    <a:pt x="0" y="73152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" name="pl55"/>
            <p:cNvSpPr/>
            <p:nvPr/>
          </p:nvSpPr>
          <p:spPr>
            <a:xfrm>
              <a:off x="8235386" y="4115073"/>
              <a:ext cx="0" cy="73152"/>
            </a:xfrm>
            <a:custGeom>
              <a:avLst/>
              <a:gdLst/>
              <a:ahLst/>
              <a:cxnLst/>
              <a:rect l="0" t="0" r="0" b="0"/>
              <a:pathLst>
                <a:path h="73152">
                  <a:moveTo>
                    <a:pt x="0" y="0"/>
                  </a:moveTo>
                  <a:lnTo>
                    <a:pt x="0" y="73152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6" name="pl56"/>
            <p:cNvSpPr/>
            <p:nvPr/>
          </p:nvSpPr>
          <p:spPr>
            <a:xfrm>
              <a:off x="8715386" y="4115073"/>
              <a:ext cx="0" cy="73152"/>
            </a:xfrm>
            <a:custGeom>
              <a:avLst/>
              <a:gdLst/>
              <a:ahLst/>
              <a:cxnLst/>
              <a:rect l="0" t="0" r="0" b="0"/>
              <a:pathLst>
                <a:path h="73152">
                  <a:moveTo>
                    <a:pt x="0" y="0"/>
                  </a:moveTo>
                  <a:lnTo>
                    <a:pt x="0" y="73152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7" name="pl57"/>
            <p:cNvSpPr/>
            <p:nvPr/>
          </p:nvSpPr>
          <p:spPr>
            <a:xfrm>
              <a:off x="9195386" y="4115073"/>
              <a:ext cx="0" cy="73152"/>
            </a:xfrm>
            <a:custGeom>
              <a:avLst/>
              <a:gdLst/>
              <a:ahLst/>
              <a:cxnLst/>
              <a:rect l="0" t="0" r="0" b="0"/>
              <a:pathLst>
                <a:path h="73152">
                  <a:moveTo>
                    <a:pt x="0" y="0"/>
                  </a:moveTo>
                  <a:lnTo>
                    <a:pt x="0" y="73152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8" name="pl58"/>
            <p:cNvSpPr/>
            <p:nvPr/>
          </p:nvSpPr>
          <p:spPr>
            <a:xfrm>
              <a:off x="9675386" y="4115073"/>
              <a:ext cx="0" cy="73152"/>
            </a:xfrm>
            <a:custGeom>
              <a:avLst/>
              <a:gdLst/>
              <a:ahLst/>
              <a:cxnLst/>
              <a:rect l="0" t="0" r="0" b="0"/>
              <a:pathLst>
                <a:path h="73152">
                  <a:moveTo>
                    <a:pt x="0" y="0"/>
                  </a:moveTo>
                  <a:lnTo>
                    <a:pt x="0" y="73152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9" name="tx59"/>
            <p:cNvSpPr/>
            <p:nvPr/>
          </p:nvSpPr>
          <p:spPr>
            <a:xfrm>
              <a:off x="7619892" y="4290277"/>
              <a:ext cx="270988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 0.25</a:t>
              </a:r>
            </a:p>
          </p:txBody>
        </p:sp>
        <p:sp>
          <p:nvSpPr>
            <p:cNvPr id="60" name="tx60"/>
            <p:cNvSpPr/>
            <p:nvPr/>
          </p:nvSpPr>
          <p:spPr>
            <a:xfrm>
              <a:off x="8099892" y="4290674"/>
              <a:ext cx="270988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 0.50</a:t>
              </a:r>
            </a:p>
          </p:txBody>
        </p:sp>
        <p:sp>
          <p:nvSpPr>
            <p:cNvPr id="61" name="tx61"/>
            <p:cNvSpPr/>
            <p:nvPr/>
          </p:nvSpPr>
          <p:spPr>
            <a:xfrm>
              <a:off x="8613773" y="4290674"/>
              <a:ext cx="203226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 1.0</a:t>
              </a:r>
            </a:p>
          </p:txBody>
        </p:sp>
        <p:sp>
          <p:nvSpPr>
            <p:cNvPr id="62" name="tx62"/>
            <p:cNvSpPr/>
            <p:nvPr/>
          </p:nvSpPr>
          <p:spPr>
            <a:xfrm>
              <a:off x="9093773" y="4290277"/>
              <a:ext cx="203226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 2.0</a:t>
              </a:r>
            </a:p>
          </p:txBody>
        </p:sp>
        <p:sp>
          <p:nvSpPr>
            <p:cNvPr id="63" name="tx63"/>
            <p:cNvSpPr/>
            <p:nvPr/>
          </p:nvSpPr>
          <p:spPr>
            <a:xfrm>
              <a:off x="9573773" y="4290277"/>
              <a:ext cx="203226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 4.0</a:t>
              </a:r>
            </a:p>
          </p:txBody>
        </p:sp>
        <p:sp>
          <p:nvSpPr>
            <p:cNvPr id="64" name="tx64"/>
            <p:cNvSpPr/>
            <p:nvPr/>
          </p:nvSpPr>
          <p:spPr>
            <a:xfrm>
              <a:off x="8741756" y="4409755"/>
              <a:ext cx="907260" cy="11449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961"/>
                </a:lnSpc>
              </a:pPr>
              <a:r>
                <a:rPr sz="96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Odds Ratio (OR)</a:t>
              </a:r>
            </a:p>
          </p:txBody>
        </p:sp>
        <p:sp>
          <p:nvSpPr>
            <p:cNvPr id="65" name="pl65"/>
            <p:cNvSpPr/>
            <p:nvPr/>
          </p:nvSpPr>
          <p:spPr>
            <a:xfrm>
              <a:off x="9261388" y="3216837"/>
              <a:ext cx="447785" cy="0"/>
            </a:xfrm>
            <a:custGeom>
              <a:avLst/>
              <a:gdLst/>
              <a:ahLst/>
              <a:cxnLst/>
              <a:rect l="0" t="0" r="0" b="0"/>
              <a:pathLst>
                <a:path w="447785">
                  <a:moveTo>
                    <a:pt x="0" y="0"/>
                  </a:moveTo>
                  <a:lnTo>
                    <a:pt x="447785" y="0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6" name="pl66"/>
            <p:cNvSpPr/>
            <p:nvPr/>
          </p:nvSpPr>
          <p:spPr>
            <a:xfrm>
              <a:off x="9261388" y="3196876"/>
              <a:ext cx="0" cy="39921"/>
            </a:xfrm>
            <a:custGeom>
              <a:avLst/>
              <a:gdLst/>
              <a:ahLst/>
              <a:cxnLst/>
              <a:rect l="0" t="0" r="0" b="0"/>
              <a:pathLst>
                <a:path h="39921">
                  <a:moveTo>
                    <a:pt x="0" y="0"/>
                  </a:moveTo>
                  <a:lnTo>
                    <a:pt x="0" y="39921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7" name="pl67"/>
            <p:cNvSpPr/>
            <p:nvPr/>
          </p:nvSpPr>
          <p:spPr>
            <a:xfrm>
              <a:off x="9709173" y="3196876"/>
              <a:ext cx="0" cy="39921"/>
            </a:xfrm>
            <a:custGeom>
              <a:avLst/>
              <a:gdLst/>
              <a:ahLst/>
              <a:cxnLst/>
              <a:rect l="0" t="0" r="0" b="0"/>
              <a:pathLst>
                <a:path h="39921">
                  <a:moveTo>
                    <a:pt x="0" y="0"/>
                  </a:moveTo>
                  <a:lnTo>
                    <a:pt x="0" y="39921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8" name="rc68"/>
            <p:cNvSpPr/>
            <p:nvPr/>
          </p:nvSpPr>
          <p:spPr>
            <a:xfrm>
              <a:off x="9458953" y="3176915"/>
              <a:ext cx="79843" cy="79843"/>
            </a:xfrm>
            <a:prstGeom prst="rect">
              <a:avLst/>
            </a:prstGeom>
            <a:solidFill>
              <a:srgbClr val="458B00">
                <a:alpha val="100000"/>
              </a:srgbClr>
            </a:solidFill>
            <a:ln w="9525" cap="rnd">
              <a:solidFill>
                <a:srgbClr val="458B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9" name="pl69"/>
            <p:cNvSpPr/>
            <p:nvPr/>
          </p:nvSpPr>
          <p:spPr>
            <a:xfrm>
              <a:off x="8948391" y="3416445"/>
              <a:ext cx="527777" cy="0"/>
            </a:xfrm>
            <a:custGeom>
              <a:avLst/>
              <a:gdLst/>
              <a:ahLst/>
              <a:cxnLst/>
              <a:rect l="0" t="0" r="0" b="0"/>
              <a:pathLst>
                <a:path w="527777">
                  <a:moveTo>
                    <a:pt x="0" y="0"/>
                  </a:moveTo>
                  <a:lnTo>
                    <a:pt x="527777" y="0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0" name="pl70"/>
            <p:cNvSpPr/>
            <p:nvPr/>
          </p:nvSpPr>
          <p:spPr>
            <a:xfrm>
              <a:off x="8948391" y="3396484"/>
              <a:ext cx="0" cy="39921"/>
            </a:xfrm>
            <a:custGeom>
              <a:avLst/>
              <a:gdLst/>
              <a:ahLst/>
              <a:cxnLst/>
              <a:rect l="0" t="0" r="0" b="0"/>
              <a:pathLst>
                <a:path h="39921">
                  <a:moveTo>
                    <a:pt x="0" y="0"/>
                  </a:moveTo>
                  <a:lnTo>
                    <a:pt x="0" y="39921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" name="pl71"/>
            <p:cNvSpPr/>
            <p:nvPr/>
          </p:nvSpPr>
          <p:spPr>
            <a:xfrm>
              <a:off x="9476168" y="3396484"/>
              <a:ext cx="0" cy="39921"/>
            </a:xfrm>
            <a:custGeom>
              <a:avLst/>
              <a:gdLst/>
              <a:ahLst/>
              <a:cxnLst/>
              <a:rect l="0" t="0" r="0" b="0"/>
              <a:pathLst>
                <a:path h="39921">
                  <a:moveTo>
                    <a:pt x="0" y="0"/>
                  </a:moveTo>
                  <a:lnTo>
                    <a:pt x="0" y="39921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" name="rc72"/>
            <p:cNvSpPr/>
            <p:nvPr/>
          </p:nvSpPr>
          <p:spPr>
            <a:xfrm>
              <a:off x="9189251" y="3376523"/>
              <a:ext cx="79843" cy="79843"/>
            </a:xfrm>
            <a:prstGeom prst="rect">
              <a:avLst/>
            </a:prstGeom>
            <a:solidFill>
              <a:srgbClr val="458B00">
                <a:alpha val="100000"/>
              </a:srgbClr>
            </a:solidFill>
            <a:ln w="9525" cap="rnd">
              <a:solidFill>
                <a:srgbClr val="458B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3" name="pl73"/>
            <p:cNvSpPr/>
            <p:nvPr/>
          </p:nvSpPr>
          <p:spPr>
            <a:xfrm>
              <a:off x="8781388" y="3616053"/>
              <a:ext cx="378478" cy="0"/>
            </a:xfrm>
            <a:custGeom>
              <a:avLst/>
              <a:gdLst/>
              <a:ahLst/>
              <a:cxnLst/>
              <a:rect l="0" t="0" r="0" b="0"/>
              <a:pathLst>
                <a:path w="378478">
                  <a:moveTo>
                    <a:pt x="0" y="0"/>
                  </a:moveTo>
                  <a:lnTo>
                    <a:pt x="378478" y="0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4" name="pl74"/>
            <p:cNvSpPr/>
            <p:nvPr/>
          </p:nvSpPr>
          <p:spPr>
            <a:xfrm>
              <a:off x="8781388" y="3596092"/>
              <a:ext cx="0" cy="39921"/>
            </a:xfrm>
            <a:custGeom>
              <a:avLst/>
              <a:gdLst/>
              <a:ahLst/>
              <a:cxnLst/>
              <a:rect l="0" t="0" r="0" b="0"/>
              <a:pathLst>
                <a:path h="39921">
                  <a:moveTo>
                    <a:pt x="0" y="0"/>
                  </a:moveTo>
                  <a:lnTo>
                    <a:pt x="0" y="39921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5" name="pl75"/>
            <p:cNvSpPr/>
            <p:nvPr/>
          </p:nvSpPr>
          <p:spPr>
            <a:xfrm>
              <a:off x="9159866" y="3596092"/>
              <a:ext cx="0" cy="39921"/>
            </a:xfrm>
            <a:custGeom>
              <a:avLst/>
              <a:gdLst/>
              <a:ahLst/>
              <a:cxnLst/>
              <a:rect l="0" t="0" r="0" b="0"/>
              <a:pathLst>
                <a:path h="39921">
                  <a:moveTo>
                    <a:pt x="0" y="0"/>
                  </a:moveTo>
                  <a:lnTo>
                    <a:pt x="0" y="39921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6" name="rc76"/>
            <p:cNvSpPr/>
            <p:nvPr/>
          </p:nvSpPr>
          <p:spPr>
            <a:xfrm>
              <a:off x="8908469" y="3576131"/>
              <a:ext cx="79843" cy="79843"/>
            </a:xfrm>
            <a:prstGeom prst="rect">
              <a:avLst/>
            </a:prstGeom>
            <a:solidFill>
              <a:srgbClr val="458B00">
                <a:alpha val="100000"/>
              </a:srgbClr>
            </a:solidFill>
            <a:ln w="9525" cap="rnd">
              <a:solidFill>
                <a:srgbClr val="458B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7" name="pl77"/>
            <p:cNvSpPr/>
            <p:nvPr/>
          </p:nvSpPr>
          <p:spPr>
            <a:xfrm>
              <a:off x="8361643" y="3815661"/>
              <a:ext cx="280782" cy="0"/>
            </a:xfrm>
            <a:custGeom>
              <a:avLst/>
              <a:gdLst/>
              <a:ahLst/>
              <a:cxnLst/>
              <a:rect l="0" t="0" r="0" b="0"/>
              <a:pathLst>
                <a:path w="280782">
                  <a:moveTo>
                    <a:pt x="0" y="0"/>
                  </a:moveTo>
                  <a:lnTo>
                    <a:pt x="280782" y="0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8" name="pl78"/>
            <p:cNvSpPr/>
            <p:nvPr/>
          </p:nvSpPr>
          <p:spPr>
            <a:xfrm>
              <a:off x="8361643" y="3795700"/>
              <a:ext cx="0" cy="39921"/>
            </a:xfrm>
            <a:custGeom>
              <a:avLst/>
              <a:gdLst/>
              <a:ahLst/>
              <a:cxnLst/>
              <a:rect l="0" t="0" r="0" b="0"/>
              <a:pathLst>
                <a:path h="39921">
                  <a:moveTo>
                    <a:pt x="0" y="0"/>
                  </a:moveTo>
                  <a:lnTo>
                    <a:pt x="0" y="39921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9" name="pl79"/>
            <p:cNvSpPr/>
            <p:nvPr/>
          </p:nvSpPr>
          <p:spPr>
            <a:xfrm>
              <a:off x="8642425" y="3795700"/>
              <a:ext cx="0" cy="39921"/>
            </a:xfrm>
            <a:custGeom>
              <a:avLst/>
              <a:gdLst/>
              <a:ahLst/>
              <a:cxnLst/>
              <a:rect l="0" t="0" r="0" b="0"/>
              <a:pathLst>
                <a:path h="39921">
                  <a:moveTo>
                    <a:pt x="0" y="0"/>
                  </a:moveTo>
                  <a:lnTo>
                    <a:pt x="0" y="39921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0" name="rc80"/>
            <p:cNvSpPr/>
            <p:nvPr/>
          </p:nvSpPr>
          <p:spPr>
            <a:xfrm>
              <a:off x="8428469" y="3775739"/>
              <a:ext cx="79843" cy="79843"/>
            </a:xfrm>
            <a:prstGeom prst="rect">
              <a:avLst/>
            </a:prstGeom>
            <a:solidFill>
              <a:srgbClr val="458B00">
                <a:alpha val="100000"/>
              </a:srgbClr>
            </a:solidFill>
            <a:ln w="9525" cap="rnd">
              <a:solidFill>
                <a:srgbClr val="458B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1" name="pl81"/>
            <p:cNvSpPr/>
            <p:nvPr/>
          </p:nvSpPr>
          <p:spPr>
            <a:xfrm>
              <a:off x="7881643" y="4015269"/>
              <a:ext cx="353743" cy="0"/>
            </a:xfrm>
            <a:custGeom>
              <a:avLst/>
              <a:gdLst/>
              <a:ahLst/>
              <a:cxnLst/>
              <a:rect l="0" t="0" r="0" b="0"/>
              <a:pathLst>
                <a:path w="353743">
                  <a:moveTo>
                    <a:pt x="0" y="0"/>
                  </a:moveTo>
                  <a:lnTo>
                    <a:pt x="353743" y="0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2" name="pl82"/>
            <p:cNvSpPr/>
            <p:nvPr/>
          </p:nvSpPr>
          <p:spPr>
            <a:xfrm>
              <a:off x="7881643" y="3995308"/>
              <a:ext cx="0" cy="39921"/>
            </a:xfrm>
            <a:custGeom>
              <a:avLst/>
              <a:gdLst/>
              <a:ahLst/>
              <a:cxnLst/>
              <a:rect l="0" t="0" r="0" b="0"/>
              <a:pathLst>
                <a:path h="39921">
                  <a:moveTo>
                    <a:pt x="0" y="0"/>
                  </a:moveTo>
                  <a:lnTo>
                    <a:pt x="0" y="39921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3" name="pl83"/>
            <p:cNvSpPr/>
            <p:nvPr/>
          </p:nvSpPr>
          <p:spPr>
            <a:xfrm>
              <a:off x="8235386" y="3995308"/>
              <a:ext cx="0" cy="39921"/>
            </a:xfrm>
            <a:custGeom>
              <a:avLst/>
              <a:gdLst/>
              <a:ahLst/>
              <a:cxnLst/>
              <a:rect l="0" t="0" r="0" b="0"/>
              <a:pathLst>
                <a:path h="39921">
                  <a:moveTo>
                    <a:pt x="0" y="0"/>
                  </a:moveTo>
                  <a:lnTo>
                    <a:pt x="0" y="39921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4" name="rc84"/>
            <p:cNvSpPr/>
            <p:nvPr/>
          </p:nvSpPr>
          <p:spPr>
            <a:xfrm>
              <a:off x="8040939" y="3975347"/>
              <a:ext cx="79843" cy="79843"/>
            </a:xfrm>
            <a:prstGeom prst="rect">
              <a:avLst/>
            </a:prstGeom>
            <a:solidFill>
              <a:srgbClr val="458B00">
                <a:alpha val="100000"/>
              </a:srgbClr>
            </a:solidFill>
            <a:ln w="9525" cap="rnd">
              <a:solidFill>
                <a:srgbClr val="458B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</p:grpSp>
      <p:sp>
        <p:nvSpPr>
          <p:cNvPr id="85" name="Rectangle 84">
            <a:extLst>
              <a:ext uri="{FF2B5EF4-FFF2-40B4-BE49-F238E27FC236}">
                <a16:creationId xmlns:a16="http://schemas.microsoft.com/office/drawing/2014/main" id="{1BB77082-71E0-5E45-A431-5188A8927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346" y="1726082"/>
            <a:ext cx="1219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8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ea typeface="Times New Roman" panose="02020603050405020304" pitchFamily="18" charset="0"/>
              </a:rPr>
              <a:t>Figure 2. Risk of suicide in people in prison based on most recent offence category</a:t>
            </a:r>
            <a:endParaRPr lang="en-US" altLang="en-US" sz="1400" b="1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1EA52ED-B42D-2C4C-ACE6-F8EAA659A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346" y="4859766"/>
            <a:ext cx="1219200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8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ea typeface="SimSun" panose="02010600030101010101" pitchFamily="2" charset="-122"/>
              </a:rPr>
              <a:t>n = number with risk factor. N = total number of cases/controls. OR = odds ratio. In remand prisoners, alleged offences are examined.   </a:t>
            </a:r>
            <a:endParaRPr lang="en-US" altLang="en-US" sz="10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85483" y="872551"/>
            <a:ext cx="10019459" cy="6248694"/>
            <a:chOff x="2057400" y="1691481"/>
            <a:chExt cx="10972800" cy="7315200"/>
          </a:xfrm>
        </p:grpSpPr>
        <p:sp>
          <p:nvSpPr>
            <p:cNvPr id="3" name="rc3"/>
            <p:cNvSpPr/>
            <p:nvPr/>
          </p:nvSpPr>
          <p:spPr>
            <a:xfrm>
              <a:off x="2057400" y="1691481"/>
              <a:ext cx="10972800" cy="73152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4" name="tx4"/>
            <p:cNvSpPr/>
            <p:nvPr/>
          </p:nvSpPr>
          <p:spPr>
            <a:xfrm>
              <a:off x="2700310" y="4115924"/>
              <a:ext cx="693316" cy="1000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745"/>
                </a:lnSpc>
              </a:pPr>
              <a:r>
                <a:rPr sz="745" b="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Risk factor</a:t>
              </a:r>
            </a:p>
          </p:txBody>
        </p:sp>
        <p:sp>
          <p:nvSpPr>
            <p:cNvPr id="5" name="tx5"/>
            <p:cNvSpPr/>
            <p:nvPr/>
          </p:nvSpPr>
          <p:spPr>
            <a:xfrm>
              <a:off x="2616838" y="4348072"/>
              <a:ext cx="860261" cy="9227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Suicide ideation</a:t>
              </a:r>
            </a:p>
          </p:txBody>
        </p:sp>
        <p:sp>
          <p:nvSpPr>
            <p:cNvPr id="6" name="tx6"/>
            <p:cNvSpPr/>
            <p:nvPr/>
          </p:nvSpPr>
          <p:spPr>
            <a:xfrm>
              <a:off x="2295281" y="4554522"/>
              <a:ext cx="1503375" cy="11489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History of attempted suicide</a:t>
              </a:r>
            </a:p>
          </p:txBody>
        </p:sp>
        <p:sp>
          <p:nvSpPr>
            <p:cNvPr id="7" name="tx7"/>
            <p:cNvSpPr/>
            <p:nvPr/>
          </p:nvSpPr>
          <p:spPr>
            <a:xfrm>
              <a:off x="2518883" y="4783594"/>
              <a:ext cx="1056170" cy="11489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History of self-harm</a:t>
              </a:r>
            </a:p>
          </p:txBody>
        </p:sp>
        <p:sp>
          <p:nvSpPr>
            <p:cNvPr id="8" name="tx8"/>
            <p:cNvSpPr/>
            <p:nvPr/>
          </p:nvSpPr>
          <p:spPr>
            <a:xfrm>
              <a:off x="2264821" y="5010880"/>
              <a:ext cx="1564295" cy="1166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Current psychiatric diagnosis</a:t>
              </a:r>
            </a:p>
          </p:txBody>
        </p:sp>
        <p:sp>
          <p:nvSpPr>
            <p:cNvPr id="9" name="tx9"/>
            <p:cNvSpPr/>
            <p:nvPr/>
          </p:nvSpPr>
          <p:spPr>
            <a:xfrm>
              <a:off x="2738827" y="5243921"/>
              <a:ext cx="616282" cy="1127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Depression</a:t>
              </a:r>
            </a:p>
          </p:txBody>
        </p:sp>
        <p:sp>
          <p:nvSpPr>
            <p:cNvPr id="10" name="tx10"/>
            <p:cNvSpPr/>
            <p:nvPr/>
          </p:nvSpPr>
          <p:spPr>
            <a:xfrm>
              <a:off x="2386691" y="5471802"/>
              <a:ext cx="1320554" cy="11390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Psychotropic medication</a:t>
              </a:r>
            </a:p>
          </p:txBody>
        </p:sp>
        <p:sp>
          <p:nvSpPr>
            <p:cNvPr id="11" name="tx11"/>
            <p:cNvSpPr/>
            <p:nvPr/>
          </p:nvSpPr>
          <p:spPr>
            <a:xfrm>
              <a:off x="2464537" y="5701668"/>
              <a:ext cx="1164863" cy="1131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Alcohol use problems</a:t>
              </a:r>
            </a:p>
          </p:txBody>
        </p:sp>
        <p:sp>
          <p:nvSpPr>
            <p:cNvPr id="12" name="tx12"/>
            <p:cNvSpPr/>
            <p:nvPr/>
          </p:nvSpPr>
          <p:spPr>
            <a:xfrm>
              <a:off x="2498358" y="5929946"/>
              <a:ext cx="1097220" cy="11390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Poor physical health</a:t>
              </a:r>
            </a:p>
          </p:txBody>
        </p:sp>
        <p:sp>
          <p:nvSpPr>
            <p:cNvPr id="13" name="tx13"/>
            <p:cNvSpPr/>
            <p:nvPr/>
          </p:nvSpPr>
          <p:spPr>
            <a:xfrm>
              <a:off x="3973485" y="4113940"/>
              <a:ext cx="1192490" cy="10199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745"/>
                </a:lnSpc>
              </a:pPr>
              <a:r>
                <a:rPr sz="745" b="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Number of Studies</a:t>
              </a:r>
            </a:p>
          </p:txBody>
        </p:sp>
        <p:sp>
          <p:nvSpPr>
            <p:cNvPr id="14" name="tx14"/>
            <p:cNvSpPr/>
            <p:nvPr/>
          </p:nvSpPr>
          <p:spPr>
            <a:xfrm>
              <a:off x="4535849" y="4354819"/>
              <a:ext cx="67761" cy="8552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2</a:t>
              </a:r>
            </a:p>
          </p:txBody>
        </p:sp>
        <p:sp>
          <p:nvSpPr>
            <p:cNvPr id="15" name="tx15"/>
            <p:cNvSpPr/>
            <p:nvPr/>
          </p:nvSpPr>
          <p:spPr>
            <a:xfrm>
              <a:off x="4535849" y="4583891"/>
              <a:ext cx="67761" cy="8552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4</a:t>
              </a:r>
            </a:p>
          </p:txBody>
        </p:sp>
        <p:sp>
          <p:nvSpPr>
            <p:cNvPr id="16" name="tx16"/>
            <p:cNvSpPr/>
            <p:nvPr/>
          </p:nvSpPr>
          <p:spPr>
            <a:xfrm>
              <a:off x="4535849" y="4812566"/>
              <a:ext cx="67761" cy="8592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5</a:t>
              </a:r>
            </a:p>
          </p:txBody>
        </p:sp>
        <p:sp>
          <p:nvSpPr>
            <p:cNvPr id="17" name="tx17"/>
            <p:cNvSpPr/>
            <p:nvPr/>
          </p:nvSpPr>
          <p:spPr>
            <a:xfrm>
              <a:off x="4535849" y="5043821"/>
              <a:ext cx="67761" cy="8374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7</a:t>
              </a:r>
            </a:p>
          </p:txBody>
        </p:sp>
        <p:sp>
          <p:nvSpPr>
            <p:cNvPr id="18" name="tx18"/>
            <p:cNvSpPr/>
            <p:nvPr/>
          </p:nvSpPr>
          <p:spPr>
            <a:xfrm>
              <a:off x="4535849" y="5271107"/>
              <a:ext cx="67761" cy="8552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2</a:t>
              </a:r>
            </a:p>
          </p:txBody>
        </p:sp>
        <p:sp>
          <p:nvSpPr>
            <p:cNvPr id="19" name="tx19"/>
            <p:cNvSpPr/>
            <p:nvPr/>
          </p:nvSpPr>
          <p:spPr>
            <a:xfrm>
              <a:off x="4535849" y="5497996"/>
              <a:ext cx="67761" cy="877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3</a:t>
              </a:r>
            </a:p>
          </p:txBody>
        </p:sp>
        <p:sp>
          <p:nvSpPr>
            <p:cNvPr id="20" name="tx20"/>
            <p:cNvSpPr/>
            <p:nvPr/>
          </p:nvSpPr>
          <p:spPr>
            <a:xfrm>
              <a:off x="4535849" y="5727068"/>
              <a:ext cx="67761" cy="877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3</a:t>
              </a:r>
            </a:p>
          </p:txBody>
        </p:sp>
        <p:sp>
          <p:nvSpPr>
            <p:cNvPr id="21" name="tx21"/>
            <p:cNvSpPr/>
            <p:nvPr/>
          </p:nvSpPr>
          <p:spPr>
            <a:xfrm>
              <a:off x="4535849" y="5958323"/>
              <a:ext cx="67761" cy="8552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2</a:t>
              </a:r>
            </a:p>
          </p:txBody>
        </p:sp>
        <p:sp>
          <p:nvSpPr>
            <p:cNvPr id="22" name="tx22"/>
            <p:cNvSpPr/>
            <p:nvPr/>
          </p:nvSpPr>
          <p:spPr>
            <a:xfrm>
              <a:off x="5309753" y="4093699"/>
              <a:ext cx="685914" cy="12223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745"/>
                </a:lnSpc>
              </a:pPr>
              <a:r>
                <a:rPr sz="745" b="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Cases, n/N</a:t>
              </a:r>
            </a:p>
          </p:txBody>
        </p:sp>
        <p:sp>
          <p:nvSpPr>
            <p:cNvPr id="23" name="tx23"/>
            <p:cNvSpPr/>
            <p:nvPr/>
          </p:nvSpPr>
          <p:spPr>
            <a:xfrm>
              <a:off x="5466380" y="4350651"/>
              <a:ext cx="372660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93/250</a:t>
              </a:r>
            </a:p>
          </p:txBody>
        </p:sp>
        <p:sp>
          <p:nvSpPr>
            <p:cNvPr id="24" name="tx24"/>
            <p:cNvSpPr/>
            <p:nvPr/>
          </p:nvSpPr>
          <p:spPr>
            <a:xfrm>
              <a:off x="5432499" y="4579723"/>
              <a:ext cx="440422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198/400</a:t>
              </a:r>
            </a:p>
          </p:txBody>
        </p:sp>
        <p:sp>
          <p:nvSpPr>
            <p:cNvPr id="25" name="tx25"/>
            <p:cNvSpPr/>
            <p:nvPr/>
          </p:nvSpPr>
          <p:spPr>
            <a:xfrm>
              <a:off x="5432499" y="4808796"/>
              <a:ext cx="440422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312/611</a:t>
              </a:r>
            </a:p>
          </p:txBody>
        </p:sp>
        <p:sp>
          <p:nvSpPr>
            <p:cNvPr id="26" name="tx26"/>
            <p:cNvSpPr/>
            <p:nvPr/>
          </p:nvSpPr>
          <p:spPr>
            <a:xfrm>
              <a:off x="5432499" y="5037867"/>
              <a:ext cx="440422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341/791</a:t>
              </a:r>
            </a:p>
          </p:txBody>
        </p:sp>
        <p:sp>
          <p:nvSpPr>
            <p:cNvPr id="27" name="tx27"/>
            <p:cNvSpPr/>
            <p:nvPr/>
          </p:nvSpPr>
          <p:spPr>
            <a:xfrm>
              <a:off x="5500261" y="5267138"/>
              <a:ext cx="304899" cy="8949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17/62</a:t>
              </a:r>
            </a:p>
          </p:txBody>
        </p:sp>
        <p:sp>
          <p:nvSpPr>
            <p:cNvPr id="28" name="tx28"/>
            <p:cNvSpPr/>
            <p:nvPr/>
          </p:nvSpPr>
          <p:spPr>
            <a:xfrm>
              <a:off x="5432499" y="5496012"/>
              <a:ext cx="440422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187/483</a:t>
              </a:r>
            </a:p>
          </p:txBody>
        </p:sp>
        <p:sp>
          <p:nvSpPr>
            <p:cNvPr id="29" name="tx29"/>
            <p:cNvSpPr/>
            <p:nvPr/>
          </p:nvSpPr>
          <p:spPr>
            <a:xfrm>
              <a:off x="5432499" y="5725084"/>
              <a:ext cx="440422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140/378</a:t>
              </a:r>
            </a:p>
          </p:txBody>
        </p:sp>
        <p:sp>
          <p:nvSpPr>
            <p:cNvPr id="30" name="tx30"/>
            <p:cNvSpPr/>
            <p:nvPr/>
          </p:nvSpPr>
          <p:spPr>
            <a:xfrm>
              <a:off x="5500261" y="5954155"/>
              <a:ext cx="304899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31/86</a:t>
              </a:r>
            </a:p>
          </p:txBody>
        </p:sp>
        <p:sp>
          <p:nvSpPr>
            <p:cNvPr id="31" name="tx31"/>
            <p:cNvSpPr/>
            <p:nvPr/>
          </p:nvSpPr>
          <p:spPr>
            <a:xfrm>
              <a:off x="6139487" y="4093699"/>
              <a:ext cx="842066" cy="12223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745"/>
                </a:lnSpc>
              </a:pPr>
              <a:r>
                <a:rPr sz="745" b="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Controls, n/N</a:t>
              </a:r>
            </a:p>
          </p:txBody>
        </p:sp>
        <p:sp>
          <p:nvSpPr>
            <p:cNvPr id="32" name="tx32"/>
            <p:cNvSpPr/>
            <p:nvPr/>
          </p:nvSpPr>
          <p:spPr>
            <a:xfrm>
              <a:off x="6374190" y="4350651"/>
              <a:ext cx="372660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15/401</a:t>
              </a:r>
            </a:p>
          </p:txBody>
        </p:sp>
        <p:sp>
          <p:nvSpPr>
            <p:cNvPr id="33" name="tx33"/>
            <p:cNvSpPr/>
            <p:nvPr/>
          </p:nvSpPr>
          <p:spPr>
            <a:xfrm>
              <a:off x="6374190" y="4579922"/>
              <a:ext cx="372660" cy="8949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27/251</a:t>
              </a:r>
            </a:p>
          </p:txBody>
        </p:sp>
        <p:sp>
          <p:nvSpPr>
            <p:cNvPr id="34" name="tx34"/>
            <p:cNvSpPr/>
            <p:nvPr/>
          </p:nvSpPr>
          <p:spPr>
            <a:xfrm>
              <a:off x="6340309" y="4808796"/>
              <a:ext cx="440422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123/970</a:t>
              </a:r>
            </a:p>
          </p:txBody>
        </p:sp>
        <p:sp>
          <p:nvSpPr>
            <p:cNvPr id="35" name="tx35"/>
            <p:cNvSpPr/>
            <p:nvPr/>
          </p:nvSpPr>
          <p:spPr>
            <a:xfrm>
              <a:off x="6340309" y="5037867"/>
              <a:ext cx="440422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115/985</a:t>
              </a:r>
            </a:p>
          </p:txBody>
        </p:sp>
        <p:sp>
          <p:nvSpPr>
            <p:cNvPr id="36" name="tx36"/>
            <p:cNvSpPr/>
            <p:nvPr/>
          </p:nvSpPr>
          <p:spPr>
            <a:xfrm>
              <a:off x="6441952" y="5267138"/>
              <a:ext cx="237137" cy="8949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5/62</a:t>
              </a:r>
            </a:p>
          </p:txBody>
        </p:sp>
        <p:sp>
          <p:nvSpPr>
            <p:cNvPr id="37" name="tx37"/>
            <p:cNvSpPr/>
            <p:nvPr/>
          </p:nvSpPr>
          <p:spPr>
            <a:xfrm>
              <a:off x="6374190" y="5496012"/>
              <a:ext cx="372660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93/654</a:t>
              </a:r>
            </a:p>
          </p:txBody>
        </p:sp>
        <p:sp>
          <p:nvSpPr>
            <p:cNvPr id="38" name="tx38"/>
            <p:cNvSpPr/>
            <p:nvPr/>
          </p:nvSpPr>
          <p:spPr>
            <a:xfrm>
              <a:off x="6340309" y="5725084"/>
              <a:ext cx="440422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106/560</a:t>
              </a:r>
            </a:p>
          </p:txBody>
        </p:sp>
        <p:sp>
          <p:nvSpPr>
            <p:cNvPr id="39" name="tx39"/>
            <p:cNvSpPr/>
            <p:nvPr/>
          </p:nvSpPr>
          <p:spPr>
            <a:xfrm>
              <a:off x="6374190" y="5954155"/>
              <a:ext cx="372660" cy="896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32/125</a:t>
              </a:r>
            </a:p>
          </p:txBody>
        </p:sp>
        <p:sp>
          <p:nvSpPr>
            <p:cNvPr id="40" name="tx40"/>
            <p:cNvSpPr/>
            <p:nvPr/>
          </p:nvSpPr>
          <p:spPr>
            <a:xfrm>
              <a:off x="7125311" y="4089532"/>
              <a:ext cx="1214891" cy="12640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745"/>
                </a:lnSpc>
              </a:pPr>
              <a:r>
                <a:rPr sz="745" b="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Pooled OR (95%CI)</a:t>
              </a:r>
            </a:p>
          </p:txBody>
        </p:sp>
        <p:sp>
          <p:nvSpPr>
            <p:cNvPr id="41" name="tx41"/>
            <p:cNvSpPr/>
            <p:nvPr/>
          </p:nvSpPr>
          <p:spPr>
            <a:xfrm>
              <a:off x="7333145" y="4326641"/>
              <a:ext cx="799222" cy="11370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15.2 (8.5-27.0)</a:t>
              </a:r>
            </a:p>
          </p:txBody>
        </p:sp>
        <p:sp>
          <p:nvSpPr>
            <p:cNvPr id="42" name="tx42"/>
            <p:cNvSpPr/>
            <p:nvPr/>
          </p:nvSpPr>
          <p:spPr>
            <a:xfrm>
              <a:off x="7367026" y="4555713"/>
              <a:ext cx="731460" cy="11370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8.2 (4.4-15.3)</a:t>
              </a:r>
            </a:p>
          </p:txBody>
        </p:sp>
        <p:sp>
          <p:nvSpPr>
            <p:cNvPr id="43" name="tx43"/>
            <p:cNvSpPr/>
            <p:nvPr/>
          </p:nvSpPr>
          <p:spPr>
            <a:xfrm>
              <a:off x="7367026" y="4784785"/>
              <a:ext cx="731460" cy="11370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7.1 (4.4-11.5)</a:t>
              </a:r>
            </a:p>
          </p:txBody>
        </p:sp>
        <p:sp>
          <p:nvSpPr>
            <p:cNvPr id="44" name="tx44"/>
            <p:cNvSpPr/>
            <p:nvPr/>
          </p:nvSpPr>
          <p:spPr>
            <a:xfrm>
              <a:off x="7367026" y="5013857"/>
              <a:ext cx="731460" cy="11370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6.4 (3.6-11.1)</a:t>
              </a:r>
            </a:p>
          </p:txBody>
        </p:sp>
        <p:sp>
          <p:nvSpPr>
            <p:cNvPr id="45" name="tx45"/>
            <p:cNvSpPr/>
            <p:nvPr/>
          </p:nvSpPr>
          <p:spPr>
            <a:xfrm>
              <a:off x="7367026" y="5242929"/>
              <a:ext cx="731460" cy="11370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4.9 (1.6-14.8)</a:t>
              </a:r>
            </a:p>
          </p:txBody>
        </p:sp>
        <p:sp>
          <p:nvSpPr>
            <p:cNvPr id="46" name="tx46"/>
            <p:cNvSpPr/>
            <p:nvPr/>
          </p:nvSpPr>
          <p:spPr>
            <a:xfrm>
              <a:off x="7400907" y="5472001"/>
              <a:ext cx="663698" cy="11370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3.8 (2.8-5.1)</a:t>
              </a:r>
            </a:p>
          </p:txBody>
        </p:sp>
        <p:sp>
          <p:nvSpPr>
            <p:cNvPr id="47" name="tx47"/>
            <p:cNvSpPr/>
            <p:nvPr/>
          </p:nvSpPr>
          <p:spPr>
            <a:xfrm>
              <a:off x="7400907" y="5701073"/>
              <a:ext cx="663698" cy="11370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2.5 (1.4-4.3)</a:t>
              </a:r>
            </a:p>
          </p:txBody>
        </p:sp>
        <p:sp>
          <p:nvSpPr>
            <p:cNvPr id="48" name="tx48"/>
            <p:cNvSpPr/>
            <p:nvPr/>
          </p:nvSpPr>
          <p:spPr>
            <a:xfrm>
              <a:off x="7400907" y="5930145"/>
              <a:ext cx="663698" cy="11370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2.0 (0.7-5.9)</a:t>
              </a:r>
            </a:p>
          </p:txBody>
        </p:sp>
        <p:sp>
          <p:nvSpPr>
            <p:cNvPr id="49" name="tx49"/>
            <p:cNvSpPr/>
            <p:nvPr/>
          </p:nvSpPr>
          <p:spPr>
            <a:xfrm>
              <a:off x="8569168" y="4142713"/>
              <a:ext cx="67071" cy="7322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745"/>
                </a:lnSpc>
              </a:pPr>
              <a:r>
                <a:rPr sz="745" b="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z</a:t>
              </a:r>
            </a:p>
          </p:txBody>
        </p:sp>
        <p:sp>
          <p:nvSpPr>
            <p:cNvPr id="50" name="tx50"/>
            <p:cNvSpPr/>
            <p:nvPr/>
          </p:nvSpPr>
          <p:spPr>
            <a:xfrm>
              <a:off x="8518017" y="4352437"/>
              <a:ext cx="169375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9.2</a:t>
              </a:r>
            </a:p>
          </p:txBody>
        </p:sp>
        <p:sp>
          <p:nvSpPr>
            <p:cNvPr id="51" name="tx51"/>
            <p:cNvSpPr/>
            <p:nvPr/>
          </p:nvSpPr>
          <p:spPr>
            <a:xfrm>
              <a:off x="8518017" y="4581708"/>
              <a:ext cx="169375" cy="877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6.7</a:t>
              </a:r>
            </a:p>
          </p:txBody>
        </p:sp>
        <p:sp>
          <p:nvSpPr>
            <p:cNvPr id="52" name="tx52"/>
            <p:cNvSpPr/>
            <p:nvPr/>
          </p:nvSpPr>
          <p:spPr>
            <a:xfrm>
              <a:off x="8484136" y="4810581"/>
              <a:ext cx="237137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7.87</a:t>
              </a:r>
            </a:p>
          </p:txBody>
        </p:sp>
        <p:sp>
          <p:nvSpPr>
            <p:cNvPr id="53" name="tx53"/>
            <p:cNvSpPr/>
            <p:nvPr/>
          </p:nvSpPr>
          <p:spPr>
            <a:xfrm>
              <a:off x="8484136" y="5039653"/>
              <a:ext cx="237137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6.53</a:t>
              </a:r>
            </a:p>
          </p:txBody>
        </p:sp>
        <p:sp>
          <p:nvSpPr>
            <p:cNvPr id="54" name="tx54"/>
            <p:cNvSpPr/>
            <p:nvPr/>
          </p:nvSpPr>
          <p:spPr>
            <a:xfrm>
              <a:off x="8484136" y="5268725"/>
              <a:ext cx="237137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2.79</a:t>
              </a:r>
            </a:p>
          </p:txBody>
        </p:sp>
        <p:sp>
          <p:nvSpPr>
            <p:cNvPr id="55" name="tx55"/>
            <p:cNvSpPr/>
            <p:nvPr/>
          </p:nvSpPr>
          <p:spPr>
            <a:xfrm>
              <a:off x="8484136" y="5497996"/>
              <a:ext cx="237137" cy="877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9.05</a:t>
              </a:r>
            </a:p>
          </p:txBody>
        </p:sp>
        <p:sp>
          <p:nvSpPr>
            <p:cNvPr id="56" name="tx56"/>
            <p:cNvSpPr/>
            <p:nvPr/>
          </p:nvSpPr>
          <p:spPr>
            <a:xfrm>
              <a:off x="8484136" y="5726869"/>
              <a:ext cx="237137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3.20</a:t>
              </a:r>
            </a:p>
          </p:txBody>
        </p:sp>
        <p:sp>
          <p:nvSpPr>
            <p:cNvPr id="57" name="tx57"/>
            <p:cNvSpPr/>
            <p:nvPr/>
          </p:nvSpPr>
          <p:spPr>
            <a:xfrm>
              <a:off x="8484136" y="5956140"/>
              <a:ext cx="237137" cy="877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1.31</a:t>
              </a:r>
            </a:p>
          </p:txBody>
        </p:sp>
        <p:sp>
          <p:nvSpPr>
            <p:cNvPr id="58" name="tx58"/>
            <p:cNvSpPr/>
            <p:nvPr/>
          </p:nvSpPr>
          <p:spPr>
            <a:xfrm>
              <a:off x="8865294" y="4091119"/>
              <a:ext cx="469634" cy="12481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745"/>
                </a:lnSpc>
              </a:pPr>
              <a:r>
                <a:rPr sz="745" b="1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p-value</a:t>
              </a:r>
            </a:p>
          </p:txBody>
        </p:sp>
        <p:sp>
          <p:nvSpPr>
            <p:cNvPr id="59" name="tx59"/>
            <p:cNvSpPr/>
            <p:nvPr/>
          </p:nvSpPr>
          <p:spPr>
            <a:xfrm>
              <a:off x="8912086" y="4352834"/>
              <a:ext cx="376052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&lt;.0001</a:t>
              </a:r>
            </a:p>
          </p:txBody>
        </p:sp>
        <p:sp>
          <p:nvSpPr>
            <p:cNvPr id="60" name="tx60"/>
            <p:cNvSpPr/>
            <p:nvPr/>
          </p:nvSpPr>
          <p:spPr>
            <a:xfrm>
              <a:off x="8912086" y="4581906"/>
              <a:ext cx="376052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&lt;.0001</a:t>
              </a:r>
            </a:p>
          </p:txBody>
        </p:sp>
        <p:sp>
          <p:nvSpPr>
            <p:cNvPr id="61" name="tx61"/>
            <p:cNvSpPr/>
            <p:nvPr/>
          </p:nvSpPr>
          <p:spPr>
            <a:xfrm>
              <a:off x="8912086" y="4810978"/>
              <a:ext cx="376052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&lt;.0001</a:t>
              </a:r>
            </a:p>
          </p:txBody>
        </p:sp>
        <p:sp>
          <p:nvSpPr>
            <p:cNvPr id="62" name="tx62"/>
            <p:cNvSpPr/>
            <p:nvPr/>
          </p:nvSpPr>
          <p:spPr>
            <a:xfrm>
              <a:off x="8912086" y="5040050"/>
              <a:ext cx="376052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&lt;.0001</a:t>
              </a:r>
            </a:p>
          </p:txBody>
        </p:sp>
        <p:sp>
          <p:nvSpPr>
            <p:cNvPr id="63" name="tx63"/>
            <p:cNvSpPr/>
            <p:nvPr/>
          </p:nvSpPr>
          <p:spPr>
            <a:xfrm>
              <a:off x="8947662" y="5268725"/>
              <a:ext cx="304899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.0052</a:t>
              </a:r>
            </a:p>
          </p:txBody>
        </p:sp>
        <p:sp>
          <p:nvSpPr>
            <p:cNvPr id="64" name="tx64"/>
            <p:cNvSpPr/>
            <p:nvPr/>
          </p:nvSpPr>
          <p:spPr>
            <a:xfrm>
              <a:off x="8912086" y="5498194"/>
              <a:ext cx="376052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&lt;.0001</a:t>
              </a:r>
            </a:p>
          </p:txBody>
        </p:sp>
        <p:sp>
          <p:nvSpPr>
            <p:cNvPr id="65" name="tx65"/>
            <p:cNvSpPr/>
            <p:nvPr/>
          </p:nvSpPr>
          <p:spPr>
            <a:xfrm>
              <a:off x="8947662" y="5726869"/>
              <a:ext cx="304899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.0014</a:t>
              </a:r>
            </a:p>
          </p:txBody>
        </p:sp>
        <p:sp>
          <p:nvSpPr>
            <p:cNvPr id="66" name="tx66"/>
            <p:cNvSpPr/>
            <p:nvPr/>
          </p:nvSpPr>
          <p:spPr>
            <a:xfrm>
              <a:off x="9015424" y="5956338"/>
              <a:ext cx="169375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.10</a:t>
              </a:r>
            </a:p>
          </p:txBody>
        </p:sp>
        <p:sp>
          <p:nvSpPr>
            <p:cNvPr id="67" name="tx67"/>
            <p:cNvSpPr/>
            <p:nvPr/>
          </p:nvSpPr>
          <p:spPr>
            <a:xfrm>
              <a:off x="9478835" y="4090524"/>
              <a:ext cx="320490" cy="1254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745"/>
                </a:lnSpc>
              </a:pPr>
              <a:r>
                <a:rPr sz="745" b="1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I</a:t>
              </a:r>
              <a:r>
                <a:rPr sz="745" b="1" baseline="30000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2</a:t>
              </a:r>
              <a:r>
                <a:rPr lang="en-GB" sz="745" b="1" baseline="30000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 </a:t>
              </a:r>
              <a:r>
                <a:rPr sz="745" b="1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(%)</a:t>
              </a:r>
            </a:p>
          </p:txBody>
        </p:sp>
        <p:sp>
          <p:nvSpPr>
            <p:cNvPr id="68" name="tx68"/>
            <p:cNvSpPr/>
            <p:nvPr/>
          </p:nvSpPr>
          <p:spPr>
            <a:xfrm>
              <a:off x="9605200" y="4352834"/>
              <a:ext cx="67761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0</a:t>
              </a:r>
            </a:p>
          </p:txBody>
        </p:sp>
        <p:sp>
          <p:nvSpPr>
            <p:cNvPr id="69" name="tx69"/>
            <p:cNvSpPr/>
            <p:nvPr/>
          </p:nvSpPr>
          <p:spPr>
            <a:xfrm>
              <a:off x="9520512" y="4581509"/>
              <a:ext cx="237137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6</a:t>
              </a:r>
              <a:r>
                <a:rPr lang="en-US" altLang="zh-CN" sz="679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3</a:t>
              </a:r>
              <a:endParaRPr sz="679" dirty="0">
                <a:solidFill>
                  <a:srgbClr val="000000">
                    <a:alpha val="100000"/>
                  </a:srgbClr>
                </a:solidFill>
                <a:latin typeface="Helvetica"/>
                <a:cs typeface="Helvetica"/>
              </a:endParaRPr>
            </a:p>
          </p:txBody>
        </p:sp>
        <p:sp>
          <p:nvSpPr>
            <p:cNvPr id="70" name="tx70"/>
            <p:cNvSpPr/>
            <p:nvPr/>
          </p:nvSpPr>
          <p:spPr>
            <a:xfrm>
              <a:off x="9520512" y="4810581"/>
              <a:ext cx="237137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6</a:t>
              </a:r>
              <a:r>
                <a:rPr lang="en-US" altLang="zh-CN" sz="679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5</a:t>
              </a:r>
              <a:endParaRPr sz="679" dirty="0">
                <a:solidFill>
                  <a:srgbClr val="000000">
                    <a:alpha val="100000"/>
                  </a:srgbClr>
                </a:solidFill>
                <a:latin typeface="Helvetica"/>
                <a:cs typeface="Helvetica"/>
              </a:endParaRPr>
            </a:p>
          </p:txBody>
        </p:sp>
        <p:sp>
          <p:nvSpPr>
            <p:cNvPr id="71" name="tx71"/>
            <p:cNvSpPr/>
            <p:nvPr/>
          </p:nvSpPr>
          <p:spPr>
            <a:xfrm>
              <a:off x="9520512" y="5039653"/>
              <a:ext cx="237137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7</a:t>
              </a:r>
              <a:r>
                <a:rPr lang="en-US" altLang="zh-CN" sz="679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5</a:t>
              </a:r>
              <a:endParaRPr sz="679" dirty="0">
                <a:solidFill>
                  <a:srgbClr val="000000">
                    <a:alpha val="100000"/>
                  </a:srgbClr>
                </a:solidFill>
                <a:latin typeface="Helvetica"/>
                <a:cs typeface="Helvetica"/>
              </a:endParaRPr>
            </a:p>
          </p:txBody>
        </p:sp>
        <p:sp>
          <p:nvSpPr>
            <p:cNvPr id="72" name="tx72"/>
            <p:cNvSpPr/>
            <p:nvPr/>
          </p:nvSpPr>
          <p:spPr>
            <a:xfrm>
              <a:off x="9605200" y="5269122"/>
              <a:ext cx="67761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0</a:t>
              </a:r>
            </a:p>
          </p:txBody>
        </p:sp>
        <p:sp>
          <p:nvSpPr>
            <p:cNvPr id="73" name="tx73"/>
            <p:cNvSpPr/>
            <p:nvPr/>
          </p:nvSpPr>
          <p:spPr>
            <a:xfrm>
              <a:off x="9605200" y="5498194"/>
              <a:ext cx="67761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0</a:t>
              </a:r>
            </a:p>
          </p:txBody>
        </p:sp>
        <p:sp>
          <p:nvSpPr>
            <p:cNvPr id="74" name="tx74"/>
            <p:cNvSpPr/>
            <p:nvPr/>
          </p:nvSpPr>
          <p:spPr>
            <a:xfrm>
              <a:off x="9520512" y="5727068"/>
              <a:ext cx="237137" cy="877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6</a:t>
              </a:r>
              <a:r>
                <a:rPr lang="en-US" altLang="zh-CN" sz="679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8</a:t>
              </a:r>
              <a:endParaRPr sz="679" dirty="0">
                <a:solidFill>
                  <a:srgbClr val="000000">
                    <a:alpha val="100000"/>
                  </a:srgbClr>
                </a:solidFill>
                <a:latin typeface="Helvetica"/>
                <a:cs typeface="Helvetica"/>
              </a:endParaRPr>
            </a:p>
          </p:txBody>
        </p:sp>
        <p:sp>
          <p:nvSpPr>
            <p:cNvPr id="75" name="tx75"/>
            <p:cNvSpPr/>
            <p:nvPr/>
          </p:nvSpPr>
          <p:spPr>
            <a:xfrm>
              <a:off x="9520512" y="5956140"/>
              <a:ext cx="237137" cy="877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 dirty="0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26</a:t>
              </a:r>
            </a:p>
          </p:txBody>
        </p:sp>
        <p:sp>
          <p:nvSpPr>
            <p:cNvPr id="76" name="pl76"/>
            <p:cNvSpPr/>
            <p:nvPr/>
          </p:nvSpPr>
          <p:spPr>
            <a:xfrm>
              <a:off x="10423288" y="4282153"/>
              <a:ext cx="0" cy="1832576"/>
            </a:xfrm>
            <a:custGeom>
              <a:avLst/>
              <a:gdLst/>
              <a:ahLst/>
              <a:cxnLst/>
              <a:rect l="0" t="0" r="0" b="0"/>
              <a:pathLst>
                <a:path h="1832576">
                  <a:moveTo>
                    <a:pt x="0" y="1832576"/>
                  </a:moveTo>
                  <a:lnTo>
                    <a:pt x="0" y="0"/>
                  </a:lnTo>
                </a:path>
              </a:pathLst>
            </a:custGeom>
            <a:ln w="19050" cap="rnd">
              <a:solidFill>
                <a:srgbClr val="7AC5C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77" name="pl77"/>
            <p:cNvSpPr/>
            <p:nvPr/>
          </p:nvSpPr>
          <p:spPr>
            <a:xfrm>
              <a:off x="9943288" y="6114729"/>
              <a:ext cx="2880000" cy="0"/>
            </a:xfrm>
            <a:custGeom>
              <a:avLst/>
              <a:gdLst/>
              <a:ahLst/>
              <a:cxnLst/>
              <a:rect l="0" t="0" r="0" b="0"/>
              <a:pathLst>
                <a:path w="2880000">
                  <a:moveTo>
                    <a:pt x="0" y="0"/>
                  </a:moveTo>
                  <a:lnTo>
                    <a:pt x="2880000" y="0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78" name="pl78"/>
            <p:cNvSpPr/>
            <p:nvPr/>
          </p:nvSpPr>
          <p:spPr>
            <a:xfrm>
              <a:off x="9943288" y="6114729"/>
              <a:ext cx="0" cy="73151"/>
            </a:xfrm>
            <a:custGeom>
              <a:avLst/>
              <a:gdLst/>
              <a:ahLst/>
              <a:cxnLst/>
              <a:rect l="0" t="0" r="0" b="0"/>
              <a:pathLst>
                <a:path h="73151">
                  <a:moveTo>
                    <a:pt x="0" y="0"/>
                  </a:moveTo>
                  <a:lnTo>
                    <a:pt x="0" y="73151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79" name="pl79"/>
            <p:cNvSpPr/>
            <p:nvPr/>
          </p:nvSpPr>
          <p:spPr>
            <a:xfrm>
              <a:off x="10423288" y="6114729"/>
              <a:ext cx="0" cy="73151"/>
            </a:xfrm>
            <a:custGeom>
              <a:avLst/>
              <a:gdLst/>
              <a:ahLst/>
              <a:cxnLst/>
              <a:rect l="0" t="0" r="0" b="0"/>
              <a:pathLst>
                <a:path h="73151">
                  <a:moveTo>
                    <a:pt x="0" y="0"/>
                  </a:moveTo>
                  <a:lnTo>
                    <a:pt x="0" y="73151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80" name="pl80"/>
            <p:cNvSpPr/>
            <p:nvPr/>
          </p:nvSpPr>
          <p:spPr>
            <a:xfrm>
              <a:off x="10903288" y="6114729"/>
              <a:ext cx="0" cy="73151"/>
            </a:xfrm>
            <a:custGeom>
              <a:avLst/>
              <a:gdLst/>
              <a:ahLst/>
              <a:cxnLst/>
              <a:rect l="0" t="0" r="0" b="0"/>
              <a:pathLst>
                <a:path h="73151">
                  <a:moveTo>
                    <a:pt x="0" y="0"/>
                  </a:moveTo>
                  <a:lnTo>
                    <a:pt x="0" y="73151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81" name="pl81"/>
            <p:cNvSpPr/>
            <p:nvPr/>
          </p:nvSpPr>
          <p:spPr>
            <a:xfrm>
              <a:off x="11383288" y="6114729"/>
              <a:ext cx="0" cy="73151"/>
            </a:xfrm>
            <a:custGeom>
              <a:avLst/>
              <a:gdLst/>
              <a:ahLst/>
              <a:cxnLst/>
              <a:rect l="0" t="0" r="0" b="0"/>
              <a:pathLst>
                <a:path h="73151">
                  <a:moveTo>
                    <a:pt x="0" y="0"/>
                  </a:moveTo>
                  <a:lnTo>
                    <a:pt x="0" y="73151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82" name="pl82"/>
            <p:cNvSpPr/>
            <p:nvPr/>
          </p:nvSpPr>
          <p:spPr>
            <a:xfrm>
              <a:off x="11863288" y="6114729"/>
              <a:ext cx="0" cy="73151"/>
            </a:xfrm>
            <a:custGeom>
              <a:avLst/>
              <a:gdLst/>
              <a:ahLst/>
              <a:cxnLst/>
              <a:rect l="0" t="0" r="0" b="0"/>
              <a:pathLst>
                <a:path h="73151">
                  <a:moveTo>
                    <a:pt x="0" y="0"/>
                  </a:moveTo>
                  <a:lnTo>
                    <a:pt x="0" y="73151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83" name="pl83"/>
            <p:cNvSpPr/>
            <p:nvPr/>
          </p:nvSpPr>
          <p:spPr>
            <a:xfrm>
              <a:off x="12343288" y="6114729"/>
              <a:ext cx="0" cy="73151"/>
            </a:xfrm>
            <a:custGeom>
              <a:avLst/>
              <a:gdLst/>
              <a:ahLst/>
              <a:cxnLst/>
              <a:rect l="0" t="0" r="0" b="0"/>
              <a:pathLst>
                <a:path h="73151">
                  <a:moveTo>
                    <a:pt x="0" y="0"/>
                  </a:moveTo>
                  <a:lnTo>
                    <a:pt x="0" y="73151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84" name="pl84"/>
            <p:cNvSpPr/>
            <p:nvPr/>
          </p:nvSpPr>
          <p:spPr>
            <a:xfrm>
              <a:off x="12823288" y="6114729"/>
              <a:ext cx="0" cy="73151"/>
            </a:xfrm>
            <a:custGeom>
              <a:avLst/>
              <a:gdLst/>
              <a:ahLst/>
              <a:cxnLst/>
              <a:rect l="0" t="0" r="0" b="0"/>
              <a:pathLst>
                <a:path h="73151">
                  <a:moveTo>
                    <a:pt x="0" y="0"/>
                  </a:moveTo>
                  <a:lnTo>
                    <a:pt x="0" y="73151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85" name="tx85"/>
            <p:cNvSpPr/>
            <p:nvPr/>
          </p:nvSpPr>
          <p:spPr>
            <a:xfrm>
              <a:off x="9807794" y="6290330"/>
              <a:ext cx="270988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 0.50</a:t>
              </a:r>
            </a:p>
          </p:txBody>
        </p:sp>
        <p:sp>
          <p:nvSpPr>
            <p:cNvPr id="86" name="tx86"/>
            <p:cNvSpPr/>
            <p:nvPr/>
          </p:nvSpPr>
          <p:spPr>
            <a:xfrm>
              <a:off x="10321675" y="6290330"/>
              <a:ext cx="203226" cy="8751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 1.0</a:t>
              </a:r>
            </a:p>
          </p:txBody>
        </p:sp>
        <p:sp>
          <p:nvSpPr>
            <p:cNvPr id="87" name="tx87"/>
            <p:cNvSpPr/>
            <p:nvPr/>
          </p:nvSpPr>
          <p:spPr>
            <a:xfrm>
              <a:off x="10801675" y="6289933"/>
              <a:ext cx="203226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 2.0</a:t>
              </a:r>
            </a:p>
          </p:txBody>
        </p:sp>
        <p:sp>
          <p:nvSpPr>
            <p:cNvPr id="88" name="tx88"/>
            <p:cNvSpPr/>
            <p:nvPr/>
          </p:nvSpPr>
          <p:spPr>
            <a:xfrm>
              <a:off x="11281675" y="6289933"/>
              <a:ext cx="203226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 4.0</a:t>
              </a:r>
            </a:p>
          </p:txBody>
        </p:sp>
        <p:sp>
          <p:nvSpPr>
            <p:cNvPr id="89" name="tx89"/>
            <p:cNvSpPr/>
            <p:nvPr/>
          </p:nvSpPr>
          <p:spPr>
            <a:xfrm>
              <a:off x="11761675" y="6289933"/>
              <a:ext cx="203226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 8.0</a:t>
              </a:r>
            </a:p>
          </p:txBody>
        </p:sp>
        <p:sp>
          <p:nvSpPr>
            <p:cNvPr id="90" name="tx90"/>
            <p:cNvSpPr/>
            <p:nvPr/>
          </p:nvSpPr>
          <p:spPr>
            <a:xfrm>
              <a:off x="12224720" y="6289933"/>
              <a:ext cx="237137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16.0</a:t>
              </a:r>
            </a:p>
          </p:txBody>
        </p:sp>
        <p:sp>
          <p:nvSpPr>
            <p:cNvPr id="91" name="tx91"/>
            <p:cNvSpPr/>
            <p:nvPr/>
          </p:nvSpPr>
          <p:spPr>
            <a:xfrm>
              <a:off x="12704720" y="6289933"/>
              <a:ext cx="237137" cy="8790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32.0</a:t>
              </a:r>
            </a:p>
          </p:txBody>
        </p:sp>
        <p:sp>
          <p:nvSpPr>
            <p:cNvPr id="92" name="tx92"/>
            <p:cNvSpPr/>
            <p:nvPr/>
          </p:nvSpPr>
          <p:spPr>
            <a:xfrm>
              <a:off x="10929658" y="6409412"/>
              <a:ext cx="907260" cy="11449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>
                <a:lnSpc>
                  <a:spcPts val="679"/>
                </a:lnSpc>
              </a:pPr>
              <a:r>
                <a:rPr sz="679">
                  <a:solidFill>
                    <a:srgbClr val="000000">
                      <a:alpha val="100000"/>
                    </a:srgbClr>
                  </a:solidFill>
                  <a:latin typeface="Helvetica"/>
                  <a:cs typeface="Helvetica"/>
                </a:rPr>
                <a:t>Odds Ratio (OR)</a:t>
              </a:r>
            </a:p>
          </p:txBody>
        </p:sp>
        <p:sp>
          <p:nvSpPr>
            <p:cNvPr id="93" name="pl93"/>
            <p:cNvSpPr/>
            <p:nvPr/>
          </p:nvSpPr>
          <p:spPr>
            <a:xfrm>
              <a:off x="11905270" y="4396689"/>
              <a:ext cx="800363" cy="0"/>
            </a:xfrm>
            <a:custGeom>
              <a:avLst/>
              <a:gdLst/>
              <a:ahLst/>
              <a:cxnLst/>
              <a:rect l="0" t="0" r="0" b="0"/>
              <a:pathLst>
                <a:path w="800363">
                  <a:moveTo>
                    <a:pt x="0" y="0"/>
                  </a:moveTo>
                  <a:lnTo>
                    <a:pt x="800363" y="0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94" name="pl94"/>
            <p:cNvSpPr/>
            <p:nvPr/>
          </p:nvSpPr>
          <p:spPr>
            <a:xfrm>
              <a:off x="11905270" y="4373782"/>
              <a:ext cx="0" cy="45814"/>
            </a:xfrm>
            <a:custGeom>
              <a:avLst/>
              <a:gdLst/>
              <a:ahLst/>
              <a:cxnLst/>
              <a:rect l="0" t="0" r="0" b="0"/>
              <a:pathLst>
                <a:path h="45814">
                  <a:moveTo>
                    <a:pt x="0" y="0"/>
                  </a:moveTo>
                  <a:lnTo>
                    <a:pt x="0" y="45814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95" name="pl95"/>
            <p:cNvSpPr/>
            <p:nvPr/>
          </p:nvSpPr>
          <p:spPr>
            <a:xfrm>
              <a:off x="12705634" y="4373782"/>
              <a:ext cx="0" cy="45814"/>
            </a:xfrm>
            <a:custGeom>
              <a:avLst/>
              <a:gdLst/>
              <a:ahLst/>
              <a:cxnLst/>
              <a:rect l="0" t="0" r="0" b="0"/>
              <a:pathLst>
                <a:path h="45814">
                  <a:moveTo>
                    <a:pt x="0" y="0"/>
                  </a:moveTo>
                  <a:lnTo>
                    <a:pt x="0" y="45814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96" name="rc96"/>
            <p:cNvSpPr/>
            <p:nvPr/>
          </p:nvSpPr>
          <p:spPr>
            <a:xfrm>
              <a:off x="12261953" y="4350875"/>
              <a:ext cx="91628" cy="91628"/>
            </a:xfrm>
            <a:prstGeom prst="rect">
              <a:avLst/>
            </a:prstGeom>
            <a:solidFill>
              <a:srgbClr val="458B00">
                <a:alpha val="100000"/>
              </a:srgbClr>
            </a:solidFill>
            <a:ln w="9525" cap="rnd">
              <a:solidFill>
                <a:srgbClr val="458B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97" name="pl97"/>
            <p:cNvSpPr/>
            <p:nvPr/>
          </p:nvSpPr>
          <p:spPr>
            <a:xfrm>
              <a:off x="11449290" y="4625761"/>
              <a:ext cx="863018" cy="0"/>
            </a:xfrm>
            <a:custGeom>
              <a:avLst/>
              <a:gdLst/>
              <a:ahLst/>
              <a:cxnLst/>
              <a:rect l="0" t="0" r="0" b="0"/>
              <a:pathLst>
                <a:path w="863018">
                  <a:moveTo>
                    <a:pt x="0" y="0"/>
                  </a:moveTo>
                  <a:lnTo>
                    <a:pt x="863018" y="0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98" name="pl98"/>
            <p:cNvSpPr/>
            <p:nvPr/>
          </p:nvSpPr>
          <p:spPr>
            <a:xfrm>
              <a:off x="11449290" y="4602854"/>
              <a:ext cx="0" cy="45814"/>
            </a:xfrm>
            <a:custGeom>
              <a:avLst/>
              <a:gdLst/>
              <a:ahLst/>
              <a:cxnLst/>
              <a:rect l="0" t="0" r="0" b="0"/>
              <a:pathLst>
                <a:path h="45814">
                  <a:moveTo>
                    <a:pt x="0" y="0"/>
                  </a:moveTo>
                  <a:lnTo>
                    <a:pt x="0" y="45814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99" name="pl99"/>
            <p:cNvSpPr/>
            <p:nvPr/>
          </p:nvSpPr>
          <p:spPr>
            <a:xfrm>
              <a:off x="12312309" y="4602854"/>
              <a:ext cx="0" cy="45814"/>
            </a:xfrm>
            <a:custGeom>
              <a:avLst/>
              <a:gdLst/>
              <a:ahLst/>
              <a:cxnLst/>
              <a:rect l="0" t="0" r="0" b="0"/>
              <a:pathLst>
                <a:path h="45814">
                  <a:moveTo>
                    <a:pt x="0" y="0"/>
                  </a:moveTo>
                  <a:lnTo>
                    <a:pt x="0" y="45814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00" name="rc100"/>
            <p:cNvSpPr/>
            <p:nvPr/>
          </p:nvSpPr>
          <p:spPr>
            <a:xfrm>
              <a:off x="11834573" y="4579947"/>
              <a:ext cx="91628" cy="91628"/>
            </a:xfrm>
            <a:prstGeom prst="rect">
              <a:avLst/>
            </a:prstGeom>
            <a:solidFill>
              <a:srgbClr val="458B00">
                <a:alpha val="100000"/>
              </a:srgbClr>
            </a:solidFill>
            <a:ln w="9525" cap="rnd">
              <a:solidFill>
                <a:srgbClr val="458B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01" name="pl101"/>
            <p:cNvSpPr/>
            <p:nvPr/>
          </p:nvSpPr>
          <p:spPr>
            <a:xfrm>
              <a:off x="11449290" y="4854833"/>
              <a:ext cx="665308" cy="0"/>
            </a:xfrm>
            <a:custGeom>
              <a:avLst/>
              <a:gdLst/>
              <a:ahLst/>
              <a:cxnLst/>
              <a:rect l="0" t="0" r="0" b="0"/>
              <a:pathLst>
                <a:path w="665308">
                  <a:moveTo>
                    <a:pt x="0" y="0"/>
                  </a:moveTo>
                  <a:lnTo>
                    <a:pt x="665308" y="0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02" name="pl102"/>
            <p:cNvSpPr/>
            <p:nvPr/>
          </p:nvSpPr>
          <p:spPr>
            <a:xfrm>
              <a:off x="11449290" y="4831926"/>
              <a:ext cx="0" cy="45814"/>
            </a:xfrm>
            <a:custGeom>
              <a:avLst/>
              <a:gdLst/>
              <a:ahLst/>
              <a:cxnLst/>
              <a:rect l="0" t="0" r="0" b="0"/>
              <a:pathLst>
                <a:path h="45814">
                  <a:moveTo>
                    <a:pt x="0" y="0"/>
                  </a:moveTo>
                  <a:lnTo>
                    <a:pt x="0" y="45814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03" name="pl103"/>
            <p:cNvSpPr/>
            <p:nvPr/>
          </p:nvSpPr>
          <p:spPr>
            <a:xfrm>
              <a:off x="12114598" y="4831926"/>
              <a:ext cx="0" cy="45814"/>
            </a:xfrm>
            <a:custGeom>
              <a:avLst/>
              <a:gdLst/>
              <a:ahLst/>
              <a:cxnLst/>
              <a:rect l="0" t="0" r="0" b="0"/>
              <a:pathLst>
                <a:path h="45814">
                  <a:moveTo>
                    <a:pt x="0" y="0"/>
                  </a:moveTo>
                  <a:lnTo>
                    <a:pt x="0" y="45814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04" name="rc104"/>
            <p:cNvSpPr/>
            <p:nvPr/>
          </p:nvSpPr>
          <p:spPr>
            <a:xfrm>
              <a:off x="11734827" y="4809019"/>
              <a:ext cx="91628" cy="91628"/>
            </a:xfrm>
            <a:prstGeom prst="rect">
              <a:avLst/>
            </a:prstGeom>
            <a:solidFill>
              <a:srgbClr val="458B00">
                <a:alpha val="100000"/>
              </a:srgbClr>
            </a:solidFill>
            <a:ln w="9525" cap="rnd">
              <a:solidFill>
                <a:srgbClr val="458B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05" name="pl105"/>
            <p:cNvSpPr/>
            <p:nvPr/>
          </p:nvSpPr>
          <p:spPr>
            <a:xfrm>
              <a:off x="11310327" y="5083905"/>
              <a:ext cx="779755" cy="0"/>
            </a:xfrm>
            <a:custGeom>
              <a:avLst/>
              <a:gdLst/>
              <a:ahLst/>
              <a:cxnLst/>
              <a:rect l="0" t="0" r="0" b="0"/>
              <a:pathLst>
                <a:path w="779755">
                  <a:moveTo>
                    <a:pt x="0" y="0"/>
                  </a:moveTo>
                  <a:lnTo>
                    <a:pt x="779755" y="0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06" name="pl106"/>
            <p:cNvSpPr/>
            <p:nvPr/>
          </p:nvSpPr>
          <p:spPr>
            <a:xfrm>
              <a:off x="11310327" y="5060998"/>
              <a:ext cx="0" cy="45814"/>
            </a:xfrm>
            <a:custGeom>
              <a:avLst/>
              <a:gdLst/>
              <a:ahLst/>
              <a:cxnLst/>
              <a:rect l="0" t="0" r="0" b="0"/>
              <a:pathLst>
                <a:path h="45814">
                  <a:moveTo>
                    <a:pt x="0" y="0"/>
                  </a:moveTo>
                  <a:lnTo>
                    <a:pt x="0" y="45814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07" name="pl107"/>
            <p:cNvSpPr/>
            <p:nvPr/>
          </p:nvSpPr>
          <p:spPr>
            <a:xfrm>
              <a:off x="12090082" y="5060998"/>
              <a:ext cx="0" cy="45814"/>
            </a:xfrm>
            <a:custGeom>
              <a:avLst/>
              <a:gdLst/>
              <a:ahLst/>
              <a:cxnLst/>
              <a:rect l="0" t="0" r="0" b="0"/>
              <a:pathLst>
                <a:path h="45814">
                  <a:moveTo>
                    <a:pt x="0" y="0"/>
                  </a:moveTo>
                  <a:lnTo>
                    <a:pt x="0" y="45814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08" name="rc108"/>
            <p:cNvSpPr/>
            <p:nvPr/>
          </p:nvSpPr>
          <p:spPr>
            <a:xfrm>
              <a:off x="11662948" y="5038091"/>
              <a:ext cx="91628" cy="91628"/>
            </a:xfrm>
            <a:prstGeom prst="rect">
              <a:avLst/>
            </a:prstGeom>
            <a:solidFill>
              <a:srgbClr val="458B00">
                <a:alpha val="100000"/>
              </a:srgbClr>
            </a:solidFill>
            <a:ln w="9525" cap="rnd">
              <a:solidFill>
                <a:srgbClr val="458B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09" name="pl109"/>
            <p:cNvSpPr/>
            <p:nvPr/>
          </p:nvSpPr>
          <p:spPr>
            <a:xfrm>
              <a:off x="10748763" y="5312977"/>
              <a:ext cx="1540537" cy="0"/>
            </a:xfrm>
            <a:custGeom>
              <a:avLst/>
              <a:gdLst/>
              <a:ahLst/>
              <a:cxnLst/>
              <a:rect l="0" t="0" r="0" b="0"/>
              <a:pathLst>
                <a:path w="1540537">
                  <a:moveTo>
                    <a:pt x="0" y="0"/>
                  </a:moveTo>
                  <a:lnTo>
                    <a:pt x="1540537" y="0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10" name="pl110"/>
            <p:cNvSpPr/>
            <p:nvPr/>
          </p:nvSpPr>
          <p:spPr>
            <a:xfrm>
              <a:off x="10748763" y="5290070"/>
              <a:ext cx="0" cy="45814"/>
            </a:xfrm>
            <a:custGeom>
              <a:avLst/>
              <a:gdLst/>
              <a:ahLst/>
              <a:cxnLst/>
              <a:rect l="0" t="0" r="0" b="0"/>
              <a:pathLst>
                <a:path h="45814">
                  <a:moveTo>
                    <a:pt x="0" y="0"/>
                  </a:moveTo>
                  <a:lnTo>
                    <a:pt x="0" y="45814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11" name="pl111"/>
            <p:cNvSpPr/>
            <p:nvPr/>
          </p:nvSpPr>
          <p:spPr>
            <a:xfrm>
              <a:off x="12289300" y="5290070"/>
              <a:ext cx="0" cy="45814"/>
            </a:xfrm>
            <a:custGeom>
              <a:avLst/>
              <a:gdLst/>
              <a:ahLst/>
              <a:cxnLst/>
              <a:rect l="0" t="0" r="0" b="0"/>
              <a:pathLst>
                <a:path h="45814">
                  <a:moveTo>
                    <a:pt x="0" y="0"/>
                  </a:moveTo>
                  <a:lnTo>
                    <a:pt x="0" y="45814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12" name="rc112"/>
            <p:cNvSpPr/>
            <p:nvPr/>
          </p:nvSpPr>
          <p:spPr>
            <a:xfrm>
              <a:off x="11478009" y="5267163"/>
              <a:ext cx="91628" cy="91628"/>
            </a:xfrm>
            <a:prstGeom prst="rect">
              <a:avLst/>
            </a:prstGeom>
            <a:solidFill>
              <a:srgbClr val="458B00">
                <a:alpha val="100000"/>
              </a:srgbClr>
            </a:solidFill>
            <a:ln w="9525" cap="rnd">
              <a:solidFill>
                <a:srgbClr val="458B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13" name="pl113"/>
            <p:cNvSpPr/>
            <p:nvPr/>
          </p:nvSpPr>
          <p:spPr>
            <a:xfrm>
              <a:off x="11136293" y="5542049"/>
              <a:ext cx="415233" cy="0"/>
            </a:xfrm>
            <a:custGeom>
              <a:avLst/>
              <a:gdLst/>
              <a:ahLst/>
              <a:cxnLst/>
              <a:rect l="0" t="0" r="0" b="0"/>
              <a:pathLst>
                <a:path w="415233">
                  <a:moveTo>
                    <a:pt x="0" y="0"/>
                  </a:moveTo>
                  <a:lnTo>
                    <a:pt x="415233" y="0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14" name="pl114"/>
            <p:cNvSpPr/>
            <p:nvPr/>
          </p:nvSpPr>
          <p:spPr>
            <a:xfrm>
              <a:off x="11136293" y="5519142"/>
              <a:ext cx="0" cy="45814"/>
            </a:xfrm>
            <a:custGeom>
              <a:avLst/>
              <a:gdLst/>
              <a:ahLst/>
              <a:cxnLst/>
              <a:rect l="0" t="0" r="0" b="0"/>
              <a:pathLst>
                <a:path h="45814">
                  <a:moveTo>
                    <a:pt x="0" y="0"/>
                  </a:moveTo>
                  <a:lnTo>
                    <a:pt x="0" y="45814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15" name="pl115"/>
            <p:cNvSpPr/>
            <p:nvPr/>
          </p:nvSpPr>
          <p:spPr>
            <a:xfrm>
              <a:off x="11551527" y="5519142"/>
              <a:ext cx="0" cy="45814"/>
            </a:xfrm>
            <a:custGeom>
              <a:avLst/>
              <a:gdLst/>
              <a:ahLst/>
              <a:cxnLst/>
              <a:rect l="0" t="0" r="0" b="0"/>
              <a:pathLst>
                <a:path h="45814">
                  <a:moveTo>
                    <a:pt x="0" y="0"/>
                  </a:moveTo>
                  <a:lnTo>
                    <a:pt x="0" y="45814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16" name="rc116"/>
            <p:cNvSpPr/>
            <p:nvPr/>
          </p:nvSpPr>
          <p:spPr>
            <a:xfrm>
              <a:off x="11301953" y="5496235"/>
              <a:ext cx="91628" cy="91628"/>
            </a:xfrm>
            <a:prstGeom prst="rect">
              <a:avLst/>
            </a:prstGeom>
            <a:solidFill>
              <a:srgbClr val="458B00">
                <a:alpha val="100000"/>
              </a:srgbClr>
            </a:solidFill>
            <a:ln w="9525" cap="rnd">
              <a:solidFill>
                <a:srgbClr val="458B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17" name="pl117"/>
            <p:cNvSpPr/>
            <p:nvPr/>
          </p:nvSpPr>
          <p:spPr>
            <a:xfrm>
              <a:off x="10656293" y="5771121"/>
              <a:ext cx="777076" cy="0"/>
            </a:xfrm>
            <a:custGeom>
              <a:avLst/>
              <a:gdLst/>
              <a:ahLst/>
              <a:cxnLst/>
              <a:rect l="0" t="0" r="0" b="0"/>
              <a:pathLst>
                <a:path w="777076">
                  <a:moveTo>
                    <a:pt x="0" y="0"/>
                  </a:moveTo>
                  <a:lnTo>
                    <a:pt x="777076" y="0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18" name="pl118"/>
            <p:cNvSpPr/>
            <p:nvPr/>
          </p:nvSpPr>
          <p:spPr>
            <a:xfrm>
              <a:off x="10656293" y="5748214"/>
              <a:ext cx="0" cy="45814"/>
            </a:xfrm>
            <a:custGeom>
              <a:avLst/>
              <a:gdLst/>
              <a:ahLst/>
              <a:cxnLst/>
              <a:rect l="0" t="0" r="0" b="0"/>
              <a:pathLst>
                <a:path h="45814">
                  <a:moveTo>
                    <a:pt x="0" y="0"/>
                  </a:moveTo>
                  <a:lnTo>
                    <a:pt x="0" y="45814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19" name="pl119"/>
            <p:cNvSpPr/>
            <p:nvPr/>
          </p:nvSpPr>
          <p:spPr>
            <a:xfrm>
              <a:off x="11433370" y="5748214"/>
              <a:ext cx="0" cy="45814"/>
            </a:xfrm>
            <a:custGeom>
              <a:avLst/>
              <a:gdLst/>
              <a:ahLst/>
              <a:cxnLst/>
              <a:rect l="0" t="0" r="0" b="0"/>
              <a:pathLst>
                <a:path h="45814">
                  <a:moveTo>
                    <a:pt x="0" y="0"/>
                  </a:moveTo>
                  <a:lnTo>
                    <a:pt x="0" y="45814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20" name="rc120"/>
            <p:cNvSpPr/>
            <p:nvPr/>
          </p:nvSpPr>
          <p:spPr>
            <a:xfrm>
              <a:off x="11011999" y="5725307"/>
              <a:ext cx="91628" cy="91628"/>
            </a:xfrm>
            <a:prstGeom prst="rect">
              <a:avLst/>
            </a:prstGeom>
            <a:solidFill>
              <a:srgbClr val="458B00">
                <a:alpha val="100000"/>
              </a:srgbClr>
            </a:solidFill>
            <a:ln w="9525" cap="rnd">
              <a:solidFill>
                <a:srgbClr val="458B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21" name="pl121"/>
            <p:cNvSpPr/>
            <p:nvPr/>
          </p:nvSpPr>
          <p:spPr>
            <a:xfrm>
              <a:off x="10176293" y="6000193"/>
              <a:ext cx="1476138" cy="0"/>
            </a:xfrm>
            <a:custGeom>
              <a:avLst/>
              <a:gdLst/>
              <a:ahLst/>
              <a:cxnLst/>
              <a:rect l="0" t="0" r="0" b="0"/>
              <a:pathLst>
                <a:path w="1476138">
                  <a:moveTo>
                    <a:pt x="0" y="0"/>
                  </a:moveTo>
                  <a:lnTo>
                    <a:pt x="1476138" y="0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22" name="pl122"/>
            <p:cNvSpPr/>
            <p:nvPr/>
          </p:nvSpPr>
          <p:spPr>
            <a:xfrm>
              <a:off x="10176293" y="5977286"/>
              <a:ext cx="0" cy="45814"/>
            </a:xfrm>
            <a:custGeom>
              <a:avLst/>
              <a:gdLst/>
              <a:ahLst/>
              <a:cxnLst/>
              <a:rect l="0" t="0" r="0" b="0"/>
              <a:pathLst>
                <a:path h="45814">
                  <a:moveTo>
                    <a:pt x="0" y="0"/>
                  </a:moveTo>
                  <a:lnTo>
                    <a:pt x="0" y="45814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23" name="pl123"/>
            <p:cNvSpPr/>
            <p:nvPr/>
          </p:nvSpPr>
          <p:spPr>
            <a:xfrm>
              <a:off x="11652431" y="5977286"/>
              <a:ext cx="0" cy="45814"/>
            </a:xfrm>
            <a:custGeom>
              <a:avLst/>
              <a:gdLst/>
              <a:ahLst/>
              <a:cxnLst/>
              <a:rect l="0" t="0" r="0" b="0"/>
              <a:pathLst>
                <a:path h="45814">
                  <a:moveTo>
                    <a:pt x="0" y="0"/>
                  </a:moveTo>
                  <a:lnTo>
                    <a:pt x="0" y="45814"/>
                  </a:lnTo>
                </a:path>
              </a:pathLst>
            </a:custGeom>
            <a:ln w="1905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  <p:sp>
          <p:nvSpPr>
            <p:cNvPr id="124" name="rc124"/>
            <p:cNvSpPr/>
            <p:nvPr/>
          </p:nvSpPr>
          <p:spPr>
            <a:xfrm>
              <a:off x="10857474" y="5954379"/>
              <a:ext cx="91628" cy="91628"/>
            </a:xfrm>
            <a:prstGeom prst="rect">
              <a:avLst/>
            </a:prstGeom>
            <a:solidFill>
              <a:srgbClr val="458B00">
                <a:alpha val="100000"/>
              </a:srgbClr>
            </a:solidFill>
            <a:ln w="9525" cap="rnd">
              <a:solidFill>
                <a:srgbClr val="458B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 sz="1415"/>
            </a:p>
          </p:txBody>
        </p:sp>
      </p:grpSp>
      <p:sp>
        <p:nvSpPr>
          <p:cNvPr id="125" name="Rectangle 2">
            <a:extLst>
              <a:ext uri="{FF2B5EF4-FFF2-40B4-BE49-F238E27FC236}">
                <a16:creationId xmlns:a16="http://schemas.microsoft.com/office/drawing/2014/main" id="{DCA41660-3314-A04C-ABC1-03D607E1C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139" y="2040761"/>
            <a:ext cx="524996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8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ea typeface="Times New Roman" panose="02020603050405020304" pitchFamily="18" charset="0"/>
              </a:rPr>
              <a:t>Figure 3. Risk of suicide in people in prison based on clinical factors</a:t>
            </a:r>
            <a:endParaRPr lang="en-US" altLang="en-US" sz="1400" b="1" dirty="0"/>
          </a:p>
        </p:txBody>
      </p:sp>
      <p:sp>
        <p:nvSpPr>
          <p:cNvPr id="126" name="Rectangle 3">
            <a:extLst>
              <a:ext uri="{FF2B5EF4-FFF2-40B4-BE49-F238E27FC236}">
                <a16:creationId xmlns:a16="http://schemas.microsoft.com/office/drawing/2014/main" id="{C62F7B5D-4B9F-4D41-B847-AC0D9FA6C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133" y="5474586"/>
            <a:ext cx="4025461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8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0" dirty="0">
                <a:ea typeface="Calibri" panose="020F0502020204030204" pitchFamily="34" charset="0"/>
              </a:rPr>
              <a:t>Note: </a:t>
            </a:r>
            <a:r>
              <a:rPr lang="en-US" altLang="en-US" sz="1050" dirty="0">
                <a:ea typeface="SimSun" panose="02010600030101010101" pitchFamily="2" charset="-122"/>
              </a:rPr>
              <a:t>n = number with risk factor. N = total number of cases/controls. </a:t>
            </a:r>
            <a:endParaRPr lang="en-US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160740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429</Words>
  <Application>Microsoft Office PowerPoint</Application>
  <PresentationFormat>Custom</PresentationFormat>
  <Paragraphs>160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SimSun</vt:lpstr>
      <vt:lpstr>SimSun</vt:lpstr>
      <vt:lpstr>Arial</vt:lpstr>
      <vt:lpstr>Calibri</vt:lpstr>
      <vt:lpstr>Helvetica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Wenseleers</dc:creator>
  <cp:lastModifiedBy>Orchard, J.</cp:lastModifiedBy>
  <cp:revision>14</cp:revision>
  <dcterms:created xsi:type="dcterms:W3CDTF">2015-07-14T21:05:00Z</dcterms:created>
  <dcterms:modified xsi:type="dcterms:W3CDTF">2020-10-01T15:22:58Z</dcterms:modified>
</cp:coreProperties>
</file>