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2" r:id="rId3"/>
    <p:sldId id="270" r:id="rId4"/>
    <p:sldId id="261" r:id="rId5"/>
    <p:sldId id="271" r:id="rId6"/>
    <p:sldId id="262" r:id="rId7"/>
    <p:sldId id="264" r:id="rId8"/>
    <p:sldId id="265" r:id="rId9"/>
    <p:sldId id="279" r:id="rId10"/>
    <p:sldId id="281" r:id="rId11"/>
    <p:sldId id="257" r:id="rId12"/>
    <p:sldId id="259" r:id="rId13"/>
    <p:sldId id="268" r:id="rId14"/>
    <p:sldId id="258" r:id="rId15"/>
    <p:sldId id="280" r:id="rId16"/>
    <p:sldId id="269" r:id="rId17"/>
    <p:sldId id="273" r:id="rId18"/>
    <p:sldId id="266" r:id="rId19"/>
    <p:sldId id="274" r:id="rId20"/>
    <p:sldId id="275" r:id="rId21"/>
    <p:sldId id="276" r:id="rId22"/>
    <p:sldId id="277" r:id="rId23"/>
    <p:sldId id="278" r:id="rId24"/>
    <p:sldId id="267"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46"/>
    <p:restoredTop sz="94694"/>
  </p:normalViewPr>
  <p:slideViewPr>
    <p:cSldViewPr snapToGrid="0" snapToObjects="1">
      <p:cViewPr varScale="1">
        <p:scale>
          <a:sx n="80" d="100"/>
          <a:sy n="80" d="100"/>
        </p:scale>
        <p:origin x="192"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94553714204288E-2"/>
          <c:y val="3.1481944777772608E-2"/>
          <c:w val="0.9215936964898801"/>
          <c:h val="0.7935737126088049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E915BDD9-41E2-0D41-930B-8A1D2F02614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08-584D-ACF6-C30DE401E10E}"/>
                </c:ext>
              </c:extLst>
            </c:dLbl>
            <c:dLbl>
              <c:idx val="1"/>
              <c:tx>
                <c:rich>
                  <a:bodyPr/>
                  <a:lstStyle/>
                  <a:p>
                    <a:fld id="{7167693A-9026-F240-A698-94FF3D6784EE}"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08-584D-ACF6-C30DE401E10E}"/>
                </c:ext>
              </c:extLst>
            </c:dLbl>
            <c:dLbl>
              <c:idx val="2"/>
              <c:tx>
                <c:rich>
                  <a:bodyPr/>
                  <a:lstStyle/>
                  <a:p>
                    <a:fld id="{CCC20C09-3D79-8F40-970C-835252E89CC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08-584D-ACF6-C30DE401E10E}"/>
                </c:ext>
              </c:extLst>
            </c:dLbl>
            <c:dLbl>
              <c:idx val="3"/>
              <c:tx>
                <c:rich>
                  <a:bodyPr/>
                  <a:lstStyle/>
                  <a:p>
                    <a:fld id="{E7ABC924-915D-7947-A84C-9050C59EACC3}"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08-584D-ACF6-C30DE401E10E}"/>
                </c:ext>
              </c:extLst>
            </c:dLbl>
            <c:dLbl>
              <c:idx val="4"/>
              <c:tx>
                <c:rich>
                  <a:bodyPr/>
                  <a:lstStyle/>
                  <a:p>
                    <a:fld id="{79B45E0D-4F7A-1A4F-B21D-767E3D5BB6FE}"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E08-584D-ACF6-C30DE401E1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New Friends</c:v>
                </c:pt>
                <c:pt idx="1">
                  <c:v>Using other services</c:v>
                </c:pt>
                <c:pt idx="2">
                  <c:v>Volunteering</c:v>
                </c:pt>
                <c:pt idx="3">
                  <c:v>Know neighbours</c:v>
                </c:pt>
                <c:pt idx="4">
                  <c:v>Feel less alone</c:v>
                </c:pt>
              </c:strCache>
            </c:strRef>
          </c:cat>
          <c:val>
            <c:numRef>
              <c:f>Sheet1!$B$2:$B$6</c:f>
              <c:numCache>
                <c:formatCode>General</c:formatCode>
                <c:ptCount val="5"/>
                <c:pt idx="0">
                  <c:v>41</c:v>
                </c:pt>
                <c:pt idx="1">
                  <c:v>15</c:v>
                </c:pt>
                <c:pt idx="2">
                  <c:v>10</c:v>
                </c:pt>
                <c:pt idx="3">
                  <c:v>32</c:v>
                </c:pt>
                <c:pt idx="4">
                  <c:v>41</c:v>
                </c:pt>
              </c:numCache>
            </c:numRef>
          </c:val>
          <c:extLst>
            <c:ext xmlns:c16="http://schemas.microsoft.com/office/drawing/2014/chart" uri="{C3380CC4-5D6E-409C-BE32-E72D297353CC}">
              <c16:uniqueId val="{00000000-D57D-9549-BFD3-60335D611D56}"/>
            </c:ext>
          </c:extLst>
        </c:ser>
        <c:dLbls>
          <c:showLegendKey val="0"/>
          <c:showVal val="0"/>
          <c:showCatName val="0"/>
          <c:showSerName val="0"/>
          <c:showPercent val="0"/>
          <c:showBubbleSize val="0"/>
        </c:dLbls>
        <c:gapWidth val="219"/>
        <c:overlap val="-27"/>
        <c:axId val="1153537807"/>
        <c:axId val="1166294383"/>
      </c:barChart>
      <c:catAx>
        <c:axId val="115353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6294383"/>
        <c:crosses val="autoZero"/>
        <c:auto val="1"/>
        <c:lblAlgn val="ctr"/>
        <c:lblOffset val="100"/>
        <c:noMultiLvlLbl val="0"/>
      </c:catAx>
      <c:valAx>
        <c:axId val="1166294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3537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2D41B-D060-C747-A864-4B0579F057E6}"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GB"/>
        </a:p>
      </dgm:t>
    </dgm:pt>
    <dgm:pt modelId="{3094550B-A445-234D-9B9A-58C28E27D1FA}">
      <dgm:prSet custT="1"/>
      <dgm:spPr/>
      <dgm:t>
        <a:bodyPr/>
        <a:lstStyle/>
        <a:p>
          <a:r>
            <a:rPr lang="en-GB" sz="2400" dirty="0"/>
            <a:t>Nutrition</a:t>
          </a:r>
        </a:p>
      </dgm:t>
    </dgm:pt>
    <dgm:pt modelId="{56FF0C8D-549D-8444-9423-0E7384FF4325}" type="parTrans" cxnId="{3794B1E8-2E9A-2241-BCF4-0A1265F52EEA}">
      <dgm:prSet/>
      <dgm:spPr/>
      <dgm:t>
        <a:bodyPr/>
        <a:lstStyle/>
        <a:p>
          <a:endParaRPr lang="en-GB"/>
        </a:p>
      </dgm:t>
    </dgm:pt>
    <dgm:pt modelId="{0E523DB3-BFAE-D74A-9C47-DC0EFDFA7550}" type="sibTrans" cxnId="{3794B1E8-2E9A-2241-BCF4-0A1265F52EEA}">
      <dgm:prSet/>
      <dgm:spPr/>
      <dgm:t>
        <a:bodyPr/>
        <a:lstStyle/>
        <a:p>
          <a:endParaRPr lang="en-GB"/>
        </a:p>
      </dgm:t>
    </dgm:pt>
    <dgm:pt modelId="{B479E413-3966-3D4B-9947-FB0461108F35}">
      <dgm:prSet custT="1"/>
      <dgm:spPr/>
      <dgm:t>
        <a:bodyPr/>
        <a:lstStyle/>
        <a:p>
          <a:r>
            <a:rPr lang="en-GB" sz="2400" dirty="0"/>
            <a:t>Emotional aspects</a:t>
          </a:r>
        </a:p>
      </dgm:t>
    </dgm:pt>
    <dgm:pt modelId="{F4AAE86E-EE76-BA48-A6DF-D8C65070DDCC}" type="parTrans" cxnId="{D667FB01-2CAE-B642-A328-6BA0A8BB9DAA}">
      <dgm:prSet/>
      <dgm:spPr/>
      <dgm:t>
        <a:bodyPr/>
        <a:lstStyle/>
        <a:p>
          <a:endParaRPr lang="en-GB"/>
        </a:p>
      </dgm:t>
    </dgm:pt>
    <dgm:pt modelId="{66AC7F5F-3718-3049-8FB9-ED2E13B629FC}" type="sibTrans" cxnId="{D667FB01-2CAE-B642-A328-6BA0A8BB9DAA}">
      <dgm:prSet/>
      <dgm:spPr/>
      <dgm:t>
        <a:bodyPr/>
        <a:lstStyle/>
        <a:p>
          <a:endParaRPr lang="en-GB"/>
        </a:p>
      </dgm:t>
    </dgm:pt>
    <dgm:pt modelId="{CCD38358-AFF9-D04A-AB9B-40542138FAE2}">
      <dgm:prSet custT="1"/>
      <dgm:spPr/>
      <dgm:t>
        <a:bodyPr/>
        <a:lstStyle/>
        <a:p>
          <a:r>
            <a:rPr lang="en-GB" sz="2400" dirty="0"/>
            <a:t>Social aspects</a:t>
          </a:r>
        </a:p>
      </dgm:t>
    </dgm:pt>
    <dgm:pt modelId="{F0723DD4-8D61-6648-BCB9-C92C5E3D1A38}" type="parTrans" cxnId="{3CE000F8-B86B-3748-8F26-BFBB2F824943}">
      <dgm:prSet/>
      <dgm:spPr/>
      <dgm:t>
        <a:bodyPr/>
        <a:lstStyle/>
        <a:p>
          <a:endParaRPr lang="en-GB"/>
        </a:p>
      </dgm:t>
    </dgm:pt>
    <dgm:pt modelId="{509CCF21-4731-7349-9118-C59C2871250D}" type="sibTrans" cxnId="{3CE000F8-B86B-3748-8F26-BFBB2F824943}">
      <dgm:prSet/>
      <dgm:spPr/>
      <dgm:t>
        <a:bodyPr/>
        <a:lstStyle/>
        <a:p>
          <a:endParaRPr lang="en-GB"/>
        </a:p>
      </dgm:t>
    </dgm:pt>
    <dgm:pt modelId="{7F2986A4-8A1E-D845-935F-08FBFEF8717D}">
      <dgm:prSet custT="1"/>
      <dgm:spPr/>
      <dgm:t>
        <a:bodyPr/>
        <a:lstStyle/>
        <a:p>
          <a:r>
            <a:rPr lang="en-GB" sz="2400" dirty="0"/>
            <a:t>Physical access</a:t>
          </a:r>
        </a:p>
      </dgm:t>
    </dgm:pt>
    <dgm:pt modelId="{DF0E6263-86ED-134F-A4EA-A7677B8EA3A2}" type="parTrans" cxnId="{A725FB91-3E87-F840-A5ED-D3057BEC7826}">
      <dgm:prSet/>
      <dgm:spPr/>
      <dgm:t>
        <a:bodyPr/>
        <a:lstStyle/>
        <a:p>
          <a:endParaRPr lang="en-GB"/>
        </a:p>
      </dgm:t>
    </dgm:pt>
    <dgm:pt modelId="{4968EEF7-4D64-3645-9C1F-CCC5636C7414}" type="sibTrans" cxnId="{A725FB91-3E87-F840-A5ED-D3057BEC7826}">
      <dgm:prSet/>
      <dgm:spPr/>
      <dgm:t>
        <a:bodyPr/>
        <a:lstStyle/>
        <a:p>
          <a:endParaRPr lang="en-GB"/>
        </a:p>
      </dgm:t>
    </dgm:pt>
    <dgm:pt modelId="{06BE3616-30C8-F44F-B8D8-3597A74506CD}">
      <dgm:prSet custT="1"/>
      <dgm:spPr/>
      <dgm:t>
        <a:bodyPr/>
        <a:lstStyle/>
        <a:p>
          <a:r>
            <a:rPr lang="en-GB" sz="2400" dirty="0"/>
            <a:t>Cultural constraints and limited know-how</a:t>
          </a:r>
        </a:p>
      </dgm:t>
    </dgm:pt>
    <dgm:pt modelId="{6656BB1A-E878-644E-8EF5-2EF2FF9E510A}" type="parTrans" cxnId="{1712A51A-A6B9-1945-B6BD-00AD1AF4CECD}">
      <dgm:prSet/>
      <dgm:spPr/>
      <dgm:t>
        <a:bodyPr/>
        <a:lstStyle/>
        <a:p>
          <a:endParaRPr lang="en-GB"/>
        </a:p>
      </dgm:t>
    </dgm:pt>
    <dgm:pt modelId="{CAEF116F-7702-9C40-8D4E-53BCCECEA169}" type="sibTrans" cxnId="{1712A51A-A6B9-1945-B6BD-00AD1AF4CECD}">
      <dgm:prSet/>
      <dgm:spPr/>
      <dgm:t>
        <a:bodyPr/>
        <a:lstStyle/>
        <a:p>
          <a:endParaRPr lang="en-GB"/>
        </a:p>
      </dgm:t>
    </dgm:pt>
    <dgm:pt modelId="{C441C983-D86B-DA4A-A3D6-F889FAB5B9B4}">
      <dgm:prSet custT="1"/>
      <dgm:spPr/>
      <dgm:t>
        <a:bodyPr/>
        <a:lstStyle/>
        <a:p>
          <a:pPr>
            <a:lnSpc>
              <a:spcPct val="100000"/>
            </a:lnSpc>
            <a:spcAft>
              <a:spcPts val="0"/>
            </a:spcAft>
          </a:pPr>
          <a:r>
            <a:rPr lang="en-GB" sz="2400" dirty="0"/>
            <a:t>Lack of autonomy/</a:t>
          </a:r>
        </a:p>
        <a:p>
          <a:pPr>
            <a:lnSpc>
              <a:spcPct val="100000"/>
            </a:lnSpc>
            <a:spcAft>
              <a:spcPts val="0"/>
            </a:spcAft>
          </a:pPr>
          <a:r>
            <a:rPr lang="en-GB" sz="2400" dirty="0"/>
            <a:t>confidence</a:t>
          </a:r>
        </a:p>
      </dgm:t>
    </dgm:pt>
    <dgm:pt modelId="{8E6960A8-D9A5-404B-A82C-BFE8B65B377B}" type="parTrans" cxnId="{BB985E60-AF6E-0047-BEAC-AD88B9DDA895}">
      <dgm:prSet/>
      <dgm:spPr/>
      <dgm:t>
        <a:bodyPr/>
        <a:lstStyle/>
        <a:p>
          <a:endParaRPr lang="en-GB"/>
        </a:p>
      </dgm:t>
    </dgm:pt>
    <dgm:pt modelId="{6CCADDD0-6459-0247-A837-F87804228346}" type="sibTrans" cxnId="{BB985E60-AF6E-0047-BEAC-AD88B9DDA895}">
      <dgm:prSet/>
      <dgm:spPr/>
      <dgm:t>
        <a:bodyPr/>
        <a:lstStyle/>
        <a:p>
          <a:endParaRPr lang="en-GB"/>
        </a:p>
      </dgm:t>
    </dgm:pt>
    <dgm:pt modelId="{4CDE7CAF-CA69-7343-B92E-28D5F5E6B969}" type="pres">
      <dgm:prSet presAssocID="{1362D41B-D060-C747-A864-4B0579F057E6}" presName="compositeShape" presStyleCnt="0">
        <dgm:presLayoutVars>
          <dgm:chMax val="7"/>
          <dgm:dir/>
          <dgm:resizeHandles val="exact"/>
        </dgm:presLayoutVars>
      </dgm:prSet>
      <dgm:spPr/>
    </dgm:pt>
    <dgm:pt modelId="{0968261E-2047-364B-A2DB-9CA69DC40AB3}" type="pres">
      <dgm:prSet presAssocID="{3094550B-A445-234D-9B9A-58C28E27D1FA}" presName="circ1" presStyleLbl="vennNode1" presStyleIdx="0" presStyleCnt="6"/>
      <dgm:spPr/>
    </dgm:pt>
    <dgm:pt modelId="{1D7DA36D-EFEB-0F4E-8530-38A0AC732C8E}" type="pres">
      <dgm:prSet presAssocID="{3094550B-A445-234D-9B9A-58C28E27D1FA}" presName="circ1Tx" presStyleLbl="revTx" presStyleIdx="0" presStyleCnt="0">
        <dgm:presLayoutVars>
          <dgm:chMax val="0"/>
          <dgm:chPref val="0"/>
          <dgm:bulletEnabled val="1"/>
        </dgm:presLayoutVars>
      </dgm:prSet>
      <dgm:spPr/>
    </dgm:pt>
    <dgm:pt modelId="{950018BB-2892-AD4A-A6BA-B0A256C38A8E}" type="pres">
      <dgm:prSet presAssocID="{B479E413-3966-3D4B-9947-FB0461108F35}" presName="circ2" presStyleLbl="vennNode1" presStyleIdx="1" presStyleCnt="6"/>
      <dgm:spPr/>
    </dgm:pt>
    <dgm:pt modelId="{19F8AE71-0E10-0443-B655-8725FBDFBB89}" type="pres">
      <dgm:prSet presAssocID="{B479E413-3966-3D4B-9947-FB0461108F35}" presName="circ2Tx" presStyleLbl="revTx" presStyleIdx="0" presStyleCnt="0">
        <dgm:presLayoutVars>
          <dgm:chMax val="0"/>
          <dgm:chPref val="0"/>
          <dgm:bulletEnabled val="1"/>
        </dgm:presLayoutVars>
      </dgm:prSet>
      <dgm:spPr/>
    </dgm:pt>
    <dgm:pt modelId="{A0185251-DBF5-724A-85C3-BDEA10D1F7C6}" type="pres">
      <dgm:prSet presAssocID="{CCD38358-AFF9-D04A-AB9B-40542138FAE2}" presName="circ3" presStyleLbl="vennNode1" presStyleIdx="2" presStyleCnt="6"/>
      <dgm:spPr/>
    </dgm:pt>
    <dgm:pt modelId="{3D50BF5B-FE4C-5940-8B86-7EFCEEF5823B}" type="pres">
      <dgm:prSet presAssocID="{CCD38358-AFF9-D04A-AB9B-40542138FAE2}" presName="circ3Tx" presStyleLbl="revTx" presStyleIdx="0" presStyleCnt="0">
        <dgm:presLayoutVars>
          <dgm:chMax val="0"/>
          <dgm:chPref val="0"/>
          <dgm:bulletEnabled val="1"/>
        </dgm:presLayoutVars>
      </dgm:prSet>
      <dgm:spPr/>
    </dgm:pt>
    <dgm:pt modelId="{102B3477-CE46-014D-AD16-1C218DAD13CD}" type="pres">
      <dgm:prSet presAssocID="{7F2986A4-8A1E-D845-935F-08FBFEF8717D}" presName="circ4" presStyleLbl="vennNode1" presStyleIdx="3" presStyleCnt="6"/>
      <dgm:spPr/>
    </dgm:pt>
    <dgm:pt modelId="{8B294E15-7E84-6A4D-A99F-8EBADDDAFD01}" type="pres">
      <dgm:prSet presAssocID="{7F2986A4-8A1E-D845-935F-08FBFEF8717D}" presName="circ4Tx" presStyleLbl="revTx" presStyleIdx="0" presStyleCnt="0">
        <dgm:presLayoutVars>
          <dgm:chMax val="0"/>
          <dgm:chPref val="0"/>
          <dgm:bulletEnabled val="1"/>
        </dgm:presLayoutVars>
      </dgm:prSet>
      <dgm:spPr/>
    </dgm:pt>
    <dgm:pt modelId="{060E6F4E-DF41-3447-B271-D4E96D67FB2B}" type="pres">
      <dgm:prSet presAssocID="{06BE3616-30C8-F44F-B8D8-3597A74506CD}" presName="circ5" presStyleLbl="vennNode1" presStyleIdx="4" presStyleCnt="6"/>
      <dgm:spPr/>
    </dgm:pt>
    <dgm:pt modelId="{6106C44F-EDF1-3F4C-8CE9-2E148881F0B6}" type="pres">
      <dgm:prSet presAssocID="{06BE3616-30C8-F44F-B8D8-3597A74506CD}" presName="circ5Tx" presStyleLbl="revTx" presStyleIdx="0" presStyleCnt="0">
        <dgm:presLayoutVars>
          <dgm:chMax val="0"/>
          <dgm:chPref val="0"/>
          <dgm:bulletEnabled val="1"/>
        </dgm:presLayoutVars>
      </dgm:prSet>
      <dgm:spPr/>
    </dgm:pt>
    <dgm:pt modelId="{B34E6E18-0B36-3A41-91CA-B788B460B86D}" type="pres">
      <dgm:prSet presAssocID="{C441C983-D86B-DA4A-A3D6-F889FAB5B9B4}" presName="circ6" presStyleLbl="vennNode1" presStyleIdx="5" presStyleCnt="6"/>
      <dgm:spPr/>
    </dgm:pt>
    <dgm:pt modelId="{86C32E3A-17AA-C44F-999A-D7ACF359D134}" type="pres">
      <dgm:prSet presAssocID="{C441C983-D86B-DA4A-A3D6-F889FAB5B9B4}" presName="circ6Tx" presStyleLbl="revTx" presStyleIdx="0" presStyleCnt="0">
        <dgm:presLayoutVars>
          <dgm:chMax val="0"/>
          <dgm:chPref val="0"/>
          <dgm:bulletEnabled val="1"/>
        </dgm:presLayoutVars>
      </dgm:prSet>
      <dgm:spPr/>
    </dgm:pt>
  </dgm:ptLst>
  <dgm:cxnLst>
    <dgm:cxn modelId="{D667FB01-2CAE-B642-A328-6BA0A8BB9DAA}" srcId="{1362D41B-D060-C747-A864-4B0579F057E6}" destId="{B479E413-3966-3D4B-9947-FB0461108F35}" srcOrd="1" destOrd="0" parTransId="{F4AAE86E-EE76-BA48-A6DF-D8C65070DDCC}" sibTransId="{66AC7F5F-3718-3049-8FB9-ED2E13B629FC}"/>
    <dgm:cxn modelId="{1712A51A-A6B9-1945-B6BD-00AD1AF4CECD}" srcId="{1362D41B-D060-C747-A864-4B0579F057E6}" destId="{06BE3616-30C8-F44F-B8D8-3597A74506CD}" srcOrd="4" destOrd="0" parTransId="{6656BB1A-E878-644E-8EF5-2EF2FF9E510A}" sibTransId="{CAEF116F-7702-9C40-8D4E-53BCCECEA169}"/>
    <dgm:cxn modelId="{3B46642E-DF1B-C14B-978D-4B547C245765}" type="presOf" srcId="{1362D41B-D060-C747-A864-4B0579F057E6}" destId="{4CDE7CAF-CA69-7343-B92E-28D5F5E6B969}" srcOrd="0" destOrd="0" presId="urn:microsoft.com/office/officeart/2005/8/layout/venn1"/>
    <dgm:cxn modelId="{0B1E9B4F-B23A-8E40-928B-6BFF97ED240E}" type="presOf" srcId="{B479E413-3966-3D4B-9947-FB0461108F35}" destId="{19F8AE71-0E10-0443-B655-8725FBDFBB89}" srcOrd="0" destOrd="0" presId="urn:microsoft.com/office/officeart/2005/8/layout/venn1"/>
    <dgm:cxn modelId="{BB985E60-AF6E-0047-BEAC-AD88B9DDA895}" srcId="{1362D41B-D060-C747-A864-4B0579F057E6}" destId="{C441C983-D86B-DA4A-A3D6-F889FAB5B9B4}" srcOrd="5" destOrd="0" parTransId="{8E6960A8-D9A5-404B-A82C-BFE8B65B377B}" sibTransId="{6CCADDD0-6459-0247-A837-F87804228346}"/>
    <dgm:cxn modelId="{1CA4A973-307C-174C-926B-11823606A594}" type="presOf" srcId="{3094550B-A445-234D-9B9A-58C28E27D1FA}" destId="{1D7DA36D-EFEB-0F4E-8530-38A0AC732C8E}" srcOrd="0" destOrd="0" presId="urn:microsoft.com/office/officeart/2005/8/layout/venn1"/>
    <dgm:cxn modelId="{9D706277-6765-C547-AD33-9B322972F5F5}" type="presOf" srcId="{C441C983-D86B-DA4A-A3D6-F889FAB5B9B4}" destId="{86C32E3A-17AA-C44F-999A-D7ACF359D134}" srcOrd="0" destOrd="0" presId="urn:microsoft.com/office/officeart/2005/8/layout/venn1"/>
    <dgm:cxn modelId="{A725FB91-3E87-F840-A5ED-D3057BEC7826}" srcId="{1362D41B-D060-C747-A864-4B0579F057E6}" destId="{7F2986A4-8A1E-D845-935F-08FBFEF8717D}" srcOrd="3" destOrd="0" parTransId="{DF0E6263-86ED-134F-A4EA-A7677B8EA3A2}" sibTransId="{4968EEF7-4D64-3645-9C1F-CCC5636C7414}"/>
    <dgm:cxn modelId="{42065CA6-A1AB-9546-A8C1-C7091D51F3A4}" type="presOf" srcId="{06BE3616-30C8-F44F-B8D8-3597A74506CD}" destId="{6106C44F-EDF1-3F4C-8CE9-2E148881F0B6}" srcOrd="0" destOrd="0" presId="urn:microsoft.com/office/officeart/2005/8/layout/venn1"/>
    <dgm:cxn modelId="{20D406C3-7C79-4A4E-94A2-EAC1ECF4E121}" type="presOf" srcId="{7F2986A4-8A1E-D845-935F-08FBFEF8717D}" destId="{8B294E15-7E84-6A4D-A99F-8EBADDDAFD01}" srcOrd="0" destOrd="0" presId="urn:microsoft.com/office/officeart/2005/8/layout/venn1"/>
    <dgm:cxn modelId="{CBE7CDDF-1322-5542-A291-F21B00026F48}" type="presOf" srcId="{CCD38358-AFF9-D04A-AB9B-40542138FAE2}" destId="{3D50BF5B-FE4C-5940-8B86-7EFCEEF5823B}" srcOrd="0" destOrd="0" presId="urn:microsoft.com/office/officeart/2005/8/layout/venn1"/>
    <dgm:cxn modelId="{3794B1E8-2E9A-2241-BCF4-0A1265F52EEA}" srcId="{1362D41B-D060-C747-A864-4B0579F057E6}" destId="{3094550B-A445-234D-9B9A-58C28E27D1FA}" srcOrd="0" destOrd="0" parTransId="{56FF0C8D-549D-8444-9423-0E7384FF4325}" sibTransId="{0E523DB3-BFAE-D74A-9C47-DC0EFDFA7550}"/>
    <dgm:cxn modelId="{3CE000F8-B86B-3748-8F26-BFBB2F824943}" srcId="{1362D41B-D060-C747-A864-4B0579F057E6}" destId="{CCD38358-AFF9-D04A-AB9B-40542138FAE2}" srcOrd="2" destOrd="0" parTransId="{F0723DD4-8D61-6648-BCB9-C92C5E3D1A38}" sibTransId="{509CCF21-4731-7349-9118-C59C2871250D}"/>
    <dgm:cxn modelId="{99C39AC0-36D7-F542-AFA0-A7B3EB5AA76B}" type="presParOf" srcId="{4CDE7CAF-CA69-7343-B92E-28D5F5E6B969}" destId="{0968261E-2047-364B-A2DB-9CA69DC40AB3}" srcOrd="0" destOrd="0" presId="urn:microsoft.com/office/officeart/2005/8/layout/venn1"/>
    <dgm:cxn modelId="{FBEC8A87-A2F2-604C-88F7-46AB60BE9874}" type="presParOf" srcId="{4CDE7CAF-CA69-7343-B92E-28D5F5E6B969}" destId="{1D7DA36D-EFEB-0F4E-8530-38A0AC732C8E}" srcOrd="1" destOrd="0" presId="urn:microsoft.com/office/officeart/2005/8/layout/venn1"/>
    <dgm:cxn modelId="{410FC86F-5A74-FE4C-9A0F-98FD8CFB35D9}" type="presParOf" srcId="{4CDE7CAF-CA69-7343-B92E-28D5F5E6B969}" destId="{950018BB-2892-AD4A-A6BA-B0A256C38A8E}" srcOrd="2" destOrd="0" presId="urn:microsoft.com/office/officeart/2005/8/layout/venn1"/>
    <dgm:cxn modelId="{D2701563-46D0-C749-B24F-5E730A606DA0}" type="presParOf" srcId="{4CDE7CAF-CA69-7343-B92E-28D5F5E6B969}" destId="{19F8AE71-0E10-0443-B655-8725FBDFBB89}" srcOrd="3" destOrd="0" presId="urn:microsoft.com/office/officeart/2005/8/layout/venn1"/>
    <dgm:cxn modelId="{349DD20D-6E73-3748-8E45-3A444057C72B}" type="presParOf" srcId="{4CDE7CAF-CA69-7343-B92E-28D5F5E6B969}" destId="{A0185251-DBF5-724A-85C3-BDEA10D1F7C6}" srcOrd="4" destOrd="0" presId="urn:microsoft.com/office/officeart/2005/8/layout/venn1"/>
    <dgm:cxn modelId="{C0A2AE81-B509-0A4A-BC8D-39141A7DD6C5}" type="presParOf" srcId="{4CDE7CAF-CA69-7343-B92E-28D5F5E6B969}" destId="{3D50BF5B-FE4C-5940-8B86-7EFCEEF5823B}" srcOrd="5" destOrd="0" presId="urn:microsoft.com/office/officeart/2005/8/layout/venn1"/>
    <dgm:cxn modelId="{0E152A7F-9BC0-6146-94F6-F3D7B223026E}" type="presParOf" srcId="{4CDE7CAF-CA69-7343-B92E-28D5F5E6B969}" destId="{102B3477-CE46-014D-AD16-1C218DAD13CD}" srcOrd="6" destOrd="0" presId="urn:microsoft.com/office/officeart/2005/8/layout/venn1"/>
    <dgm:cxn modelId="{85CE03FA-4AE4-6240-823D-2C22F343CDBA}" type="presParOf" srcId="{4CDE7CAF-CA69-7343-B92E-28D5F5E6B969}" destId="{8B294E15-7E84-6A4D-A99F-8EBADDDAFD01}" srcOrd="7" destOrd="0" presId="urn:microsoft.com/office/officeart/2005/8/layout/venn1"/>
    <dgm:cxn modelId="{D5248509-26CB-DC44-A953-9D3D823D2533}" type="presParOf" srcId="{4CDE7CAF-CA69-7343-B92E-28D5F5E6B969}" destId="{060E6F4E-DF41-3447-B271-D4E96D67FB2B}" srcOrd="8" destOrd="0" presId="urn:microsoft.com/office/officeart/2005/8/layout/venn1"/>
    <dgm:cxn modelId="{CF68CCA2-4FE7-4945-9751-67C734B26780}" type="presParOf" srcId="{4CDE7CAF-CA69-7343-B92E-28D5F5E6B969}" destId="{6106C44F-EDF1-3F4C-8CE9-2E148881F0B6}" srcOrd="9" destOrd="0" presId="urn:microsoft.com/office/officeart/2005/8/layout/venn1"/>
    <dgm:cxn modelId="{436068A1-4A0D-9A4E-8FA0-BB0614035BE2}" type="presParOf" srcId="{4CDE7CAF-CA69-7343-B92E-28D5F5E6B969}" destId="{B34E6E18-0B36-3A41-91CA-B788B460B86D}" srcOrd="10" destOrd="0" presId="urn:microsoft.com/office/officeart/2005/8/layout/venn1"/>
    <dgm:cxn modelId="{310286F2-36CB-E440-831D-E0EDC9478F74}" type="presParOf" srcId="{4CDE7CAF-CA69-7343-B92E-28D5F5E6B969}" destId="{86C32E3A-17AA-C44F-999A-D7ACF359D134}"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3DCC7E-E5FF-4529-99C9-7B3A9F35E1AE}"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B6C0D515-5FE5-4763-9B4B-96540234ABCB}">
      <dgm:prSet phldrT="[Text]"/>
      <dgm:spPr/>
      <dgm:t>
        <a:bodyPr/>
        <a:lstStyle/>
        <a:p>
          <a:r>
            <a:rPr lang="en-US" dirty="0"/>
            <a:t>Commercial food system</a:t>
          </a:r>
        </a:p>
      </dgm:t>
    </dgm:pt>
    <dgm:pt modelId="{1E10A92C-5566-4BA2-A6BB-CBEFB3F351C8}" type="parTrans" cxnId="{DF1C9FBF-6A30-43C9-A014-0AC5A746D7EF}">
      <dgm:prSet/>
      <dgm:spPr/>
      <dgm:t>
        <a:bodyPr/>
        <a:lstStyle/>
        <a:p>
          <a:endParaRPr lang="en-US"/>
        </a:p>
      </dgm:t>
    </dgm:pt>
    <dgm:pt modelId="{F2C03D78-B8C2-407D-84B6-9E6348498248}" type="sibTrans" cxnId="{DF1C9FBF-6A30-43C9-A014-0AC5A746D7EF}">
      <dgm:prSet/>
      <dgm:spPr/>
      <dgm:t>
        <a:bodyPr/>
        <a:lstStyle/>
        <a:p>
          <a:endParaRPr lang="en-US"/>
        </a:p>
      </dgm:t>
    </dgm:pt>
    <dgm:pt modelId="{E4D30E23-D060-45B5-B647-A9BE69C37FDD}">
      <dgm:prSet phldrT="[Text]"/>
      <dgm:spPr/>
      <dgm:t>
        <a:bodyPr/>
        <a:lstStyle/>
        <a:p>
          <a:r>
            <a:rPr lang="en-US" dirty="0"/>
            <a:t>Food only available if it is profitable</a:t>
          </a:r>
        </a:p>
      </dgm:t>
    </dgm:pt>
    <dgm:pt modelId="{5B2369FA-BCF6-4FD0-A71B-12D6DAE22109}" type="parTrans" cxnId="{21425484-2872-4107-9FC3-033089BA29E8}">
      <dgm:prSet/>
      <dgm:spPr/>
      <dgm:t>
        <a:bodyPr/>
        <a:lstStyle/>
        <a:p>
          <a:endParaRPr lang="en-US"/>
        </a:p>
      </dgm:t>
    </dgm:pt>
    <dgm:pt modelId="{F8681ABB-5574-4AC8-A4AB-C9398BA1715C}" type="sibTrans" cxnId="{21425484-2872-4107-9FC3-033089BA29E8}">
      <dgm:prSet/>
      <dgm:spPr/>
      <dgm:t>
        <a:bodyPr/>
        <a:lstStyle/>
        <a:p>
          <a:endParaRPr lang="en-US"/>
        </a:p>
      </dgm:t>
    </dgm:pt>
    <dgm:pt modelId="{5F02771B-718D-4F8A-9FFD-341F2907E919}">
      <dgm:prSet phldrT="[Text]"/>
      <dgm:spPr/>
      <dgm:t>
        <a:bodyPr/>
        <a:lstStyle/>
        <a:p>
          <a:r>
            <a:rPr lang="en-US" dirty="0"/>
            <a:t>Low Income</a:t>
          </a:r>
        </a:p>
      </dgm:t>
    </dgm:pt>
    <dgm:pt modelId="{D06B3914-D202-4397-BFAC-D5901CACF2D7}" type="parTrans" cxnId="{B78787F5-6684-409C-85C2-5E2A0314BAE9}">
      <dgm:prSet/>
      <dgm:spPr/>
      <dgm:t>
        <a:bodyPr/>
        <a:lstStyle/>
        <a:p>
          <a:endParaRPr lang="en-US"/>
        </a:p>
      </dgm:t>
    </dgm:pt>
    <dgm:pt modelId="{0624CCBD-DB86-44EA-9FAE-A3EF2B8ECA8A}" type="sibTrans" cxnId="{B78787F5-6684-409C-85C2-5E2A0314BAE9}">
      <dgm:prSet/>
      <dgm:spPr/>
      <dgm:t>
        <a:bodyPr/>
        <a:lstStyle/>
        <a:p>
          <a:endParaRPr lang="en-US"/>
        </a:p>
      </dgm:t>
    </dgm:pt>
    <dgm:pt modelId="{B8FED655-6D6D-4F78-B7FD-E077D9FBA92E}">
      <dgm:prSet phldrT="[Text]"/>
      <dgm:spPr/>
      <dgm:t>
        <a:bodyPr/>
        <a:lstStyle/>
        <a:p>
          <a:r>
            <a:rPr lang="en-US" dirty="0"/>
            <a:t>If you can’t afford it can’t buy it </a:t>
          </a:r>
        </a:p>
        <a:p>
          <a:r>
            <a:rPr lang="en-US" dirty="0"/>
            <a:t>+ Risk aversion</a:t>
          </a:r>
        </a:p>
        <a:p>
          <a:r>
            <a:rPr lang="en-US" dirty="0"/>
            <a:t>+know what/know how</a:t>
          </a:r>
        </a:p>
        <a:p>
          <a:r>
            <a:rPr lang="en-US" dirty="0"/>
            <a:t>+Domestic preferences</a:t>
          </a:r>
        </a:p>
        <a:p>
          <a:r>
            <a:rPr lang="en-US" dirty="0"/>
            <a:t>+ Poor food relationships</a:t>
          </a:r>
        </a:p>
      </dgm:t>
    </dgm:pt>
    <dgm:pt modelId="{73624604-C1FC-40D9-BE02-266BD8C173CF}" type="parTrans" cxnId="{EA38D638-000D-4A4B-A0B1-05AD38FFB569}">
      <dgm:prSet/>
      <dgm:spPr/>
      <dgm:t>
        <a:bodyPr/>
        <a:lstStyle/>
        <a:p>
          <a:endParaRPr lang="en-US"/>
        </a:p>
      </dgm:t>
    </dgm:pt>
    <dgm:pt modelId="{25C5D292-4CA8-491A-9B60-E98F038E836B}" type="sibTrans" cxnId="{EA38D638-000D-4A4B-A0B1-05AD38FFB569}">
      <dgm:prSet/>
      <dgm:spPr/>
      <dgm:t>
        <a:bodyPr/>
        <a:lstStyle/>
        <a:p>
          <a:endParaRPr lang="en-US"/>
        </a:p>
      </dgm:t>
    </dgm:pt>
    <dgm:pt modelId="{08CB23D8-0995-45E9-98B2-9DC4F2805C20}">
      <dgm:prSet phldrT="[Text]"/>
      <dgm:spPr/>
      <dgm:t>
        <a:bodyPr/>
        <a:lstStyle/>
        <a:p>
          <a:r>
            <a:rPr lang="en-US" dirty="0"/>
            <a:t>Foodscape outcomes</a:t>
          </a:r>
        </a:p>
      </dgm:t>
    </dgm:pt>
    <dgm:pt modelId="{76F59EDF-0AE4-4C68-9BF5-F7DEC8C66A58}" type="parTrans" cxnId="{165E429C-79BF-4A78-88E7-B9FE8C7D0B28}">
      <dgm:prSet/>
      <dgm:spPr/>
      <dgm:t>
        <a:bodyPr/>
        <a:lstStyle/>
        <a:p>
          <a:endParaRPr lang="en-US"/>
        </a:p>
      </dgm:t>
    </dgm:pt>
    <dgm:pt modelId="{7A3286F2-18BB-40B1-9AB2-EB0B8160D239}" type="sibTrans" cxnId="{165E429C-79BF-4A78-88E7-B9FE8C7D0B28}">
      <dgm:prSet/>
      <dgm:spPr/>
      <dgm:t>
        <a:bodyPr/>
        <a:lstStyle/>
        <a:p>
          <a:endParaRPr lang="en-US"/>
        </a:p>
      </dgm:t>
    </dgm:pt>
    <dgm:pt modelId="{01CA84C0-1AD5-4538-8D73-427ECB9149B9}">
      <dgm:prSet phldrT="[Text]"/>
      <dgm:spPr/>
      <dgm:t>
        <a:bodyPr/>
        <a:lstStyle/>
        <a:p>
          <a:r>
            <a:rPr lang="en-US" dirty="0"/>
            <a:t>Narrow diets</a:t>
          </a:r>
        </a:p>
      </dgm:t>
    </dgm:pt>
    <dgm:pt modelId="{69498DE6-DB79-46E3-99B4-506702DC4F54}" type="parTrans" cxnId="{42C5A674-B804-479B-8E82-25B29DF53924}">
      <dgm:prSet/>
      <dgm:spPr/>
      <dgm:t>
        <a:bodyPr/>
        <a:lstStyle/>
        <a:p>
          <a:endParaRPr lang="en-US"/>
        </a:p>
      </dgm:t>
    </dgm:pt>
    <dgm:pt modelId="{E9DF9D86-8DF1-4676-81B1-72296783EB71}" type="sibTrans" cxnId="{42C5A674-B804-479B-8E82-25B29DF53924}">
      <dgm:prSet/>
      <dgm:spPr/>
      <dgm:t>
        <a:bodyPr/>
        <a:lstStyle/>
        <a:p>
          <a:endParaRPr lang="en-US"/>
        </a:p>
      </dgm:t>
    </dgm:pt>
    <dgm:pt modelId="{0EE57EBD-5E1A-4750-B92D-C328099958C6}">
      <dgm:prSet phldrT="[Text]"/>
      <dgm:spPr/>
      <dgm:t>
        <a:bodyPr/>
        <a:lstStyle/>
        <a:p>
          <a:r>
            <a:rPr lang="en-US" dirty="0"/>
            <a:t>Diet related illness</a:t>
          </a:r>
        </a:p>
      </dgm:t>
    </dgm:pt>
    <dgm:pt modelId="{6E46FB02-C083-460B-B94C-89336B973465}" type="parTrans" cxnId="{3FC48374-C57F-458F-AB96-67E20B9F6993}">
      <dgm:prSet/>
      <dgm:spPr/>
      <dgm:t>
        <a:bodyPr/>
        <a:lstStyle/>
        <a:p>
          <a:endParaRPr lang="en-US"/>
        </a:p>
      </dgm:t>
    </dgm:pt>
    <dgm:pt modelId="{542E2C74-33B3-448A-B74A-C6695E9A28EC}" type="sibTrans" cxnId="{3FC48374-C57F-458F-AB96-67E20B9F6993}">
      <dgm:prSet/>
      <dgm:spPr/>
      <dgm:t>
        <a:bodyPr/>
        <a:lstStyle/>
        <a:p>
          <a:endParaRPr lang="en-US"/>
        </a:p>
      </dgm:t>
    </dgm:pt>
    <dgm:pt modelId="{8F0AFEB7-9C38-42E5-8F66-516DA030C96D}">
      <dgm:prSet phldrT="[Text]"/>
      <dgm:spPr/>
      <dgm:t>
        <a:bodyPr/>
        <a:lstStyle/>
        <a:p>
          <a:r>
            <a:rPr lang="en-US" dirty="0"/>
            <a:t>Low availability w/</a:t>
          </a:r>
          <a:r>
            <a:rPr lang="en-US" dirty="0" err="1"/>
            <a:t>ch</a:t>
          </a:r>
          <a:r>
            <a:rPr lang="en-US" dirty="0"/>
            <a:t> limits potential for change</a:t>
          </a:r>
        </a:p>
      </dgm:t>
    </dgm:pt>
    <dgm:pt modelId="{83987AA3-0B9C-4943-B370-DEBF4CE4ECD4}" type="parTrans" cxnId="{2C609585-91F2-4443-AA01-2FF58AAC4D54}">
      <dgm:prSet/>
      <dgm:spPr/>
      <dgm:t>
        <a:bodyPr/>
        <a:lstStyle/>
        <a:p>
          <a:endParaRPr lang="en-US"/>
        </a:p>
      </dgm:t>
    </dgm:pt>
    <dgm:pt modelId="{601FBF77-D9B1-4F4F-9FCE-F8CE8A9D0D7A}" type="sibTrans" cxnId="{2C609585-91F2-4443-AA01-2FF58AAC4D54}">
      <dgm:prSet/>
      <dgm:spPr/>
      <dgm:t>
        <a:bodyPr/>
        <a:lstStyle/>
        <a:p>
          <a:endParaRPr lang="en-US"/>
        </a:p>
      </dgm:t>
    </dgm:pt>
    <dgm:pt modelId="{A3F99EB0-118C-4DC2-AB89-094A4185E9C6}" type="pres">
      <dgm:prSet presAssocID="{CB3DCC7E-E5FF-4529-99C9-7B3A9F35E1AE}" presName="Name0" presStyleCnt="0">
        <dgm:presLayoutVars>
          <dgm:dir/>
          <dgm:animLvl val="lvl"/>
          <dgm:resizeHandles val="exact"/>
        </dgm:presLayoutVars>
      </dgm:prSet>
      <dgm:spPr/>
    </dgm:pt>
    <dgm:pt modelId="{F4A7C276-FC0F-4B2E-94C1-79397C0186D5}" type="pres">
      <dgm:prSet presAssocID="{B6C0D515-5FE5-4763-9B4B-96540234ABCB}" presName="compositeNode" presStyleCnt="0">
        <dgm:presLayoutVars>
          <dgm:bulletEnabled val="1"/>
        </dgm:presLayoutVars>
      </dgm:prSet>
      <dgm:spPr/>
    </dgm:pt>
    <dgm:pt modelId="{B8F811F7-6EE6-4431-B99B-D4A5B6749033}" type="pres">
      <dgm:prSet presAssocID="{B6C0D515-5FE5-4763-9B4B-96540234ABCB}" presName="bgRect" presStyleLbl="node1" presStyleIdx="0" presStyleCnt="3" custLinFactNeighborY="1067"/>
      <dgm:spPr/>
    </dgm:pt>
    <dgm:pt modelId="{1D822498-34BD-4443-80BA-AD99ECEAECF4}" type="pres">
      <dgm:prSet presAssocID="{B6C0D515-5FE5-4763-9B4B-96540234ABCB}" presName="parentNode" presStyleLbl="node1" presStyleIdx="0" presStyleCnt="3">
        <dgm:presLayoutVars>
          <dgm:chMax val="0"/>
          <dgm:bulletEnabled val="1"/>
        </dgm:presLayoutVars>
      </dgm:prSet>
      <dgm:spPr/>
    </dgm:pt>
    <dgm:pt modelId="{499CAC9F-7588-43AA-B45F-E3B75DC4C43F}" type="pres">
      <dgm:prSet presAssocID="{B6C0D515-5FE5-4763-9B4B-96540234ABCB}" presName="childNode" presStyleLbl="node1" presStyleIdx="0" presStyleCnt="3">
        <dgm:presLayoutVars>
          <dgm:bulletEnabled val="1"/>
        </dgm:presLayoutVars>
      </dgm:prSet>
      <dgm:spPr/>
    </dgm:pt>
    <dgm:pt modelId="{768AC8A8-6F1E-4818-BC32-04F7AD21EA9B}" type="pres">
      <dgm:prSet presAssocID="{F2C03D78-B8C2-407D-84B6-9E6348498248}" presName="hSp" presStyleCnt="0"/>
      <dgm:spPr/>
    </dgm:pt>
    <dgm:pt modelId="{92320167-9F82-4C5B-80FE-994C8C7782B7}" type="pres">
      <dgm:prSet presAssocID="{F2C03D78-B8C2-407D-84B6-9E6348498248}" presName="vProcSp" presStyleCnt="0"/>
      <dgm:spPr/>
    </dgm:pt>
    <dgm:pt modelId="{DD44B76A-9C54-4F0A-B4B0-7DB11B79A4A0}" type="pres">
      <dgm:prSet presAssocID="{F2C03D78-B8C2-407D-84B6-9E6348498248}" presName="vSp1" presStyleCnt="0"/>
      <dgm:spPr/>
    </dgm:pt>
    <dgm:pt modelId="{AD9CC18D-5527-4F30-987F-8A0319E8C0F5}" type="pres">
      <dgm:prSet presAssocID="{F2C03D78-B8C2-407D-84B6-9E6348498248}" presName="simulatedConn" presStyleLbl="solidFgAcc1" presStyleIdx="0" presStyleCnt="2" custLinFactNeighborX="-11772" custLinFactNeighborY="-32928"/>
      <dgm:spPr>
        <a:prstGeom prst="plus">
          <a:avLst/>
        </a:prstGeom>
        <a:solidFill>
          <a:srgbClr val="C00000"/>
        </a:solidFill>
      </dgm:spPr>
    </dgm:pt>
    <dgm:pt modelId="{1BC070A8-2169-4AEA-B397-B93F97959D53}" type="pres">
      <dgm:prSet presAssocID="{F2C03D78-B8C2-407D-84B6-9E6348498248}" presName="vSp2" presStyleCnt="0"/>
      <dgm:spPr/>
    </dgm:pt>
    <dgm:pt modelId="{D752598C-7385-43C5-BA8C-F10330CE5AB4}" type="pres">
      <dgm:prSet presAssocID="{F2C03D78-B8C2-407D-84B6-9E6348498248}" presName="sibTrans" presStyleCnt="0"/>
      <dgm:spPr/>
    </dgm:pt>
    <dgm:pt modelId="{D62D8E57-2B69-4CE7-9B63-775FCE4CAA7B}" type="pres">
      <dgm:prSet presAssocID="{5F02771B-718D-4F8A-9FFD-341F2907E919}" presName="compositeNode" presStyleCnt="0">
        <dgm:presLayoutVars>
          <dgm:bulletEnabled val="1"/>
        </dgm:presLayoutVars>
      </dgm:prSet>
      <dgm:spPr/>
    </dgm:pt>
    <dgm:pt modelId="{B567F2A2-56C7-47BF-B317-9DD950025B27}" type="pres">
      <dgm:prSet presAssocID="{5F02771B-718D-4F8A-9FFD-341F2907E919}" presName="bgRect" presStyleLbl="node1" presStyleIdx="1" presStyleCnt="3"/>
      <dgm:spPr/>
    </dgm:pt>
    <dgm:pt modelId="{E7DD1696-8BA0-4B4B-9E8D-8AE70D1F2553}" type="pres">
      <dgm:prSet presAssocID="{5F02771B-718D-4F8A-9FFD-341F2907E919}" presName="parentNode" presStyleLbl="node1" presStyleIdx="1" presStyleCnt="3">
        <dgm:presLayoutVars>
          <dgm:chMax val="0"/>
          <dgm:bulletEnabled val="1"/>
        </dgm:presLayoutVars>
      </dgm:prSet>
      <dgm:spPr/>
    </dgm:pt>
    <dgm:pt modelId="{3FB5A122-EF8D-4E37-8EB5-15E2033555BA}" type="pres">
      <dgm:prSet presAssocID="{5F02771B-718D-4F8A-9FFD-341F2907E919}" presName="childNode" presStyleLbl="node1" presStyleIdx="1" presStyleCnt="3">
        <dgm:presLayoutVars>
          <dgm:bulletEnabled val="1"/>
        </dgm:presLayoutVars>
      </dgm:prSet>
      <dgm:spPr/>
    </dgm:pt>
    <dgm:pt modelId="{9BED39BA-1AB8-4ECA-8B0C-F8DC45627547}" type="pres">
      <dgm:prSet presAssocID="{0624CCBD-DB86-44EA-9FAE-A3EF2B8ECA8A}" presName="hSp" presStyleCnt="0"/>
      <dgm:spPr/>
    </dgm:pt>
    <dgm:pt modelId="{74445A82-4E42-4999-A32E-7AF0132CEAEA}" type="pres">
      <dgm:prSet presAssocID="{0624CCBD-DB86-44EA-9FAE-A3EF2B8ECA8A}" presName="vProcSp" presStyleCnt="0"/>
      <dgm:spPr/>
    </dgm:pt>
    <dgm:pt modelId="{E810C553-8F39-4DD8-8E35-15832B001815}" type="pres">
      <dgm:prSet presAssocID="{0624CCBD-DB86-44EA-9FAE-A3EF2B8ECA8A}" presName="vSp1" presStyleCnt="0"/>
      <dgm:spPr/>
    </dgm:pt>
    <dgm:pt modelId="{44E57462-9A11-44F7-BF84-8FFD23BFE44A}" type="pres">
      <dgm:prSet presAssocID="{0624CCBD-DB86-44EA-9FAE-A3EF2B8ECA8A}" presName="simulatedConn" presStyleLbl="solidFgAcc1" presStyleIdx="1" presStyleCnt="2" custLinFactNeighborY="-32928"/>
      <dgm:spPr>
        <a:solidFill>
          <a:srgbClr val="C00000"/>
        </a:solidFill>
      </dgm:spPr>
    </dgm:pt>
    <dgm:pt modelId="{8892099B-BFDA-498B-A1A5-9443097C9ACB}" type="pres">
      <dgm:prSet presAssocID="{0624CCBD-DB86-44EA-9FAE-A3EF2B8ECA8A}" presName="vSp2" presStyleCnt="0"/>
      <dgm:spPr/>
    </dgm:pt>
    <dgm:pt modelId="{3F85FEE4-7705-4B0E-9295-F65E96070CD7}" type="pres">
      <dgm:prSet presAssocID="{0624CCBD-DB86-44EA-9FAE-A3EF2B8ECA8A}" presName="sibTrans" presStyleCnt="0"/>
      <dgm:spPr/>
    </dgm:pt>
    <dgm:pt modelId="{14753BA1-E8D3-48FC-AFD2-C2A3D81DE58F}" type="pres">
      <dgm:prSet presAssocID="{08CB23D8-0995-45E9-98B2-9DC4F2805C20}" presName="compositeNode" presStyleCnt="0">
        <dgm:presLayoutVars>
          <dgm:bulletEnabled val="1"/>
        </dgm:presLayoutVars>
      </dgm:prSet>
      <dgm:spPr/>
    </dgm:pt>
    <dgm:pt modelId="{329FA1F0-479E-4A53-BD2F-D9DB2A7A6E5E}" type="pres">
      <dgm:prSet presAssocID="{08CB23D8-0995-45E9-98B2-9DC4F2805C20}" presName="bgRect" presStyleLbl="node1" presStyleIdx="2" presStyleCnt="3"/>
      <dgm:spPr/>
    </dgm:pt>
    <dgm:pt modelId="{D3778ABC-548D-4741-9972-57A3ED14C032}" type="pres">
      <dgm:prSet presAssocID="{08CB23D8-0995-45E9-98B2-9DC4F2805C20}" presName="parentNode" presStyleLbl="node1" presStyleIdx="2" presStyleCnt="3">
        <dgm:presLayoutVars>
          <dgm:chMax val="0"/>
          <dgm:bulletEnabled val="1"/>
        </dgm:presLayoutVars>
      </dgm:prSet>
      <dgm:spPr/>
    </dgm:pt>
    <dgm:pt modelId="{50BDDB64-A61A-469C-A963-54BD926AFD70}" type="pres">
      <dgm:prSet presAssocID="{08CB23D8-0995-45E9-98B2-9DC4F2805C20}" presName="childNode" presStyleLbl="node1" presStyleIdx="2" presStyleCnt="3">
        <dgm:presLayoutVars>
          <dgm:bulletEnabled val="1"/>
        </dgm:presLayoutVars>
      </dgm:prSet>
      <dgm:spPr/>
    </dgm:pt>
  </dgm:ptLst>
  <dgm:cxnLst>
    <dgm:cxn modelId="{EA38D638-000D-4A4B-A0B1-05AD38FFB569}" srcId="{5F02771B-718D-4F8A-9FFD-341F2907E919}" destId="{B8FED655-6D6D-4F78-B7FD-E077D9FBA92E}" srcOrd="0" destOrd="0" parTransId="{73624604-C1FC-40D9-BE02-266BD8C173CF}" sibTransId="{25C5D292-4CA8-491A-9B60-E98F038E836B}"/>
    <dgm:cxn modelId="{6BC2673E-97CF-49F1-8C82-3D1551EEEB09}" type="presOf" srcId="{B8FED655-6D6D-4F78-B7FD-E077D9FBA92E}" destId="{3FB5A122-EF8D-4E37-8EB5-15E2033555BA}" srcOrd="0" destOrd="0" presId="urn:microsoft.com/office/officeart/2005/8/layout/hProcess7"/>
    <dgm:cxn modelId="{0BA6AD6F-9C01-4571-8A1F-47A0E7EAEB93}" type="presOf" srcId="{B6C0D515-5FE5-4763-9B4B-96540234ABCB}" destId="{B8F811F7-6EE6-4431-B99B-D4A5B6749033}" srcOrd="0" destOrd="0" presId="urn:microsoft.com/office/officeart/2005/8/layout/hProcess7"/>
    <dgm:cxn modelId="{3FC48374-C57F-458F-AB96-67E20B9F6993}" srcId="{08CB23D8-0995-45E9-98B2-9DC4F2805C20}" destId="{0EE57EBD-5E1A-4750-B92D-C328099958C6}" srcOrd="1" destOrd="0" parTransId="{6E46FB02-C083-460B-B94C-89336B973465}" sibTransId="{542E2C74-33B3-448A-B74A-C6695E9A28EC}"/>
    <dgm:cxn modelId="{42C5A674-B804-479B-8E82-25B29DF53924}" srcId="{08CB23D8-0995-45E9-98B2-9DC4F2805C20}" destId="{01CA84C0-1AD5-4538-8D73-427ECB9149B9}" srcOrd="0" destOrd="0" parTransId="{69498DE6-DB79-46E3-99B4-506702DC4F54}" sibTransId="{E9DF9D86-8DF1-4676-81B1-72296783EB71}"/>
    <dgm:cxn modelId="{0E8FF278-760B-4EA8-935D-3BE19C72078D}" type="presOf" srcId="{08CB23D8-0995-45E9-98B2-9DC4F2805C20}" destId="{D3778ABC-548D-4741-9972-57A3ED14C032}" srcOrd="1" destOrd="0" presId="urn:microsoft.com/office/officeart/2005/8/layout/hProcess7"/>
    <dgm:cxn modelId="{921DD279-7F38-47A3-A428-9B42D9FA5343}" type="presOf" srcId="{E4D30E23-D060-45B5-B647-A9BE69C37FDD}" destId="{499CAC9F-7588-43AA-B45F-E3B75DC4C43F}" srcOrd="0" destOrd="0" presId="urn:microsoft.com/office/officeart/2005/8/layout/hProcess7"/>
    <dgm:cxn modelId="{21425484-2872-4107-9FC3-033089BA29E8}" srcId="{B6C0D515-5FE5-4763-9B4B-96540234ABCB}" destId="{E4D30E23-D060-45B5-B647-A9BE69C37FDD}" srcOrd="0" destOrd="0" parTransId="{5B2369FA-BCF6-4FD0-A71B-12D6DAE22109}" sibTransId="{F8681ABB-5574-4AC8-A4AB-C9398BA1715C}"/>
    <dgm:cxn modelId="{2C609585-91F2-4443-AA01-2FF58AAC4D54}" srcId="{08CB23D8-0995-45E9-98B2-9DC4F2805C20}" destId="{8F0AFEB7-9C38-42E5-8F66-516DA030C96D}" srcOrd="2" destOrd="0" parTransId="{83987AA3-0B9C-4943-B370-DEBF4CE4ECD4}" sibTransId="{601FBF77-D9B1-4F4F-9FCE-F8CE8A9D0D7A}"/>
    <dgm:cxn modelId="{D544308B-3653-46C9-A2C9-6B996589CC41}" type="presOf" srcId="{8F0AFEB7-9C38-42E5-8F66-516DA030C96D}" destId="{50BDDB64-A61A-469C-A963-54BD926AFD70}" srcOrd="0" destOrd="2" presId="urn:microsoft.com/office/officeart/2005/8/layout/hProcess7"/>
    <dgm:cxn modelId="{165E429C-79BF-4A78-88E7-B9FE8C7D0B28}" srcId="{CB3DCC7E-E5FF-4529-99C9-7B3A9F35E1AE}" destId="{08CB23D8-0995-45E9-98B2-9DC4F2805C20}" srcOrd="2" destOrd="0" parTransId="{76F59EDF-0AE4-4C68-9BF5-F7DEC8C66A58}" sibTransId="{7A3286F2-18BB-40B1-9AB2-EB0B8160D239}"/>
    <dgm:cxn modelId="{6E005CB8-B857-42D6-9BB9-C90CD42A190B}" type="presOf" srcId="{08CB23D8-0995-45E9-98B2-9DC4F2805C20}" destId="{329FA1F0-479E-4A53-BD2F-D9DB2A7A6E5E}" srcOrd="0" destOrd="0" presId="urn:microsoft.com/office/officeart/2005/8/layout/hProcess7"/>
    <dgm:cxn modelId="{CE6004BB-B42A-4A87-98D9-68E84CECB428}" type="presOf" srcId="{01CA84C0-1AD5-4538-8D73-427ECB9149B9}" destId="{50BDDB64-A61A-469C-A963-54BD926AFD70}" srcOrd="0" destOrd="0" presId="urn:microsoft.com/office/officeart/2005/8/layout/hProcess7"/>
    <dgm:cxn modelId="{C99620BE-F2A7-4211-BA2B-848EE2708BFA}" type="presOf" srcId="{B6C0D515-5FE5-4763-9B4B-96540234ABCB}" destId="{1D822498-34BD-4443-80BA-AD99ECEAECF4}" srcOrd="1" destOrd="0" presId="urn:microsoft.com/office/officeart/2005/8/layout/hProcess7"/>
    <dgm:cxn modelId="{DF1C9FBF-6A30-43C9-A014-0AC5A746D7EF}" srcId="{CB3DCC7E-E5FF-4529-99C9-7B3A9F35E1AE}" destId="{B6C0D515-5FE5-4763-9B4B-96540234ABCB}" srcOrd="0" destOrd="0" parTransId="{1E10A92C-5566-4BA2-A6BB-CBEFB3F351C8}" sibTransId="{F2C03D78-B8C2-407D-84B6-9E6348498248}"/>
    <dgm:cxn modelId="{18A755DA-BB63-4AA4-9B27-39FC7088FD78}" type="presOf" srcId="{CB3DCC7E-E5FF-4529-99C9-7B3A9F35E1AE}" destId="{A3F99EB0-118C-4DC2-AB89-094A4185E9C6}" srcOrd="0" destOrd="0" presId="urn:microsoft.com/office/officeart/2005/8/layout/hProcess7"/>
    <dgm:cxn modelId="{A569E2E5-C810-41E7-8E21-602D4993AEA9}" type="presOf" srcId="{0EE57EBD-5E1A-4750-B92D-C328099958C6}" destId="{50BDDB64-A61A-469C-A963-54BD926AFD70}" srcOrd="0" destOrd="1" presId="urn:microsoft.com/office/officeart/2005/8/layout/hProcess7"/>
    <dgm:cxn modelId="{372452E6-39C3-45F1-8C0F-FB99B456ED85}" type="presOf" srcId="{5F02771B-718D-4F8A-9FFD-341F2907E919}" destId="{B567F2A2-56C7-47BF-B317-9DD950025B27}" srcOrd="0" destOrd="0" presId="urn:microsoft.com/office/officeart/2005/8/layout/hProcess7"/>
    <dgm:cxn modelId="{B78787F5-6684-409C-85C2-5E2A0314BAE9}" srcId="{CB3DCC7E-E5FF-4529-99C9-7B3A9F35E1AE}" destId="{5F02771B-718D-4F8A-9FFD-341F2907E919}" srcOrd="1" destOrd="0" parTransId="{D06B3914-D202-4397-BFAC-D5901CACF2D7}" sibTransId="{0624CCBD-DB86-44EA-9FAE-A3EF2B8ECA8A}"/>
    <dgm:cxn modelId="{B3E0F5F6-BBB2-4240-8948-206E49261438}" type="presOf" srcId="{5F02771B-718D-4F8A-9FFD-341F2907E919}" destId="{E7DD1696-8BA0-4B4B-9E8D-8AE70D1F2553}" srcOrd="1" destOrd="0" presId="urn:microsoft.com/office/officeart/2005/8/layout/hProcess7"/>
    <dgm:cxn modelId="{5130E111-84CB-4CB6-8736-E36F379D12D1}" type="presParOf" srcId="{A3F99EB0-118C-4DC2-AB89-094A4185E9C6}" destId="{F4A7C276-FC0F-4B2E-94C1-79397C0186D5}" srcOrd="0" destOrd="0" presId="urn:microsoft.com/office/officeart/2005/8/layout/hProcess7"/>
    <dgm:cxn modelId="{3749243D-4B15-49FC-BF81-0DCBFCA9D56D}" type="presParOf" srcId="{F4A7C276-FC0F-4B2E-94C1-79397C0186D5}" destId="{B8F811F7-6EE6-4431-B99B-D4A5B6749033}" srcOrd="0" destOrd="0" presId="urn:microsoft.com/office/officeart/2005/8/layout/hProcess7"/>
    <dgm:cxn modelId="{67AEADAB-11BE-48F4-A821-128EE7C6455D}" type="presParOf" srcId="{F4A7C276-FC0F-4B2E-94C1-79397C0186D5}" destId="{1D822498-34BD-4443-80BA-AD99ECEAECF4}" srcOrd="1" destOrd="0" presId="urn:microsoft.com/office/officeart/2005/8/layout/hProcess7"/>
    <dgm:cxn modelId="{1D532BA8-5B64-47A2-93FB-E4765F936284}" type="presParOf" srcId="{F4A7C276-FC0F-4B2E-94C1-79397C0186D5}" destId="{499CAC9F-7588-43AA-B45F-E3B75DC4C43F}" srcOrd="2" destOrd="0" presId="urn:microsoft.com/office/officeart/2005/8/layout/hProcess7"/>
    <dgm:cxn modelId="{B15C03A0-EBDC-4BD8-8FC3-D3B09824687C}" type="presParOf" srcId="{A3F99EB0-118C-4DC2-AB89-094A4185E9C6}" destId="{768AC8A8-6F1E-4818-BC32-04F7AD21EA9B}" srcOrd="1" destOrd="0" presId="urn:microsoft.com/office/officeart/2005/8/layout/hProcess7"/>
    <dgm:cxn modelId="{5168B815-F124-4AB9-A817-6CF9D74DBBEE}" type="presParOf" srcId="{A3F99EB0-118C-4DC2-AB89-094A4185E9C6}" destId="{92320167-9F82-4C5B-80FE-994C8C7782B7}" srcOrd="2" destOrd="0" presId="urn:microsoft.com/office/officeart/2005/8/layout/hProcess7"/>
    <dgm:cxn modelId="{2F0E5199-0479-41FB-A12F-4E4AF349B313}" type="presParOf" srcId="{92320167-9F82-4C5B-80FE-994C8C7782B7}" destId="{DD44B76A-9C54-4F0A-B4B0-7DB11B79A4A0}" srcOrd="0" destOrd="0" presId="urn:microsoft.com/office/officeart/2005/8/layout/hProcess7"/>
    <dgm:cxn modelId="{63317DEB-7CA1-443B-92DE-6722DDDA62DA}" type="presParOf" srcId="{92320167-9F82-4C5B-80FE-994C8C7782B7}" destId="{AD9CC18D-5527-4F30-987F-8A0319E8C0F5}" srcOrd="1" destOrd="0" presId="urn:microsoft.com/office/officeart/2005/8/layout/hProcess7"/>
    <dgm:cxn modelId="{5B692304-98A3-409F-8A14-48EE60229810}" type="presParOf" srcId="{92320167-9F82-4C5B-80FE-994C8C7782B7}" destId="{1BC070A8-2169-4AEA-B397-B93F97959D53}" srcOrd="2" destOrd="0" presId="urn:microsoft.com/office/officeart/2005/8/layout/hProcess7"/>
    <dgm:cxn modelId="{5A2FFF5B-CDF5-4088-AE5E-E223EE3AFF72}" type="presParOf" srcId="{A3F99EB0-118C-4DC2-AB89-094A4185E9C6}" destId="{D752598C-7385-43C5-BA8C-F10330CE5AB4}" srcOrd="3" destOrd="0" presId="urn:microsoft.com/office/officeart/2005/8/layout/hProcess7"/>
    <dgm:cxn modelId="{5365516F-ECDD-4CD7-9072-C6084C1FA88C}" type="presParOf" srcId="{A3F99EB0-118C-4DC2-AB89-094A4185E9C6}" destId="{D62D8E57-2B69-4CE7-9B63-775FCE4CAA7B}" srcOrd="4" destOrd="0" presId="urn:microsoft.com/office/officeart/2005/8/layout/hProcess7"/>
    <dgm:cxn modelId="{03E5974D-B195-4123-B0D4-9AA94AB3FCB4}" type="presParOf" srcId="{D62D8E57-2B69-4CE7-9B63-775FCE4CAA7B}" destId="{B567F2A2-56C7-47BF-B317-9DD950025B27}" srcOrd="0" destOrd="0" presId="urn:microsoft.com/office/officeart/2005/8/layout/hProcess7"/>
    <dgm:cxn modelId="{D77FD1B6-B78B-4FE1-BBFE-43850E3D6ED9}" type="presParOf" srcId="{D62D8E57-2B69-4CE7-9B63-775FCE4CAA7B}" destId="{E7DD1696-8BA0-4B4B-9E8D-8AE70D1F2553}" srcOrd="1" destOrd="0" presId="urn:microsoft.com/office/officeart/2005/8/layout/hProcess7"/>
    <dgm:cxn modelId="{FCE067EA-1B8E-448A-ABB8-DE34B67AC3D0}" type="presParOf" srcId="{D62D8E57-2B69-4CE7-9B63-775FCE4CAA7B}" destId="{3FB5A122-EF8D-4E37-8EB5-15E2033555BA}" srcOrd="2" destOrd="0" presId="urn:microsoft.com/office/officeart/2005/8/layout/hProcess7"/>
    <dgm:cxn modelId="{B195AF94-CAF6-4EC5-ADCE-F0E2D0EEA5E1}" type="presParOf" srcId="{A3F99EB0-118C-4DC2-AB89-094A4185E9C6}" destId="{9BED39BA-1AB8-4ECA-8B0C-F8DC45627547}" srcOrd="5" destOrd="0" presId="urn:microsoft.com/office/officeart/2005/8/layout/hProcess7"/>
    <dgm:cxn modelId="{5356C5B7-DCA0-4E40-B886-D4EECF9B4BEA}" type="presParOf" srcId="{A3F99EB0-118C-4DC2-AB89-094A4185E9C6}" destId="{74445A82-4E42-4999-A32E-7AF0132CEAEA}" srcOrd="6" destOrd="0" presId="urn:microsoft.com/office/officeart/2005/8/layout/hProcess7"/>
    <dgm:cxn modelId="{4C7EF5FC-C002-4E6B-9826-303713EEA8D0}" type="presParOf" srcId="{74445A82-4E42-4999-A32E-7AF0132CEAEA}" destId="{E810C553-8F39-4DD8-8E35-15832B001815}" srcOrd="0" destOrd="0" presId="urn:microsoft.com/office/officeart/2005/8/layout/hProcess7"/>
    <dgm:cxn modelId="{76135ED6-7874-4CC7-94BF-4B97F26CF133}" type="presParOf" srcId="{74445A82-4E42-4999-A32E-7AF0132CEAEA}" destId="{44E57462-9A11-44F7-BF84-8FFD23BFE44A}" srcOrd="1" destOrd="0" presId="urn:microsoft.com/office/officeart/2005/8/layout/hProcess7"/>
    <dgm:cxn modelId="{68B6D353-BD47-49F2-87CE-5317FAF5406A}" type="presParOf" srcId="{74445A82-4E42-4999-A32E-7AF0132CEAEA}" destId="{8892099B-BFDA-498B-A1A5-9443097C9ACB}" srcOrd="2" destOrd="0" presId="urn:microsoft.com/office/officeart/2005/8/layout/hProcess7"/>
    <dgm:cxn modelId="{0AFDD209-5F72-44D6-BCA4-64A67F2D0F0C}" type="presParOf" srcId="{A3F99EB0-118C-4DC2-AB89-094A4185E9C6}" destId="{3F85FEE4-7705-4B0E-9295-F65E96070CD7}" srcOrd="7" destOrd="0" presId="urn:microsoft.com/office/officeart/2005/8/layout/hProcess7"/>
    <dgm:cxn modelId="{47D7E6C3-74EC-4A31-BC84-F2188EF08E8F}" type="presParOf" srcId="{A3F99EB0-118C-4DC2-AB89-094A4185E9C6}" destId="{14753BA1-E8D3-48FC-AFD2-C2A3D81DE58F}" srcOrd="8" destOrd="0" presId="urn:microsoft.com/office/officeart/2005/8/layout/hProcess7"/>
    <dgm:cxn modelId="{5EB254A7-8642-4434-8315-65349C946C76}" type="presParOf" srcId="{14753BA1-E8D3-48FC-AFD2-C2A3D81DE58F}" destId="{329FA1F0-479E-4A53-BD2F-D9DB2A7A6E5E}" srcOrd="0" destOrd="0" presId="urn:microsoft.com/office/officeart/2005/8/layout/hProcess7"/>
    <dgm:cxn modelId="{1ACEF4FA-B3FB-4BCD-85ED-B4A038482357}" type="presParOf" srcId="{14753BA1-E8D3-48FC-AFD2-C2A3D81DE58F}" destId="{D3778ABC-548D-4741-9972-57A3ED14C032}" srcOrd="1" destOrd="0" presId="urn:microsoft.com/office/officeart/2005/8/layout/hProcess7"/>
    <dgm:cxn modelId="{1A2AA736-6D48-415E-BB7B-BF5526E0B3EE}" type="presParOf" srcId="{14753BA1-E8D3-48FC-AFD2-C2A3D81DE58F}" destId="{50BDDB64-A61A-469C-A963-54BD926AFD70}" srcOrd="2" destOrd="0" presId="urn:microsoft.com/office/officeart/2005/8/layout/hProcess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8261E-2047-364B-A2DB-9CA69DC40AB3}">
      <dsp:nvSpPr>
        <dsp:cNvPr id="0" name=""/>
        <dsp:cNvSpPr/>
      </dsp:nvSpPr>
      <dsp:spPr>
        <a:xfrm>
          <a:off x="2635954" y="1136672"/>
          <a:ext cx="1522805" cy="152280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D7DA36D-EFEB-0F4E-8530-38A0AC732C8E}">
      <dsp:nvSpPr>
        <dsp:cNvPr id="0" name=""/>
        <dsp:cNvSpPr/>
      </dsp:nvSpPr>
      <dsp:spPr>
        <a:xfrm>
          <a:off x="2445603" y="0"/>
          <a:ext cx="1903506" cy="10369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Nutrition</a:t>
          </a:r>
        </a:p>
      </dsp:txBody>
      <dsp:txXfrm>
        <a:off x="2445603" y="0"/>
        <a:ext cx="1903506" cy="1036929"/>
      </dsp:txXfrm>
    </dsp:sp>
    <dsp:sp modelId="{950018BB-2892-AD4A-A6BA-B0A256C38A8E}">
      <dsp:nvSpPr>
        <dsp:cNvPr id="0" name=""/>
        <dsp:cNvSpPr/>
      </dsp:nvSpPr>
      <dsp:spPr>
        <a:xfrm>
          <a:off x="3130231" y="1422074"/>
          <a:ext cx="1522805" cy="1522805"/>
        </a:xfrm>
        <a:prstGeom prst="ellipse">
          <a:avLst/>
        </a:prstGeom>
        <a:solidFill>
          <a:schemeClr val="accent4">
            <a:alpha val="50000"/>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9F8AE71-0E10-0443-B655-8725FBDFBB89}">
      <dsp:nvSpPr>
        <dsp:cNvPr id="0" name=""/>
        <dsp:cNvSpPr/>
      </dsp:nvSpPr>
      <dsp:spPr>
        <a:xfrm>
          <a:off x="4765978" y="987552"/>
          <a:ext cx="1803889" cy="113568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Emotional aspects</a:t>
          </a:r>
        </a:p>
      </dsp:txBody>
      <dsp:txXfrm>
        <a:off x="4765978" y="987552"/>
        <a:ext cx="1803889" cy="1135684"/>
      </dsp:txXfrm>
    </dsp:sp>
    <dsp:sp modelId="{A0185251-DBF5-724A-85C3-BDEA10D1F7C6}">
      <dsp:nvSpPr>
        <dsp:cNvPr id="0" name=""/>
        <dsp:cNvSpPr/>
      </dsp:nvSpPr>
      <dsp:spPr>
        <a:xfrm>
          <a:off x="3130231" y="1992879"/>
          <a:ext cx="1522805" cy="1522805"/>
        </a:xfrm>
        <a:prstGeom prst="ellipse">
          <a:avLst/>
        </a:prstGeom>
        <a:solidFill>
          <a:schemeClr val="accent4">
            <a:alpha val="50000"/>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D50BF5B-FE4C-5940-8B86-7EFCEEF5823B}">
      <dsp:nvSpPr>
        <dsp:cNvPr id="0" name=""/>
        <dsp:cNvSpPr/>
      </dsp:nvSpPr>
      <dsp:spPr>
        <a:xfrm>
          <a:off x="4765978" y="2681203"/>
          <a:ext cx="1803889" cy="12690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Social aspects</a:t>
          </a:r>
        </a:p>
      </dsp:txBody>
      <dsp:txXfrm>
        <a:off x="4765978" y="2681203"/>
        <a:ext cx="1803889" cy="1269004"/>
      </dsp:txXfrm>
    </dsp:sp>
    <dsp:sp modelId="{102B3477-CE46-014D-AD16-1C218DAD13CD}">
      <dsp:nvSpPr>
        <dsp:cNvPr id="0" name=""/>
        <dsp:cNvSpPr/>
      </dsp:nvSpPr>
      <dsp:spPr>
        <a:xfrm>
          <a:off x="2635954" y="2278776"/>
          <a:ext cx="1522805" cy="1522805"/>
        </a:xfrm>
        <a:prstGeom prst="ellipse">
          <a:avLst/>
        </a:prstGeom>
        <a:solidFill>
          <a:schemeClr val="accent4">
            <a:alpha val="50000"/>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B294E15-7E84-6A4D-A99F-8EBADDDAFD01}">
      <dsp:nvSpPr>
        <dsp:cNvPr id="0" name=""/>
        <dsp:cNvSpPr/>
      </dsp:nvSpPr>
      <dsp:spPr>
        <a:xfrm>
          <a:off x="2445603" y="3900830"/>
          <a:ext cx="1903506" cy="10369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Physical access</a:t>
          </a:r>
        </a:p>
      </dsp:txBody>
      <dsp:txXfrm>
        <a:off x="2445603" y="3900830"/>
        <a:ext cx="1903506" cy="1036929"/>
      </dsp:txXfrm>
    </dsp:sp>
    <dsp:sp modelId="{060E6F4E-DF41-3447-B271-D4E96D67FB2B}">
      <dsp:nvSpPr>
        <dsp:cNvPr id="0" name=""/>
        <dsp:cNvSpPr/>
      </dsp:nvSpPr>
      <dsp:spPr>
        <a:xfrm>
          <a:off x="2141677" y="1992879"/>
          <a:ext cx="1522805" cy="1522805"/>
        </a:xfrm>
        <a:prstGeom prst="ellipse">
          <a:avLst/>
        </a:prstGeom>
        <a:solidFill>
          <a:schemeClr val="accent4">
            <a:alpha val="50000"/>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106C44F-EDF1-3F4C-8CE9-2E148881F0B6}">
      <dsp:nvSpPr>
        <dsp:cNvPr id="0" name=""/>
        <dsp:cNvSpPr/>
      </dsp:nvSpPr>
      <dsp:spPr>
        <a:xfrm>
          <a:off x="224846" y="2681203"/>
          <a:ext cx="1803889" cy="12690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GB" sz="2400" kern="1200" dirty="0"/>
            <a:t>Cultural constraints and limited know-how</a:t>
          </a:r>
        </a:p>
      </dsp:txBody>
      <dsp:txXfrm>
        <a:off x="224846" y="2681203"/>
        <a:ext cx="1803889" cy="1269004"/>
      </dsp:txXfrm>
    </dsp:sp>
    <dsp:sp modelId="{B34E6E18-0B36-3A41-91CA-B788B460B86D}">
      <dsp:nvSpPr>
        <dsp:cNvPr id="0" name=""/>
        <dsp:cNvSpPr/>
      </dsp:nvSpPr>
      <dsp:spPr>
        <a:xfrm>
          <a:off x="2141677" y="1422074"/>
          <a:ext cx="1522805" cy="1522805"/>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6C32E3A-17AA-C44F-999A-D7ACF359D134}">
      <dsp:nvSpPr>
        <dsp:cNvPr id="0" name=""/>
        <dsp:cNvSpPr/>
      </dsp:nvSpPr>
      <dsp:spPr>
        <a:xfrm>
          <a:off x="224846" y="987552"/>
          <a:ext cx="1803889" cy="126900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100000"/>
            </a:lnSpc>
            <a:spcBef>
              <a:spcPct val="0"/>
            </a:spcBef>
            <a:spcAft>
              <a:spcPts val="0"/>
            </a:spcAft>
            <a:buNone/>
          </a:pPr>
          <a:r>
            <a:rPr lang="en-GB" sz="2400" kern="1200" dirty="0"/>
            <a:t>Lack of autonomy/</a:t>
          </a:r>
        </a:p>
        <a:p>
          <a:pPr marL="0" lvl="0" indent="0" algn="ctr" defTabSz="1066800">
            <a:lnSpc>
              <a:spcPct val="100000"/>
            </a:lnSpc>
            <a:spcBef>
              <a:spcPct val="0"/>
            </a:spcBef>
            <a:spcAft>
              <a:spcPts val="0"/>
            </a:spcAft>
            <a:buNone/>
          </a:pPr>
          <a:r>
            <a:rPr lang="en-GB" sz="2400" kern="1200" dirty="0"/>
            <a:t>confidence</a:t>
          </a:r>
        </a:p>
      </dsp:txBody>
      <dsp:txXfrm>
        <a:off x="224846" y="987552"/>
        <a:ext cx="1803889" cy="1269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811F7-6EE6-4431-B99B-D4A5B6749033}">
      <dsp:nvSpPr>
        <dsp:cNvPr id="0" name=""/>
        <dsp:cNvSpPr/>
      </dsp:nvSpPr>
      <dsp:spPr>
        <a:xfrm>
          <a:off x="615" y="1154933"/>
          <a:ext cx="2647156" cy="317658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Commercial food system</a:t>
          </a:r>
        </a:p>
      </dsp:txBody>
      <dsp:txXfrm rot="16200000">
        <a:off x="-1037070" y="2192619"/>
        <a:ext cx="2604801" cy="529431"/>
      </dsp:txXfrm>
    </dsp:sp>
    <dsp:sp modelId="{499CAC9F-7588-43AA-B45F-E3B75DC4C43F}">
      <dsp:nvSpPr>
        <dsp:cNvPr id="0" name=""/>
        <dsp:cNvSpPr/>
      </dsp:nvSpPr>
      <dsp:spPr>
        <a:xfrm>
          <a:off x="530046" y="1154933"/>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Food only available if it is profitable</a:t>
          </a:r>
        </a:p>
      </dsp:txBody>
      <dsp:txXfrm>
        <a:off x="530046" y="1154933"/>
        <a:ext cx="1972131" cy="3176587"/>
      </dsp:txXfrm>
    </dsp:sp>
    <dsp:sp modelId="{B567F2A2-56C7-47BF-B317-9DD950025B27}">
      <dsp:nvSpPr>
        <dsp:cNvPr id="0" name=""/>
        <dsp:cNvSpPr/>
      </dsp:nvSpPr>
      <dsp:spPr>
        <a:xfrm>
          <a:off x="2740421" y="1121039"/>
          <a:ext cx="2647156" cy="317658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Low Income</a:t>
          </a:r>
        </a:p>
      </dsp:txBody>
      <dsp:txXfrm rot="16200000">
        <a:off x="1702736" y="2158725"/>
        <a:ext cx="2604801" cy="529431"/>
      </dsp:txXfrm>
    </dsp:sp>
    <dsp:sp modelId="{AD9CC18D-5527-4F30-987F-8A0319E8C0F5}">
      <dsp:nvSpPr>
        <dsp:cNvPr id="0" name=""/>
        <dsp:cNvSpPr/>
      </dsp:nvSpPr>
      <dsp:spPr>
        <a:xfrm rot="5400000">
          <a:off x="2473556" y="3573293"/>
          <a:ext cx="466715" cy="397073"/>
        </a:xfrm>
        <a:prstGeom prst="plus">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B5A122-EF8D-4E37-8EB5-15E2033555BA}">
      <dsp:nvSpPr>
        <dsp:cNvPr id="0" name=""/>
        <dsp:cNvSpPr/>
      </dsp:nvSpPr>
      <dsp:spPr>
        <a:xfrm>
          <a:off x="3269853" y="1121039"/>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If you can’t afford it can’t buy it </a:t>
          </a:r>
        </a:p>
        <a:p>
          <a:pPr marL="0" lvl="0" indent="0" algn="l" defTabSz="933450">
            <a:lnSpc>
              <a:spcPct val="90000"/>
            </a:lnSpc>
            <a:spcBef>
              <a:spcPct val="0"/>
            </a:spcBef>
            <a:spcAft>
              <a:spcPct val="35000"/>
            </a:spcAft>
            <a:buNone/>
          </a:pPr>
          <a:r>
            <a:rPr lang="en-US" sz="2100" kern="1200" dirty="0"/>
            <a:t>+ Risk aversion</a:t>
          </a:r>
        </a:p>
        <a:p>
          <a:pPr marL="0" lvl="0" indent="0" algn="l" defTabSz="933450">
            <a:lnSpc>
              <a:spcPct val="90000"/>
            </a:lnSpc>
            <a:spcBef>
              <a:spcPct val="0"/>
            </a:spcBef>
            <a:spcAft>
              <a:spcPct val="35000"/>
            </a:spcAft>
            <a:buNone/>
          </a:pPr>
          <a:r>
            <a:rPr lang="en-US" sz="2100" kern="1200" dirty="0"/>
            <a:t>+know what/know how</a:t>
          </a:r>
        </a:p>
        <a:p>
          <a:pPr marL="0" lvl="0" indent="0" algn="l" defTabSz="933450">
            <a:lnSpc>
              <a:spcPct val="90000"/>
            </a:lnSpc>
            <a:spcBef>
              <a:spcPct val="0"/>
            </a:spcBef>
            <a:spcAft>
              <a:spcPct val="35000"/>
            </a:spcAft>
            <a:buNone/>
          </a:pPr>
          <a:r>
            <a:rPr lang="en-US" sz="2100" kern="1200" dirty="0"/>
            <a:t>+Domestic preferences</a:t>
          </a:r>
        </a:p>
        <a:p>
          <a:pPr marL="0" lvl="0" indent="0" algn="l" defTabSz="933450">
            <a:lnSpc>
              <a:spcPct val="90000"/>
            </a:lnSpc>
            <a:spcBef>
              <a:spcPct val="0"/>
            </a:spcBef>
            <a:spcAft>
              <a:spcPct val="35000"/>
            </a:spcAft>
            <a:buNone/>
          </a:pPr>
          <a:r>
            <a:rPr lang="en-US" sz="2100" kern="1200" dirty="0"/>
            <a:t>+ Poor food relationships</a:t>
          </a:r>
        </a:p>
      </dsp:txBody>
      <dsp:txXfrm>
        <a:off x="3269853" y="1121039"/>
        <a:ext cx="1972131" cy="3176587"/>
      </dsp:txXfrm>
    </dsp:sp>
    <dsp:sp modelId="{329FA1F0-479E-4A53-BD2F-D9DB2A7A6E5E}">
      <dsp:nvSpPr>
        <dsp:cNvPr id="0" name=""/>
        <dsp:cNvSpPr/>
      </dsp:nvSpPr>
      <dsp:spPr>
        <a:xfrm>
          <a:off x="5480228" y="1121039"/>
          <a:ext cx="2647156" cy="3176587"/>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Foodscape outcomes</a:t>
          </a:r>
        </a:p>
      </dsp:txBody>
      <dsp:txXfrm rot="16200000">
        <a:off x="4442543" y="2158725"/>
        <a:ext cx="2604801" cy="529431"/>
      </dsp:txXfrm>
    </dsp:sp>
    <dsp:sp modelId="{44E57462-9A11-44F7-BF84-8FFD23BFE44A}">
      <dsp:nvSpPr>
        <dsp:cNvPr id="0" name=""/>
        <dsp:cNvSpPr/>
      </dsp:nvSpPr>
      <dsp:spPr>
        <a:xfrm rot="5400000">
          <a:off x="5260106" y="3573293"/>
          <a:ext cx="466715" cy="397073"/>
        </a:xfrm>
        <a:prstGeom prst="flowChartExtract">
          <a:avLst/>
        </a:prstGeom>
        <a:solidFill>
          <a:srgbClr val="C00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BDDB64-A61A-469C-A963-54BD926AFD70}">
      <dsp:nvSpPr>
        <dsp:cNvPr id="0" name=""/>
        <dsp:cNvSpPr/>
      </dsp:nvSpPr>
      <dsp:spPr>
        <a:xfrm>
          <a:off x="6009659" y="1121039"/>
          <a:ext cx="1972131" cy="31765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2009" rIns="0" bIns="0" numCol="1" spcCol="1270" anchor="t" anchorCtr="0">
          <a:noAutofit/>
        </a:bodyPr>
        <a:lstStyle/>
        <a:p>
          <a:pPr marL="0" lvl="0" indent="0" algn="l" defTabSz="933450">
            <a:lnSpc>
              <a:spcPct val="90000"/>
            </a:lnSpc>
            <a:spcBef>
              <a:spcPct val="0"/>
            </a:spcBef>
            <a:spcAft>
              <a:spcPct val="35000"/>
            </a:spcAft>
            <a:buNone/>
          </a:pPr>
          <a:r>
            <a:rPr lang="en-US" sz="2100" kern="1200" dirty="0"/>
            <a:t>Narrow diets</a:t>
          </a:r>
        </a:p>
        <a:p>
          <a:pPr marL="0" lvl="0" indent="0" algn="l" defTabSz="933450">
            <a:lnSpc>
              <a:spcPct val="90000"/>
            </a:lnSpc>
            <a:spcBef>
              <a:spcPct val="0"/>
            </a:spcBef>
            <a:spcAft>
              <a:spcPct val="35000"/>
            </a:spcAft>
            <a:buNone/>
          </a:pPr>
          <a:r>
            <a:rPr lang="en-US" sz="2100" kern="1200" dirty="0"/>
            <a:t>Diet related illness</a:t>
          </a:r>
        </a:p>
        <a:p>
          <a:pPr marL="0" lvl="0" indent="0" algn="l" defTabSz="933450">
            <a:lnSpc>
              <a:spcPct val="90000"/>
            </a:lnSpc>
            <a:spcBef>
              <a:spcPct val="0"/>
            </a:spcBef>
            <a:spcAft>
              <a:spcPct val="35000"/>
            </a:spcAft>
            <a:buNone/>
          </a:pPr>
          <a:r>
            <a:rPr lang="en-US" sz="2100" kern="1200" dirty="0"/>
            <a:t>Low availability w/</a:t>
          </a:r>
          <a:r>
            <a:rPr lang="en-US" sz="2100" kern="1200" dirty="0" err="1"/>
            <a:t>ch</a:t>
          </a:r>
          <a:r>
            <a:rPr lang="en-US" sz="2100" kern="1200" dirty="0"/>
            <a:t> limits potential for change</a:t>
          </a:r>
        </a:p>
      </dsp:txBody>
      <dsp:txXfrm>
        <a:off x="6009659" y="1121039"/>
        <a:ext cx="1972131" cy="317658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E38D6-E5C1-264C-956D-425FFA5EC49C}" type="datetimeFigureOut">
              <a:rPr lang="en-US" smtClean="0"/>
              <a:t>8/18/20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D72C3-A426-5E46-97BB-AE46A94853EC}" type="slidenum">
              <a:rPr lang="en-US" smtClean="0"/>
              <a:t>‹#›</a:t>
            </a:fld>
            <a:endParaRPr lang="en-US"/>
          </a:p>
        </p:txBody>
      </p:sp>
    </p:spTree>
    <p:extLst>
      <p:ext uri="{BB962C8B-B14F-4D97-AF65-F5344CB8AC3E}">
        <p14:creationId xmlns:p14="http://schemas.microsoft.com/office/powerpoint/2010/main" val="89497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Nutrition—Not just lack of calories, but lack of nutrition--</a:t>
            </a:r>
            <a:r>
              <a:rPr lang="en-US" dirty="0"/>
              <a:t>Food Foundation 18bn/</a:t>
            </a:r>
            <a:r>
              <a:rPr lang="en-US" dirty="0" err="1"/>
              <a:t>yr</a:t>
            </a:r>
            <a:r>
              <a:rPr lang="en-US" dirty="0"/>
              <a:t> NHS spend on diet related illness. </a:t>
            </a:r>
          </a:p>
          <a:p>
            <a:pPr lvl="1"/>
            <a:endParaRPr lang="en-GB" dirty="0"/>
          </a:p>
          <a:p>
            <a:pPr lvl="1"/>
            <a:r>
              <a:rPr lang="en-GB" dirty="0"/>
              <a:t>Emotional aspects: stress, lack of motivation, poor relationship with food, risk aversion</a:t>
            </a:r>
          </a:p>
          <a:p>
            <a:pPr lvl="1"/>
            <a:r>
              <a:rPr lang="en-GB" dirty="0"/>
              <a:t>Social aspects: “</a:t>
            </a:r>
            <a:r>
              <a:rPr lang="en-GB" i="1" dirty="0"/>
              <a:t>If you don’t have money for food, you don’t have money to socialise</a:t>
            </a:r>
            <a:r>
              <a:rPr lang="en-GB" dirty="0"/>
              <a:t>”</a:t>
            </a:r>
          </a:p>
          <a:p>
            <a:pPr lvl="1"/>
            <a:r>
              <a:rPr lang="en-GB" dirty="0"/>
              <a:t>Physical access:  availability in places where people live, ability to get to places that provide food (could be transport or personal mobility)</a:t>
            </a:r>
          </a:p>
          <a:p>
            <a:pPr lvl="1"/>
            <a:r>
              <a:rPr lang="en-GB" dirty="0"/>
              <a:t>Cultural constraints and limited know-how</a:t>
            </a:r>
          </a:p>
          <a:p>
            <a:pPr lvl="1"/>
            <a:r>
              <a:rPr lang="en-GB" dirty="0"/>
              <a:t>Lack of autonomy and confidence to make food choices that meet their nutritional, cultural and social needs</a:t>
            </a:r>
          </a:p>
          <a:p>
            <a:endParaRPr lang="en-US" dirty="0"/>
          </a:p>
        </p:txBody>
      </p:sp>
      <p:sp>
        <p:nvSpPr>
          <p:cNvPr id="4" name="Slide Number Placeholder 3"/>
          <p:cNvSpPr>
            <a:spLocks noGrp="1"/>
          </p:cNvSpPr>
          <p:nvPr>
            <p:ph type="sldNum" sz="quarter" idx="5"/>
          </p:nvPr>
        </p:nvSpPr>
        <p:spPr/>
        <p:txBody>
          <a:bodyPr/>
          <a:lstStyle/>
          <a:p>
            <a:fld id="{2F73E1B1-F920-DA44-B590-75A92F39D39A}" type="slidenum">
              <a:rPr lang="en-US" smtClean="0"/>
              <a:t>2</a:t>
            </a:fld>
            <a:endParaRPr lang="en-US"/>
          </a:p>
        </p:txBody>
      </p:sp>
    </p:spTree>
    <p:extLst>
      <p:ext uri="{BB962C8B-B14F-4D97-AF65-F5344CB8AC3E}">
        <p14:creationId xmlns:p14="http://schemas.microsoft.com/office/powerpoint/2010/main" val="157044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D72C3-A426-5E46-97BB-AE46A94853EC}" type="slidenum">
              <a:rPr lang="en-US" smtClean="0"/>
              <a:t>3</a:t>
            </a:fld>
            <a:endParaRPr lang="en-US"/>
          </a:p>
        </p:txBody>
      </p:sp>
    </p:spTree>
    <p:extLst>
      <p:ext uri="{BB962C8B-B14F-4D97-AF65-F5344CB8AC3E}">
        <p14:creationId xmlns:p14="http://schemas.microsoft.com/office/powerpoint/2010/main" val="184881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200" kern="1200" dirty="0">
                <a:solidFill>
                  <a:schemeClr val="tx1"/>
                </a:solidFill>
                <a:effectLst/>
                <a:latin typeface="+mn-lt"/>
                <a:ea typeface="+mn-ea"/>
                <a:cs typeface="+mn-cs"/>
              </a:rPr>
              <a:t>Communities, supermarkets, to domestic store cupboards</a:t>
            </a:r>
          </a:p>
          <a:p>
            <a:pPr lvl="0"/>
            <a:r>
              <a:rPr lang="en-GB" sz="1200" kern="1200" dirty="0">
                <a:solidFill>
                  <a:schemeClr val="tx1"/>
                </a:solidFill>
                <a:effectLst/>
                <a:latin typeface="+mn-lt"/>
                <a:ea typeface="+mn-ea"/>
                <a:cs typeface="+mn-cs"/>
              </a:rPr>
              <a:t>Poverty as it intersects with food insecurity, national policy, and the commodification and </a:t>
            </a:r>
            <a:r>
              <a:rPr lang="en-GB" sz="1200" kern="1200" dirty="0" err="1">
                <a:solidFill>
                  <a:schemeClr val="tx1"/>
                </a:solidFill>
                <a:effectLst/>
                <a:latin typeface="+mn-lt"/>
                <a:ea typeface="+mn-ea"/>
                <a:cs typeface="+mn-cs"/>
              </a:rPr>
              <a:t>financialisation</a:t>
            </a:r>
            <a:r>
              <a:rPr lang="en-GB" sz="1200" kern="1200" dirty="0">
                <a:solidFill>
                  <a:schemeClr val="tx1"/>
                </a:solidFill>
                <a:effectLst/>
                <a:latin typeface="+mn-lt"/>
                <a:ea typeface="+mn-ea"/>
                <a:cs typeface="+mn-cs"/>
              </a:rPr>
              <a:t> of food systems is written into foodscapes—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Effects of commercial food system—food is only present in the landscape if it is profitable and can be purchased</a:t>
            </a:r>
          </a:p>
          <a:p>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Effects of low-income—If you can’t afford it, you cant buy it</a:t>
            </a:r>
          </a:p>
          <a:p>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But other causes-effects: Risk aversion to wasting food b/c wasting money, Household and daily struggle creates negative relationships with food,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narrow diets,  diet-related illness, poor foodscapes</a:t>
            </a:r>
          </a:p>
          <a:p>
            <a:endParaRPr lang="en-GB" dirty="0"/>
          </a:p>
        </p:txBody>
      </p:sp>
      <p:sp>
        <p:nvSpPr>
          <p:cNvPr id="4" name="Slide Number Placeholder 3"/>
          <p:cNvSpPr>
            <a:spLocks noGrp="1"/>
          </p:cNvSpPr>
          <p:nvPr>
            <p:ph type="sldNum" sz="quarter" idx="10"/>
          </p:nvPr>
        </p:nvSpPr>
        <p:spPr/>
        <p:txBody>
          <a:bodyPr/>
          <a:lstStyle/>
          <a:p>
            <a:fld id="{85CB1D70-E052-4C26-A33A-1DF43B2ED419}" type="slidenum">
              <a:rPr lang="en-GB" smtClean="0"/>
              <a:t>4</a:t>
            </a:fld>
            <a:endParaRPr lang="en-GB"/>
          </a:p>
        </p:txBody>
      </p:sp>
    </p:spTree>
    <p:extLst>
      <p:ext uri="{BB962C8B-B14F-4D97-AF65-F5344CB8AC3E}">
        <p14:creationId xmlns:p14="http://schemas.microsoft.com/office/powerpoint/2010/main" val="292546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CB1D70-E052-4C26-A33A-1DF43B2ED419}" type="slidenum">
              <a:rPr lang="en-GB" smtClean="0"/>
              <a:t>6</a:t>
            </a:fld>
            <a:endParaRPr lang="en-GB"/>
          </a:p>
        </p:txBody>
      </p:sp>
    </p:spTree>
    <p:extLst>
      <p:ext uri="{BB962C8B-B14F-4D97-AF65-F5344CB8AC3E}">
        <p14:creationId xmlns:p14="http://schemas.microsoft.com/office/powerpoint/2010/main" val="335153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CB1D70-E052-4C26-A33A-1DF43B2ED419}" type="slidenum">
              <a:rPr lang="en-GB" smtClean="0"/>
              <a:t>7</a:t>
            </a:fld>
            <a:endParaRPr lang="en-GB"/>
          </a:p>
        </p:txBody>
      </p:sp>
    </p:spTree>
    <p:extLst>
      <p:ext uri="{BB962C8B-B14F-4D97-AF65-F5344CB8AC3E}">
        <p14:creationId xmlns:p14="http://schemas.microsoft.com/office/powerpoint/2010/main" val="88304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7CE9-688C-2549-AFA6-7F7D8F2A576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076E226-B2EB-554A-9F4C-6A10945ADE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DC70BD-F241-6D49-9ABD-546196CC4E69}"/>
              </a:ext>
            </a:extLst>
          </p:cNvPr>
          <p:cNvSpPr>
            <a:spLocks noGrp="1"/>
          </p:cNvSpPr>
          <p:nvPr>
            <p:ph type="dt" sz="half" idx="10"/>
          </p:nvPr>
        </p:nvSpPr>
        <p:spPr/>
        <p:txBody>
          <a:bodyPr/>
          <a:lstStyle/>
          <a:p>
            <a:fld id="{8F4D1D76-FF52-B946-9FD4-7489F2BD9A68}" type="datetimeFigureOut">
              <a:rPr lang="en-US" smtClean="0"/>
              <a:t>8/18/20</a:t>
            </a:fld>
            <a:endParaRPr lang="en-US"/>
          </a:p>
        </p:txBody>
      </p:sp>
      <p:sp>
        <p:nvSpPr>
          <p:cNvPr id="5" name="Footer Placeholder 4">
            <a:extLst>
              <a:ext uri="{FF2B5EF4-FFF2-40B4-BE49-F238E27FC236}">
                <a16:creationId xmlns:a16="http://schemas.microsoft.com/office/drawing/2014/main" id="{1D057E6E-7E44-FF42-9BE5-8E8698ADC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F2008-949E-8342-B99E-47CCA75853D9}"/>
              </a:ext>
            </a:extLst>
          </p:cNvPr>
          <p:cNvSpPr>
            <a:spLocks noGrp="1"/>
          </p:cNvSpPr>
          <p:nvPr>
            <p:ph type="sldNum" sz="quarter" idx="12"/>
          </p:nvPr>
        </p:nvSpPr>
        <p:spPr/>
        <p:txBody>
          <a:bodyPr/>
          <a:lstStyle/>
          <a:p>
            <a:fld id="{1FC8A700-5DBE-B644-90DD-F1824C847611}" type="slidenum">
              <a:rPr lang="en-US" smtClean="0"/>
              <a:t>‹#›</a:t>
            </a:fld>
            <a:endParaRPr lang="en-US"/>
          </a:p>
        </p:txBody>
      </p:sp>
    </p:spTree>
    <p:extLst>
      <p:ext uri="{BB962C8B-B14F-4D97-AF65-F5344CB8AC3E}">
        <p14:creationId xmlns:p14="http://schemas.microsoft.com/office/powerpoint/2010/main" val="1092137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315EE-C472-4A46-8384-0158AE9FAFF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7BA3AE8-1FC0-F341-86A9-0D4CE667AD8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0BB697-BB7E-D444-BF32-AEF6EB93CB38}"/>
              </a:ext>
            </a:extLst>
          </p:cNvPr>
          <p:cNvSpPr>
            <a:spLocks noGrp="1"/>
          </p:cNvSpPr>
          <p:nvPr>
            <p:ph type="dt" sz="half" idx="10"/>
          </p:nvPr>
        </p:nvSpPr>
        <p:spPr/>
        <p:txBody>
          <a:bodyPr/>
          <a:lstStyle/>
          <a:p>
            <a:fld id="{8F4D1D76-FF52-B946-9FD4-7489F2BD9A68}" type="datetimeFigureOut">
              <a:rPr lang="en-US" smtClean="0"/>
              <a:t>8/18/20</a:t>
            </a:fld>
            <a:endParaRPr lang="en-US"/>
          </a:p>
        </p:txBody>
      </p:sp>
      <p:sp>
        <p:nvSpPr>
          <p:cNvPr id="5" name="Footer Placeholder 4">
            <a:extLst>
              <a:ext uri="{FF2B5EF4-FFF2-40B4-BE49-F238E27FC236}">
                <a16:creationId xmlns:a16="http://schemas.microsoft.com/office/drawing/2014/main" id="{6C4522AD-B5AA-E542-A3B4-F16EC2A55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A7057-7490-874F-811B-5214F8E2ABC8}"/>
              </a:ext>
            </a:extLst>
          </p:cNvPr>
          <p:cNvSpPr>
            <a:spLocks noGrp="1"/>
          </p:cNvSpPr>
          <p:nvPr>
            <p:ph type="sldNum" sz="quarter" idx="12"/>
          </p:nvPr>
        </p:nvSpPr>
        <p:spPr/>
        <p:txBody>
          <a:bodyPr/>
          <a:lstStyle/>
          <a:p>
            <a:fld id="{1FC8A700-5DBE-B644-90DD-F1824C847611}" type="slidenum">
              <a:rPr lang="en-US" smtClean="0"/>
              <a:t>‹#›</a:t>
            </a:fld>
            <a:endParaRPr lang="en-US"/>
          </a:p>
        </p:txBody>
      </p:sp>
    </p:spTree>
    <p:extLst>
      <p:ext uri="{BB962C8B-B14F-4D97-AF65-F5344CB8AC3E}">
        <p14:creationId xmlns:p14="http://schemas.microsoft.com/office/powerpoint/2010/main" val="2671280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7D0C47-F87B-0548-942E-55C5E75FE47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A40ED5-4E65-5049-87C8-04673AF2D1F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B4B862-1686-BD45-A4B6-D403F726C197}"/>
              </a:ext>
            </a:extLst>
          </p:cNvPr>
          <p:cNvSpPr>
            <a:spLocks noGrp="1"/>
          </p:cNvSpPr>
          <p:nvPr>
            <p:ph type="dt" sz="half" idx="10"/>
          </p:nvPr>
        </p:nvSpPr>
        <p:spPr/>
        <p:txBody>
          <a:bodyPr/>
          <a:lstStyle/>
          <a:p>
            <a:fld id="{8F4D1D76-FF52-B946-9FD4-7489F2BD9A68}" type="datetimeFigureOut">
              <a:rPr lang="en-US" smtClean="0"/>
              <a:t>8/18/20</a:t>
            </a:fld>
            <a:endParaRPr lang="en-US"/>
          </a:p>
        </p:txBody>
      </p:sp>
      <p:sp>
        <p:nvSpPr>
          <p:cNvPr id="5" name="Footer Placeholder 4">
            <a:extLst>
              <a:ext uri="{FF2B5EF4-FFF2-40B4-BE49-F238E27FC236}">
                <a16:creationId xmlns:a16="http://schemas.microsoft.com/office/drawing/2014/main" id="{C453256D-78FF-2447-AA6A-DCD3F875C6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0593E-9310-5D4E-8D94-17F61386F199}"/>
              </a:ext>
            </a:extLst>
          </p:cNvPr>
          <p:cNvSpPr>
            <a:spLocks noGrp="1"/>
          </p:cNvSpPr>
          <p:nvPr>
            <p:ph type="sldNum" sz="quarter" idx="12"/>
          </p:nvPr>
        </p:nvSpPr>
        <p:spPr/>
        <p:txBody>
          <a:bodyPr/>
          <a:lstStyle/>
          <a:p>
            <a:fld id="{1FC8A700-5DBE-B644-90DD-F1824C847611}" type="slidenum">
              <a:rPr lang="en-US" smtClean="0"/>
              <a:t>‹#›</a:t>
            </a:fld>
            <a:endParaRPr lang="en-US"/>
          </a:p>
        </p:txBody>
      </p:sp>
    </p:spTree>
    <p:extLst>
      <p:ext uri="{BB962C8B-B14F-4D97-AF65-F5344CB8AC3E}">
        <p14:creationId xmlns:p14="http://schemas.microsoft.com/office/powerpoint/2010/main" val="122848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67C8-1491-5E4C-BB44-4CBA456A3D5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C15645-13BF-F545-B296-6DF99477850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8D6ECA-E0F8-DE42-9CE2-44F622B711D4}"/>
              </a:ext>
            </a:extLst>
          </p:cNvPr>
          <p:cNvSpPr>
            <a:spLocks noGrp="1"/>
          </p:cNvSpPr>
          <p:nvPr>
            <p:ph type="dt" sz="half" idx="10"/>
          </p:nvPr>
        </p:nvSpPr>
        <p:spPr/>
        <p:txBody>
          <a:bodyPr/>
          <a:lstStyle/>
          <a:p>
            <a:fld id="{8F4D1D76-FF52-B946-9FD4-7489F2BD9A68}" type="datetimeFigureOut">
              <a:rPr lang="en-US" smtClean="0"/>
              <a:t>8/18/20</a:t>
            </a:fld>
            <a:endParaRPr lang="en-US"/>
          </a:p>
        </p:txBody>
      </p:sp>
      <p:sp>
        <p:nvSpPr>
          <p:cNvPr id="5" name="Footer Placeholder 4">
            <a:extLst>
              <a:ext uri="{FF2B5EF4-FFF2-40B4-BE49-F238E27FC236}">
                <a16:creationId xmlns:a16="http://schemas.microsoft.com/office/drawing/2014/main" id="{E6227F32-0022-0C45-9FD2-08FA8788D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EF1EE-9A4A-294E-AF69-E224ACC181FB}"/>
              </a:ext>
            </a:extLst>
          </p:cNvPr>
          <p:cNvSpPr>
            <a:spLocks noGrp="1"/>
          </p:cNvSpPr>
          <p:nvPr>
            <p:ph type="sldNum" sz="quarter" idx="12"/>
          </p:nvPr>
        </p:nvSpPr>
        <p:spPr/>
        <p:txBody>
          <a:bodyPr/>
          <a:lstStyle/>
          <a:p>
            <a:fld id="{1FC8A700-5DBE-B644-90DD-F1824C847611}" type="slidenum">
              <a:rPr lang="en-US" smtClean="0"/>
              <a:t>‹#›</a:t>
            </a:fld>
            <a:endParaRPr lang="en-US"/>
          </a:p>
        </p:txBody>
      </p:sp>
    </p:spTree>
    <p:extLst>
      <p:ext uri="{BB962C8B-B14F-4D97-AF65-F5344CB8AC3E}">
        <p14:creationId xmlns:p14="http://schemas.microsoft.com/office/powerpoint/2010/main" val="105460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2154-4EAE-234D-ADBB-2906A6938D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BF81CF5-E583-A545-98D2-0D851B475F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B934B73-6D20-3E4C-B427-60BE11E0260E}"/>
              </a:ext>
            </a:extLst>
          </p:cNvPr>
          <p:cNvSpPr>
            <a:spLocks noGrp="1"/>
          </p:cNvSpPr>
          <p:nvPr>
            <p:ph type="dt" sz="half" idx="10"/>
          </p:nvPr>
        </p:nvSpPr>
        <p:spPr/>
        <p:txBody>
          <a:bodyPr/>
          <a:lstStyle/>
          <a:p>
            <a:fld id="{8F4D1D76-FF52-B946-9FD4-7489F2BD9A68}" type="datetimeFigureOut">
              <a:rPr lang="en-US" smtClean="0"/>
              <a:t>8/18/20</a:t>
            </a:fld>
            <a:endParaRPr lang="en-US"/>
          </a:p>
        </p:txBody>
      </p:sp>
      <p:sp>
        <p:nvSpPr>
          <p:cNvPr id="5" name="Footer Placeholder 4">
            <a:extLst>
              <a:ext uri="{FF2B5EF4-FFF2-40B4-BE49-F238E27FC236}">
                <a16:creationId xmlns:a16="http://schemas.microsoft.com/office/drawing/2014/main" id="{B8E61E5E-1C0E-7C4C-8C47-8B919E44A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7E375-F573-744A-9706-BB37175AF3B8}"/>
              </a:ext>
            </a:extLst>
          </p:cNvPr>
          <p:cNvSpPr>
            <a:spLocks noGrp="1"/>
          </p:cNvSpPr>
          <p:nvPr>
            <p:ph type="sldNum" sz="quarter" idx="12"/>
          </p:nvPr>
        </p:nvSpPr>
        <p:spPr/>
        <p:txBody>
          <a:bodyPr/>
          <a:lstStyle/>
          <a:p>
            <a:fld id="{1FC8A700-5DBE-B644-90DD-F1824C847611}" type="slidenum">
              <a:rPr lang="en-US" smtClean="0"/>
              <a:t>‹#›</a:t>
            </a:fld>
            <a:endParaRPr lang="en-US"/>
          </a:p>
        </p:txBody>
      </p:sp>
    </p:spTree>
    <p:extLst>
      <p:ext uri="{BB962C8B-B14F-4D97-AF65-F5344CB8AC3E}">
        <p14:creationId xmlns:p14="http://schemas.microsoft.com/office/powerpoint/2010/main" val="302923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64CB-875A-7248-A8E9-FDB745C6E9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D78FDC3-C8B1-B244-82DF-0448540B08F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A011B1E-3B01-B344-913C-5F590DDB2B5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C01D2DF-6835-7444-9416-493E68A073AC}"/>
              </a:ext>
            </a:extLst>
          </p:cNvPr>
          <p:cNvSpPr>
            <a:spLocks noGrp="1"/>
          </p:cNvSpPr>
          <p:nvPr>
            <p:ph type="dt" sz="half" idx="10"/>
          </p:nvPr>
        </p:nvSpPr>
        <p:spPr/>
        <p:txBody>
          <a:bodyPr/>
          <a:lstStyle/>
          <a:p>
            <a:fld id="{8F4D1D76-FF52-B946-9FD4-7489F2BD9A68}" type="datetimeFigureOut">
              <a:rPr lang="en-US" smtClean="0"/>
              <a:t>8/18/20</a:t>
            </a:fld>
            <a:endParaRPr lang="en-US"/>
          </a:p>
        </p:txBody>
      </p:sp>
      <p:sp>
        <p:nvSpPr>
          <p:cNvPr id="6" name="Footer Placeholder 5">
            <a:extLst>
              <a:ext uri="{FF2B5EF4-FFF2-40B4-BE49-F238E27FC236}">
                <a16:creationId xmlns:a16="http://schemas.microsoft.com/office/drawing/2014/main" id="{04C93733-A2AB-0C4B-BB3A-8B23E3DF3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61D22-4AB7-0D44-A898-0A6720AE0FBF}"/>
              </a:ext>
            </a:extLst>
          </p:cNvPr>
          <p:cNvSpPr>
            <a:spLocks noGrp="1"/>
          </p:cNvSpPr>
          <p:nvPr>
            <p:ph type="sldNum" sz="quarter" idx="12"/>
          </p:nvPr>
        </p:nvSpPr>
        <p:spPr/>
        <p:txBody>
          <a:bodyPr/>
          <a:lstStyle/>
          <a:p>
            <a:fld id="{1FC8A700-5DBE-B644-90DD-F1824C847611}" type="slidenum">
              <a:rPr lang="en-US" smtClean="0"/>
              <a:t>‹#›</a:t>
            </a:fld>
            <a:endParaRPr lang="en-US"/>
          </a:p>
        </p:txBody>
      </p:sp>
    </p:spTree>
    <p:extLst>
      <p:ext uri="{BB962C8B-B14F-4D97-AF65-F5344CB8AC3E}">
        <p14:creationId xmlns:p14="http://schemas.microsoft.com/office/powerpoint/2010/main" val="300623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6FC51-279F-6340-8E19-1CEBABE53BB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1F4F92-98F2-034C-872E-91F71BE973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EF19028-72C2-364D-BB2D-861372B3C9D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F7665F3-DFD0-9B4C-A77B-B81203BAAB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FED34D-29E1-C842-838F-21A611AAAD2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1FBB74C-373A-F54B-95F0-6B4DDCC9A0B4}"/>
              </a:ext>
            </a:extLst>
          </p:cNvPr>
          <p:cNvSpPr>
            <a:spLocks noGrp="1"/>
          </p:cNvSpPr>
          <p:nvPr>
            <p:ph type="dt" sz="half" idx="10"/>
          </p:nvPr>
        </p:nvSpPr>
        <p:spPr/>
        <p:txBody>
          <a:bodyPr/>
          <a:lstStyle/>
          <a:p>
            <a:fld id="{8F4D1D76-FF52-B946-9FD4-7489F2BD9A68}" type="datetimeFigureOut">
              <a:rPr lang="en-US" smtClean="0"/>
              <a:t>8/18/20</a:t>
            </a:fld>
            <a:endParaRPr lang="en-US"/>
          </a:p>
        </p:txBody>
      </p:sp>
      <p:sp>
        <p:nvSpPr>
          <p:cNvPr id="8" name="Footer Placeholder 7">
            <a:extLst>
              <a:ext uri="{FF2B5EF4-FFF2-40B4-BE49-F238E27FC236}">
                <a16:creationId xmlns:a16="http://schemas.microsoft.com/office/drawing/2014/main" id="{26B8056E-51D4-404E-9FAC-463B2F4D23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A321B9-0810-7D45-ADC4-EC4B4C17F66B}"/>
              </a:ext>
            </a:extLst>
          </p:cNvPr>
          <p:cNvSpPr>
            <a:spLocks noGrp="1"/>
          </p:cNvSpPr>
          <p:nvPr>
            <p:ph type="sldNum" sz="quarter" idx="12"/>
          </p:nvPr>
        </p:nvSpPr>
        <p:spPr/>
        <p:txBody>
          <a:bodyPr/>
          <a:lstStyle/>
          <a:p>
            <a:fld id="{1FC8A700-5DBE-B644-90DD-F1824C847611}" type="slidenum">
              <a:rPr lang="en-US" smtClean="0"/>
              <a:t>‹#›</a:t>
            </a:fld>
            <a:endParaRPr lang="en-US"/>
          </a:p>
        </p:txBody>
      </p:sp>
    </p:spTree>
    <p:extLst>
      <p:ext uri="{BB962C8B-B14F-4D97-AF65-F5344CB8AC3E}">
        <p14:creationId xmlns:p14="http://schemas.microsoft.com/office/powerpoint/2010/main" val="342256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4392-57DD-D44C-B09F-C4B49E88DC6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142834B-CAA5-E449-BC78-342237C3650A}"/>
              </a:ext>
            </a:extLst>
          </p:cNvPr>
          <p:cNvSpPr>
            <a:spLocks noGrp="1"/>
          </p:cNvSpPr>
          <p:nvPr>
            <p:ph type="dt" sz="half" idx="10"/>
          </p:nvPr>
        </p:nvSpPr>
        <p:spPr/>
        <p:txBody>
          <a:bodyPr/>
          <a:lstStyle/>
          <a:p>
            <a:fld id="{8F4D1D76-FF52-B946-9FD4-7489F2BD9A68}" type="datetimeFigureOut">
              <a:rPr lang="en-US" smtClean="0"/>
              <a:t>8/18/20</a:t>
            </a:fld>
            <a:endParaRPr lang="en-US"/>
          </a:p>
        </p:txBody>
      </p:sp>
      <p:sp>
        <p:nvSpPr>
          <p:cNvPr id="4" name="Footer Placeholder 3">
            <a:extLst>
              <a:ext uri="{FF2B5EF4-FFF2-40B4-BE49-F238E27FC236}">
                <a16:creationId xmlns:a16="http://schemas.microsoft.com/office/drawing/2014/main" id="{1B4EE48B-F3E7-974C-BAB0-7BD0C83457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B4F184-2259-2D4F-B36C-A9AF5249B8CF}"/>
              </a:ext>
            </a:extLst>
          </p:cNvPr>
          <p:cNvSpPr>
            <a:spLocks noGrp="1"/>
          </p:cNvSpPr>
          <p:nvPr>
            <p:ph type="sldNum" sz="quarter" idx="12"/>
          </p:nvPr>
        </p:nvSpPr>
        <p:spPr/>
        <p:txBody>
          <a:bodyPr/>
          <a:lstStyle/>
          <a:p>
            <a:fld id="{1FC8A700-5DBE-B644-90DD-F1824C847611}" type="slidenum">
              <a:rPr lang="en-US" smtClean="0"/>
              <a:t>‹#›</a:t>
            </a:fld>
            <a:endParaRPr lang="en-US"/>
          </a:p>
        </p:txBody>
      </p:sp>
    </p:spTree>
    <p:extLst>
      <p:ext uri="{BB962C8B-B14F-4D97-AF65-F5344CB8AC3E}">
        <p14:creationId xmlns:p14="http://schemas.microsoft.com/office/powerpoint/2010/main" val="342274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D364F8-6AF7-6441-A9FB-544D34649B20}"/>
              </a:ext>
            </a:extLst>
          </p:cNvPr>
          <p:cNvSpPr>
            <a:spLocks noGrp="1"/>
          </p:cNvSpPr>
          <p:nvPr>
            <p:ph type="dt" sz="half" idx="10"/>
          </p:nvPr>
        </p:nvSpPr>
        <p:spPr/>
        <p:txBody>
          <a:bodyPr/>
          <a:lstStyle/>
          <a:p>
            <a:fld id="{8F4D1D76-FF52-B946-9FD4-7489F2BD9A68}" type="datetimeFigureOut">
              <a:rPr lang="en-US" smtClean="0"/>
              <a:t>8/18/20</a:t>
            </a:fld>
            <a:endParaRPr lang="en-US"/>
          </a:p>
        </p:txBody>
      </p:sp>
      <p:sp>
        <p:nvSpPr>
          <p:cNvPr id="3" name="Footer Placeholder 2">
            <a:extLst>
              <a:ext uri="{FF2B5EF4-FFF2-40B4-BE49-F238E27FC236}">
                <a16:creationId xmlns:a16="http://schemas.microsoft.com/office/drawing/2014/main" id="{2EC407BF-BE85-C14F-9C37-37A02400B4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D52380-03E3-1C4E-A21D-2153CC0A2474}"/>
              </a:ext>
            </a:extLst>
          </p:cNvPr>
          <p:cNvSpPr>
            <a:spLocks noGrp="1"/>
          </p:cNvSpPr>
          <p:nvPr>
            <p:ph type="sldNum" sz="quarter" idx="12"/>
          </p:nvPr>
        </p:nvSpPr>
        <p:spPr/>
        <p:txBody>
          <a:bodyPr/>
          <a:lstStyle/>
          <a:p>
            <a:fld id="{1FC8A700-5DBE-B644-90DD-F1824C847611}" type="slidenum">
              <a:rPr lang="en-US" smtClean="0"/>
              <a:t>‹#›</a:t>
            </a:fld>
            <a:endParaRPr lang="en-US"/>
          </a:p>
        </p:txBody>
      </p:sp>
    </p:spTree>
    <p:extLst>
      <p:ext uri="{BB962C8B-B14F-4D97-AF65-F5344CB8AC3E}">
        <p14:creationId xmlns:p14="http://schemas.microsoft.com/office/powerpoint/2010/main" val="427218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B171D-7C77-4247-A12F-1DE9BF07BE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6BD732D-B26D-DD46-B022-6D9680E23F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928CE72-1936-FE4A-BDFB-0FD3DA0EC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B1702C-7AF4-B34D-8FFD-E1A47E0D0F00}"/>
              </a:ext>
            </a:extLst>
          </p:cNvPr>
          <p:cNvSpPr>
            <a:spLocks noGrp="1"/>
          </p:cNvSpPr>
          <p:nvPr>
            <p:ph type="dt" sz="half" idx="10"/>
          </p:nvPr>
        </p:nvSpPr>
        <p:spPr/>
        <p:txBody>
          <a:bodyPr/>
          <a:lstStyle/>
          <a:p>
            <a:fld id="{8F4D1D76-FF52-B946-9FD4-7489F2BD9A68}" type="datetimeFigureOut">
              <a:rPr lang="en-US" smtClean="0"/>
              <a:t>8/18/20</a:t>
            </a:fld>
            <a:endParaRPr lang="en-US"/>
          </a:p>
        </p:txBody>
      </p:sp>
      <p:sp>
        <p:nvSpPr>
          <p:cNvPr id="6" name="Footer Placeholder 5">
            <a:extLst>
              <a:ext uri="{FF2B5EF4-FFF2-40B4-BE49-F238E27FC236}">
                <a16:creationId xmlns:a16="http://schemas.microsoft.com/office/drawing/2014/main" id="{F9A0C62A-CA50-394C-B7ED-5B9F448E1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F41507-9837-A243-BD52-E04F9361DC2E}"/>
              </a:ext>
            </a:extLst>
          </p:cNvPr>
          <p:cNvSpPr>
            <a:spLocks noGrp="1"/>
          </p:cNvSpPr>
          <p:nvPr>
            <p:ph type="sldNum" sz="quarter" idx="12"/>
          </p:nvPr>
        </p:nvSpPr>
        <p:spPr/>
        <p:txBody>
          <a:bodyPr/>
          <a:lstStyle/>
          <a:p>
            <a:fld id="{1FC8A700-5DBE-B644-90DD-F1824C847611}" type="slidenum">
              <a:rPr lang="en-US" smtClean="0"/>
              <a:t>‹#›</a:t>
            </a:fld>
            <a:endParaRPr lang="en-US"/>
          </a:p>
        </p:txBody>
      </p:sp>
    </p:spTree>
    <p:extLst>
      <p:ext uri="{BB962C8B-B14F-4D97-AF65-F5344CB8AC3E}">
        <p14:creationId xmlns:p14="http://schemas.microsoft.com/office/powerpoint/2010/main" val="245091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D3BE-D829-6541-86C5-33FC1A3DFA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E94DA23-F0F0-2246-B3A6-2A71D3E1B8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0A5781-456D-E740-896D-CF75B8A08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E97271-3E6F-8549-9072-53A523FA4502}"/>
              </a:ext>
            </a:extLst>
          </p:cNvPr>
          <p:cNvSpPr>
            <a:spLocks noGrp="1"/>
          </p:cNvSpPr>
          <p:nvPr>
            <p:ph type="dt" sz="half" idx="10"/>
          </p:nvPr>
        </p:nvSpPr>
        <p:spPr/>
        <p:txBody>
          <a:bodyPr/>
          <a:lstStyle/>
          <a:p>
            <a:fld id="{8F4D1D76-FF52-B946-9FD4-7489F2BD9A68}" type="datetimeFigureOut">
              <a:rPr lang="en-US" smtClean="0"/>
              <a:t>8/18/20</a:t>
            </a:fld>
            <a:endParaRPr lang="en-US"/>
          </a:p>
        </p:txBody>
      </p:sp>
      <p:sp>
        <p:nvSpPr>
          <p:cNvPr id="6" name="Footer Placeholder 5">
            <a:extLst>
              <a:ext uri="{FF2B5EF4-FFF2-40B4-BE49-F238E27FC236}">
                <a16:creationId xmlns:a16="http://schemas.microsoft.com/office/drawing/2014/main" id="{5191D8AE-4416-5F4C-BF40-B69AB45C2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47BEA7-0BFF-9646-8AA4-01D884EC41F8}"/>
              </a:ext>
            </a:extLst>
          </p:cNvPr>
          <p:cNvSpPr>
            <a:spLocks noGrp="1"/>
          </p:cNvSpPr>
          <p:nvPr>
            <p:ph type="sldNum" sz="quarter" idx="12"/>
          </p:nvPr>
        </p:nvSpPr>
        <p:spPr/>
        <p:txBody>
          <a:bodyPr/>
          <a:lstStyle/>
          <a:p>
            <a:fld id="{1FC8A700-5DBE-B644-90DD-F1824C847611}" type="slidenum">
              <a:rPr lang="en-US" smtClean="0"/>
              <a:t>‹#›</a:t>
            </a:fld>
            <a:endParaRPr lang="en-US"/>
          </a:p>
        </p:txBody>
      </p:sp>
    </p:spTree>
    <p:extLst>
      <p:ext uri="{BB962C8B-B14F-4D97-AF65-F5344CB8AC3E}">
        <p14:creationId xmlns:p14="http://schemas.microsoft.com/office/powerpoint/2010/main" val="32773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A51DBD-7C75-7248-A6B8-58F0DC797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FFC3B21-01E2-0B47-A1DF-521B7A2CF4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06BA65-E391-D147-9DF6-5F4352BF84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D1D76-FF52-B946-9FD4-7489F2BD9A68}" type="datetimeFigureOut">
              <a:rPr lang="en-US" smtClean="0"/>
              <a:t>8/18/20</a:t>
            </a:fld>
            <a:endParaRPr lang="en-US"/>
          </a:p>
        </p:txBody>
      </p:sp>
      <p:sp>
        <p:nvSpPr>
          <p:cNvPr id="5" name="Footer Placeholder 4">
            <a:extLst>
              <a:ext uri="{FF2B5EF4-FFF2-40B4-BE49-F238E27FC236}">
                <a16:creationId xmlns:a16="http://schemas.microsoft.com/office/drawing/2014/main" id="{D2951366-B79F-164A-B910-DA661E5597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148AB6-0017-3D43-84EB-6A17790F96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8A700-5DBE-B644-90DD-F1824C847611}" type="slidenum">
              <a:rPr lang="en-US" smtClean="0"/>
              <a:t>‹#›</a:t>
            </a:fld>
            <a:endParaRPr lang="en-US"/>
          </a:p>
        </p:txBody>
      </p:sp>
    </p:spTree>
    <p:extLst>
      <p:ext uri="{BB962C8B-B14F-4D97-AF65-F5344CB8AC3E}">
        <p14:creationId xmlns:p14="http://schemas.microsoft.com/office/powerpoint/2010/main" val="3090088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dpi.com/2071-1050/11/10/2942/pdf" TargetMode="External"/><Relationship Id="rId7" Type="http://schemas.openxmlformats.org/officeDocument/2006/relationships/hyperlink" Target="https://www.researchgate.net/deref/http%3A%2F%2Fdx.doi.org%2F10.13140%2FRG.2.2.20070.93762%2F1?_sg%5B0%5D=7ceFj4BbrW5-vdRaTvyQh9jygwbcNvTAb2Z_KbwJrDhgqfjHWOKqOdwaf7vo5Z1brIWLaHU1-onNzP7zafmkOdknpw.kX8f_gZkBbf02aW0ipz3EuBh00lkAnkIBDgnh5XJlHk6kzaFzbXjq5XF4HxF0ajyhvsIaX6EwRCQv_4ey-GgbQ" TargetMode="External"/><Relationship Id="rId2" Type="http://schemas.openxmlformats.org/officeDocument/2006/relationships/hyperlink" Target="https://doi.org/10.3390/su11102942" TargetMode="External"/><Relationship Id="rId1" Type="http://schemas.openxmlformats.org/officeDocument/2006/relationships/slideLayout" Target="../slideLayouts/slideLayout2.xml"/><Relationship Id="rId6" Type="http://schemas.openxmlformats.org/officeDocument/2006/relationships/hyperlink" Target="https://www.researchgate.net/profile/Megan_Blake2" TargetMode="External"/><Relationship Id="rId5" Type="http://schemas.openxmlformats.org/officeDocument/2006/relationships/hyperlink" Target="https://geofoodie.org/2017/05/26/building-an-unjust-foodscape/" TargetMode="External"/><Relationship Id="rId4" Type="http://schemas.openxmlformats.org/officeDocument/2006/relationships/hyperlink" Target="http://www.tandfonline.com/doi/full/10.1080/13549839.2017.132867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ukprp.org/how-to-apply/call-2-scope/" TargetMode="External"/><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5.emf"/><Relationship Id="rId5" Type="http://schemas.openxmlformats.org/officeDocument/2006/relationships/diagramData" Target="../diagrams/data2.xml"/><Relationship Id="rId10" Type="http://schemas.openxmlformats.org/officeDocument/2006/relationships/image" Target="../media/image4.jpeg"/><Relationship Id="rId4" Type="http://schemas.openxmlformats.org/officeDocument/2006/relationships/hyperlink" Target="https://doi.org/10.3390/su11102942" TargetMode="Externa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05AC-C124-0441-B4DB-67C7C9E918D3}"/>
              </a:ext>
            </a:extLst>
          </p:cNvPr>
          <p:cNvSpPr>
            <a:spLocks noGrp="1"/>
          </p:cNvSpPr>
          <p:nvPr>
            <p:ph type="ctrTitle"/>
          </p:nvPr>
        </p:nvSpPr>
        <p:spPr>
          <a:xfrm>
            <a:off x="1524000" y="855503"/>
            <a:ext cx="9144000" cy="834774"/>
          </a:xfrm>
        </p:spPr>
        <p:txBody>
          <a:bodyPr>
            <a:normAutofit fontScale="90000"/>
          </a:bodyPr>
          <a:lstStyle/>
          <a:p>
            <a:r>
              <a:rPr lang="en-US" dirty="0">
                <a:solidFill>
                  <a:schemeClr val="accent2">
                    <a:lumMod val="60000"/>
                    <a:lumOff val="40000"/>
                  </a:schemeClr>
                </a:solidFill>
              </a:rPr>
              <a:t>Food Ladders</a:t>
            </a:r>
            <a:br>
              <a:rPr lang="en-US" dirty="0"/>
            </a:br>
            <a:r>
              <a:rPr lang="en-US" sz="2200" dirty="0">
                <a:solidFill>
                  <a:schemeClr val="accent6">
                    <a:lumMod val="75000"/>
                  </a:schemeClr>
                </a:solidFill>
              </a:rPr>
              <a:t>A multi-scaled approach to everyday food security and community resilience</a:t>
            </a:r>
            <a:endParaRPr lang="en-US" dirty="0">
              <a:solidFill>
                <a:schemeClr val="accent6">
                  <a:lumMod val="75000"/>
                </a:schemeClr>
              </a:solidFill>
            </a:endParaRPr>
          </a:p>
        </p:txBody>
      </p:sp>
      <p:sp>
        <p:nvSpPr>
          <p:cNvPr id="5" name="Rectangle 4">
            <a:extLst>
              <a:ext uri="{FF2B5EF4-FFF2-40B4-BE49-F238E27FC236}">
                <a16:creationId xmlns:a16="http://schemas.microsoft.com/office/drawing/2014/main" id="{04B53A90-6FC1-9545-BDA2-812B982EEE7E}"/>
              </a:ext>
            </a:extLst>
          </p:cNvPr>
          <p:cNvSpPr/>
          <p:nvPr/>
        </p:nvSpPr>
        <p:spPr>
          <a:xfrm>
            <a:off x="5977217" y="3244334"/>
            <a:ext cx="237566" cy="369332"/>
          </a:xfrm>
          <a:prstGeom prst="rect">
            <a:avLst/>
          </a:prstGeom>
        </p:spPr>
        <p:txBody>
          <a:bodyPr wrap="none">
            <a:spAutoFit/>
          </a:bodyPr>
          <a:lstStyle/>
          <a:p>
            <a:r>
              <a:rPr lang="en-GB" b="0" dirty="0">
                <a:effectLst/>
              </a:rPr>
              <a:t> </a:t>
            </a:r>
            <a:endParaRPr lang="en-US" dirty="0"/>
          </a:p>
        </p:txBody>
      </p:sp>
      <p:sp>
        <p:nvSpPr>
          <p:cNvPr id="4" name="TextBox 3">
            <a:extLst>
              <a:ext uri="{FF2B5EF4-FFF2-40B4-BE49-F238E27FC236}">
                <a16:creationId xmlns:a16="http://schemas.microsoft.com/office/drawing/2014/main" id="{1A7902D4-45A7-BF4B-B7C8-F7589B3E7ABD}"/>
              </a:ext>
            </a:extLst>
          </p:cNvPr>
          <p:cNvSpPr txBox="1"/>
          <p:nvPr/>
        </p:nvSpPr>
        <p:spPr>
          <a:xfrm>
            <a:off x="699364" y="3012685"/>
            <a:ext cx="10684042" cy="3385542"/>
          </a:xfrm>
          <a:prstGeom prst="rect">
            <a:avLst/>
          </a:prstGeom>
          <a:noFill/>
        </p:spPr>
        <p:txBody>
          <a:bodyPr wrap="square" rtlCol="0">
            <a:spAutoFit/>
          </a:bodyPr>
          <a:lstStyle/>
          <a:p>
            <a:r>
              <a:rPr lang="en-US" sz="1600" b="1" dirty="0"/>
              <a:t>Finding innovative interventions for building food secure communities</a:t>
            </a:r>
          </a:p>
          <a:p>
            <a:r>
              <a:rPr lang="en-US" sz="1600" dirty="0"/>
              <a:t>Food Ladders is a novel, evidence-based approach for creating household and community resilience by capitalizing on the capacity for food to bring people together. Food Ladders is not like existing household food insecurity approaches that focus on the lack of good food within households and then feeds that gap.  Instead Food Ladders activates food and its related practices progressively to reduce local vulnerability to food insecurity and its knock-on effects. </a:t>
            </a:r>
          </a:p>
          <a:p>
            <a:endParaRPr lang="en-US" sz="1600" dirty="0"/>
          </a:p>
          <a:p>
            <a:r>
              <a:rPr lang="en-US" sz="1600" dirty="0"/>
              <a:t>Specifically Food Ladders advocates for:</a:t>
            </a:r>
          </a:p>
          <a:p>
            <a:pPr marL="285750" indent="-285750">
              <a:buFont typeface="Arial" panose="020B0604020202020204" pitchFamily="34" charset="0"/>
              <a:buChar char="•"/>
            </a:pPr>
            <a:r>
              <a:rPr lang="en-US" sz="1600" dirty="0" err="1"/>
              <a:t>Mobilising</a:t>
            </a:r>
            <a:r>
              <a:rPr lang="en-US" sz="1600" dirty="0"/>
              <a:t> the more than nutrient, calorie and commercial aspects of food, such as its capacity to bring people together to foster shared understanding and collaboration; </a:t>
            </a:r>
          </a:p>
          <a:p>
            <a:pPr marL="285750" indent="-285750">
              <a:buFont typeface="Arial" panose="020B0604020202020204" pitchFamily="34" charset="0"/>
              <a:buChar char="•"/>
            </a:pPr>
            <a:r>
              <a:rPr lang="en-US" sz="1600" dirty="0"/>
              <a:t>Creating safe and inclusive spaces for experimentation and interaction with food;</a:t>
            </a:r>
          </a:p>
          <a:p>
            <a:pPr marL="285750" indent="-285750">
              <a:buFont typeface="Arial" panose="020B0604020202020204" pitchFamily="34" charset="0"/>
              <a:buChar char="•"/>
            </a:pPr>
            <a:r>
              <a:rPr lang="en-US" sz="1600" dirty="0"/>
              <a:t>Using a positive language of empowerment around food;</a:t>
            </a:r>
          </a:p>
          <a:p>
            <a:pPr marL="285750" indent="-285750">
              <a:buFont typeface="Arial" panose="020B0604020202020204" pitchFamily="34" charset="0"/>
              <a:buChar char="•"/>
            </a:pPr>
            <a:r>
              <a:rPr lang="en-US" sz="1600" dirty="0"/>
              <a:t>Building place-specific levels of support that enable the recognition and enhancement of locally based assets to create transformations in communities.</a:t>
            </a:r>
          </a:p>
        </p:txBody>
      </p:sp>
      <p:sp>
        <p:nvSpPr>
          <p:cNvPr id="7" name="Subtitle 6">
            <a:extLst>
              <a:ext uri="{FF2B5EF4-FFF2-40B4-BE49-F238E27FC236}">
                <a16:creationId xmlns:a16="http://schemas.microsoft.com/office/drawing/2014/main" id="{C7031C02-2CA1-2E4F-9257-B2FDF7678E4E}"/>
              </a:ext>
            </a:extLst>
          </p:cNvPr>
          <p:cNvSpPr>
            <a:spLocks noGrp="1"/>
          </p:cNvSpPr>
          <p:nvPr>
            <p:ph type="subTitle" idx="1"/>
          </p:nvPr>
        </p:nvSpPr>
        <p:spPr>
          <a:xfrm>
            <a:off x="1405217" y="1876349"/>
            <a:ext cx="9144000" cy="834774"/>
          </a:xfrm>
        </p:spPr>
        <p:txBody>
          <a:bodyPr>
            <a:noAutofit/>
          </a:bodyPr>
          <a:lstStyle/>
          <a:p>
            <a:r>
              <a:rPr lang="en-US" sz="1600" dirty="0"/>
              <a:t>Dr. Megan Blake</a:t>
            </a:r>
          </a:p>
          <a:p>
            <a:r>
              <a:rPr lang="en-US" sz="1600" dirty="0"/>
              <a:t>Department of Geography, University of Sheffield</a:t>
            </a:r>
          </a:p>
          <a:p>
            <a:r>
              <a:rPr lang="en-US" sz="1600" dirty="0" err="1"/>
              <a:t>m.blake@Sheffield.ac.uk</a:t>
            </a:r>
            <a:endParaRPr lang="en-US" sz="1600" dirty="0"/>
          </a:p>
        </p:txBody>
      </p:sp>
    </p:spTree>
    <p:extLst>
      <p:ext uri="{BB962C8B-B14F-4D97-AF65-F5344CB8AC3E}">
        <p14:creationId xmlns:p14="http://schemas.microsoft.com/office/powerpoint/2010/main" val="3301324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6DD35-854F-2540-A643-19828B1B34FB}"/>
              </a:ext>
            </a:extLst>
          </p:cNvPr>
          <p:cNvSpPr>
            <a:spLocks noGrp="1"/>
          </p:cNvSpPr>
          <p:nvPr>
            <p:ph type="title"/>
          </p:nvPr>
        </p:nvSpPr>
        <p:spPr/>
        <p:txBody>
          <a:bodyPr/>
          <a:lstStyle/>
          <a:p>
            <a:r>
              <a:rPr lang="en-US" dirty="0"/>
              <a:t>Identifying Food Ladders: Food Activity</a:t>
            </a:r>
          </a:p>
        </p:txBody>
      </p:sp>
      <p:sp>
        <p:nvSpPr>
          <p:cNvPr id="3" name="Content Placeholder 2">
            <a:extLst>
              <a:ext uri="{FF2B5EF4-FFF2-40B4-BE49-F238E27FC236}">
                <a16:creationId xmlns:a16="http://schemas.microsoft.com/office/drawing/2014/main" id="{0954F5B9-5EA3-0C49-91F4-774ED56419B8}"/>
              </a:ext>
            </a:extLst>
          </p:cNvPr>
          <p:cNvSpPr>
            <a:spLocks noGrp="1"/>
          </p:cNvSpPr>
          <p:nvPr>
            <p:ph idx="1"/>
          </p:nvPr>
        </p:nvSpPr>
        <p:spPr/>
        <p:txBody>
          <a:bodyPr>
            <a:normAutofit lnSpcReduction="10000"/>
          </a:bodyPr>
          <a:lstStyle/>
          <a:p>
            <a:r>
              <a:rPr lang="en-US" dirty="0">
                <a:solidFill>
                  <a:srgbClr val="0070C0"/>
                </a:solidFill>
              </a:rPr>
              <a:t>Catching</a:t>
            </a:r>
            <a:r>
              <a:rPr lang="en-US" dirty="0"/>
              <a:t>:  Emergency food support.  Soup Kitchens, Food Parcels</a:t>
            </a:r>
          </a:p>
          <a:p>
            <a:endParaRPr lang="en-US" dirty="0"/>
          </a:p>
          <a:p>
            <a:r>
              <a:rPr lang="en-US" dirty="0">
                <a:solidFill>
                  <a:srgbClr val="00B050"/>
                </a:solidFill>
              </a:rPr>
              <a:t>Capacity Building</a:t>
            </a:r>
            <a:r>
              <a:rPr lang="en-US" dirty="0"/>
              <a:t>:  Activities that enhance food literacy and skills such as increasing exposure to new foods, nutrition and health information, cooking lessons.  Pantries, cooking lessons and recipes, menu planning, tasting sessions, food safety, gardening skills.</a:t>
            </a:r>
          </a:p>
          <a:p>
            <a:endParaRPr lang="en-US" dirty="0"/>
          </a:p>
          <a:p>
            <a:r>
              <a:rPr lang="en-US" dirty="0">
                <a:solidFill>
                  <a:srgbClr val="7030A0"/>
                </a:solidFill>
              </a:rPr>
              <a:t>Transformation</a:t>
            </a:r>
            <a:r>
              <a:rPr lang="en-US" dirty="0"/>
              <a:t>: Community Gardens, Locally owned food businesses, Markets, Market gardening, Cooperatives and community owned businesses, Buying clubs, Community meals. </a:t>
            </a:r>
          </a:p>
        </p:txBody>
      </p:sp>
    </p:spTree>
    <p:extLst>
      <p:ext uri="{BB962C8B-B14F-4D97-AF65-F5344CB8AC3E}">
        <p14:creationId xmlns:p14="http://schemas.microsoft.com/office/powerpoint/2010/main" val="396025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33E8C-7BC4-3048-BD04-98788F7E1340}"/>
              </a:ext>
            </a:extLst>
          </p:cNvPr>
          <p:cNvSpPr>
            <a:spLocks noGrp="1"/>
          </p:cNvSpPr>
          <p:nvPr>
            <p:ph type="title"/>
          </p:nvPr>
        </p:nvSpPr>
        <p:spPr/>
        <p:txBody>
          <a:bodyPr/>
          <a:lstStyle/>
          <a:p>
            <a:r>
              <a:rPr lang="en-US" dirty="0"/>
              <a:t>Identifying Food Ladders: Social</a:t>
            </a:r>
          </a:p>
        </p:txBody>
      </p:sp>
      <p:sp>
        <p:nvSpPr>
          <p:cNvPr id="3" name="Content Placeholder 2">
            <a:extLst>
              <a:ext uri="{FF2B5EF4-FFF2-40B4-BE49-F238E27FC236}">
                <a16:creationId xmlns:a16="http://schemas.microsoft.com/office/drawing/2014/main" id="{F75D7114-AF42-A04A-BDE2-60FEFB069487}"/>
              </a:ext>
            </a:extLst>
          </p:cNvPr>
          <p:cNvSpPr>
            <a:spLocks noGrp="1"/>
          </p:cNvSpPr>
          <p:nvPr>
            <p:ph idx="1"/>
          </p:nvPr>
        </p:nvSpPr>
        <p:spPr/>
        <p:txBody>
          <a:bodyPr>
            <a:normAutofit fontScale="85000" lnSpcReduction="20000"/>
          </a:bodyPr>
          <a:lstStyle/>
          <a:p>
            <a:r>
              <a:rPr lang="en-US" dirty="0">
                <a:solidFill>
                  <a:srgbClr val="0070C0"/>
                </a:solidFill>
              </a:rPr>
              <a:t>Catching</a:t>
            </a:r>
            <a:r>
              <a:rPr lang="en-US" dirty="0"/>
              <a:t>:  a place to go to get support and meet other people (e.g., mental health support). Usually one to one.  Clear divisions between volunteer and service user. Done to or done for. </a:t>
            </a:r>
          </a:p>
          <a:p>
            <a:r>
              <a:rPr lang="en-US" dirty="0">
                <a:solidFill>
                  <a:srgbClr val="00B050"/>
                </a:solidFill>
              </a:rPr>
              <a:t>Capacity building</a:t>
            </a:r>
            <a:r>
              <a:rPr lang="en-US" dirty="0"/>
              <a:t>:  activities that enable people to engage with others and build strong social networks—volunteerism, regular eating together (social eating, parent and children breakfast/after school clubs) craft sessions. Individual outcomes also include increased confidence, reduced stress. Done with.  More likely to involve some group engagement. Can be difficult to tell the difference between paid employees, volunteers and service users. </a:t>
            </a:r>
          </a:p>
          <a:p>
            <a:r>
              <a:rPr lang="en-US" dirty="0">
                <a:solidFill>
                  <a:srgbClr val="7030A0"/>
                </a:solidFill>
              </a:rPr>
              <a:t>Transformation</a:t>
            </a:r>
            <a:r>
              <a:rPr lang="en-US" dirty="0"/>
              <a:t>:  Strong local social networks, self-organized social activities. Friends/family/neighbors who look out for each other and provide support when needed. Community centers run by and for local residents. Circular social economies (e.g., people give and receive).  Volunteering. Community cook and eats, allotments.  Tend to be self-governing.  Embedded fully within the community. </a:t>
            </a:r>
          </a:p>
        </p:txBody>
      </p:sp>
    </p:spTree>
    <p:extLst>
      <p:ext uri="{BB962C8B-B14F-4D97-AF65-F5344CB8AC3E}">
        <p14:creationId xmlns:p14="http://schemas.microsoft.com/office/powerpoint/2010/main" val="355364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C49C9-F613-0C49-827D-9A7103C34927}"/>
              </a:ext>
            </a:extLst>
          </p:cNvPr>
          <p:cNvSpPr>
            <a:spLocks noGrp="1"/>
          </p:cNvSpPr>
          <p:nvPr>
            <p:ph type="title"/>
          </p:nvPr>
        </p:nvSpPr>
        <p:spPr/>
        <p:txBody>
          <a:bodyPr/>
          <a:lstStyle/>
          <a:p>
            <a:r>
              <a:rPr lang="en-US" dirty="0"/>
              <a:t>Identifying Food Ladders: Economic</a:t>
            </a:r>
          </a:p>
        </p:txBody>
      </p:sp>
      <p:sp>
        <p:nvSpPr>
          <p:cNvPr id="3" name="Content Placeholder 2">
            <a:extLst>
              <a:ext uri="{FF2B5EF4-FFF2-40B4-BE49-F238E27FC236}">
                <a16:creationId xmlns:a16="http://schemas.microsoft.com/office/drawing/2014/main" id="{FA7AD301-4FB3-2A48-A025-51F9CF34CAEF}"/>
              </a:ext>
            </a:extLst>
          </p:cNvPr>
          <p:cNvSpPr>
            <a:spLocks noGrp="1"/>
          </p:cNvSpPr>
          <p:nvPr>
            <p:ph idx="1"/>
          </p:nvPr>
        </p:nvSpPr>
        <p:spPr/>
        <p:txBody>
          <a:bodyPr/>
          <a:lstStyle/>
          <a:p>
            <a:r>
              <a:rPr lang="en-US" dirty="0">
                <a:solidFill>
                  <a:srgbClr val="0070C0"/>
                </a:solidFill>
              </a:rPr>
              <a:t>Catching</a:t>
            </a:r>
            <a:r>
              <a:rPr lang="en-US" dirty="0"/>
              <a:t>:  enabling people to meet basic needs (e.g., free food), </a:t>
            </a:r>
          </a:p>
          <a:p>
            <a:r>
              <a:rPr lang="en-US" dirty="0">
                <a:solidFill>
                  <a:srgbClr val="00B050"/>
                </a:solidFill>
              </a:rPr>
              <a:t>Capacity building</a:t>
            </a:r>
            <a:r>
              <a:rPr lang="en-US" dirty="0"/>
              <a:t>:  training and education, internship/apprenticeship opportunities, skills building e.g. budgeting, business skills development, vouchers and other schemes that stretch budgets (household and third-sector).  Alternatively might be interventions that help support a market to be able to thrive. </a:t>
            </a:r>
          </a:p>
          <a:p>
            <a:r>
              <a:rPr lang="en-US" dirty="0">
                <a:solidFill>
                  <a:srgbClr val="7030A0"/>
                </a:solidFill>
              </a:rPr>
              <a:t>Transformation</a:t>
            </a:r>
            <a:r>
              <a:rPr lang="en-US" dirty="0"/>
              <a:t>:  support for start-up businesses, local procurement processes that keep money locally.  Provides economic opportunity. Activities that build local demand.</a:t>
            </a:r>
          </a:p>
        </p:txBody>
      </p:sp>
    </p:spTree>
    <p:extLst>
      <p:ext uri="{BB962C8B-B14F-4D97-AF65-F5344CB8AC3E}">
        <p14:creationId xmlns:p14="http://schemas.microsoft.com/office/powerpoint/2010/main" val="265098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43DF7-74F4-C943-8798-CCB554BA42FA}"/>
              </a:ext>
            </a:extLst>
          </p:cNvPr>
          <p:cNvSpPr>
            <a:spLocks noGrp="1"/>
          </p:cNvSpPr>
          <p:nvPr>
            <p:ph type="title"/>
          </p:nvPr>
        </p:nvSpPr>
        <p:spPr/>
        <p:txBody>
          <a:bodyPr/>
          <a:lstStyle/>
          <a:p>
            <a:r>
              <a:rPr lang="en-US" dirty="0"/>
              <a:t>Moving people up the ladders</a:t>
            </a:r>
          </a:p>
        </p:txBody>
      </p:sp>
      <p:sp>
        <p:nvSpPr>
          <p:cNvPr id="3" name="Content Placeholder 2">
            <a:extLst>
              <a:ext uri="{FF2B5EF4-FFF2-40B4-BE49-F238E27FC236}">
                <a16:creationId xmlns:a16="http://schemas.microsoft.com/office/drawing/2014/main" id="{DCC22D21-6F02-3244-B325-72EAA5A8D69B}"/>
              </a:ext>
            </a:extLst>
          </p:cNvPr>
          <p:cNvSpPr>
            <a:spLocks noGrp="1"/>
          </p:cNvSpPr>
          <p:nvPr>
            <p:ph idx="1"/>
          </p:nvPr>
        </p:nvSpPr>
        <p:spPr/>
        <p:txBody>
          <a:bodyPr/>
          <a:lstStyle/>
          <a:p>
            <a:r>
              <a:rPr lang="en-US" dirty="0"/>
              <a:t>Some </a:t>
            </a:r>
            <a:r>
              <a:rPr lang="en-US" dirty="0" err="1"/>
              <a:t>organisations</a:t>
            </a:r>
            <a:r>
              <a:rPr lang="en-US" dirty="0"/>
              <a:t> offer internal ladders—e.g., they offer services that intersect at each stage</a:t>
            </a:r>
          </a:p>
          <a:p>
            <a:r>
              <a:rPr lang="en-US" dirty="0"/>
              <a:t>Others serve needs at one or two points on the ladder</a:t>
            </a:r>
          </a:p>
          <a:p>
            <a:r>
              <a:rPr lang="en-US" dirty="0"/>
              <a:t>Some see their services only intersecting with a single domain—e.g., offering food in the foodscape, meeting a social need, meeting an economic need.</a:t>
            </a:r>
          </a:p>
          <a:p>
            <a:r>
              <a:rPr lang="en-US" dirty="0"/>
              <a:t>We need to encourage organizations to support people to move up the ladders across all domains for change to happen.   </a:t>
            </a:r>
          </a:p>
        </p:txBody>
      </p:sp>
    </p:spTree>
    <p:extLst>
      <p:ext uri="{BB962C8B-B14F-4D97-AF65-F5344CB8AC3E}">
        <p14:creationId xmlns:p14="http://schemas.microsoft.com/office/powerpoint/2010/main" val="1208129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9BC9-EF92-1340-8623-415E39EBCC55}"/>
              </a:ext>
            </a:extLst>
          </p:cNvPr>
          <p:cNvSpPr>
            <a:spLocks noGrp="1"/>
          </p:cNvSpPr>
          <p:nvPr>
            <p:ph type="title"/>
          </p:nvPr>
        </p:nvSpPr>
        <p:spPr/>
        <p:txBody>
          <a:bodyPr/>
          <a:lstStyle/>
          <a:p>
            <a:r>
              <a:rPr lang="en-US" dirty="0"/>
              <a:t>Evaluating the Foodscape</a:t>
            </a:r>
          </a:p>
        </p:txBody>
      </p:sp>
      <p:sp>
        <p:nvSpPr>
          <p:cNvPr id="3" name="Content Placeholder 2">
            <a:extLst>
              <a:ext uri="{FF2B5EF4-FFF2-40B4-BE49-F238E27FC236}">
                <a16:creationId xmlns:a16="http://schemas.microsoft.com/office/drawing/2014/main" id="{35DCF868-12B8-B041-9FC5-22584AAE6135}"/>
              </a:ext>
            </a:extLst>
          </p:cNvPr>
          <p:cNvSpPr>
            <a:spLocks noGrp="1"/>
          </p:cNvSpPr>
          <p:nvPr>
            <p:ph idx="1"/>
          </p:nvPr>
        </p:nvSpPr>
        <p:spPr/>
        <p:txBody>
          <a:bodyPr>
            <a:normAutofit/>
          </a:bodyPr>
          <a:lstStyle/>
          <a:p>
            <a:r>
              <a:rPr lang="en-US" dirty="0">
                <a:solidFill>
                  <a:schemeClr val="accent1">
                    <a:lumMod val="75000"/>
                  </a:schemeClr>
                </a:solidFill>
              </a:rPr>
              <a:t>Low quality</a:t>
            </a:r>
            <a:r>
              <a:rPr lang="en-US" dirty="0"/>
              <a:t>: foodscape meets basic calorie needs, nutritional needs may not be available. –e.g. foodscape is dominated by low nutrition food. Few options.  Food deserts/swamps. Diets are narrow.</a:t>
            </a:r>
          </a:p>
          <a:p>
            <a:r>
              <a:rPr lang="en-US" dirty="0">
                <a:solidFill>
                  <a:srgbClr val="00B050"/>
                </a:solidFill>
              </a:rPr>
              <a:t>Enhanced</a:t>
            </a:r>
            <a:r>
              <a:rPr lang="en-US" dirty="0"/>
              <a:t>:  Foodscape includes opportunities that enable people to engage positively with the foodscape—But supported by outside organization.</a:t>
            </a:r>
          </a:p>
          <a:p>
            <a:r>
              <a:rPr lang="en-US" dirty="0">
                <a:solidFill>
                  <a:srgbClr val="7030A0"/>
                </a:solidFill>
              </a:rPr>
              <a:t>Transformational</a:t>
            </a:r>
            <a:r>
              <a:rPr lang="en-US" dirty="0"/>
              <a:t>: A diverse foodscape that meets everyone’s needs regardless of age, race, religion, income or gender.  Includes a mix of high-cost, low-cost, and free food that is healthy and meets social needs. Builds toward a sustainable future.</a:t>
            </a:r>
          </a:p>
        </p:txBody>
      </p:sp>
    </p:spTree>
    <p:extLst>
      <p:ext uri="{BB962C8B-B14F-4D97-AF65-F5344CB8AC3E}">
        <p14:creationId xmlns:p14="http://schemas.microsoft.com/office/powerpoint/2010/main" val="180771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C3C7-0ED7-EF47-B1F1-729C9EC60758}"/>
              </a:ext>
            </a:extLst>
          </p:cNvPr>
          <p:cNvSpPr>
            <a:spLocks noGrp="1"/>
          </p:cNvSpPr>
          <p:nvPr>
            <p:ph type="title"/>
          </p:nvPr>
        </p:nvSpPr>
        <p:spPr/>
        <p:txBody>
          <a:bodyPr/>
          <a:lstStyle/>
          <a:p>
            <a:r>
              <a:rPr lang="en-US" dirty="0"/>
              <a:t>Strategies that make people play in the space. </a:t>
            </a:r>
          </a:p>
        </p:txBody>
      </p:sp>
      <p:sp>
        <p:nvSpPr>
          <p:cNvPr id="3" name="Content Placeholder 2">
            <a:extLst>
              <a:ext uri="{FF2B5EF4-FFF2-40B4-BE49-F238E27FC236}">
                <a16:creationId xmlns:a16="http://schemas.microsoft.com/office/drawing/2014/main" id="{3B3FAF9C-A743-9A4A-831C-687646368207}"/>
              </a:ext>
            </a:extLst>
          </p:cNvPr>
          <p:cNvSpPr>
            <a:spLocks noGrp="1"/>
          </p:cNvSpPr>
          <p:nvPr>
            <p:ph idx="1"/>
          </p:nvPr>
        </p:nvSpPr>
        <p:spPr/>
        <p:txBody>
          <a:bodyPr/>
          <a:lstStyle/>
          <a:p>
            <a:r>
              <a:rPr lang="en-US" dirty="0"/>
              <a:t>How does food become a tool for intentional community?</a:t>
            </a:r>
          </a:p>
          <a:p>
            <a:endParaRPr lang="en-US" dirty="0"/>
          </a:p>
          <a:p>
            <a:r>
              <a:rPr lang="en-US" dirty="0"/>
              <a:t>Cooperation—coops.  Challenge the way that services that are provided to demand and design </a:t>
            </a:r>
          </a:p>
          <a:p>
            <a:r>
              <a:rPr lang="en-US" dirty="0"/>
              <a:t>Tool for social.  And a new sense of confidence. </a:t>
            </a:r>
          </a:p>
        </p:txBody>
      </p:sp>
    </p:spTree>
    <p:extLst>
      <p:ext uri="{BB962C8B-B14F-4D97-AF65-F5344CB8AC3E}">
        <p14:creationId xmlns:p14="http://schemas.microsoft.com/office/powerpoint/2010/main" val="89033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CB68-E9C3-9645-B5C5-A252408A6BEE}"/>
              </a:ext>
            </a:extLst>
          </p:cNvPr>
          <p:cNvSpPr>
            <a:spLocks noGrp="1"/>
          </p:cNvSpPr>
          <p:nvPr>
            <p:ph type="title"/>
          </p:nvPr>
        </p:nvSpPr>
        <p:spPr/>
        <p:txBody>
          <a:bodyPr/>
          <a:lstStyle/>
          <a:p>
            <a:r>
              <a:rPr lang="en-US" dirty="0"/>
              <a:t>What needs to happen to help move people up and across</a:t>
            </a:r>
          </a:p>
        </p:txBody>
      </p:sp>
      <p:sp>
        <p:nvSpPr>
          <p:cNvPr id="3" name="Content Placeholder 2">
            <a:extLst>
              <a:ext uri="{FF2B5EF4-FFF2-40B4-BE49-F238E27FC236}">
                <a16:creationId xmlns:a16="http://schemas.microsoft.com/office/drawing/2014/main" id="{AD9F5BFB-4F19-9340-8A51-75478E5F70CE}"/>
              </a:ext>
            </a:extLst>
          </p:cNvPr>
          <p:cNvSpPr>
            <a:spLocks noGrp="1"/>
          </p:cNvSpPr>
          <p:nvPr>
            <p:ph idx="1"/>
          </p:nvPr>
        </p:nvSpPr>
        <p:spPr/>
        <p:txBody>
          <a:bodyPr>
            <a:normAutofit fontScale="92500" lnSpcReduction="20000"/>
          </a:bodyPr>
          <a:lstStyle/>
          <a:p>
            <a:r>
              <a:rPr lang="en-US" sz="2000" dirty="0"/>
              <a:t>Ensure that </a:t>
            </a:r>
            <a:r>
              <a:rPr lang="en-US" sz="2000" dirty="0" err="1"/>
              <a:t>organisations</a:t>
            </a:r>
            <a:r>
              <a:rPr lang="en-US" sz="2000" dirty="0"/>
              <a:t> understand that they are part of a bigger picture that includes commercial, public sector and third sector </a:t>
            </a:r>
            <a:r>
              <a:rPr lang="en-US" sz="2000" dirty="0" err="1"/>
              <a:t>organisations</a:t>
            </a:r>
            <a:r>
              <a:rPr lang="en-US" sz="2000" dirty="0"/>
              <a:t>.</a:t>
            </a:r>
          </a:p>
          <a:p>
            <a:r>
              <a:rPr lang="en-US" sz="2000" dirty="0"/>
              <a:t>Awareness of other services in an area that map onto different points on each of the ladders. Could be council led but distributed to Community/VCS </a:t>
            </a:r>
            <a:r>
              <a:rPr lang="en-US" sz="2000" dirty="0" err="1"/>
              <a:t>organisations</a:t>
            </a:r>
            <a:r>
              <a:rPr lang="en-US" sz="2000" dirty="0"/>
              <a:t>. National </a:t>
            </a:r>
            <a:r>
              <a:rPr lang="en-US" sz="2000" dirty="0" err="1"/>
              <a:t>organisations</a:t>
            </a:r>
            <a:r>
              <a:rPr lang="en-US" sz="2000" dirty="0"/>
              <a:t> collaborate to understand where their members fit onto the ladders. </a:t>
            </a:r>
          </a:p>
          <a:p>
            <a:r>
              <a:rPr lang="en-US" sz="2000" dirty="0"/>
              <a:t>Encourage </a:t>
            </a:r>
            <a:r>
              <a:rPr lang="en-US" sz="2000" dirty="0" err="1"/>
              <a:t>organisations</a:t>
            </a:r>
            <a:r>
              <a:rPr lang="en-US" sz="2000" dirty="0"/>
              <a:t> to refer people to these services or partner with them to enable mobility. Encourage councils/VCS to provide advice or support for this movement.  </a:t>
            </a:r>
          </a:p>
          <a:p>
            <a:r>
              <a:rPr lang="en-US" sz="2000" dirty="0"/>
              <a:t>Use existing social prescribing to ensure people are accessing the right rung for their needs.  Food insecurity question tool can help with this.</a:t>
            </a:r>
          </a:p>
          <a:p>
            <a:r>
              <a:rPr lang="en-US" sz="2000" dirty="0"/>
              <a:t>Greater recognition that while an organization’s main purpose may be in one domain, it is possible that they are or could be meeting need in another—may need help understanding how to see how they might identify this in their service.  </a:t>
            </a:r>
          </a:p>
          <a:p>
            <a:r>
              <a:rPr lang="en-US" sz="2000" dirty="0"/>
              <a:t>Support to be able to understand what is involved in creating internal opportunities to move up and across—help reduce frustration and avoid pitfalls with some “</a:t>
            </a:r>
            <a:r>
              <a:rPr lang="en-US" sz="2000" i="1" dirty="0"/>
              <a:t>how to</a:t>
            </a:r>
            <a:r>
              <a:rPr lang="en-US" sz="2000" dirty="0"/>
              <a:t>” examples.  </a:t>
            </a:r>
          </a:p>
          <a:p>
            <a:r>
              <a:rPr lang="en-US" sz="2000" dirty="0"/>
              <a:t>Provide opportunities for community residents to contribute their own assets and to be a part in identifying needs and solutions. </a:t>
            </a:r>
          </a:p>
          <a:p>
            <a:pPr marL="0" indent="0">
              <a:buNone/>
            </a:pPr>
            <a:endParaRPr lang="en-US" dirty="0"/>
          </a:p>
        </p:txBody>
      </p:sp>
    </p:spTree>
    <p:extLst>
      <p:ext uri="{BB962C8B-B14F-4D97-AF65-F5344CB8AC3E}">
        <p14:creationId xmlns:p14="http://schemas.microsoft.com/office/powerpoint/2010/main" val="138342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A72DC-B3A0-1F4F-B822-EE0C3168B3AC}"/>
              </a:ext>
            </a:extLst>
          </p:cNvPr>
          <p:cNvSpPr>
            <a:spLocks noGrp="1"/>
          </p:cNvSpPr>
          <p:nvPr>
            <p:ph type="title"/>
          </p:nvPr>
        </p:nvSpPr>
        <p:spPr/>
        <p:txBody>
          <a:bodyPr/>
          <a:lstStyle/>
          <a:p>
            <a:r>
              <a:rPr lang="en-US" dirty="0"/>
              <a:t>How do we coordinate and build ladders in place? ABCD approach*</a:t>
            </a:r>
          </a:p>
        </p:txBody>
      </p:sp>
      <p:sp>
        <p:nvSpPr>
          <p:cNvPr id="3" name="Content Placeholder 2">
            <a:extLst>
              <a:ext uri="{FF2B5EF4-FFF2-40B4-BE49-F238E27FC236}">
                <a16:creationId xmlns:a16="http://schemas.microsoft.com/office/drawing/2014/main" id="{6F047F80-FC8E-EC4D-A5E7-3BCDEFC67276}"/>
              </a:ext>
            </a:extLst>
          </p:cNvPr>
          <p:cNvSpPr>
            <a:spLocks noGrp="1"/>
          </p:cNvSpPr>
          <p:nvPr>
            <p:ph idx="1"/>
          </p:nvPr>
        </p:nvSpPr>
        <p:spPr/>
        <p:txBody>
          <a:bodyPr>
            <a:normAutofit fontScale="70000" lnSpcReduction="20000"/>
          </a:bodyPr>
          <a:lstStyle/>
          <a:p>
            <a:r>
              <a:rPr lang="en-US" dirty="0"/>
              <a:t>Identify who and what is in the landscape. Local stakeholders</a:t>
            </a:r>
          </a:p>
          <a:p>
            <a:r>
              <a:rPr lang="en-US" dirty="0"/>
              <a:t>Identify what assets* they have</a:t>
            </a:r>
          </a:p>
          <a:p>
            <a:r>
              <a:rPr lang="en-US" dirty="0"/>
              <a:t>Help them to see where they fit in the ladder and where they might contribute their assets.</a:t>
            </a:r>
          </a:p>
          <a:p>
            <a:r>
              <a:rPr lang="en-US" dirty="0"/>
              <a:t>Identify potential opportunities and barriers</a:t>
            </a:r>
          </a:p>
          <a:p>
            <a:r>
              <a:rPr lang="en-US" dirty="0"/>
              <a:t>External threats?  Structural race/class/gender etc. , National policy, </a:t>
            </a:r>
          </a:p>
          <a:p>
            <a:r>
              <a:rPr lang="en-US" dirty="0"/>
              <a:t>Consider how national level stakeholders can contribute</a:t>
            </a:r>
          </a:p>
          <a:p>
            <a:pPr lvl="1"/>
            <a:r>
              <a:rPr lang="en-US" dirty="0"/>
              <a:t>Identify assets—data, communication networks, influence on policy, local placement…</a:t>
            </a:r>
          </a:p>
          <a:p>
            <a:endParaRPr lang="en-US" dirty="0"/>
          </a:p>
          <a:p>
            <a:pPr marL="0" indent="0">
              <a:buNone/>
            </a:pPr>
            <a:r>
              <a:rPr lang="en-US" dirty="0"/>
              <a:t>*Asset based community development—does with not to.  Starts from a position of strengths not needs. </a:t>
            </a:r>
          </a:p>
          <a:p>
            <a:pPr marL="0" indent="0">
              <a:buNone/>
            </a:pPr>
            <a:r>
              <a:rPr lang="en-US" dirty="0"/>
              <a:t>*Target areas that are most highly deprived—where health inequalities are the greatest?</a:t>
            </a:r>
          </a:p>
          <a:p>
            <a:pPr marL="0" indent="0">
              <a:buNone/>
            </a:pPr>
            <a:r>
              <a:rPr lang="en-US" dirty="0"/>
              <a:t>*Assets are internally held </a:t>
            </a:r>
            <a:r>
              <a:rPr lang="en-US" dirty="0" err="1"/>
              <a:t>resouces</a:t>
            </a:r>
            <a:r>
              <a:rPr lang="en-US" dirty="0"/>
              <a:t>—what is in place or within the network, resources are external to the network.  Increase local assets through internal development and through targeted expansion of the network, which may be short term or long term.   </a:t>
            </a:r>
          </a:p>
        </p:txBody>
      </p:sp>
    </p:spTree>
    <p:extLst>
      <p:ext uri="{BB962C8B-B14F-4D97-AF65-F5344CB8AC3E}">
        <p14:creationId xmlns:p14="http://schemas.microsoft.com/office/powerpoint/2010/main" val="3935912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8004-92BB-FE40-985A-1A982ACA50C5}"/>
              </a:ext>
            </a:extLst>
          </p:cNvPr>
          <p:cNvSpPr>
            <a:spLocks noGrp="1"/>
          </p:cNvSpPr>
          <p:nvPr>
            <p:ph type="title"/>
          </p:nvPr>
        </p:nvSpPr>
        <p:spPr/>
        <p:txBody>
          <a:bodyPr/>
          <a:lstStyle/>
          <a:p>
            <a:r>
              <a:rPr lang="en-US" dirty="0"/>
              <a:t>Stakeholders--Local</a:t>
            </a:r>
          </a:p>
        </p:txBody>
      </p:sp>
      <p:sp>
        <p:nvSpPr>
          <p:cNvPr id="3" name="Content Placeholder 2">
            <a:extLst>
              <a:ext uri="{FF2B5EF4-FFF2-40B4-BE49-F238E27FC236}">
                <a16:creationId xmlns:a16="http://schemas.microsoft.com/office/drawing/2014/main" id="{EE70B53C-0E68-334E-A9F7-2E6C272DEBE4}"/>
              </a:ext>
            </a:extLst>
          </p:cNvPr>
          <p:cNvSpPr>
            <a:spLocks noGrp="1"/>
          </p:cNvSpPr>
          <p:nvPr>
            <p:ph idx="1"/>
          </p:nvPr>
        </p:nvSpPr>
        <p:spPr>
          <a:xfrm>
            <a:off x="838200" y="1376855"/>
            <a:ext cx="10515600" cy="4800108"/>
          </a:xfrm>
        </p:spPr>
        <p:txBody>
          <a:bodyPr>
            <a:normAutofit fontScale="92500" lnSpcReduction="10000"/>
          </a:bodyPr>
          <a:lstStyle/>
          <a:p>
            <a:r>
              <a:rPr lang="en-US" dirty="0"/>
              <a:t>Community residents</a:t>
            </a:r>
          </a:p>
          <a:p>
            <a:r>
              <a:rPr lang="en-US" dirty="0"/>
              <a:t>Community organizations</a:t>
            </a:r>
          </a:p>
          <a:p>
            <a:r>
              <a:rPr lang="en-US" dirty="0"/>
              <a:t>Pantry and membership schemes</a:t>
            </a:r>
          </a:p>
          <a:p>
            <a:r>
              <a:rPr lang="en-US" dirty="0"/>
              <a:t>Foodbanks</a:t>
            </a:r>
          </a:p>
          <a:p>
            <a:r>
              <a:rPr lang="en-US" dirty="0"/>
              <a:t>Food redistribution</a:t>
            </a:r>
          </a:p>
          <a:p>
            <a:r>
              <a:rPr lang="en-US" dirty="0"/>
              <a:t>Ancillary service providers (non-food services)</a:t>
            </a:r>
          </a:p>
          <a:p>
            <a:r>
              <a:rPr lang="en-US" dirty="0"/>
              <a:t>Local Authorities…(departments? Communities, skills, health and wellbeing boards)</a:t>
            </a:r>
          </a:p>
          <a:p>
            <a:r>
              <a:rPr lang="en-US" dirty="0"/>
              <a:t>Resilience networks</a:t>
            </a:r>
          </a:p>
          <a:p>
            <a:r>
              <a:rPr lang="en-US" dirty="0"/>
              <a:t>Commercial sector</a:t>
            </a:r>
          </a:p>
          <a:p>
            <a:r>
              <a:rPr lang="en-US" dirty="0"/>
              <a:t>Social prescribing-- Health services</a:t>
            </a:r>
          </a:p>
          <a:p>
            <a:endParaRPr lang="en-US" dirty="0"/>
          </a:p>
          <a:p>
            <a:endParaRPr lang="en-US" dirty="0"/>
          </a:p>
          <a:p>
            <a:endParaRPr lang="en-US" dirty="0"/>
          </a:p>
        </p:txBody>
      </p:sp>
    </p:spTree>
    <p:extLst>
      <p:ext uri="{BB962C8B-B14F-4D97-AF65-F5344CB8AC3E}">
        <p14:creationId xmlns:p14="http://schemas.microsoft.com/office/powerpoint/2010/main" val="188024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33D99-6058-6E4B-8305-A434DEE29BD6}"/>
              </a:ext>
            </a:extLst>
          </p:cNvPr>
          <p:cNvSpPr>
            <a:spLocks noGrp="1"/>
          </p:cNvSpPr>
          <p:nvPr>
            <p:ph type="title"/>
          </p:nvPr>
        </p:nvSpPr>
        <p:spPr/>
        <p:txBody>
          <a:bodyPr/>
          <a:lstStyle/>
          <a:p>
            <a:r>
              <a:rPr lang="en-US" dirty="0"/>
              <a:t>Assets—</a:t>
            </a:r>
          </a:p>
        </p:txBody>
      </p:sp>
      <p:sp>
        <p:nvSpPr>
          <p:cNvPr id="3" name="Content Placeholder 2">
            <a:extLst>
              <a:ext uri="{FF2B5EF4-FFF2-40B4-BE49-F238E27FC236}">
                <a16:creationId xmlns:a16="http://schemas.microsoft.com/office/drawing/2014/main" id="{8B17F445-6DD0-C947-99BD-BF8BD311E101}"/>
              </a:ext>
            </a:extLst>
          </p:cNvPr>
          <p:cNvSpPr>
            <a:spLocks noGrp="1"/>
          </p:cNvSpPr>
          <p:nvPr>
            <p:ph idx="1"/>
          </p:nvPr>
        </p:nvSpPr>
        <p:spPr>
          <a:xfrm>
            <a:off x="838200" y="1475874"/>
            <a:ext cx="10515600" cy="4701089"/>
          </a:xfrm>
        </p:spPr>
        <p:txBody>
          <a:bodyPr>
            <a:normAutofit fontScale="92500" lnSpcReduction="20000"/>
          </a:bodyPr>
          <a:lstStyle/>
          <a:p>
            <a:r>
              <a:rPr lang="en-US" dirty="0"/>
              <a:t>Fixed material—buildings, land</a:t>
            </a:r>
          </a:p>
          <a:p>
            <a:r>
              <a:rPr lang="en-US" dirty="0"/>
              <a:t>Transferable material—vehicles, equipment, goods, food</a:t>
            </a:r>
          </a:p>
          <a:p>
            <a:r>
              <a:rPr lang="en-US" dirty="0"/>
              <a:t>Human—employees, volunteers</a:t>
            </a:r>
          </a:p>
          <a:p>
            <a:r>
              <a:rPr lang="en-US" dirty="0"/>
              <a:t>Networks—Networks can be mobilized to bring resources to the group</a:t>
            </a:r>
          </a:p>
          <a:p>
            <a:r>
              <a:rPr lang="en-US" dirty="0"/>
              <a:t>Knowledge/skills—knowledge of community culture, assets and needs; business skills; food literacy skills; growing;  facilitation skills, etc. </a:t>
            </a:r>
          </a:p>
          <a:p>
            <a:r>
              <a:rPr lang="en-US" dirty="0"/>
              <a:t>Financial (£)</a:t>
            </a:r>
          </a:p>
          <a:p>
            <a:r>
              <a:rPr lang="en-US" dirty="0"/>
              <a:t>Data</a:t>
            </a:r>
          </a:p>
          <a:p>
            <a:r>
              <a:rPr lang="en-US" dirty="0"/>
              <a:t>Procedural?  Sourcing—this may be an opportunity</a:t>
            </a:r>
          </a:p>
          <a:p>
            <a:pPr marL="0" indent="0">
              <a:buNone/>
            </a:pPr>
            <a:r>
              <a:rPr lang="en-US" dirty="0"/>
              <a:t>Two scales—individual level and organizational?—Might be useful to develop/find a proforma tool that could be used.  Could be done as a workshop with different stakeholders.  </a:t>
            </a:r>
          </a:p>
          <a:p>
            <a:endParaRPr lang="en-US" dirty="0"/>
          </a:p>
        </p:txBody>
      </p:sp>
    </p:spTree>
    <p:extLst>
      <p:ext uri="{BB962C8B-B14F-4D97-AF65-F5344CB8AC3E}">
        <p14:creationId xmlns:p14="http://schemas.microsoft.com/office/powerpoint/2010/main" val="381921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54" y="136525"/>
            <a:ext cx="10515600" cy="1325563"/>
          </a:xfrm>
        </p:spPr>
        <p:txBody>
          <a:bodyPr/>
          <a:lstStyle/>
          <a:p>
            <a:r>
              <a:rPr lang="en-GB" dirty="0">
                <a:solidFill>
                  <a:srgbClr val="00B050"/>
                </a:solidFill>
              </a:rPr>
              <a:t>Everyday food insecurity</a:t>
            </a:r>
          </a:p>
        </p:txBody>
      </p:sp>
      <p:sp>
        <p:nvSpPr>
          <p:cNvPr id="3" name="Content Placeholder 2"/>
          <p:cNvSpPr>
            <a:spLocks noGrp="1"/>
          </p:cNvSpPr>
          <p:nvPr>
            <p:ph idx="1"/>
          </p:nvPr>
        </p:nvSpPr>
        <p:spPr>
          <a:xfrm>
            <a:off x="8153400" y="700017"/>
            <a:ext cx="3377046" cy="4099426"/>
          </a:xfrm>
          <a:ln>
            <a:solidFill>
              <a:schemeClr val="tx1"/>
            </a:solidFill>
          </a:ln>
        </p:spPr>
        <p:txBody>
          <a:bodyPr>
            <a:noAutofit/>
          </a:bodyPr>
          <a:lstStyle/>
          <a:p>
            <a:r>
              <a:rPr lang="en-GB" sz="2000" dirty="0"/>
              <a:t>More than just lack of access to food based on ability to afford</a:t>
            </a:r>
          </a:p>
          <a:p>
            <a:pPr marL="457200" lvl="1" indent="0">
              <a:buNone/>
            </a:pPr>
            <a:endParaRPr lang="en-GB" sz="2000" dirty="0"/>
          </a:p>
          <a:p>
            <a:r>
              <a:rPr lang="en-GB" sz="2000" dirty="0"/>
              <a:t>Food insecurity makes it difficult for particular groups to eat and enjoy a diet that sustains their health and wellbeing in everyday life. </a:t>
            </a:r>
          </a:p>
          <a:p>
            <a:endParaRPr lang="en-GB" sz="2000" dirty="0"/>
          </a:p>
          <a:p>
            <a:r>
              <a:rPr lang="en-GB" sz="2000" dirty="0"/>
              <a:t>Food insecure communities are more vulnerable to shocks.</a:t>
            </a:r>
          </a:p>
          <a:p>
            <a:endParaRPr lang="en-GB" sz="2000" dirty="0"/>
          </a:p>
          <a:p>
            <a:r>
              <a:rPr lang="en-GB" sz="2000" dirty="0"/>
              <a:t>Two levels:</a:t>
            </a:r>
          </a:p>
          <a:p>
            <a:pPr lvl="1"/>
            <a:r>
              <a:rPr lang="en-GB" sz="1600" dirty="0"/>
              <a:t>Severe Food insecurity</a:t>
            </a:r>
          </a:p>
          <a:p>
            <a:pPr lvl="1"/>
            <a:r>
              <a:rPr lang="en-GB" sz="1600" dirty="0"/>
              <a:t>Moderate Food insecurity</a:t>
            </a:r>
          </a:p>
        </p:txBody>
      </p:sp>
      <p:sp>
        <p:nvSpPr>
          <p:cNvPr id="4" name="Footer Placeholder 3"/>
          <p:cNvSpPr>
            <a:spLocks noGrp="1"/>
          </p:cNvSpPr>
          <p:nvPr>
            <p:ph type="ftr" sz="quarter" idx="11"/>
          </p:nvPr>
        </p:nvSpPr>
        <p:spPr/>
        <p:txBody>
          <a:bodyPr/>
          <a:lstStyle/>
          <a:p>
            <a:r>
              <a:rPr lang="en-GB"/>
              <a:t>#FoodLadders @GeoFoodieOrg</a:t>
            </a:r>
          </a:p>
        </p:txBody>
      </p:sp>
      <p:sp>
        <p:nvSpPr>
          <p:cNvPr id="5" name="Slide Number Placeholder 4"/>
          <p:cNvSpPr>
            <a:spLocks noGrp="1"/>
          </p:cNvSpPr>
          <p:nvPr>
            <p:ph type="sldNum" sz="quarter" idx="12"/>
          </p:nvPr>
        </p:nvSpPr>
        <p:spPr/>
        <p:txBody>
          <a:bodyPr/>
          <a:lstStyle/>
          <a:p>
            <a:fld id="{C8ED71DF-2344-4FB6-A593-103BF58DBDA3}" type="slidenum">
              <a:rPr lang="en-GB" smtClean="0"/>
              <a:t>2</a:t>
            </a:fld>
            <a:endParaRPr lang="en-GB"/>
          </a:p>
        </p:txBody>
      </p:sp>
      <p:graphicFrame>
        <p:nvGraphicFramePr>
          <p:cNvPr id="8" name="Diagram 7">
            <a:extLst>
              <a:ext uri="{FF2B5EF4-FFF2-40B4-BE49-F238E27FC236}">
                <a16:creationId xmlns:a16="http://schemas.microsoft.com/office/drawing/2014/main" id="{24E14964-F78F-174A-B7F3-0E777BDE38E2}"/>
              </a:ext>
            </a:extLst>
          </p:cNvPr>
          <p:cNvGraphicFramePr/>
          <p:nvPr/>
        </p:nvGraphicFramePr>
        <p:xfrm>
          <a:off x="661554" y="1394936"/>
          <a:ext cx="6794714"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2CEDFFA-757C-334C-A0E9-7B7C0F0C2BA2}"/>
              </a:ext>
            </a:extLst>
          </p:cNvPr>
          <p:cNvSpPr txBox="1"/>
          <p:nvPr/>
        </p:nvSpPr>
        <p:spPr>
          <a:xfrm>
            <a:off x="3333413" y="3386763"/>
            <a:ext cx="1651414" cy="954107"/>
          </a:xfrm>
          <a:prstGeom prst="rect">
            <a:avLst/>
          </a:prstGeom>
          <a:noFill/>
        </p:spPr>
        <p:txBody>
          <a:bodyPr wrap="none" rtlCol="0" anchor="ctr" anchorCtr="0">
            <a:spAutoFit/>
          </a:bodyPr>
          <a:lstStyle/>
          <a:p>
            <a:pPr algn="ctr"/>
            <a:r>
              <a:rPr lang="en-US" sz="2800" b="1" dirty="0"/>
              <a:t>Food </a:t>
            </a:r>
          </a:p>
          <a:p>
            <a:pPr algn="ctr"/>
            <a:r>
              <a:rPr lang="en-US" sz="2800" b="1" dirty="0"/>
              <a:t>Insecurity</a:t>
            </a:r>
          </a:p>
        </p:txBody>
      </p:sp>
    </p:spTree>
    <p:extLst>
      <p:ext uri="{BB962C8B-B14F-4D97-AF65-F5344CB8AC3E}">
        <p14:creationId xmlns:p14="http://schemas.microsoft.com/office/powerpoint/2010/main" val="644250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CA7C-73C7-9342-B5C7-7C859D8DD831}"/>
              </a:ext>
            </a:extLst>
          </p:cNvPr>
          <p:cNvSpPr>
            <a:spLocks noGrp="1"/>
          </p:cNvSpPr>
          <p:nvPr>
            <p:ph type="title"/>
          </p:nvPr>
        </p:nvSpPr>
        <p:spPr/>
        <p:txBody>
          <a:bodyPr/>
          <a:lstStyle/>
          <a:p>
            <a:r>
              <a:rPr lang="en-US" dirty="0"/>
              <a:t>Place based assets not held by any one person or </a:t>
            </a:r>
            <a:r>
              <a:rPr lang="en-US" dirty="0" err="1"/>
              <a:t>organisation</a:t>
            </a:r>
            <a:endParaRPr lang="en-US" dirty="0"/>
          </a:p>
        </p:txBody>
      </p:sp>
      <p:sp>
        <p:nvSpPr>
          <p:cNvPr id="3" name="Content Placeholder 2">
            <a:extLst>
              <a:ext uri="{FF2B5EF4-FFF2-40B4-BE49-F238E27FC236}">
                <a16:creationId xmlns:a16="http://schemas.microsoft.com/office/drawing/2014/main" id="{031B0D18-39CA-3943-AC31-EEC2C1EB9470}"/>
              </a:ext>
            </a:extLst>
          </p:cNvPr>
          <p:cNvSpPr>
            <a:spLocks noGrp="1"/>
          </p:cNvSpPr>
          <p:nvPr>
            <p:ph idx="1"/>
          </p:nvPr>
        </p:nvSpPr>
        <p:spPr/>
        <p:txBody>
          <a:bodyPr/>
          <a:lstStyle/>
          <a:p>
            <a:r>
              <a:rPr lang="en-US" dirty="0"/>
              <a:t>Physical—e.g., lakes, views etc.</a:t>
            </a:r>
          </a:p>
          <a:p>
            <a:r>
              <a:rPr lang="en-US" dirty="0"/>
              <a:t>Cultural—strong family ethos, long history of organizing, friendly, diverse…</a:t>
            </a:r>
          </a:p>
          <a:p>
            <a:r>
              <a:rPr lang="en-US" dirty="0"/>
              <a:t>Transportation links</a:t>
            </a:r>
          </a:p>
          <a:p>
            <a:r>
              <a:rPr lang="en-US" dirty="0"/>
              <a:t>Shared stories...</a:t>
            </a:r>
          </a:p>
        </p:txBody>
      </p:sp>
    </p:spTree>
    <p:extLst>
      <p:ext uri="{BB962C8B-B14F-4D97-AF65-F5344CB8AC3E}">
        <p14:creationId xmlns:p14="http://schemas.microsoft.com/office/powerpoint/2010/main" val="347990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326C-2E1C-1B4C-A5F3-BF4B16937B2C}"/>
              </a:ext>
            </a:extLst>
          </p:cNvPr>
          <p:cNvSpPr>
            <a:spLocks noGrp="1"/>
          </p:cNvSpPr>
          <p:nvPr>
            <p:ph type="title"/>
          </p:nvPr>
        </p:nvSpPr>
        <p:spPr/>
        <p:txBody>
          <a:bodyPr/>
          <a:lstStyle/>
          <a:p>
            <a:r>
              <a:rPr lang="en-US" dirty="0"/>
              <a:t>One of the biggest threats is lack of buy-in across the range of stakeholders</a:t>
            </a:r>
          </a:p>
        </p:txBody>
      </p:sp>
      <p:sp>
        <p:nvSpPr>
          <p:cNvPr id="3" name="Content Placeholder 2">
            <a:extLst>
              <a:ext uri="{FF2B5EF4-FFF2-40B4-BE49-F238E27FC236}">
                <a16:creationId xmlns:a16="http://schemas.microsoft.com/office/drawing/2014/main" id="{AD1C182E-7DE5-0B47-98CE-A9E9976690F8}"/>
              </a:ext>
            </a:extLst>
          </p:cNvPr>
          <p:cNvSpPr>
            <a:spLocks noGrp="1"/>
          </p:cNvSpPr>
          <p:nvPr>
            <p:ph idx="1"/>
          </p:nvPr>
        </p:nvSpPr>
        <p:spPr/>
        <p:txBody>
          <a:bodyPr>
            <a:normAutofit fontScale="92500" lnSpcReduction="10000"/>
          </a:bodyPr>
          <a:lstStyle/>
          <a:p>
            <a:r>
              <a:rPr lang="en-US" dirty="0"/>
              <a:t>Don’t see themselves as part of the solution/problem so don’t show up.</a:t>
            </a:r>
          </a:p>
          <a:p>
            <a:r>
              <a:rPr lang="en-US" dirty="0"/>
              <a:t>Want to help, but struggle to see how they fit in or what they can bring.</a:t>
            </a:r>
          </a:p>
          <a:p>
            <a:r>
              <a:rPr lang="en-US" dirty="0"/>
              <a:t>Want to help, but have an us/them mentality—not part of the same community. </a:t>
            </a:r>
          </a:p>
          <a:p>
            <a:r>
              <a:rPr lang="en-US" dirty="0"/>
              <a:t>Very internally focused on their way of doing as the only/best way. See others as competition.</a:t>
            </a:r>
          </a:p>
          <a:p>
            <a:r>
              <a:rPr lang="en-US" dirty="0"/>
              <a:t>Effort fatigue— “I keep going to events and all it ever is is a talking shop.”</a:t>
            </a:r>
          </a:p>
          <a:p>
            <a:r>
              <a:rPr lang="en-US" dirty="0"/>
              <a:t>Distrust of other types of organizations-past experiences of feeling used.</a:t>
            </a:r>
          </a:p>
          <a:p>
            <a:r>
              <a:rPr lang="en-US" dirty="0"/>
              <a:t>Scale disconnect—hyper local versus borough or council priorities, time is limited.  </a:t>
            </a:r>
          </a:p>
          <a:p>
            <a:endParaRPr lang="en-US" dirty="0"/>
          </a:p>
          <a:p>
            <a:endParaRPr lang="en-US" dirty="0"/>
          </a:p>
          <a:p>
            <a:endParaRPr lang="en-US" dirty="0"/>
          </a:p>
        </p:txBody>
      </p:sp>
    </p:spTree>
    <p:extLst>
      <p:ext uri="{BB962C8B-B14F-4D97-AF65-F5344CB8AC3E}">
        <p14:creationId xmlns:p14="http://schemas.microsoft.com/office/powerpoint/2010/main" val="173138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FE38-0724-924E-A628-282852696EE9}"/>
              </a:ext>
            </a:extLst>
          </p:cNvPr>
          <p:cNvSpPr>
            <a:spLocks noGrp="1"/>
          </p:cNvSpPr>
          <p:nvPr>
            <p:ph type="title"/>
          </p:nvPr>
        </p:nvSpPr>
        <p:spPr/>
        <p:txBody>
          <a:bodyPr/>
          <a:lstStyle/>
          <a:p>
            <a:r>
              <a:rPr lang="en-US" dirty="0"/>
              <a:t>How do we overcome this barrier? </a:t>
            </a:r>
          </a:p>
        </p:txBody>
      </p:sp>
      <p:sp>
        <p:nvSpPr>
          <p:cNvPr id="3" name="Content Placeholder 2">
            <a:extLst>
              <a:ext uri="{FF2B5EF4-FFF2-40B4-BE49-F238E27FC236}">
                <a16:creationId xmlns:a16="http://schemas.microsoft.com/office/drawing/2014/main" id="{79A89F90-E821-3A4F-8C2B-F065F8ACFDA1}"/>
              </a:ext>
            </a:extLst>
          </p:cNvPr>
          <p:cNvSpPr>
            <a:spLocks noGrp="1"/>
          </p:cNvSpPr>
          <p:nvPr>
            <p:ph idx="1"/>
          </p:nvPr>
        </p:nvSpPr>
        <p:spPr/>
        <p:txBody>
          <a:bodyPr>
            <a:normAutofit fontScale="92500" lnSpcReduction="20000"/>
          </a:bodyPr>
          <a:lstStyle/>
          <a:p>
            <a:r>
              <a:rPr lang="en-US" dirty="0"/>
              <a:t>Develop the social networks –start with targeted engagements, webinars, individual tailored communications with each type of stakeholder.   </a:t>
            </a:r>
          </a:p>
          <a:p>
            <a:r>
              <a:rPr lang="en-US" dirty="0"/>
              <a:t>Purpose is to show them where they fit in the ladder, why this might be useful for them and help identify what they can bring to bear—Assets exercise? </a:t>
            </a:r>
          </a:p>
          <a:p>
            <a:r>
              <a:rPr lang="en-US" dirty="0"/>
              <a:t>Once there is buy in and purpose then bring together to structure across and consider what they want to address together. Should be focused and specific with clear actions. </a:t>
            </a:r>
          </a:p>
          <a:p>
            <a:r>
              <a:rPr lang="en-US" dirty="0"/>
              <a:t>Start with scale of the problem to be collectively solved. What is the scale for one organization may not be that of another.</a:t>
            </a:r>
          </a:p>
          <a:p>
            <a:r>
              <a:rPr lang="en-US" dirty="0"/>
              <a:t>Invite larger scale </a:t>
            </a:r>
            <a:r>
              <a:rPr lang="en-US" dirty="0" err="1"/>
              <a:t>organisations</a:t>
            </a:r>
            <a:r>
              <a:rPr lang="en-US" dirty="0"/>
              <a:t> who are more well resourced to the smaller scale rather than the other way around.  Challenge larger scale orgs to see how they can </a:t>
            </a:r>
            <a:r>
              <a:rPr lang="en-US" dirty="0">
                <a:solidFill>
                  <a:schemeClr val="accent6">
                    <a:lumMod val="75000"/>
                  </a:schemeClr>
                </a:solidFill>
              </a:rPr>
              <a:t>scale across </a:t>
            </a:r>
            <a:r>
              <a:rPr lang="en-US" dirty="0"/>
              <a:t>their activity rather than </a:t>
            </a:r>
            <a:r>
              <a:rPr lang="en-US" dirty="0">
                <a:solidFill>
                  <a:srgbClr val="C00000"/>
                </a:solidFill>
              </a:rPr>
              <a:t>scale up</a:t>
            </a:r>
            <a:r>
              <a:rPr lang="en-US" dirty="0"/>
              <a:t>. </a:t>
            </a:r>
          </a:p>
          <a:p>
            <a:endParaRPr lang="en-US" dirty="0"/>
          </a:p>
        </p:txBody>
      </p:sp>
    </p:spTree>
    <p:extLst>
      <p:ext uri="{BB962C8B-B14F-4D97-AF65-F5344CB8AC3E}">
        <p14:creationId xmlns:p14="http://schemas.microsoft.com/office/powerpoint/2010/main" val="3040056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C260-4385-D24C-98F9-A2BE25366789}"/>
              </a:ext>
            </a:extLst>
          </p:cNvPr>
          <p:cNvSpPr>
            <a:spLocks noGrp="1"/>
          </p:cNvSpPr>
          <p:nvPr>
            <p:ph type="title"/>
          </p:nvPr>
        </p:nvSpPr>
        <p:spPr/>
        <p:txBody>
          <a:bodyPr/>
          <a:lstStyle/>
          <a:p>
            <a:r>
              <a:rPr lang="en-US" dirty="0"/>
              <a:t>Opportunities </a:t>
            </a:r>
          </a:p>
        </p:txBody>
      </p:sp>
      <p:sp>
        <p:nvSpPr>
          <p:cNvPr id="3" name="Content Placeholder 2">
            <a:extLst>
              <a:ext uri="{FF2B5EF4-FFF2-40B4-BE49-F238E27FC236}">
                <a16:creationId xmlns:a16="http://schemas.microsoft.com/office/drawing/2014/main" id="{019C6A98-8F05-244D-931C-E779606315AA}"/>
              </a:ext>
            </a:extLst>
          </p:cNvPr>
          <p:cNvSpPr>
            <a:spLocks noGrp="1"/>
          </p:cNvSpPr>
          <p:nvPr>
            <p:ph idx="1"/>
          </p:nvPr>
        </p:nvSpPr>
        <p:spPr/>
        <p:txBody>
          <a:bodyPr/>
          <a:lstStyle/>
          <a:p>
            <a:r>
              <a:rPr lang="en-US" dirty="0"/>
              <a:t>Opportunities are the issues that are identified as needing to be addressed—co-produced.  Could start as a threat/problem but reframe as an opportunity. </a:t>
            </a:r>
          </a:p>
          <a:p>
            <a:r>
              <a:rPr lang="en-US" dirty="0"/>
              <a:t>For each opportunity, identify what assets are available that can be mobilized.</a:t>
            </a:r>
          </a:p>
          <a:p>
            <a:r>
              <a:rPr lang="en-US" dirty="0"/>
              <a:t>Consider what additional resources might be needed and mobilize community network to find solutions. </a:t>
            </a:r>
          </a:p>
          <a:p>
            <a:r>
              <a:rPr lang="en-US" dirty="0"/>
              <a:t>RSA Bridges to the future activities to stimulate thinking.  </a:t>
            </a:r>
          </a:p>
          <a:p>
            <a:endParaRPr lang="en-US" dirty="0"/>
          </a:p>
        </p:txBody>
      </p:sp>
    </p:spTree>
    <p:extLst>
      <p:ext uri="{BB962C8B-B14F-4D97-AF65-F5344CB8AC3E}">
        <p14:creationId xmlns:p14="http://schemas.microsoft.com/office/powerpoint/2010/main" val="286643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3A5FE-DD33-4F48-BE99-B3BEC67C1F18}"/>
              </a:ext>
            </a:extLst>
          </p:cNvPr>
          <p:cNvSpPr>
            <a:spLocks noGrp="1"/>
          </p:cNvSpPr>
          <p:nvPr>
            <p:ph type="title"/>
          </p:nvPr>
        </p:nvSpPr>
        <p:spPr/>
        <p:txBody>
          <a:bodyPr/>
          <a:lstStyle/>
          <a:p>
            <a:r>
              <a:rPr lang="en-US" dirty="0"/>
              <a:t>Stakeholders--National</a:t>
            </a:r>
          </a:p>
        </p:txBody>
      </p:sp>
      <p:sp>
        <p:nvSpPr>
          <p:cNvPr id="3" name="Content Placeholder 2">
            <a:extLst>
              <a:ext uri="{FF2B5EF4-FFF2-40B4-BE49-F238E27FC236}">
                <a16:creationId xmlns:a16="http://schemas.microsoft.com/office/drawing/2014/main" id="{C0A5915E-2530-574C-B9EA-93BB5C483939}"/>
              </a:ext>
            </a:extLst>
          </p:cNvPr>
          <p:cNvSpPr>
            <a:spLocks noGrp="1"/>
          </p:cNvSpPr>
          <p:nvPr>
            <p:ph idx="1"/>
          </p:nvPr>
        </p:nvSpPr>
        <p:spPr/>
        <p:txBody>
          <a:bodyPr/>
          <a:lstStyle/>
          <a:p>
            <a:r>
              <a:rPr lang="en-US" dirty="0"/>
              <a:t>National Charities and Networks—Food</a:t>
            </a:r>
          </a:p>
          <a:p>
            <a:r>
              <a:rPr lang="en-US" dirty="0"/>
              <a:t>National Charities and Networks—Services and identity groups</a:t>
            </a:r>
          </a:p>
          <a:p>
            <a:r>
              <a:rPr lang="en-US" dirty="0" err="1"/>
              <a:t>BiTC</a:t>
            </a:r>
            <a:r>
              <a:rPr lang="en-US" dirty="0"/>
              <a:t>, LGA</a:t>
            </a:r>
          </a:p>
          <a:p>
            <a:r>
              <a:rPr lang="en-US" dirty="0"/>
              <a:t>Sustainable Food Places</a:t>
            </a:r>
          </a:p>
          <a:p>
            <a:r>
              <a:rPr lang="en-US" dirty="0"/>
              <a:t>Defra, PHE</a:t>
            </a:r>
          </a:p>
          <a:p>
            <a:r>
              <a:rPr lang="en-US"/>
              <a:t>….</a:t>
            </a:r>
            <a:endParaRPr lang="en-US" dirty="0"/>
          </a:p>
        </p:txBody>
      </p:sp>
    </p:spTree>
    <p:extLst>
      <p:ext uri="{BB962C8B-B14F-4D97-AF65-F5344CB8AC3E}">
        <p14:creationId xmlns:p14="http://schemas.microsoft.com/office/powerpoint/2010/main" val="2496454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DA99-5E13-FE49-96F2-32F47A2DEB70}"/>
              </a:ext>
            </a:extLst>
          </p:cNvPr>
          <p:cNvSpPr>
            <a:spLocks noGrp="1"/>
          </p:cNvSpPr>
          <p:nvPr>
            <p:ph type="title"/>
          </p:nvPr>
        </p:nvSpPr>
        <p:spPr>
          <a:xfrm>
            <a:off x="838200" y="365125"/>
            <a:ext cx="10515600" cy="870117"/>
          </a:xfrm>
        </p:spPr>
        <p:txBody>
          <a:bodyPr/>
          <a:lstStyle/>
          <a:p>
            <a:r>
              <a:rPr lang="en-US" dirty="0"/>
              <a:t>The research behind Food Ladders</a:t>
            </a:r>
          </a:p>
        </p:txBody>
      </p:sp>
      <p:sp>
        <p:nvSpPr>
          <p:cNvPr id="3" name="Content Placeholder 2">
            <a:extLst>
              <a:ext uri="{FF2B5EF4-FFF2-40B4-BE49-F238E27FC236}">
                <a16:creationId xmlns:a16="http://schemas.microsoft.com/office/drawing/2014/main" id="{30312452-B1B7-EC44-9F29-95B1D1728CFC}"/>
              </a:ext>
            </a:extLst>
          </p:cNvPr>
          <p:cNvSpPr>
            <a:spLocks noGrp="1"/>
          </p:cNvSpPr>
          <p:nvPr>
            <p:ph idx="1"/>
          </p:nvPr>
        </p:nvSpPr>
        <p:spPr>
          <a:xfrm>
            <a:off x="838200" y="1392488"/>
            <a:ext cx="10515600" cy="4687470"/>
          </a:xfrm>
        </p:spPr>
        <p:txBody>
          <a:bodyPr>
            <a:normAutofit fontScale="70000" lnSpcReduction="20000"/>
          </a:bodyPr>
          <a:lstStyle/>
          <a:p>
            <a:pPr marL="0" indent="0">
              <a:buNone/>
            </a:pPr>
            <a:r>
              <a:rPr lang="en-GB" sz="2400" dirty="0"/>
              <a:t>Food Ladders was developed through a series of research projects funded by the ESRC, MRC, and The N8 </a:t>
            </a:r>
            <a:r>
              <a:rPr lang="en-GB" sz="2400" dirty="0" err="1"/>
              <a:t>AgriFood</a:t>
            </a:r>
            <a:r>
              <a:rPr lang="en-GB" sz="2400" dirty="0"/>
              <a:t> Programme. This interdisciplinary work is a collaboration with a wide range of partners including local authorities, food industry actors, national charities and community organisations across the UK, which enabled a better understanding of what is working in communities and where different levels of resources and challenges are situated. A special mention goes to Gary Stott (Community Shop and Incredible Edible) and Samantha Siddall (ECO), Rupert Suckling (Doncaster Metropolitan Council), and the teams at Greater Manchester Poverty Action and </a:t>
            </a:r>
            <a:r>
              <a:rPr lang="en-GB" sz="2400" dirty="0" err="1"/>
              <a:t>FareShareUK</a:t>
            </a:r>
            <a:r>
              <a:rPr lang="en-GB" sz="2400" dirty="0"/>
              <a:t>. </a:t>
            </a:r>
          </a:p>
          <a:p>
            <a:pPr marL="0" indent="0">
              <a:buNone/>
            </a:pPr>
            <a:endParaRPr lang="en-US" dirty="0"/>
          </a:p>
          <a:p>
            <a:pPr marL="0" indent="0">
              <a:buNone/>
            </a:pPr>
            <a:r>
              <a:rPr lang="en-US" dirty="0"/>
              <a:t>Related Papers and Reports:</a:t>
            </a:r>
          </a:p>
          <a:p>
            <a:r>
              <a:rPr lang="en-GB" dirty="0"/>
              <a:t>Blake, M., 2019.  More than just Food:  Everyday food insecurity and resilient place making through community self- organising. Sustainability. </a:t>
            </a:r>
            <a:r>
              <a:rPr lang="en-GB" i="1" dirty="0"/>
              <a:t>11(10), 2942; </a:t>
            </a:r>
            <a:r>
              <a:rPr lang="en-GB" i="1" dirty="0">
                <a:hlinkClick r:id="rId2"/>
              </a:rPr>
              <a:t>https://doi.org/10.3390/su11102942</a:t>
            </a:r>
            <a:r>
              <a:rPr lang="en-GB" i="1" dirty="0"/>
              <a:t> </a:t>
            </a:r>
            <a:r>
              <a:rPr lang="en-GB" dirty="0"/>
              <a:t>(</a:t>
            </a:r>
            <a:r>
              <a:rPr lang="en-GB" dirty="0">
                <a:hlinkClick r:id="rId3"/>
              </a:rPr>
              <a:t>PDF</a:t>
            </a:r>
            <a:r>
              <a:rPr lang="en-GB" dirty="0"/>
              <a:t>)</a:t>
            </a:r>
          </a:p>
          <a:p>
            <a:r>
              <a:rPr lang="en-GB" dirty="0"/>
              <a:t>Blake, M., 2018. Building and </a:t>
            </a:r>
            <a:r>
              <a:rPr lang="en-GB" i="1" dirty="0"/>
              <a:t>Unjust Foodscape</a:t>
            </a:r>
            <a:r>
              <a:rPr lang="en-GB" dirty="0"/>
              <a:t>: Shifting Governance Regimes, Urban Place Making and the Making of Chinese Food as Ordinary in Hong Kong.  Local Environment.  Available from the publisher </a:t>
            </a:r>
            <a:r>
              <a:rPr lang="en-GB" dirty="0">
                <a:hlinkClick r:id="rId4"/>
              </a:rPr>
              <a:t>online</a:t>
            </a:r>
            <a:r>
              <a:rPr lang="en-GB" dirty="0"/>
              <a:t> (</a:t>
            </a:r>
            <a:r>
              <a:rPr lang="en-GB" dirty="0">
                <a:hlinkClick r:id="rId5"/>
              </a:rPr>
              <a:t>authors accepted version</a:t>
            </a:r>
            <a:r>
              <a:rPr lang="en-GB" dirty="0"/>
              <a:t>)</a:t>
            </a:r>
          </a:p>
          <a:p>
            <a:r>
              <a:rPr lang="en-US" dirty="0"/>
              <a:t>Blake, M., 2020.  Releasing social value from surplus food, Evaluation Report for </a:t>
            </a:r>
            <a:r>
              <a:rPr lang="en-US" dirty="0" err="1"/>
              <a:t>FareShare</a:t>
            </a:r>
            <a:r>
              <a:rPr lang="en-US" dirty="0"/>
              <a:t> and the British Red Cross.  Available from </a:t>
            </a:r>
            <a:r>
              <a:rPr lang="en-GB" dirty="0">
                <a:hlinkClick r:id="rId6"/>
              </a:rPr>
              <a:t>https://www.researchgate.net/profile/Megan_Blake2</a:t>
            </a:r>
            <a:endParaRPr lang="en-GB" dirty="0"/>
          </a:p>
          <a:p>
            <a:r>
              <a:rPr lang="en-GB" dirty="0"/>
              <a:t>Blake, M., 2017.  Feeding Affordances and Decent Helpings, </a:t>
            </a:r>
            <a:r>
              <a:rPr lang="en-GB" u="sng" dirty="0">
                <a:hlinkClick r:id="rId7"/>
              </a:rPr>
              <a:t>10.13140/RG.2.2.20070.93762/1</a:t>
            </a:r>
            <a:endParaRPr lang="en-GB"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1149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099B253E-8EC6-1648-8401-6A16EBA17EA6}"/>
              </a:ext>
            </a:extLst>
          </p:cNvPr>
          <p:cNvPicPr>
            <a:picLocks noGrp="1" noChangeAspect="1"/>
          </p:cNvPicPr>
          <p:nvPr>
            <p:ph idx="1"/>
          </p:nvPr>
        </p:nvPicPr>
        <p:blipFill>
          <a:blip r:embed="rId3"/>
          <a:stretch>
            <a:fillRect/>
          </a:stretch>
        </p:blipFill>
        <p:spPr>
          <a:xfrm>
            <a:off x="6656174" y="370903"/>
            <a:ext cx="4406385" cy="5875181"/>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DB7907A5-9E9D-DE4B-AE63-A9CC9D4B4696}"/>
              </a:ext>
            </a:extLst>
          </p:cNvPr>
          <p:cNvPicPr>
            <a:picLocks noChangeAspect="1"/>
          </p:cNvPicPr>
          <p:nvPr/>
        </p:nvPicPr>
        <p:blipFill>
          <a:blip r:embed="rId4"/>
          <a:stretch>
            <a:fillRect/>
          </a:stretch>
        </p:blipFill>
        <p:spPr>
          <a:xfrm>
            <a:off x="263612" y="2891281"/>
            <a:ext cx="6392562" cy="3595816"/>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C121C8A4-9BAB-1044-A1D6-6A7577DFF07E}"/>
              </a:ext>
            </a:extLst>
          </p:cNvPr>
          <p:cNvPicPr>
            <a:picLocks noChangeAspect="1"/>
          </p:cNvPicPr>
          <p:nvPr/>
        </p:nvPicPr>
        <p:blipFill>
          <a:blip r:embed="rId5"/>
          <a:stretch>
            <a:fillRect/>
          </a:stretch>
        </p:blipFill>
        <p:spPr>
          <a:xfrm>
            <a:off x="734025" y="547228"/>
            <a:ext cx="4801802" cy="1975598"/>
          </a:xfrm>
          <a:prstGeom prst="rect">
            <a:avLst/>
          </a:prstGeom>
        </p:spPr>
      </p:pic>
    </p:spTree>
    <p:extLst>
      <p:ext uri="{BB962C8B-B14F-4D97-AF65-F5344CB8AC3E}">
        <p14:creationId xmlns:p14="http://schemas.microsoft.com/office/powerpoint/2010/main" val="88165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00B050"/>
                </a:solidFill>
              </a:rPr>
              <a:t>Foodscapes</a:t>
            </a:r>
            <a:r>
              <a:rPr lang="en-GB" dirty="0">
                <a:solidFill>
                  <a:srgbClr val="00B050"/>
                </a:solidFill>
              </a:rPr>
              <a:t>: The produced geographical contexts within which we source the food that we eat. </a:t>
            </a:r>
          </a:p>
        </p:txBody>
      </p:sp>
      <p:sp>
        <p:nvSpPr>
          <p:cNvPr id="3" name="Content Placeholder 2"/>
          <p:cNvSpPr>
            <a:spLocks noGrp="1"/>
          </p:cNvSpPr>
          <p:nvPr>
            <p:ph idx="1"/>
          </p:nvPr>
        </p:nvSpPr>
        <p:spPr>
          <a:xfrm>
            <a:off x="838200" y="5268686"/>
            <a:ext cx="10515600" cy="1452789"/>
          </a:xfrm>
        </p:spPr>
        <p:txBody>
          <a:bodyPr>
            <a:normAutofit fontScale="47500" lnSpcReduction="20000"/>
          </a:bodyPr>
          <a:lstStyle/>
          <a:p>
            <a:pPr marL="457200" lvl="1" indent="0">
              <a:buNone/>
            </a:pPr>
            <a:endParaRPr lang="en-GB" dirty="0"/>
          </a:p>
          <a:p>
            <a:pPr marL="0" indent="0">
              <a:buNone/>
            </a:pPr>
            <a:r>
              <a:rPr lang="en-GB" dirty="0"/>
              <a:t>See:  </a:t>
            </a:r>
          </a:p>
          <a:p>
            <a:pPr marL="0" indent="0">
              <a:buNone/>
            </a:pPr>
            <a:r>
              <a:rPr lang="en-GB" sz="2300" dirty="0"/>
              <a:t>Blake 2019:  Increasing diet diversity in low income communities: </a:t>
            </a:r>
            <a:r>
              <a:rPr lang="en-GB" sz="2300" dirty="0">
                <a:hlinkClick r:id="rId3"/>
              </a:rPr>
              <a:t>https://ukprp.org/how-to-apply/call-2-scope/</a:t>
            </a:r>
            <a:r>
              <a:rPr lang="en-GB" sz="2300" dirty="0"/>
              <a:t> </a:t>
            </a:r>
          </a:p>
          <a:p>
            <a:pPr marL="0" indent="0">
              <a:buNone/>
            </a:pPr>
            <a:r>
              <a:rPr lang="en-GB" sz="2300" dirty="0"/>
              <a:t>Blake, M.K. More than Just Food: Food Insecurity and Resilient Place Making through Community Self-Organising. </a:t>
            </a:r>
            <a:r>
              <a:rPr lang="en-GB" sz="2300" i="1" dirty="0"/>
              <a:t>Sustainability</a:t>
            </a:r>
            <a:r>
              <a:rPr lang="en-GB" sz="2300" dirty="0"/>
              <a:t> </a:t>
            </a:r>
            <a:r>
              <a:rPr lang="en-GB" sz="2300" b="1" dirty="0"/>
              <a:t>2019</a:t>
            </a:r>
            <a:r>
              <a:rPr lang="en-GB" sz="2300" dirty="0"/>
              <a:t>, </a:t>
            </a:r>
            <a:r>
              <a:rPr lang="en-GB" sz="2300" i="1" dirty="0"/>
              <a:t>11</a:t>
            </a:r>
            <a:r>
              <a:rPr lang="en-GB" sz="2300" dirty="0"/>
              <a:t>, 2942.  </a:t>
            </a:r>
            <a:r>
              <a:rPr lang="en-GB" sz="2300" b="1" u="sng" dirty="0">
                <a:hlinkClick r:id="rId4"/>
              </a:rPr>
              <a:t>https://doi.org/10.3390/su11102942</a:t>
            </a:r>
            <a:endParaRPr lang="en-GB" sz="2300" b="1" u="sng" dirty="0"/>
          </a:p>
          <a:p>
            <a:pPr marL="0" indent="0">
              <a:buNone/>
            </a:pPr>
            <a:r>
              <a:rPr lang="en-GB" sz="2300" dirty="0"/>
              <a:t>Blake, M., 2018. Landscape and the politics of food justice. In Routledge Handbook of Landscape and Food (pp. 487-499). Routledge.</a:t>
            </a:r>
          </a:p>
        </p:txBody>
      </p:sp>
      <p:sp>
        <p:nvSpPr>
          <p:cNvPr id="4" name="Footer Placeholder 3"/>
          <p:cNvSpPr>
            <a:spLocks noGrp="1"/>
          </p:cNvSpPr>
          <p:nvPr>
            <p:ph type="ftr" sz="quarter" idx="11"/>
          </p:nvPr>
        </p:nvSpPr>
        <p:spPr/>
        <p:txBody>
          <a:bodyPr/>
          <a:lstStyle/>
          <a:p>
            <a:r>
              <a:rPr lang="en-GB"/>
              <a:t>#FoodLadders @GeoFoodieOrg</a:t>
            </a:r>
          </a:p>
        </p:txBody>
      </p:sp>
      <p:sp>
        <p:nvSpPr>
          <p:cNvPr id="5" name="Slide Number Placeholder 4"/>
          <p:cNvSpPr>
            <a:spLocks noGrp="1"/>
          </p:cNvSpPr>
          <p:nvPr>
            <p:ph type="sldNum" sz="quarter" idx="12"/>
          </p:nvPr>
        </p:nvSpPr>
        <p:spPr/>
        <p:txBody>
          <a:bodyPr/>
          <a:lstStyle/>
          <a:p>
            <a:fld id="{C8ED71DF-2344-4FB6-A593-103BF58DBDA3}" type="slidenum">
              <a:rPr lang="en-GB" smtClean="0"/>
              <a:t>4</a:t>
            </a:fld>
            <a:endParaRPr lang="en-GB"/>
          </a:p>
        </p:txBody>
      </p:sp>
      <p:graphicFrame>
        <p:nvGraphicFramePr>
          <p:cNvPr id="6" name="Diagram 5"/>
          <p:cNvGraphicFramePr/>
          <p:nvPr/>
        </p:nvGraphicFramePr>
        <p:xfrm>
          <a:off x="304800" y="770354"/>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13486" y="3629391"/>
            <a:ext cx="3912793" cy="2365689"/>
          </a:xfrm>
          <a:prstGeom prst="rect">
            <a:avLst/>
          </a:prstGeom>
        </p:spPr>
      </p:pic>
      <p:pic>
        <p:nvPicPr>
          <p:cNvPr id="7" name="Picture 6">
            <a:extLst>
              <a:ext uri="{FF2B5EF4-FFF2-40B4-BE49-F238E27FC236}">
                <a16:creationId xmlns:a16="http://schemas.microsoft.com/office/drawing/2014/main" id="{996714E0-FD8A-0B49-9941-4D3B37BE3D60}"/>
              </a:ext>
            </a:extLst>
          </p:cNvPr>
          <p:cNvPicPr>
            <a:picLocks noChangeAspect="1"/>
          </p:cNvPicPr>
          <p:nvPr/>
        </p:nvPicPr>
        <p:blipFill>
          <a:blip r:embed="rId11"/>
          <a:stretch>
            <a:fillRect/>
          </a:stretch>
        </p:blipFill>
        <p:spPr>
          <a:xfrm>
            <a:off x="0" y="0"/>
            <a:ext cx="12192000" cy="6858000"/>
          </a:xfrm>
          <a:prstGeom prst="rect">
            <a:avLst/>
          </a:prstGeom>
        </p:spPr>
      </p:pic>
    </p:spTree>
    <p:extLst>
      <p:ext uri="{BB962C8B-B14F-4D97-AF65-F5344CB8AC3E}">
        <p14:creationId xmlns:p14="http://schemas.microsoft.com/office/powerpoint/2010/main" val="31116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F90A-6C7C-554F-93E1-E308D76F33D9}"/>
              </a:ext>
            </a:extLst>
          </p:cNvPr>
          <p:cNvSpPr>
            <a:spLocks noGrp="1"/>
          </p:cNvSpPr>
          <p:nvPr>
            <p:ph type="title"/>
          </p:nvPr>
        </p:nvSpPr>
        <p:spPr/>
        <p:txBody>
          <a:bodyPr>
            <a:normAutofit/>
          </a:bodyPr>
          <a:lstStyle/>
          <a:p>
            <a:r>
              <a:rPr lang="en-US" sz="4000" dirty="0"/>
              <a:t>Food insecurity linked to loneliness and isolation</a:t>
            </a:r>
          </a:p>
        </p:txBody>
      </p:sp>
      <p:sp>
        <p:nvSpPr>
          <p:cNvPr id="3" name="Content Placeholder 2">
            <a:extLst>
              <a:ext uri="{FF2B5EF4-FFF2-40B4-BE49-F238E27FC236}">
                <a16:creationId xmlns:a16="http://schemas.microsoft.com/office/drawing/2014/main" id="{F97D77B2-5A6A-4446-B07D-AF881CDB896D}"/>
              </a:ext>
            </a:extLst>
          </p:cNvPr>
          <p:cNvSpPr>
            <a:spLocks noGrp="1"/>
          </p:cNvSpPr>
          <p:nvPr>
            <p:ph idx="1"/>
          </p:nvPr>
        </p:nvSpPr>
        <p:spPr>
          <a:xfrm>
            <a:off x="838200" y="1518703"/>
            <a:ext cx="10515600" cy="4351338"/>
          </a:xfrm>
        </p:spPr>
        <p:txBody>
          <a:bodyPr/>
          <a:lstStyle/>
          <a:p>
            <a:pPr algn="ctr"/>
            <a:r>
              <a:rPr lang="en-US" sz="2000" i="1" dirty="0"/>
              <a:t>“If you have not got money for food, you have not got money to socialize”</a:t>
            </a:r>
          </a:p>
          <a:p>
            <a:pPr algn="ctr"/>
            <a:r>
              <a:rPr lang="en-US" sz="2000" dirty="0"/>
              <a:t>People with strong social networks live longer and better</a:t>
            </a:r>
          </a:p>
          <a:p>
            <a:pPr algn="ctr"/>
            <a:r>
              <a:rPr lang="en-US" sz="2000" dirty="0"/>
              <a:t>People during COVID who had strong social networks were less reliant on external support to access food. </a:t>
            </a:r>
          </a:p>
          <a:p>
            <a:pPr marL="0" indent="0">
              <a:buNone/>
            </a:pPr>
            <a:endParaRPr lang="en-US" dirty="0"/>
          </a:p>
        </p:txBody>
      </p:sp>
      <p:graphicFrame>
        <p:nvGraphicFramePr>
          <p:cNvPr id="4" name="Chart 3">
            <a:extLst>
              <a:ext uri="{FF2B5EF4-FFF2-40B4-BE49-F238E27FC236}">
                <a16:creationId xmlns:a16="http://schemas.microsoft.com/office/drawing/2014/main" id="{4234936A-424B-8F4B-A3A0-C4166779730A}"/>
              </a:ext>
            </a:extLst>
          </p:cNvPr>
          <p:cNvGraphicFramePr/>
          <p:nvPr>
            <p:extLst>
              <p:ext uri="{D42A27DB-BD31-4B8C-83A1-F6EECF244321}">
                <p14:modId xmlns:p14="http://schemas.microsoft.com/office/powerpoint/2010/main" val="1867805242"/>
              </p:ext>
            </p:extLst>
          </p:nvPr>
        </p:nvGraphicFramePr>
        <p:xfrm>
          <a:off x="2329460" y="3694372"/>
          <a:ext cx="7074032" cy="294587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B302C46-0D88-A643-92C8-7EE23C7B4382}"/>
              </a:ext>
            </a:extLst>
          </p:cNvPr>
          <p:cNvSpPr txBox="1"/>
          <p:nvPr/>
        </p:nvSpPr>
        <p:spPr>
          <a:xfrm>
            <a:off x="1698059" y="3244334"/>
            <a:ext cx="9171165" cy="369332"/>
          </a:xfrm>
          <a:prstGeom prst="rect">
            <a:avLst/>
          </a:prstGeom>
          <a:noFill/>
        </p:spPr>
        <p:txBody>
          <a:bodyPr wrap="none" rtlCol="0">
            <a:spAutoFit/>
          </a:bodyPr>
          <a:lstStyle/>
          <a:p>
            <a:r>
              <a:rPr lang="en-US" b="1" dirty="0">
                <a:solidFill>
                  <a:srgbClr val="00B050"/>
                </a:solidFill>
              </a:rPr>
              <a:t>Percent indicating improved social outcomes from participation in a food membership scheme</a:t>
            </a:r>
          </a:p>
        </p:txBody>
      </p:sp>
      <p:sp>
        <p:nvSpPr>
          <p:cNvPr id="6" name="TextBox 5">
            <a:extLst>
              <a:ext uri="{FF2B5EF4-FFF2-40B4-BE49-F238E27FC236}">
                <a16:creationId xmlns:a16="http://schemas.microsoft.com/office/drawing/2014/main" id="{0F702F39-6116-2B4D-B90E-7A5F2FE7A1C1}"/>
              </a:ext>
            </a:extLst>
          </p:cNvPr>
          <p:cNvSpPr txBox="1"/>
          <p:nvPr/>
        </p:nvSpPr>
        <p:spPr>
          <a:xfrm>
            <a:off x="9914387" y="5901587"/>
            <a:ext cx="1960730" cy="738664"/>
          </a:xfrm>
          <a:prstGeom prst="rect">
            <a:avLst/>
          </a:prstGeom>
          <a:noFill/>
        </p:spPr>
        <p:txBody>
          <a:bodyPr wrap="none" rtlCol="0">
            <a:spAutoFit/>
          </a:bodyPr>
          <a:lstStyle/>
          <a:p>
            <a:r>
              <a:rPr lang="en-US" sz="1400" dirty="0"/>
              <a:t>Standard error =/-6%</a:t>
            </a:r>
          </a:p>
          <a:p>
            <a:r>
              <a:rPr lang="en-US" sz="1400" dirty="0"/>
              <a:t>Survey Population: 2313</a:t>
            </a:r>
          </a:p>
          <a:p>
            <a:r>
              <a:rPr lang="en-US" sz="1400" dirty="0"/>
              <a:t>Responses: 300</a:t>
            </a:r>
          </a:p>
        </p:txBody>
      </p:sp>
    </p:spTree>
    <p:extLst>
      <p:ext uri="{BB962C8B-B14F-4D97-AF65-F5344CB8AC3E}">
        <p14:creationId xmlns:p14="http://schemas.microsoft.com/office/powerpoint/2010/main" val="247240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66"/>
            <a:ext cx="10515600" cy="1325563"/>
          </a:xfrm>
        </p:spPr>
        <p:txBody>
          <a:bodyPr>
            <a:normAutofit/>
          </a:bodyPr>
          <a:lstStyle/>
          <a:p>
            <a:r>
              <a:rPr lang="en-GB" dirty="0">
                <a:solidFill>
                  <a:srgbClr val="00B050"/>
                </a:solidFill>
              </a:rPr>
              <a:t>Resilience</a:t>
            </a:r>
          </a:p>
        </p:txBody>
      </p:sp>
      <p:sp>
        <p:nvSpPr>
          <p:cNvPr id="3" name="Content Placeholder 2"/>
          <p:cNvSpPr>
            <a:spLocks noGrp="1"/>
          </p:cNvSpPr>
          <p:nvPr>
            <p:ph idx="1"/>
          </p:nvPr>
        </p:nvSpPr>
        <p:spPr>
          <a:xfrm>
            <a:off x="838200" y="1074057"/>
            <a:ext cx="10515600" cy="5102906"/>
          </a:xfrm>
        </p:spPr>
        <p:txBody>
          <a:bodyPr>
            <a:normAutofit fontScale="85000" lnSpcReduction="20000"/>
          </a:bodyPr>
          <a:lstStyle/>
          <a:p>
            <a:r>
              <a:rPr lang="en-GB" dirty="0"/>
              <a:t>The ability to bounce back or recover from a </a:t>
            </a:r>
            <a:r>
              <a:rPr lang="en-GB" dirty="0">
                <a:solidFill>
                  <a:srgbClr val="FF0000"/>
                </a:solidFill>
              </a:rPr>
              <a:t>shock</a:t>
            </a:r>
            <a:r>
              <a:rPr lang="en-GB" dirty="0"/>
              <a:t> </a:t>
            </a:r>
          </a:p>
          <a:p>
            <a:r>
              <a:rPr lang="en-GB" dirty="0"/>
              <a:t>The removal of </a:t>
            </a:r>
            <a:r>
              <a:rPr lang="en-GB" dirty="0">
                <a:solidFill>
                  <a:srgbClr val="7030A0"/>
                </a:solidFill>
              </a:rPr>
              <a:t>vulnerability</a:t>
            </a:r>
            <a:r>
              <a:rPr lang="en-GB" dirty="0"/>
              <a:t> to shocks</a:t>
            </a:r>
          </a:p>
          <a:p>
            <a:pPr marL="0" indent="0">
              <a:buNone/>
            </a:pPr>
            <a:endParaRPr lang="en-GB" dirty="0"/>
          </a:p>
          <a:p>
            <a:r>
              <a:rPr lang="en-GB" dirty="0">
                <a:solidFill>
                  <a:srgbClr val="FF0000"/>
                </a:solidFill>
              </a:rPr>
              <a:t>Shocks</a:t>
            </a:r>
            <a:r>
              <a:rPr lang="en-GB" dirty="0"/>
              <a:t> in a social and food context e.g., </a:t>
            </a:r>
          </a:p>
          <a:p>
            <a:pPr lvl="1"/>
            <a:r>
              <a:rPr lang="en-GB" dirty="0"/>
              <a:t>Financial:  loss of a job, benefits sanctions, increases in prices, need to divert cash unexpectedly to meet other needs, but also persistent state of shock—insufficient resources to meet basic needs.</a:t>
            </a:r>
          </a:p>
          <a:p>
            <a:pPr lvl="1"/>
            <a:r>
              <a:rPr lang="en-GB" dirty="0"/>
              <a:t>Social:  Loss of a partner, Illness</a:t>
            </a:r>
          </a:p>
          <a:p>
            <a:pPr lvl="1"/>
            <a:r>
              <a:rPr lang="en-GB" dirty="0"/>
              <a:t>Foodscape:  Loss/ </a:t>
            </a:r>
            <a:r>
              <a:rPr lang="en-GB" dirty="0" err="1"/>
              <a:t>withdrawl</a:t>
            </a:r>
            <a:r>
              <a:rPr lang="en-GB" dirty="0"/>
              <a:t> of service, food outlet closure</a:t>
            </a:r>
          </a:p>
          <a:p>
            <a:pPr lvl="1"/>
            <a:endParaRPr lang="en-GB" dirty="0"/>
          </a:p>
          <a:p>
            <a:r>
              <a:rPr lang="en-GB" dirty="0">
                <a:solidFill>
                  <a:srgbClr val="7030A0"/>
                </a:solidFill>
              </a:rPr>
              <a:t>Vulnerability</a:t>
            </a:r>
            <a:r>
              <a:rPr lang="en-GB" dirty="0"/>
              <a:t> is enhanced by conditions within a context (e.g., isolation, withdrawal of services, poor foodscapes, loss of community cohesion)</a:t>
            </a:r>
          </a:p>
          <a:p>
            <a:pPr lvl="1"/>
            <a:endParaRPr lang="en-GB" dirty="0"/>
          </a:p>
          <a:p>
            <a:r>
              <a:rPr lang="en-GB" dirty="0"/>
              <a:t>Multi-scaled Solutions Needed </a:t>
            </a:r>
          </a:p>
          <a:p>
            <a:pPr lvl="1"/>
            <a:r>
              <a:rPr lang="en-GB" dirty="0"/>
              <a:t>National policy change </a:t>
            </a:r>
          </a:p>
          <a:p>
            <a:pPr lvl="1"/>
            <a:r>
              <a:rPr lang="en-GB" dirty="0"/>
              <a:t>Local responses to address isolation, fear, loss of capacity, distrust, poor foodscapes and disconnected communities.  </a:t>
            </a:r>
          </a:p>
          <a:p>
            <a:pPr marL="0" indent="0">
              <a:buNone/>
            </a:pPr>
            <a:endParaRPr lang="en-GB" dirty="0"/>
          </a:p>
        </p:txBody>
      </p:sp>
      <p:sp>
        <p:nvSpPr>
          <p:cNvPr id="4" name="Footer Placeholder 3"/>
          <p:cNvSpPr>
            <a:spLocks noGrp="1"/>
          </p:cNvSpPr>
          <p:nvPr>
            <p:ph type="ftr" sz="quarter" idx="11"/>
          </p:nvPr>
        </p:nvSpPr>
        <p:spPr/>
        <p:txBody>
          <a:bodyPr/>
          <a:lstStyle/>
          <a:p>
            <a:r>
              <a:rPr lang="en-GB"/>
              <a:t>#FoodLadders @GeoFoodieOrg</a:t>
            </a:r>
          </a:p>
        </p:txBody>
      </p:sp>
      <p:sp>
        <p:nvSpPr>
          <p:cNvPr id="5" name="Slide Number Placeholder 4"/>
          <p:cNvSpPr>
            <a:spLocks noGrp="1"/>
          </p:cNvSpPr>
          <p:nvPr>
            <p:ph type="sldNum" sz="quarter" idx="12"/>
          </p:nvPr>
        </p:nvSpPr>
        <p:spPr/>
        <p:txBody>
          <a:bodyPr/>
          <a:lstStyle/>
          <a:p>
            <a:fld id="{C8ED71DF-2344-4FB6-A593-103BF58DBDA3}" type="slidenum">
              <a:rPr lang="en-GB" smtClean="0"/>
              <a:t>6</a:t>
            </a:fld>
            <a:endParaRPr lang="en-GB"/>
          </a:p>
        </p:txBody>
      </p:sp>
    </p:spTree>
    <p:extLst>
      <p:ext uri="{BB962C8B-B14F-4D97-AF65-F5344CB8AC3E}">
        <p14:creationId xmlns:p14="http://schemas.microsoft.com/office/powerpoint/2010/main" val="287554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B050"/>
                </a:solidFill>
              </a:rPr>
              <a:t>Food Ladders: Levels of intervention</a:t>
            </a:r>
          </a:p>
        </p:txBody>
      </p:sp>
      <p:sp>
        <p:nvSpPr>
          <p:cNvPr id="3" name="Content Placeholder 2"/>
          <p:cNvSpPr>
            <a:spLocks noGrp="1"/>
          </p:cNvSpPr>
          <p:nvPr>
            <p:ph idx="1"/>
          </p:nvPr>
        </p:nvSpPr>
        <p:spPr>
          <a:xfrm>
            <a:off x="486982" y="1847850"/>
            <a:ext cx="7986486" cy="4351338"/>
          </a:xfrm>
        </p:spPr>
        <p:txBody>
          <a:bodyPr>
            <a:normAutofit fontScale="85000" lnSpcReduction="10000"/>
          </a:bodyPr>
          <a:lstStyle/>
          <a:p>
            <a:r>
              <a:rPr lang="en-GB" dirty="0">
                <a:solidFill>
                  <a:srgbClr val="0070C0"/>
                </a:solidFill>
              </a:rPr>
              <a:t>Rung 1: Catching</a:t>
            </a:r>
            <a:r>
              <a:rPr lang="en-GB" dirty="0"/>
              <a:t>—Crisis support, enables ability to cope</a:t>
            </a:r>
          </a:p>
          <a:p>
            <a:r>
              <a:rPr lang="en-GB" dirty="0">
                <a:solidFill>
                  <a:srgbClr val="00B050"/>
                </a:solidFill>
              </a:rPr>
              <a:t>Rung 2: Capacity building</a:t>
            </a:r>
            <a:r>
              <a:rPr lang="en-GB" dirty="0"/>
              <a:t>—Vulnerable to crisis, enables adapting through education, sharing.  Low stigma (doing with not to), accessible choices.  </a:t>
            </a:r>
          </a:p>
          <a:p>
            <a:r>
              <a:rPr lang="en-GB" dirty="0">
                <a:solidFill>
                  <a:srgbClr val="7030A0"/>
                </a:solidFill>
              </a:rPr>
              <a:t>Rung 3: Self-organising for community change</a:t>
            </a:r>
            <a:r>
              <a:rPr lang="en-GB" dirty="0"/>
              <a:t>—Transformation from a recipient or content user to a content provider.  Can be a commercial product or a social good. </a:t>
            </a:r>
          </a:p>
          <a:p>
            <a:endParaRPr lang="en-GB" dirty="0"/>
          </a:p>
          <a:p>
            <a:r>
              <a:rPr lang="en-GB" sz="2100" dirty="0"/>
              <a:t>Ladder not levels.  Ladder not an escalator.  More than how food is accessed.  </a:t>
            </a:r>
          </a:p>
          <a:p>
            <a:r>
              <a:rPr lang="en-GB" sz="2100" dirty="0"/>
              <a:t>People will be on different rungs on different ladders.</a:t>
            </a:r>
          </a:p>
          <a:p>
            <a:r>
              <a:rPr lang="en-GB" sz="2100" dirty="0"/>
              <a:t>Capacity building is about enhancing capacity where it is needed for each person.  </a:t>
            </a:r>
          </a:p>
          <a:p>
            <a:r>
              <a:rPr lang="en-GB" sz="2100" dirty="0"/>
              <a:t>Starts from a position that everyone has assets.  </a:t>
            </a:r>
          </a:p>
          <a:p>
            <a:pPr marL="0" indent="0">
              <a:buNone/>
            </a:pPr>
            <a:endParaRPr lang="en-GB" dirty="0"/>
          </a:p>
        </p:txBody>
      </p:sp>
      <p:sp>
        <p:nvSpPr>
          <p:cNvPr id="4" name="Footer Placeholder 3"/>
          <p:cNvSpPr>
            <a:spLocks noGrp="1"/>
          </p:cNvSpPr>
          <p:nvPr>
            <p:ph type="ftr" sz="quarter" idx="11"/>
          </p:nvPr>
        </p:nvSpPr>
        <p:spPr/>
        <p:txBody>
          <a:bodyPr/>
          <a:lstStyle/>
          <a:p>
            <a:r>
              <a:rPr lang="en-GB"/>
              <a:t>#FoodLadders @GeoFoodieOrg</a:t>
            </a:r>
          </a:p>
        </p:txBody>
      </p:sp>
      <p:sp>
        <p:nvSpPr>
          <p:cNvPr id="5" name="Slide Number Placeholder 4"/>
          <p:cNvSpPr>
            <a:spLocks noGrp="1"/>
          </p:cNvSpPr>
          <p:nvPr>
            <p:ph type="sldNum" sz="quarter" idx="12"/>
          </p:nvPr>
        </p:nvSpPr>
        <p:spPr/>
        <p:txBody>
          <a:bodyPr/>
          <a:lstStyle/>
          <a:p>
            <a:fld id="{C8ED71DF-2344-4FB6-A593-103BF58DBDA3}" type="slidenum">
              <a:rPr lang="en-GB" smtClean="0"/>
              <a:t>7</a:t>
            </a:fld>
            <a:endParaRPr lang="en-GB"/>
          </a:p>
        </p:txBody>
      </p:sp>
    </p:spTree>
    <p:extLst>
      <p:ext uri="{BB962C8B-B14F-4D97-AF65-F5344CB8AC3E}">
        <p14:creationId xmlns:p14="http://schemas.microsoft.com/office/powerpoint/2010/main" val="328141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7C4B-E71F-034D-9EDB-6060A5031C8A}"/>
              </a:ext>
            </a:extLst>
          </p:cNvPr>
          <p:cNvSpPr>
            <a:spLocks noGrp="1"/>
          </p:cNvSpPr>
          <p:nvPr>
            <p:ph type="title"/>
          </p:nvPr>
        </p:nvSpPr>
        <p:spPr/>
        <p:txBody>
          <a:bodyPr/>
          <a:lstStyle/>
          <a:p>
            <a:r>
              <a:rPr lang="en-US" dirty="0"/>
              <a:t>Aim of Food Ladders  </a:t>
            </a:r>
          </a:p>
        </p:txBody>
      </p:sp>
      <p:sp>
        <p:nvSpPr>
          <p:cNvPr id="3" name="Content Placeholder 2">
            <a:extLst>
              <a:ext uri="{FF2B5EF4-FFF2-40B4-BE49-F238E27FC236}">
                <a16:creationId xmlns:a16="http://schemas.microsoft.com/office/drawing/2014/main" id="{2F2AF411-395B-8941-BA4B-87F80A1D1430}"/>
              </a:ext>
            </a:extLst>
          </p:cNvPr>
          <p:cNvSpPr>
            <a:spLocks noGrp="1"/>
          </p:cNvSpPr>
          <p:nvPr>
            <p:ph idx="1"/>
          </p:nvPr>
        </p:nvSpPr>
        <p:spPr/>
        <p:txBody>
          <a:bodyPr/>
          <a:lstStyle/>
          <a:p>
            <a:r>
              <a:rPr lang="en-US" dirty="0"/>
              <a:t>Build long term resilience and reduce vulnerability to shock</a:t>
            </a:r>
          </a:p>
          <a:p>
            <a:pPr marL="0" indent="0">
              <a:buNone/>
            </a:pPr>
            <a:endParaRPr lang="en-US" dirty="0"/>
          </a:p>
          <a:p>
            <a:r>
              <a:rPr lang="en-US" dirty="0"/>
              <a:t>Intersects with three domains:</a:t>
            </a:r>
          </a:p>
          <a:p>
            <a:pPr marL="514350" indent="-514350">
              <a:buAutoNum type="arabicPeriod"/>
            </a:pPr>
            <a:r>
              <a:rPr lang="en-US" dirty="0"/>
              <a:t>Food</a:t>
            </a:r>
          </a:p>
          <a:p>
            <a:pPr marL="514350" indent="-514350">
              <a:buAutoNum type="arabicPeriod"/>
            </a:pPr>
            <a:r>
              <a:rPr lang="en-US" dirty="0"/>
              <a:t>Social</a:t>
            </a:r>
          </a:p>
          <a:p>
            <a:pPr marL="514350" indent="-514350">
              <a:buAutoNum type="arabicPeriod"/>
            </a:pPr>
            <a:r>
              <a:rPr lang="en-US" dirty="0"/>
              <a:t>Economic</a:t>
            </a:r>
          </a:p>
        </p:txBody>
      </p:sp>
    </p:spTree>
    <p:extLst>
      <p:ext uri="{BB962C8B-B14F-4D97-AF65-F5344CB8AC3E}">
        <p14:creationId xmlns:p14="http://schemas.microsoft.com/office/powerpoint/2010/main" val="3195350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6563-04D0-9E4D-8D9F-612128B747C1}"/>
              </a:ext>
            </a:extLst>
          </p:cNvPr>
          <p:cNvSpPr>
            <a:spLocks noGrp="1"/>
          </p:cNvSpPr>
          <p:nvPr>
            <p:ph type="title"/>
          </p:nvPr>
        </p:nvSpPr>
        <p:spPr>
          <a:xfrm>
            <a:off x="838200" y="77978"/>
            <a:ext cx="10515600" cy="645528"/>
          </a:xfrm>
        </p:spPr>
        <p:txBody>
          <a:bodyPr>
            <a:normAutofit/>
          </a:bodyPr>
          <a:lstStyle/>
          <a:p>
            <a:r>
              <a:rPr lang="en-US" sz="2800" dirty="0"/>
              <a:t>Where activity sits on the Food Ladders</a:t>
            </a:r>
          </a:p>
        </p:txBody>
      </p:sp>
      <p:graphicFrame>
        <p:nvGraphicFramePr>
          <p:cNvPr id="4" name="Content Placeholder 3">
            <a:extLst>
              <a:ext uri="{FF2B5EF4-FFF2-40B4-BE49-F238E27FC236}">
                <a16:creationId xmlns:a16="http://schemas.microsoft.com/office/drawing/2014/main" id="{6243C9B4-3726-2D45-BC14-AF4A3313C58A}"/>
              </a:ext>
            </a:extLst>
          </p:cNvPr>
          <p:cNvGraphicFramePr>
            <a:graphicFrameLocks noGrp="1"/>
          </p:cNvGraphicFramePr>
          <p:nvPr>
            <p:ph idx="1"/>
            <p:extLst>
              <p:ext uri="{D42A27DB-BD31-4B8C-83A1-F6EECF244321}">
                <p14:modId xmlns:p14="http://schemas.microsoft.com/office/powerpoint/2010/main" val="1771046803"/>
              </p:ext>
            </p:extLst>
          </p:nvPr>
        </p:nvGraphicFramePr>
        <p:xfrm>
          <a:off x="701843" y="753416"/>
          <a:ext cx="10515600" cy="42722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785190570"/>
                    </a:ext>
                  </a:extLst>
                </a:gridCol>
                <a:gridCol w="2628900">
                  <a:extLst>
                    <a:ext uri="{9D8B030D-6E8A-4147-A177-3AD203B41FA5}">
                      <a16:colId xmlns:a16="http://schemas.microsoft.com/office/drawing/2014/main" val="1063247685"/>
                    </a:ext>
                  </a:extLst>
                </a:gridCol>
                <a:gridCol w="2628900">
                  <a:extLst>
                    <a:ext uri="{9D8B030D-6E8A-4147-A177-3AD203B41FA5}">
                      <a16:colId xmlns:a16="http://schemas.microsoft.com/office/drawing/2014/main" val="3693919600"/>
                    </a:ext>
                  </a:extLst>
                </a:gridCol>
                <a:gridCol w="2628900">
                  <a:extLst>
                    <a:ext uri="{9D8B030D-6E8A-4147-A177-3AD203B41FA5}">
                      <a16:colId xmlns:a16="http://schemas.microsoft.com/office/drawing/2014/main" val="793203915"/>
                    </a:ext>
                  </a:extLst>
                </a:gridCol>
              </a:tblGrid>
              <a:tr h="370840">
                <a:tc>
                  <a:txBody>
                    <a:bodyPr/>
                    <a:lstStyle/>
                    <a:p>
                      <a:endParaRPr lang="en-US" dirty="0"/>
                    </a:p>
                  </a:txBody>
                  <a:tcPr/>
                </a:tc>
                <a:tc>
                  <a:txBody>
                    <a:bodyPr/>
                    <a:lstStyle/>
                    <a:p>
                      <a:r>
                        <a:rPr lang="en-US" dirty="0"/>
                        <a:t>Catching </a:t>
                      </a:r>
                    </a:p>
                  </a:txBody>
                  <a:tcPr/>
                </a:tc>
                <a:tc>
                  <a:txBody>
                    <a:bodyPr/>
                    <a:lstStyle/>
                    <a:p>
                      <a:r>
                        <a:rPr lang="en-US" dirty="0"/>
                        <a:t>Capacity building </a:t>
                      </a:r>
                    </a:p>
                  </a:txBody>
                  <a:tcPr/>
                </a:tc>
                <a:tc>
                  <a:txBody>
                    <a:bodyPr/>
                    <a:lstStyle/>
                    <a:p>
                      <a:r>
                        <a:rPr lang="en-US" dirty="0"/>
                        <a:t>Transformation</a:t>
                      </a:r>
                    </a:p>
                  </a:txBody>
                  <a:tcPr/>
                </a:tc>
                <a:extLst>
                  <a:ext uri="{0D108BD9-81ED-4DB2-BD59-A6C34878D82A}">
                    <a16:rowId xmlns:a16="http://schemas.microsoft.com/office/drawing/2014/main" val="1640124434"/>
                  </a:ext>
                </a:extLst>
              </a:tr>
              <a:tr h="370840">
                <a:tc>
                  <a:txBody>
                    <a:bodyPr/>
                    <a:lstStyle/>
                    <a:p>
                      <a:r>
                        <a:rPr lang="en-US" sz="1400" dirty="0"/>
                        <a:t>Food </a:t>
                      </a:r>
                    </a:p>
                  </a:txBody>
                  <a:tcPr/>
                </a:tc>
                <a:tc>
                  <a:txBody>
                    <a:bodyPr/>
                    <a:lstStyle/>
                    <a:p>
                      <a:r>
                        <a:rPr lang="en-US" sz="1400" dirty="0"/>
                        <a:t>Emergency support:  Food parcel, soup kitchen</a:t>
                      </a:r>
                    </a:p>
                  </a:txBody>
                  <a:tcPr/>
                </a:tc>
                <a:tc>
                  <a:txBody>
                    <a:bodyPr/>
                    <a:lstStyle/>
                    <a:p>
                      <a:r>
                        <a:rPr lang="en-US" sz="1400" dirty="0"/>
                        <a:t>Activities that expand food literacy, nutrition. E.g., cooking lessons, pantry schemes that expose people to new food items, children’s food literacy.</a:t>
                      </a:r>
                    </a:p>
                  </a:txBody>
                  <a:tcPr/>
                </a:tc>
                <a:tc>
                  <a:txBody>
                    <a:bodyPr/>
                    <a:lstStyle/>
                    <a:p>
                      <a:r>
                        <a:rPr lang="en-US" sz="1400" dirty="0"/>
                        <a:t>Activities that diversify the foodscape to meet all local food needs.  Positive relationships with food.  </a:t>
                      </a:r>
                    </a:p>
                  </a:txBody>
                  <a:tcPr/>
                </a:tc>
                <a:extLst>
                  <a:ext uri="{0D108BD9-81ED-4DB2-BD59-A6C34878D82A}">
                    <a16:rowId xmlns:a16="http://schemas.microsoft.com/office/drawing/2014/main" val="1082962412"/>
                  </a:ext>
                </a:extLst>
              </a:tr>
              <a:tr h="370840">
                <a:tc>
                  <a:txBody>
                    <a:bodyPr/>
                    <a:lstStyle/>
                    <a:p>
                      <a:r>
                        <a:rPr lang="en-US" sz="1400" dirty="0"/>
                        <a:t>Social</a:t>
                      </a:r>
                    </a:p>
                  </a:txBody>
                  <a:tcPr/>
                </a:tc>
                <a:tc>
                  <a:txBody>
                    <a:bodyPr/>
                    <a:lstStyle/>
                    <a:p>
                      <a:r>
                        <a:rPr lang="en-US" sz="1400" dirty="0"/>
                        <a:t>Mental health support, befriending groups, resilience networks</a:t>
                      </a:r>
                    </a:p>
                  </a:txBody>
                  <a:tcPr/>
                </a:tc>
                <a:tc>
                  <a:txBody>
                    <a:bodyPr/>
                    <a:lstStyle/>
                    <a:p>
                      <a:r>
                        <a:rPr lang="en-US" sz="1400" dirty="0"/>
                        <a:t>Regular activities that brings people together to develop meaningful social networks. Breakfast clubs, afterschool clubs, craft sessions, social eating.  </a:t>
                      </a:r>
                    </a:p>
                  </a:txBody>
                  <a:tcPr/>
                </a:tc>
                <a:tc>
                  <a:txBody>
                    <a:bodyPr/>
                    <a:lstStyle/>
                    <a:p>
                      <a:r>
                        <a:rPr lang="en-US" sz="1400" dirty="0"/>
                        <a:t>Self-organized activity, Social ties that look out for each other.  </a:t>
                      </a:r>
                    </a:p>
                  </a:txBody>
                  <a:tcPr/>
                </a:tc>
                <a:extLst>
                  <a:ext uri="{0D108BD9-81ED-4DB2-BD59-A6C34878D82A}">
                    <a16:rowId xmlns:a16="http://schemas.microsoft.com/office/drawing/2014/main" val="2204996714"/>
                  </a:ext>
                </a:extLst>
              </a:tr>
              <a:tr h="370840">
                <a:tc>
                  <a:txBody>
                    <a:bodyPr/>
                    <a:lstStyle/>
                    <a:p>
                      <a:r>
                        <a:rPr lang="en-US" sz="1400" dirty="0"/>
                        <a:t>Economic</a:t>
                      </a:r>
                    </a:p>
                  </a:txBody>
                  <a:tcPr/>
                </a:tc>
                <a:tc>
                  <a:txBody>
                    <a:bodyPr/>
                    <a:lstStyle/>
                    <a:p>
                      <a:r>
                        <a:rPr lang="en-US" sz="1400" dirty="0"/>
                        <a:t>Free food to meet basic needs, crisis support</a:t>
                      </a:r>
                    </a:p>
                  </a:txBody>
                  <a:tcPr/>
                </a:tc>
                <a:tc>
                  <a:txBody>
                    <a:bodyPr/>
                    <a:lstStyle/>
                    <a:p>
                      <a:r>
                        <a:rPr lang="en-US" sz="1400" dirty="0"/>
                        <a:t>Interventions that stretch budgets, financial, employability and business skills development. May help subsidize demand to help markets get established.  Business incubators and start-up grants. </a:t>
                      </a:r>
                    </a:p>
                  </a:txBody>
                  <a:tcPr/>
                </a:tc>
                <a:tc>
                  <a:txBody>
                    <a:bodyPr/>
                    <a:lstStyle/>
                    <a:p>
                      <a:r>
                        <a:rPr lang="en-US" sz="1400" dirty="0"/>
                        <a:t>Local procurement and community growing, develop markets, creates demand, creates local profit and employment opportunity, activity that brings economic sustainability to an area</a:t>
                      </a:r>
                    </a:p>
                  </a:txBody>
                  <a:tcPr/>
                </a:tc>
                <a:extLst>
                  <a:ext uri="{0D108BD9-81ED-4DB2-BD59-A6C34878D82A}">
                    <a16:rowId xmlns:a16="http://schemas.microsoft.com/office/drawing/2014/main" val="2747997331"/>
                  </a:ext>
                </a:extLst>
              </a:tr>
            </a:tbl>
          </a:graphicData>
        </a:graphic>
      </p:graphicFrame>
      <p:sp>
        <p:nvSpPr>
          <p:cNvPr id="5" name="TextBox 4">
            <a:extLst>
              <a:ext uri="{FF2B5EF4-FFF2-40B4-BE49-F238E27FC236}">
                <a16:creationId xmlns:a16="http://schemas.microsoft.com/office/drawing/2014/main" id="{67343844-B619-B34F-A985-06288E1AAAF5}"/>
              </a:ext>
            </a:extLst>
          </p:cNvPr>
          <p:cNvSpPr txBox="1"/>
          <p:nvPr/>
        </p:nvSpPr>
        <p:spPr>
          <a:xfrm>
            <a:off x="838200" y="5627530"/>
            <a:ext cx="10651957" cy="954107"/>
          </a:xfrm>
          <a:prstGeom prst="rect">
            <a:avLst/>
          </a:prstGeom>
          <a:noFill/>
        </p:spPr>
        <p:txBody>
          <a:bodyPr wrap="square" rtlCol="0">
            <a:spAutoFit/>
          </a:bodyPr>
          <a:lstStyle/>
          <a:p>
            <a:r>
              <a:rPr lang="en-US" sz="1400" dirty="0"/>
              <a:t>Note that an individual organization may cross boxes.  Individuals, depending on their role in relation to the organization/activity may be located in different boxes for example a volunteer in a resilience network may be located in social transformation, but the person for whom food is being collected/delivered this might be social catching. </a:t>
            </a:r>
          </a:p>
          <a:p>
            <a:r>
              <a:rPr lang="en-US" sz="1400" dirty="0"/>
              <a:t>Key here is to map framework onto local activity and then assemble across organizations to identify collective in-place provision. </a:t>
            </a:r>
          </a:p>
        </p:txBody>
      </p:sp>
    </p:spTree>
    <p:extLst>
      <p:ext uri="{BB962C8B-B14F-4D97-AF65-F5344CB8AC3E}">
        <p14:creationId xmlns:p14="http://schemas.microsoft.com/office/powerpoint/2010/main" val="3452054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28969</TotalTime>
  <Words>3148</Words>
  <Application>Microsoft Macintosh PowerPoint</Application>
  <PresentationFormat>Widescreen</PresentationFormat>
  <Paragraphs>253</Paragraphs>
  <Slides>25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Food Ladders A multi-scaled approach to everyday food security and community resilience</vt:lpstr>
      <vt:lpstr>Everyday food insecurity</vt:lpstr>
      <vt:lpstr>PowerPoint Presentation</vt:lpstr>
      <vt:lpstr>Foodscapes: The produced geographical contexts within which we source the food that we eat. </vt:lpstr>
      <vt:lpstr>Food insecurity linked to loneliness and isolation</vt:lpstr>
      <vt:lpstr>Resilience</vt:lpstr>
      <vt:lpstr>Food Ladders: Levels of intervention</vt:lpstr>
      <vt:lpstr>Aim of Food Ladders  </vt:lpstr>
      <vt:lpstr>Where activity sits on the Food Ladders</vt:lpstr>
      <vt:lpstr>Identifying Food Ladders: Food Activity</vt:lpstr>
      <vt:lpstr>Identifying Food Ladders: Social</vt:lpstr>
      <vt:lpstr>Identifying Food Ladders: Economic</vt:lpstr>
      <vt:lpstr>Moving people up the ladders</vt:lpstr>
      <vt:lpstr>Evaluating the Foodscape</vt:lpstr>
      <vt:lpstr>Strategies that make people play in the space. </vt:lpstr>
      <vt:lpstr>What needs to happen to help move people up and across</vt:lpstr>
      <vt:lpstr>How do we coordinate and build ladders in place? ABCD approach*</vt:lpstr>
      <vt:lpstr>Stakeholders--Local</vt:lpstr>
      <vt:lpstr>Assets—</vt:lpstr>
      <vt:lpstr>Place based assets not held by any one person or organisation</vt:lpstr>
      <vt:lpstr>One of the biggest threats is lack of buy-in across the range of stakeholders</vt:lpstr>
      <vt:lpstr>How do we overcome this barrier? </vt:lpstr>
      <vt:lpstr>Opportunities </vt:lpstr>
      <vt:lpstr>Stakeholders--National</vt:lpstr>
      <vt:lpstr>The research behind Food Ladders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Ladders</dc:title>
  <dc:creator>Megan Blake</dc:creator>
  <cp:lastModifiedBy>Megan Blake</cp:lastModifiedBy>
  <cp:revision>58</cp:revision>
  <dcterms:created xsi:type="dcterms:W3CDTF">2020-07-21T16:29:46Z</dcterms:created>
  <dcterms:modified xsi:type="dcterms:W3CDTF">2020-08-18T11:26:52Z</dcterms:modified>
</cp:coreProperties>
</file>