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7" r:id="rId2"/>
  </p:sldIdLst>
  <p:sldSz cx="30275213" cy="21383625"/>
  <p:notesSz cx="9926638" cy="14355763"/>
  <p:custDataLst>
    <p:tags r:id="rId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4028" kern="1200">
        <a:solidFill>
          <a:schemeClr val="tx1"/>
        </a:solidFill>
        <a:latin typeface="Arial" charset="0"/>
        <a:ea typeface="+mn-ea"/>
        <a:cs typeface="+mn-cs"/>
      </a:defRPr>
    </a:lvl1pPr>
    <a:lvl2pPr marL="270793" algn="l" rtl="0" fontAlgn="base">
      <a:spcBef>
        <a:spcPct val="0"/>
      </a:spcBef>
      <a:spcAft>
        <a:spcPct val="0"/>
      </a:spcAft>
      <a:defRPr sz="4028" kern="1200">
        <a:solidFill>
          <a:schemeClr val="tx1"/>
        </a:solidFill>
        <a:latin typeface="Arial" charset="0"/>
        <a:ea typeface="+mn-ea"/>
        <a:cs typeface="+mn-cs"/>
      </a:defRPr>
    </a:lvl2pPr>
    <a:lvl3pPr marL="541586" algn="l" rtl="0" fontAlgn="base">
      <a:spcBef>
        <a:spcPct val="0"/>
      </a:spcBef>
      <a:spcAft>
        <a:spcPct val="0"/>
      </a:spcAft>
      <a:defRPr sz="4028" kern="1200">
        <a:solidFill>
          <a:schemeClr val="tx1"/>
        </a:solidFill>
        <a:latin typeface="Arial" charset="0"/>
        <a:ea typeface="+mn-ea"/>
        <a:cs typeface="+mn-cs"/>
      </a:defRPr>
    </a:lvl3pPr>
    <a:lvl4pPr marL="812379" algn="l" rtl="0" fontAlgn="base">
      <a:spcBef>
        <a:spcPct val="0"/>
      </a:spcBef>
      <a:spcAft>
        <a:spcPct val="0"/>
      </a:spcAft>
      <a:defRPr sz="4028" kern="1200">
        <a:solidFill>
          <a:schemeClr val="tx1"/>
        </a:solidFill>
        <a:latin typeface="Arial" charset="0"/>
        <a:ea typeface="+mn-ea"/>
        <a:cs typeface="+mn-cs"/>
      </a:defRPr>
    </a:lvl4pPr>
    <a:lvl5pPr marL="1083171" algn="l" rtl="0" fontAlgn="base">
      <a:spcBef>
        <a:spcPct val="0"/>
      </a:spcBef>
      <a:spcAft>
        <a:spcPct val="0"/>
      </a:spcAft>
      <a:defRPr sz="4028" kern="1200">
        <a:solidFill>
          <a:schemeClr val="tx1"/>
        </a:solidFill>
        <a:latin typeface="Arial" charset="0"/>
        <a:ea typeface="+mn-ea"/>
        <a:cs typeface="+mn-cs"/>
      </a:defRPr>
    </a:lvl5pPr>
    <a:lvl6pPr marL="1353964" algn="l" defTabSz="541586" rtl="0" eaLnBrk="1" latinLnBrk="0" hangingPunct="1">
      <a:defRPr sz="4028" kern="1200">
        <a:solidFill>
          <a:schemeClr val="tx1"/>
        </a:solidFill>
        <a:latin typeface="Arial" charset="0"/>
        <a:ea typeface="+mn-ea"/>
        <a:cs typeface="+mn-cs"/>
      </a:defRPr>
    </a:lvl6pPr>
    <a:lvl7pPr marL="1624757" algn="l" defTabSz="541586" rtl="0" eaLnBrk="1" latinLnBrk="0" hangingPunct="1">
      <a:defRPr sz="4028" kern="1200">
        <a:solidFill>
          <a:schemeClr val="tx1"/>
        </a:solidFill>
        <a:latin typeface="Arial" charset="0"/>
        <a:ea typeface="+mn-ea"/>
        <a:cs typeface="+mn-cs"/>
      </a:defRPr>
    </a:lvl7pPr>
    <a:lvl8pPr marL="1895550" algn="l" defTabSz="541586" rtl="0" eaLnBrk="1" latinLnBrk="0" hangingPunct="1">
      <a:defRPr sz="4028" kern="1200">
        <a:solidFill>
          <a:schemeClr val="tx1"/>
        </a:solidFill>
        <a:latin typeface="Arial" charset="0"/>
        <a:ea typeface="+mn-ea"/>
        <a:cs typeface="+mn-cs"/>
      </a:defRPr>
    </a:lvl8pPr>
    <a:lvl9pPr marL="2166343" algn="l" defTabSz="541586" rtl="0" eaLnBrk="1" latinLnBrk="0" hangingPunct="1">
      <a:defRPr sz="4028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63" userDrawn="1">
          <p15:clr>
            <a:srgbClr val="A4A3A4"/>
          </p15:clr>
        </p15:guide>
        <p15:guide id="2" pos="6317" userDrawn="1">
          <p15:clr>
            <a:srgbClr val="A4A3A4"/>
          </p15:clr>
        </p15:guide>
        <p15:guide id="3" pos="150" userDrawn="1">
          <p15:clr>
            <a:srgbClr val="A4A3A4"/>
          </p15:clr>
        </p15:guide>
        <p15:guide id="4" pos="189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ry B Rossiter" initials="" lastIdx="1" clrIdx="0"/>
  <p:cmAuthor id="1" name="Administrator" initials="" lastIdx="2" clrIdx="1"/>
  <p:cmAuthor id="2" name="Callum Mole" initials="CM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29"/>
    <a:srgbClr val="FF9900"/>
    <a:srgbClr val="DE0000"/>
    <a:srgbClr val="A80000"/>
    <a:srgbClr val="FE3030"/>
    <a:srgbClr val="00649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6" autoAdjust="0"/>
    <p:restoredTop sz="96357" autoAdjust="0"/>
  </p:normalViewPr>
  <p:slideViewPr>
    <p:cSldViewPr snapToGrid="0">
      <p:cViewPr varScale="1">
        <p:scale>
          <a:sx n="34" d="100"/>
          <a:sy n="34" d="100"/>
        </p:scale>
        <p:origin x="300" y="78"/>
      </p:cViewPr>
      <p:guideLst>
        <p:guide orient="horz" pos="13363"/>
        <p:guide pos="6317"/>
        <p:guide pos="150"/>
        <p:guide pos="189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136" cy="717232"/>
          </a:xfrm>
          <a:prstGeom prst="rect">
            <a:avLst/>
          </a:prstGeom>
        </p:spPr>
        <p:txBody>
          <a:bodyPr vert="horz" lIns="128078" tIns="64040" rIns="128078" bIns="64040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286" y="0"/>
            <a:ext cx="4302136" cy="717232"/>
          </a:xfrm>
          <a:prstGeom prst="rect">
            <a:avLst/>
          </a:prstGeom>
        </p:spPr>
        <p:txBody>
          <a:bodyPr vert="horz" lIns="128078" tIns="64040" rIns="128078" bIns="64040" rtlCol="0"/>
          <a:lstStyle>
            <a:lvl1pPr algn="r">
              <a:defRPr sz="1700"/>
            </a:lvl1pPr>
          </a:lstStyle>
          <a:p>
            <a:fld id="{2243480A-9366-438F-8E79-CAEBA6ABE30F}" type="datetimeFigureOut">
              <a:rPr lang="en-GB" smtClean="0"/>
              <a:pPr/>
              <a:t>09/12/2019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1076325"/>
            <a:ext cx="7621588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8078" tIns="64040" rIns="128078" bIns="6404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1779" y="6818153"/>
            <a:ext cx="7943085" cy="6461764"/>
          </a:xfrm>
          <a:prstGeom prst="rect">
            <a:avLst/>
          </a:prstGeom>
        </p:spPr>
        <p:txBody>
          <a:bodyPr vert="horz" lIns="128078" tIns="64040" rIns="128078" bIns="640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3636306"/>
            <a:ext cx="4302136" cy="717232"/>
          </a:xfrm>
          <a:prstGeom prst="rect">
            <a:avLst/>
          </a:prstGeom>
        </p:spPr>
        <p:txBody>
          <a:bodyPr vert="horz" lIns="128078" tIns="64040" rIns="128078" bIns="64040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286" y="13636306"/>
            <a:ext cx="4302136" cy="717232"/>
          </a:xfrm>
          <a:prstGeom prst="rect">
            <a:avLst/>
          </a:prstGeom>
        </p:spPr>
        <p:txBody>
          <a:bodyPr vert="horz" lIns="128078" tIns="64040" rIns="128078" bIns="64040" rtlCol="0" anchor="b"/>
          <a:lstStyle>
            <a:lvl1pPr algn="r">
              <a:defRPr sz="1700"/>
            </a:lvl1pPr>
          </a:lstStyle>
          <a:p>
            <a:fld id="{FC8FB55C-8653-4079-9996-39C75066A38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422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103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206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310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413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5516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8619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1723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4826" algn="l" defTabSz="646206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Powerpoint</a:t>
            </a:r>
            <a:r>
              <a:rPr lang="en-US" dirty="0"/>
              <a:t>, click View &gt; Guides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Keep text within gutter guides.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Author list: Don’t split names onto two lines (e.g., “Jimmy [break] Smith”). If that happens, use a new line, unless you need the space. </a:t>
            </a:r>
            <a:r>
              <a:rPr lang="en-US" b="1" dirty="0"/>
              <a:t>Bold the first names of anybody who’s presenting</a:t>
            </a:r>
            <a:r>
              <a:rPr lang="en-US" dirty="0"/>
              <a:t> in person.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Intro/methods/result: </a:t>
            </a:r>
            <a:r>
              <a:rPr lang="en-US" b="1" dirty="0"/>
              <a:t>Do not drop below font size 28</a:t>
            </a:r>
            <a:r>
              <a:rPr lang="en-US" dirty="0"/>
              <a:t>, but if you have extra space, jack up the font size until the space is full.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Do not use color in the sidebars except in graphs/figures. It’ll pull attention from the center and slow interpretation for passersby.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6C2670-3342-473C-969D-FDFF399F205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49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76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4"/>
            <a:ext cx="22706410" cy="5162758"/>
          </a:xfrm>
        </p:spPr>
        <p:txBody>
          <a:bodyPr/>
          <a:lstStyle>
            <a:lvl1pPr marL="0" indent="0" algn="ctr">
              <a:buNone/>
              <a:defRPr sz="7063"/>
            </a:lvl1pPr>
            <a:lvl2pPr marL="1345485" indent="0" algn="ctr">
              <a:buNone/>
              <a:defRPr sz="5886"/>
            </a:lvl2pPr>
            <a:lvl3pPr marL="2690969" indent="0" algn="ctr">
              <a:buNone/>
              <a:defRPr sz="5297"/>
            </a:lvl3pPr>
            <a:lvl4pPr marL="4036454" indent="0" algn="ctr">
              <a:buNone/>
              <a:defRPr sz="4709"/>
            </a:lvl4pPr>
            <a:lvl5pPr marL="5381939" indent="0" algn="ctr">
              <a:buNone/>
              <a:defRPr sz="4709"/>
            </a:lvl5pPr>
            <a:lvl6pPr marL="6727424" indent="0" algn="ctr">
              <a:buNone/>
              <a:defRPr sz="4709"/>
            </a:lvl6pPr>
            <a:lvl7pPr marL="8072908" indent="0" algn="ctr">
              <a:buNone/>
              <a:defRPr sz="4709"/>
            </a:lvl7pPr>
            <a:lvl8pPr marL="9418393" indent="0" algn="ctr">
              <a:buNone/>
              <a:defRPr sz="4709"/>
            </a:lvl8pPr>
            <a:lvl9pPr marL="10763878" indent="0" algn="ctr">
              <a:buNone/>
              <a:defRPr sz="47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52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9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82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2"/>
            <a:ext cx="26112371" cy="8894993"/>
          </a:xfrm>
        </p:spPr>
        <p:txBody>
          <a:bodyPr anchor="b"/>
          <a:lstStyle>
            <a:lvl1pPr>
              <a:defRPr sz="1765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7"/>
          </a:xfrm>
        </p:spPr>
        <p:txBody>
          <a:bodyPr/>
          <a:lstStyle>
            <a:lvl1pPr marL="0" indent="0">
              <a:buNone/>
              <a:defRPr sz="7063">
                <a:solidFill>
                  <a:schemeClr val="tx1"/>
                </a:solidFill>
              </a:defRPr>
            </a:lvl1pPr>
            <a:lvl2pPr marL="1345485" indent="0">
              <a:buNone/>
              <a:defRPr sz="5886">
                <a:solidFill>
                  <a:schemeClr val="tx1">
                    <a:tint val="75000"/>
                  </a:schemeClr>
                </a:solidFill>
              </a:defRPr>
            </a:lvl2pPr>
            <a:lvl3pPr marL="2690969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3pPr>
            <a:lvl4pPr marL="4036454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4pPr>
            <a:lvl5pPr marL="5381939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5pPr>
            <a:lvl6pPr marL="6727424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6pPr>
            <a:lvl7pPr marL="8072908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7pPr>
            <a:lvl8pPr marL="9418393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8pPr>
            <a:lvl9pPr marL="10763878" indent="0">
              <a:buNone/>
              <a:defRPr sz="47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4"/>
            <a:ext cx="26112371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59"/>
            <a:ext cx="12807832" cy="2569004"/>
          </a:xfrm>
        </p:spPr>
        <p:txBody>
          <a:bodyPr anchor="b"/>
          <a:lstStyle>
            <a:lvl1pPr marL="0" indent="0">
              <a:buNone/>
              <a:defRPr sz="7063" b="1"/>
            </a:lvl1pPr>
            <a:lvl2pPr marL="1345485" indent="0">
              <a:buNone/>
              <a:defRPr sz="5886" b="1"/>
            </a:lvl2pPr>
            <a:lvl3pPr marL="2690969" indent="0">
              <a:buNone/>
              <a:defRPr sz="5297" b="1"/>
            </a:lvl3pPr>
            <a:lvl4pPr marL="4036454" indent="0">
              <a:buNone/>
              <a:defRPr sz="4709" b="1"/>
            </a:lvl4pPr>
            <a:lvl5pPr marL="5381939" indent="0">
              <a:buNone/>
              <a:defRPr sz="4709" b="1"/>
            </a:lvl5pPr>
            <a:lvl6pPr marL="6727424" indent="0">
              <a:buNone/>
              <a:defRPr sz="4709" b="1"/>
            </a:lvl6pPr>
            <a:lvl7pPr marL="8072908" indent="0">
              <a:buNone/>
              <a:defRPr sz="4709" b="1"/>
            </a:lvl7pPr>
            <a:lvl8pPr marL="9418393" indent="0">
              <a:buNone/>
              <a:defRPr sz="4709" b="1"/>
            </a:lvl8pPr>
            <a:lvl9pPr marL="10763878" indent="0">
              <a:buNone/>
              <a:defRPr sz="47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9" y="5241959"/>
            <a:ext cx="12870909" cy="2569004"/>
          </a:xfrm>
        </p:spPr>
        <p:txBody>
          <a:bodyPr anchor="b"/>
          <a:lstStyle>
            <a:lvl1pPr marL="0" indent="0">
              <a:buNone/>
              <a:defRPr sz="7063" b="1"/>
            </a:lvl1pPr>
            <a:lvl2pPr marL="1345485" indent="0">
              <a:buNone/>
              <a:defRPr sz="5886" b="1"/>
            </a:lvl2pPr>
            <a:lvl3pPr marL="2690969" indent="0">
              <a:buNone/>
              <a:defRPr sz="5297" b="1"/>
            </a:lvl3pPr>
            <a:lvl4pPr marL="4036454" indent="0">
              <a:buNone/>
              <a:defRPr sz="4709" b="1"/>
            </a:lvl4pPr>
            <a:lvl5pPr marL="5381939" indent="0">
              <a:buNone/>
              <a:defRPr sz="4709" b="1"/>
            </a:lvl5pPr>
            <a:lvl6pPr marL="6727424" indent="0">
              <a:buNone/>
              <a:defRPr sz="4709" b="1"/>
            </a:lvl6pPr>
            <a:lvl7pPr marL="8072908" indent="0">
              <a:buNone/>
              <a:defRPr sz="4709" b="1"/>
            </a:lvl7pPr>
            <a:lvl8pPr marL="9418393" indent="0">
              <a:buNone/>
              <a:defRPr sz="4709" b="1"/>
            </a:lvl8pPr>
            <a:lvl9pPr marL="10763878" indent="0">
              <a:buNone/>
              <a:defRPr sz="470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9" y="7810963"/>
            <a:ext cx="12870909" cy="114887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467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8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5" y="1425575"/>
            <a:ext cx="9764544" cy="4989513"/>
          </a:xfrm>
        </p:spPr>
        <p:txBody>
          <a:bodyPr anchor="b"/>
          <a:lstStyle>
            <a:lvl1pPr>
              <a:defRPr sz="9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8" y="3078850"/>
            <a:ext cx="15326827" cy="15196234"/>
          </a:xfrm>
        </p:spPr>
        <p:txBody>
          <a:bodyPr/>
          <a:lstStyle>
            <a:lvl1pPr>
              <a:defRPr sz="9417"/>
            </a:lvl1pPr>
            <a:lvl2pPr>
              <a:defRPr sz="8240"/>
            </a:lvl2pPr>
            <a:lvl3pPr>
              <a:defRPr sz="7063"/>
            </a:lvl3pPr>
            <a:lvl4pPr>
              <a:defRPr sz="5886"/>
            </a:lvl4pPr>
            <a:lvl5pPr>
              <a:defRPr sz="5886"/>
            </a:lvl5pPr>
            <a:lvl6pPr>
              <a:defRPr sz="5886"/>
            </a:lvl6pPr>
            <a:lvl7pPr>
              <a:defRPr sz="5886"/>
            </a:lvl7pPr>
            <a:lvl8pPr>
              <a:defRPr sz="5886"/>
            </a:lvl8pPr>
            <a:lvl9pPr>
              <a:defRPr sz="588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6415087"/>
            <a:ext cx="9764544" cy="11884743"/>
          </a:xfrm>
        </p:spPr>
        <p:txBody>
          <a:bodyPr/>
          <a:lstStyle>
            <a:lvl1pPr marL="0" indent="0">
              <a:buNone/>
              <a:defRPr sz="4709"/>
            </a:lvl1pPr>
            <a:lvl2pPr marL="1345485" indent="0">
              <a:buNone/>
              <a:defRPr sz="4120"/>
            </a:lvl2pPr>
            <a:lvl3pPr marL="2690969" indent="0">
              <a:buNone/>
              <a:defRPr sz="3531"/>
            </a:lvl3pPr>
            <a:lvl4pPr marL="4036454" indent="0">
              <a:buNone/>
              <a:defRPr sz="2943"/>
            </a:lvl4pPr>
            <a:lvl5pPr marL="5381939" indent="0">
              <a:buNone/>
              <a:defRPr sz="2943"/>
            </a:lvl5pPr>
            <a:lvl6pPr marL="6727424" indent="0">
              <a:buNone/>
              <a:defRPr sz="2943"/>
            </a:lvl6pPr>
            <a:lvl7pPr marL="8072908" indent="0">
              <a:buNone/>
              <a:defRPr sz="2943"/>
            </a:lvl7pPr>
            <a:lvl8pPr marL="9418393" indent="0">
              <a:buNone/>
              <a:defRPr sz="2943"/>
            </a:lvl8pPr>
            <a:lvl9pPr marL="10763878" indent="0">
              <a:buNone/>
              <a:defRPr sz="294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51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5" y="1425575"/>
            <a:ext cx="9764544" cy="4989513"/>
          </a:xfrm>
        </p:spPr>
        <p:txBody>
          <a:bodyPr anchor="b"/>
          <a:lstStyle>
            <a:lvl1pPr>
              <a:defRPr sz="941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8" y="3078850"/>
            <a:ext cx="15326827" cy="15196234"/>
          </a:xfrm>
        </p:spPr>
        <p:txBody>
          <a:bodyPr anchor="t"/>
          <a:lstStyle>
            <a:lvl1pPr marL="0" indent="0">
              <a:buNone/>
              <a:defRPr sz="9417"/>
            </a:lvl1pPr>
            <a:lvl2pPr marL="1345485" indent="0">
              <a:buNone/>
              <a:defRPr sz="8240"/>
            </a:lvl2pPr>
            <a:lvl3pPr marL="2690969" indent="0">
              <a:buNone/>
              <a:defRPr sz="7063"/>
            </a:lvl3pPr>
            <a:lvl4pPr marL="4036454" indent="0">
              <a:buNone/>
              <a:defRPr sz="5886"/>
            </a:lvl4pPr>
            <a:lvl5pPr marL="5381939" indent="0">
              <a:buNone/>
              <a:defRPr sz="5886"/>
            </a:lvl5pPr>
            <a:lvl6pPr marL="6727424" indent="0">
              <a:buNone/>
              <a:defRPr sz="5886"/>
            </a:lvl6pPr>
            <a:lvl7pPr marL="8072908" indent="0">
              <a:buNone/>
              <a:defRPr sz="5886"/>
            </a:lvl7pPr>
            <a:lvl8pPr marL="9418393" indent="0">
              <a:buNone/>
              <a:defRPr sz="5886"/>
            </a:lvl8pPr>
            <a:lvl9pPr marL="10763878" indent="0">
              <a:buNone/>
              <a:defRPr sz="58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5" y="6415087"/>
            <a:ext cx="9764544" cy="11884743"/>
          </a:xfrm>
        </p:spPr>
        <p:txBody>
          <a:bodyPr/>
          <a:lstStyle>
            <a:lvl1pPr marL="0" indent="0">
              <a:buNone/>
              <a:defRPr sz="4709"/>
            </a:lvl1pPr>
            <a:lvl2pPr marL="1345485" indent="0">
              <a:buNone/>
              <a:defRPr sz="4120"/>
            </a:lvl2pPr>
            <a:lvl3pPr marL="2690969" indent="0">
              <a:buNone/>
              <a:defRPr sz="3531"/>
            </a:lvl3pPr>
            <a:lvl4pPr marL="4036454" indent="0">
              <a:buNone/>
              <a:defRPr sz="2943"/>
            </a:lvl4pPr>
            <a:lvl5pPr marL="5381939" indent="0">
              <a:buNone/>
              <a:defRPr sz="2943"/>
            </a:lvl5pPr>
            <a:lvl6pPr marL="6727424" indent="0">
              <a:buNone/>
              <a:defRPr sz="2943"/>
            </a:lvl6pPr>
            <a:lvl7pPr marL="8072908" indent="0">
              <a:buNone/>
              <a:defRPr sz="2943"/>
            </a:lvl7pPr>
            <a:lvl8pPr marL="9418393" indent="0">
              <a:buNone/>
              <a:defRPr sz="2943"/>
            </a:lvl8pPr>
            <a:lvl9pPr marL="10763878" indent="0">
              <a:buNone/>
              <a:defRPr sz="294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15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4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061-2F74-46D4-9F8F-C77EF304855D}" type="datetimeFigureOut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52CE-B062-47D6-A8CB-AF6B214D1A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9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90969" rtl="0" eaLnBrk="1" latinLnBrk="0" hangingPunct="1">
        <a:lnSpc>
          <a:spcPct val="90000"/>
        </a:lnSpc>
        <a:spcBef>
          <a:spcPct val="0"/>
        </a:spcBef>
        <a:buNone/>
        <a:defRPr sz="1294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2742" indent="-672742" algn="l" defTabSz="2690969" rtl="0" eaLnBrk="1" latinLnBrk="0" hangingPunct="1">
        <a:lnSpc>
          <a:spcPct val="90000"/>
        </a:lnSpc>
        <a:spcBef>
          <a:spcPts val="2943"/>
        </a:spcBef>
        <a:buFont typeface="Arial" panose="020B0604020202020204" pitchFamily="34" charset="0"/>
        <a:buChar char="•"/>
        <a:defRPr sz="8240" kern="1200">
          <a:solidFill>
            <a:schemeClr val="tx1"/>
          </a:solidFill>
          <a:latin typeface="+mn-lt"/>
          <a:ea typeface="+mn-ea"/>
          <a:cs typeface="+mn-cs"/>
        </a:defRPr>
      </a:lvl1pPr>
      <a:lvl2pPr marL="2018227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7063" kern="1200">
          <a:solidFill>
            <a:schemeClr val="tx1"/>
          </a:solidFill>
          <a:latin typeface="+mn-lt"/>
          <a:ea typeface="+mn-ea"/>
          <a:cs typeface="+mn-cs"/>
        </a:defRPr>
      </a:lvl2pPr>
      <a:lvl3pPr marL="3363712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886" kern="1200">
          <a:solidFill>
            <a:schemeClr val="tx1"/>
          </a:solidFill>
          <a:latin typeface="+mn-lt"/>
          <a:ea typeface="+mn-ea"/>
          <a:cs typeface="+mn-cs"/>
        </a:defRPr>
      </a:lvl3pPr>
      <a:lvl4pPr marL="4709197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4pPr>
      <a:lvl5pPr marL="6054681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5pPr>
      <a:lvl6pPr marL="7400166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6pPr>
      <a:lvl7pPr marL="8745651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7pPr>
      <a:lvl8pPr marL="10091136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8pPr>
      <a:lvl9pPr marL="11436620" indent="-672742" algn="l" defTabSz="2690969" rtl="0" eaLnBrk="1" latinLnBrk="0" hangingPunct="1">
        <a:lnSpc>
          <a:spcPct val="90000"/>
        </a:lnSpc>
        <a:spcBef>
          <a:spcPts val="1471"/>
        </a:spcBef>
        <a:buFont typeface="Arial" panose="020B0604020202020204" pitchFamily="34" charset="0"/>
        <a:buChar char="•"/>
        <a:defRPr sz="52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1pPr>
      <a:lvl2pPr marL="1345485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2pPr>
      <a:lvl3pPr marL="2690969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3pPr>
      <a:lvl4pPr marL="4036454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4pPr>
      <a:lvl5pPr marL="5381939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5pPr>
      <a:lvl6pPr marL="6727424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6pPr>
      <a:lvl7pPr marL="8072908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7pPr>
      <a:lvl8pPr marL="9418393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8pPr>
      <a:lvl9pPr marL="10763878" algn="l" defTabSz="2690969" rtl="0" eaLnBrk="1" latinLnBrk="0" hangingPunct="1">
        <a:defRPr sz="52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11" Type="http://schemas.openxmlformats.org/officeDocument/2006/relationships/image" Target="../media/image9.png"/><Relationship Id="rId5" Type="http://schemas.openxmlformats.org/officeDocument/2006/relationships/image" Target="../media/image3.tmp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22757001" y="2759078"/>
            <a:ext cx="7020000" cy="18024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80309" fontAlgn="auto">
              <a:spcBef>
                <a:spcPts val="0"/>
              </a:spcBef>
              <a:spcAft>
                <a:spcPts val="0"/>
              </a:spcAft>
            </a:pPr>
            <a:r>
              <a:rPr lang="en-US" sz="1104" b="1" i="1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sz="1104" i="1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sz="1104" i="1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1104" i="1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  <a:endParaRPr lang="en-US" sz="1104" i="1" dirty="0">
              <a:solidFill>
                <a:prstClr val="white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9979" y="12562252"/>
            <a:ext cx="13525371" cy="4527662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6600" b="1" dirty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Mobile eye-trackers may need to be calibrated every 1-2 minutes to the achieve levels of accuracy stated by manufacturers.</a:t>
            </a:r>
            <a:endParaRPr lang="en-US" sz="6600" dirty="0">
              <a:solidFill>
                <a:schemeClr val="bg1"/>
              </a:solidFill>
              <a:latin typeface="Lato" panose="020F0502020204030203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520749" y="2759078"/>
            <a:ext cx="7020000" cy="18024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280309" fontAlgn="auto">
              <a:spcBef>
                <a:spcPts val="0"/>
              </a:spcBef>
              <a:spcAft>
                <a:spcPts val="0"/>
              </a:spcAft>
            </a:pPr>
            <a:r>
              <a:rPr lang="en-US" sz="1104" b="1" i="1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sz="1104" i="1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sz="1104" i="1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1104" i="1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537258" y="2985846"/>
            <a:ext cx="6813559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prstClr val="black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INTRO: </a:t>
            </a:r>
          </a:p>
          <a:p>
            <a:pPr marL="350387" indent="-350387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Errors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can be caused by calibration drift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and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can compromise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the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ability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to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make useful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inferences from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data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350387" indent="-350387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Errors are particularly problematic when projecting gaze from the screen into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the world.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4454F8B-8B6C-4D87-85A2-2114A62A13B2}"/>
              </a:ext>
            </a:extLst>
          </p:cNvPr>
          <p:cNvGrpSpPr/>
          <p:nvPr/>
        </p:nvGrpSpPr>
        <p:grpSpPr>
          <a:xfrm>
            <a:off x="8619979" y="17581761"/>
            <a:ext cx="10167352" cy="3157062"/>
            <a:chOff x="7850265" y="16395904"/>
            <a:chExt cx="10167352" cy="3157062"/>
          </a:xfrm>
        </p:grpSpPr>
        <p:sp>
          <p:nvSpPr>
            <p:cNvPr id="9" name="Graphic 7">
              <a:extLst>
                <a:ext uri="{FF2B5EF4-FFF2-40B4-BE49-F238E27FC236}">
                  <a16:creationId xmlns:a16="http://schemas.microsoft.com/office/drawing/2014/main" id="{9914F9AF-0FB9-4924-8DCA-B46EEB713FE9}"/>
                </a:ext>
              </a:extLst>
            </p:cNvPr>
            <p:cNvSpPr/>
            <p:nvPr/>
          </p:nvSpPr>
          <p:spPr>
            <a:xfrm>
              <a:off x="12091566" y="17210266"/>
              <a:ext cx="770592" cy="1332915"/>
            </a:xfrm>
            <a:custGeom>
              <a:avLst/>
              <a:gdLst>
                <a:gd name="connsiteX0" fmla="*/ 321256 w 2089376"/>
                <a:gd name="connsiteY0" fmla="*/ 0 h 3614056"/>
                <a:gd name="connsiteX1" fmla="*/ 0 w 2089376"/>
                <a:gd name="connsiteY1" fmla="*/ 321256 h 3614056"/>
                <a:gd name="connsiteX2" fmla="*/ 0 w 2089376"/>
                <a:gd name="connsiteY2" fmla="*/ 3292801 h 3614056"/>
                <a:gd name="connsiteX3" fmla="*/ 321256 w 2089376"/>
                <a:gd name="connsiteY3" fmla="*/ 3614057 h 3614056"/>
                <a:gd name="connsiteX4" fmla="*/ 1815047 w 2089376"/>
                <a:gd name="connsiteY4" fmla="*/ 3614057 h 3614056"/>
                <a:gd name="connsiteX5" fmla="*/ 2136303 w 2089376"/>
                <a:gd name="connsiteY5" fmla="*/ 3292801 h 3614056"/>
                <a:gd name="connsiteX6" fmla="*/ 2136303 w 2089376"/>
                <a:gd name="connsiteY6" fmla="*/ 321256 h 3614056"/>
                <a:gd name="connsiteX7" fmla="*/ 1815047 w 2089376"/>
                <a:gd name="connsiteY7" fmla="*/ 0 h 3614056"/>
                <a:gd name="connsiteX8" fmla="*/ 321256 w 2089376"/>
                <a:gd name="connsiteY8" fmla="*/ 0 h 3614056"/>
                <a:gd name="connsiteX9" fmla="*/ 889115 w 2089376"/>
                <a:gd name="connsiteY9" fmla="*/ 309397 h 3614056"/>
                <a:gd name="connsiteX10" fmla="*/ 1247302 w 2089376"/>
                <a:gd name="connsiteY10" fmla="*/ 309397 h 3614056"/>
                <a:gd name="connsiteX11" fmla="*/ 1289936 w 2089376"/>
                <a:gd name="connsiteY11" fmla="*/ 369650 h 3614056"/>
                <a:gd name="connsiteX12" fmla="*/ 1247302 w 2089376"/>
                <a:gd name="connsiteY12" fmla="*/ 429903 h 3614056"/>
                <a:gd name="connsiteX13" fmla="*/ 889115 w 2089376"/>
                <a:gd name="connsiteY13" fmla="*/ 429903 h 3614056"/>
                <a:gd name="connsiteX14" fmla="*/ 846480 w 2089376"/>
                <a:gd name="connsiteY14" fmla="*/ 369650 h 3614056"/>
                <a:gd name="connsiteX15" fmla="*/ 889115 w 2089376"/>
                <a:gd name="connsiteY15" fmla="*/ 309397 h 3614056"/>
                <a:gd name="connsiteX16" fmla="*/ 176468 w 2089376"/>
                <a:gd name="connsiteY16" fmla="*/ 738905 h 3614056"/>
                <a:gd name="connsiteX17" fmla="*/ 1959892 w 2089376"/>
                <a:gd name="connsiteY17" fmla="*/ 738905 h 3614056"/>
                <a:gd name="connsiteX18" fmla="*/ 1959892 w 2089376"/>
                <a:gd name="connsiteY18" fmla="*/ 2875208 h 3614056"/>
                <a:gd name="connsiteX19" fmla="*/ 176468 w 2089376"/>
                <a:gd name="connsiteY19" fmla="*/ 2875208 h 3614056"/>
                <a:gd name="connsiteX20" fmla="*/ 176468 w 2089376"/>
                <a:gd name="connsiteY20" fmla="*/ 738905 h 3614056"/>
                <a:gd name="connsiteX21" fmla="*/ 1068180 w 2089376"/>
                <a:gd name="connsiteY21" fmla="*/ 3045747 h 3614056"/>
                <a:gd name="connsiteX22" fmla="*/ 1068180 w 2089376"/>
                <a:gd name="connsiteY22" fmla="*/ 3045747 h 3614056"/>
                <a:gd name="connsiteX23" fmla="*/ 1267066 w 2089376"/>
                <a:gd name="connsiteY23" fmla="*/ 3244633 h 3614056"/>
                <a:gd name="connsiteX24" fmla="*/ 1267066 w 2089376"/>
                <a:gd name="connsiteY24" fmla="*/ 3244633 h 3614056"/>
                <a:gd name="connsiteX25" fmla="*/ 1267066 w 2089376"/>
                <a:gd name="connsiteY25" fmla="*/ 3244633 h 3614056"/>
                <a:gd name="connsiteX26" fmla="*/ 1267066 w 2089376"/>
                <a:gd name="connsiteY26" fmla="*/ 3244633 h 3614056"/>
                <a:gd name="connsiteX27" fmla="*/ 1068180 w 2089376"/>
                <a:gd name="connsiteY27" fmla="*/ 3443519 h 3614056"/>
                <a:gd name="connsiteX28" fmla="*/ 1068180 w 2089376"/>
                <a:gd name="connsiteY28" fmla="*/ 3443519 h 3614056"/>
                <a:gd name="connsiteX29" fmla="*/ 1068180 w 2089376"/>
                <a:gd name="connsiteY29" fmla="*/ 3443519 h 3614056"/>
                <a:gd name="connsiteX30" fmla="*/ 1068180 w 2089376"/>
                <a:gd name="connsiteY30" fmla="*/ 3443519 h 3614056"/>
                <a:gd name="connsiteX31" fmla="*/ 869294 w 2089376"/>
                <a:gd name="connsiteY31" fmla="*/ 3244633 h 3614056"/>
                <a:gd name="connsiteX32" fmla="*/ 869294 w 2089376"/>
                <a:gd name="connsiteY32" fmla="*/ 3244633 h 3614056"/>
                <a:gd name="connsiteX33" fmla="*/ 869294 w 2089376"/>
                <a:gd name="connsiteY33" fmla="*/ 3244633 h 3614056"/>
                <a:gd name="connsiteX34" fmla="*/ 869294 w 2089376"/>
                <a:gd name="connsiteY34" fmla="*/ 3244633 h 3614056"/>
                <a:gd name="connsiteX35" fmla="*/ 1068180 w 2089376"/>
                <a:gd name="connsiteY35" fmla="*/ 3045747 h 3614056"/>
                <a:gd name="connsiteX36" fmla="*/ 1068180 w 2089376"/>
                <a:gd name="connsiteY36" fmla="*/ 3045747 h 3614056"/>
                <a:gd name="connsiteX37" fmla="*/ 1068180 w 2089376"/>
                <a:gd name="connsiteY37" fmla="*/ 3045747 h 3614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2089376" h="3614056">
                  <a:moveTo>
                    <a:pt x="321256" y="0"/>
                  </a:moveTo>
                  <a:cubicBezTo>
                    <a:pt x="144562" y="0"/>
                    <a:pt x="0" y="144562"/>
                    <a:pt x="0" y="321256"/>
                  </a:cubicBezTo>
                  <a:lnTo>
                    <a:pt x="0" y="3292801"/>
                  </a:lnTo>
                  <a:cubicBezTo>
                    <a:pt x="0" y="3469495"/>
                    <a:pt x="144562" y="3614057"/>
                    <a:pt x="321256" y="3614057"/>
                  </a:cubicBezTo>
                  <a:lnTo>
                    <a:pt x="1815047" y="3614057"/>
                  </a:lnTo>
                  <a:cubicBezTo>
                    <a:pt x="1991741" y="3614057"/>
                    <a:pt x="2136303" y="3469495"/>
                    <a:pt x="2136303" y="3292801"/>
                  </a:cubicBezTo>
                  <a:lnTo>
                    <a:pt x="2136303" y="321256"/>
                  </a:lnTo>
                  <a:cubicBezTo>
                    <a:pt x="2136303" y="144562"/>
                    <a:pt x="1991741" y="0"/>
                    <a:pt x="1815047" y="0"/>
                  </a:cubicBezTo>
                  <a:lnTo>
                    <a:pt x="321256" y="0"/>
                  </a:lnTo>
                  <a:close/>
                  <a:moveTo>
                    <a:pt x="889115" y="309397"/>
                  </a:moveTo>
                  <a:lnTo>
                    <a:pt x="1247302" y="309397"/>
                  </a:lnTo>
                  <a:cubicBezTo>
                    <a:pt x="1270849" y="309397"/>
                    <a:pt x="1289936" y="336390"/>
                    <a:pt x="1289936" y="369650"/>
                  </a:cubicBezTo>
                  <a:cubicBezTo>
                    <a:pt x="1289936" y="402911"/>
                    <a:pt x="1270849" y="429903"/>
                    <a:pt x="1247302" y="429903"/>
                  </a:cubicBezTo>
                  <a:lnTo>
                    <a:pt x="889115" y="429903"/>
                  </a:lnTo>
                  <a:cubicBezTo>
                    <a:pt x="865567" y="429903"/>
                    <a:pt x="846480" y="402911"/>
                    <a:pt x="846480" y="369650"/>
                  </a:cubicBezTo>
                  <a:cubicBezTo>
                    <a:pt x="846480" y="336390"/>
                    <a:pt x="865567" y="309397"/>
                    <a:pt x="889115" y="309397"/>
                  </a:cubicBezTo>
                  <a:close/>
                  <a:moveTo>
                    <a:pt x="176468" y="738905"/>
                  </a:moveTo>
                  <a:lnTo>
                    <a:pt x="1959892" y="738905"/>
                  </a:lnTo>
                  <a:lnTo>
                    <a:pt x="1959892" y="2875208"/>
                  </a:lnTo>
                  <a:lnTo>
                    <a:pt x="176468" y="2875208"/>
                  </a:lnTo>
                  <a:lnTo>
                    <a:pt x="176468" y="738905"/>
                  </a:lnTo>
                  <a:close/>
                  <a:moveTo>
                    <a:pt x="1068180" y="3045747"/>
                  </a:moveTo>
                  <a:cubicBezTo>
                    <a:pt x="1068180" y="3045747"/>
                    <a:pt x="1068180" y="3045747"/>
                    <a:pt x="1068180" y="3045747"/>
                  </a:cubicBezTo>
                  <a:cubicBezTo>
                    <a:pt x="1178013" y="3045747"/>
                    <a:pt x="1267066" y="3134799"/>
                    <a:pt x="1267066" y="3244633"/>
                  </a:cubicBezTo>
                  <a:cubicBezTo>
                    <a:pt x="1267066" y="3244633"/>
                    <a:pt x="1267066" y="3244633"/>
                    <a:pt x="1267066" y="3244633"/>
                  </a:cubicBezTo>
                  <a:lnTo>
                    <a:pt x="1267066" y="3244633"/>
                  </a:lnTo>
                  <a:cubicBezTo>
                    <a:pt x="1267066" y="3244633"/>
                    <a:pt x="1267066" y="3244633"/>
                    <a:pt x="1267066" y="3244633"/>
                  </a:cubicBezTo>
                  <a:cubicBezTo>
                    <a:pt x="1267066" y="3354466"/>
                    <a:pt x="1178013" y="3443519"/>
                    <a:pt x="1068180" y="3443519"/>
                  </a:cubicBezTo>
                  <a:cubicBezTo>
                    <a:pt x="1068180" y="3443519"/>
                    <a:pt x="1068180" y="3443519"/>
                    <a:pt x="1068180" y="3443519"/>
                  </a:cubicBezTo>
                  <a:lnTo>
                    <a:pt x="1068180" y="3443519"/>
                  </a:lnTo>
                  <a:cubicBezTo>
                    <a:pt x="1068180" y="3443519"/>
                    <a:pt x="1068180" y="3443519"/>
                    <a:pt x="1068180" y="3443519"/>
                  </a:cubicBezTo>
                  <a:cubicBezTo>
                    <a:pt x="958346" y="3443519"/>
                    <a:pt x="869294" y="3354466"/>
                    <a:pt x="869294" y="3244633"/>
                  </a:cubicBezTo>
                  <a:cubicBezTo>
                    <a:pt x="869294" y="3244633"/>
                    <a:pt x="869294" y="3244633"/>
                    <a:pt x="869294" y="3244633"/>
                  </a:cubicBezTo>
                  <a:lnTo>
                    <a:pt x="869294" y="3244633"/>
                  </a:lnTo>
                  <a:cubicBezTo>
                    <a:pt x="869294" y="3244633"/>
                    <a:pt x="869294" y="3244633"/>
                    <a:pt x="869294" y="3244633"/>
                  </a:cubicBezTo>
                  <a:cubicBezTo>
                    <a:pt x="869294" y="3134799"/>
                    <a:pt x="958346" y="3045747"/>
                    <a:pt x="1068180" y="3045747"/>
                  </a:cubicBezTo>
                  <a:cubicBezTo>
                    <a:pt x="1068180" y="3045747"/>
                    <a:pt x="1068180" y="3045747"/>
                    <a:pt x="1068180" y="3045747"/>
                  </a:cubicBezTo>
                  <a:lnTo>
                    <a:pt x="1068180" y="3045747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5640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defTabSz="280309" fontAlgn="auto">
                <a:spcBef>
                  <a:spcPts val="0"/>
                </a:spcBef>
                <a:spcAft>
                  <a:spcPts val="0"/>
                </a:spcAft>
              </a:pPr>
              <a:endParaRPr lang="en-US" sz="1104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15520EB-0F65-403D-A973-B17B2A4C2E9D}"/>
                </a:ext>
              </a:extLst>
            </p:cNvPr>
            <p:cNvSpPr txBox="1"/>
            <p:nvPr/>
          </p:nvSpPr>
          <p:spPr>
            <a:xfrm>
              <a:off x="13065077" y="17328216"/>
              <a:ext cx="4952540" cy="99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280309"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2943" dirty="0">
                  <a:solidFill>
                    <a:schemeClr val="bg1"/>
                  </a:solidFill>
                  <a:latin typeface="Lato Black" panose="020F0A02020204030203" pitchFamily="34" charset="0"/>
                  <a:cs typeface="Arial" panose="020B0604020202020204" pitchFamily="34" charset="0"/>
                </a:rPr>
                <a:t>Take a picture</a:t>
              </a:r>
              <a:r>
                <a:rPr lang="en-US" sz="2943" dirty="0">
                  <a:solidFill>
                    <a:schemeClr val="bg1"/>
                  </a:solidFill>
                  <a:latin typeface="Lato" panose="020F0502020204030203" pitchFamily="34" charset="0"/>
                  <a:cs typeface="Arial" panose="020B0604020202020204" pitchFamily="34" charset="0"/>
                </a:rPr>
                <a:t> to </a:t>
              </a:r>
              <a:br>
                <a:rPr lang="en-US" sz="2943" dirty="0">
                  <a:solidFill>
                    <a:schemeClr val="bg1"/>
                  </a:solidFill>
                  <a:latin typeface="Lato" panose="020F0502020204030203" pitchFamily="34" charset="0"/>
                  <a:cs typeface="Arial" panose="020B0604020202020204" pitchFamily="34" charset="0"/>
                </a:rPr>
              </a:br>
              <a:r>
                <a:rPr lang="en-US" sz="2943" dirty="0">
                  <a:solidFill>
                    <a:schemeClr val="bg1"/>
                  </a:solidFill>
                  <a:latin typeface="Lato Black" panose="020F0A02020204030203" pitchFamily="34" charset="0"/>
                  <a:cs typeface="Arial" panose="020B0604020202020204" pitchFamily="34" charset="0"/>
                </a:rPr>
                <a:t>download</a:t>
              </a:r>
              <a:r>
                <a:rPr lang="en-US" sz="2943" dirty="0">
                  <a:solidFill>
                    <a:schemeClr val="bg1"/>
                  </a:solidFill>
                  <a:latin typeface="Lato" panose="020F0502020204030203" pitchFamily="34" charset="0"/>
                  <a:cs typeface="Arial" panose="020B0604020202020204" pitchFamily="34" charset="0"/>
                </a:rPr>
                <a:t> more details.</a:t>
              </a:r>
              <a:endParaRPr lang="en-US" sz="2943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32B70FBA-A2DF-453C-9792-CA6E8DB0D34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237360" y="17827263"/>
              <a:ext cx="795523" cy="0"/>
            </a:xfrm>
            <a:prstGeom prst="straightConnector1">
              <a:avLst/>
            </a:prstGeom>
            <a:ln w="66675">
              <a:solidFill>
                <a:schemeClr val="accent5">
                  <a:lumMod val="75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3F6FAB3B-B12A-4813-B623-754F8AAB00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0265" y="16395904"/>
              <a:ext cx="3157062" cy="3157062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6829025" y="367745"/>
            <a:ext cx="166171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80309" fontAlgn="auto">
              <a:spcBef>
                <a:spcPts val="0"/>
              </a:spcBef>
              <a:spcAft>
                <a:spcPts val="0"/>
              </a:spcAft>
            </a:pPr>
            <a:r>
              <a:rPr lang="en-GB" sz="8000" b="1" dirty="0">
                <a:solidFill>
                  <a:prstClr val="black"/>
                </a:solidFill>
                <a:latin typeface="Lato" panose="020F0502020204030203" pitchFamily="34" charset="0"/>
                <a:cs typeface="Lato" panose="020F0502020204030203" pitchFamily="34" charset="0"/>
              </a:rPr>
              <a:t>How long does it take for mobile eye-tracker calibration to drift?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8374921" y="2913595"/>
            <a:ext cx="13525371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472055"/>
            <a:r>
              <a:rPr lang="en-GB" sz="2800" b="1" dirty="0"/>
              <a:t>William E. A. Sheppard, Jami Pekkanen, Callum D. Mole and Richard M. </a:t>
            </a:r>
            <a:r>
              <a:rPr lang="en-GB" sz="2800" b="1" dirty="0" err="1"/>
              <a:t>Wilkie</a:t>
            </a:r>
            <a:endParaRPr lang="en-GB" sz="2800" b="1" dirty="0"/>
          </a:p>
          <a:p>
            <a:pPr defTabSz="2472055"/>
            <a:r>
              <a:rPr lang="en-GB" sz="2000" i="1" dirty="0"/>
              <a:t>Perception Action Cognition Laboratory, School of Psychology. </a:t>
            </a:r>
          </a:p>
          <a:p>
            <a:pPr defTabSz="2472055"/>
            <a:endParaRPr lang="en-GB" sz="2800" baseline="30000" dirty="0"/>
          </a:p>
        </p:txBody>
      </p:sp>
      <p:pic>
        <p:nvPicPr>
          <p:cNvPr id="18" name="Picture 12" descr="LeedsUniBlack">
            <a:extLst>
              <a:ext uri="{FF2B5EF4-FFF2-40B4-BE49-F238E27FC236}">
                <a16:creationId xmlns:a16="http://schemas.microsoft.com/office/drawing/2014/main" id="{3D98C247-F1B4-4A14-94BD-E01937F165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48133" y="367745"/>
            <a:ext cx="5868682" cy="1670916"/>
          </a:xfrm>
          <a:prstGeom prst="rect">
            <a:avLst/>
          </a:prstGeom>
          <a:noFill/>
        </p:spPr>
      </p:pic>
      <p:pic>
        <p:nvPicPr>
          <p:cNvPr id="27" name="Picture 26" descr="A close up of a map&#10;&#10;Description generated with high confidence">
            <a:extLst>
              <a:ext uri="{FF2B5EF4-FFF2-40B4-BE49-F238E27FC236}">
                <a16:creationId xmlns:a16="http://schemas.microsoft.com/office/drawing/2014/main" id="{3FA8C21A-B6A6-442A-8D20-126BB67B71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220" y="4293711"/>
            <a:ext cx="10793460" cy="8073246"/>
          </a:xfrm>
          <a:prstGeom prst="rect">
            <a:avLst/>
          </a:prstGeom>
        </p:spPr>
      </p:pic>
      <p:pic>
        <p:nvPicPr>
          <p:cNvPr id="35" name="Picture 3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6A44704C-E072-430C-88E0-1AF444BB05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9480" y="16250453"/>
            <a:ext cx="5815042" cy="448837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F36203F-3535-4CB8-80B2-B8618104858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1161" y="3288894"/>
            <a:ext cx="4231681" cy="347506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75E05D4-8900-4C22-8342-2BC67A604941}"/>
              </a:ext>
            </a:extLst>
          </p:cNvPr>
          <p:cNvSpPr txBox="1"/>
          <p:nvPr/>
        </p:nvSpPr>
        <p:spPr>
          <a:xfrm>
            <a:off x="24408336" y="3398735"/>
            <a:ext cx="42316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chemeClr val="bg1"/>
                </a:solidFill>
                <a:latin typeface="Lato" panose="020F0502020204030203"/>
                <a:ea typeface="Verdana" pitchFamily="34" charset="0"/>
              </a:rPr>
              <a:t>Driving simulator </a:t>
            </a:r>
            <a:r>
              <a:rPr lang="en-GB" sz="2800" i="1" dirty="0" smtClean="0">
                <a:solidFill>
                  <a:schemeClr val="bg1"/>
                </a:solidFill>
                <a:latin typeface="Lato" panose="020F0502020204030203"/>
                <a:ea typeface="Verdana" pitchFamily="34" charset="0"/>
              </a:rPr>
              <a:t>set-up</a:t>
            </a:r>
            <a:endParaRPr lang="en-GB" sz="2000" dirty="0">
              <a:solidFill>
                <a:schemeClr val="bg1"/>
              </a:solidFill>
              <a:latin typeface="Lato" panose="020F0502020204030203"/>
            </a:endParaRPr>
          </a:p>
        </p:txBody>
      </p:sp>
      <p:pic>
        <p:nvPicPr>
          <p:cNvPr id="38" name="Picture 37" descr="A close up of a logo&#10;&#10;Description generated with high confidence">
            <a:extLst>
              <a:ext uri="{FF2B5EF4-FFF2-40B4-BE49-F238E27FC236}">
                <a16:creationId xmlns:a16="http://schemas.microsoft.com/office/drawing/2014/main" id="{82309E40-A1B8-4D53-8C05-E87C4EC58FA4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9" t="1978" b="1072"/>
          <a:stretch/>
        </p:blipFill>
        <p:spPr>
          <a:xfrm>
            <a:off x="575928" y="14374339"/>
            <a:ext cx="6861516" cy="526161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A734A87A-715D-40E5-BB0B-745322EC393A}"/>
              </a:ext>
            </a:extLst>
          </p:cNvPr>
          <p:cNvSpPr txBox="1"/>
          <p:nvPr/>
        </p:nvSpPr>
        <p:spPr>
          <a:xfrm>
            <a:off x="1296993" y="19753983"/>
            <a:ext cx="5419387" cy="91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Lato" panose="020F0502020204030203"/>
                <a:ea typeface="Verdana" pitchFamily="34" charset="0"/>
                <a:cs typeface="Verdana" pitchFamily="34" charset="0"/>
              </a:rPr>
              <a:t>Error for the central 3x3 calibration grid at three time points</a:t>
            </a:r>
            <a:endParaRPr lang="en-GB" sz="2400" i="1" dirty="0">
              <a:latin typeface="Lato" panose="020F0502020204030203"/>
            </a:endParaRPr>
          </a:p>
        </p:txBody>
      </p:sp>
      <p:pic>
        <p:nvPicPr>
          <p:cNvPr id="37" name="Picture 36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A1E78243-6896-4069-9442-344CEFC72F6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22" r="8517"/>
          <a:stretch/>
        </p:blipFill>
        <p:spPr>
          <a:xfrm>
            <a:off x="23302586" y="9327073"/>
            <a:ext cx="5928830" cy="4438230"/>
          </a:xfrm>
          <a:prstGeom prst="rect">
            <a:avLst/>
          </a:prstGeom>
        </p:spPr>
      </p:pic>
      <p:pic>
        <p:nvPicPr>
          <p:cNvPr id="7" name="Picture 6" descr="A picture containing wall, hydrant, outdoor object, building&#10;&#10;Description automatically generated">
            <a:extLst>
              <a:ext uri="{FF2B5EF4-FFF2-40B4-BE49-F238E27FC236}">
                <a16:creationId xmlns:a16="http://schemas.microsoft.com/office/drawing/2014/main" id="{9FD3F5A3-EF42-465F-AD9E-BA20B2AEBFE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22" t="15055" r="12431" b="13439"/>
          <a:stretch/>
        </p:blipFill>
        <p:spPr>
          <a:xfrm rot="5400000">
            <a:off x="3678726" y="7712321"/>
            <a:ext cx="3970826" cy="3393768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C8CABC5B-99D4-4D98-BA41-57FFD68F3BDD}"/>
              </a:ext>
            </a:extLst>
          </p:cNvPr>
          <p:cNvSpPr txBox="1"/>
          <p:nvPr/>
        </p:nvSpPr>
        <p:spPr>
          <a:xfrm>
            <a:off x="4008199" y="11433517"/>
            <a:ext cx="3305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Lato" panose="020F0502020204030203"/>
                <a:ea typeface="Verdana" pitchFamily="34" charset="0"/>
                <a:cs typeface="Verdana" pitchFamily="34" charset="0"/>
              </a:rPr>
              <a:t>Pupil Labs mobile eye-tracker mounted on a dummy</a:t>
            </a:r>
            <a:endParaRPr lang="en-GB" sz="2400" dirty="0">
              <a:latin typeface="Lato" panose="020F0502020204030203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22860222" y="7175034"/>
            <a:ext cx="6813559" cy="2012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solidFill>
                  <a:prstClr val="black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RESULTS:</a:t>
            </a:r>
            <a:endParaRPr lang="en-US" sz="2600" dirty="0">
              <a:solidFill>
                <a:prstClr val="black"/>
              </a:solidFill>
              <a:latin typeface="Lato" panose="020B0604020202020204" charset="0"/>
              <a:cs typeface="Arial" panose="020B0604020202020204" pitchFamily="34" charset="0"/>
            </a:endParaRPr>
          </a:p>
          <a:p>
            <a:pPr marL="342900" indent="-342900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After 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2 </a:t>
            </a:r>
            <a:r>
              <a:rPr lang="en-GB" sz="2600" dirty="0" err="1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mins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median error 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was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~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2.5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°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. </a:t>
            </a:r>
            <a:endParaRPr lang="en-GB" sz="2600" dirty="0">
              <a:solidFill>
                <a:prstClr val="black"/>
              </a:solidFill>
              <a:latin typeface="Lato" panose="020B0604020202020204" charset="0"/>
              <a:cs typeface="Arial" panose="020B0604020202020204" pitchFamily="34" charset="0"/>
            </a:endParaRPr>
          </a:p>
          <a:p>
            <a:pPr marL="342900" indent="-342900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After 60 </a:t>
            </a:r>
            <a:r>
              <a:rPr lang="en-GB" sz="2600" dirty="0" err="1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mins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more than half of participants 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showed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error of &gt;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5°, 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and some &gt;</a:t>
            </a:r>
            <a:r>
              <a:rPr lang="en-GB" sz="26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10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°</a:t>
            </a:r>
            <a:r>
              <a:rPr lang="en-GB" sz="26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.</a:t>
            </a:r>
            <a:endParaRPr lang="en-US" sz="2600" dirty="0">
              <a:solidFill>
                <a:prstClr val="black"/>
              </a:solidFill>
              <a:latin typeface="Lato" panose="020B060402020202020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680133" y="6775457"/>
            <a:ext cx="3305912" cy="5890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dirty="0">
                <a:latin typeface="Lato Black" panose="020F0A02020204030203" pitchFamily="34" charset="0"/>
                <a:cs typeface="Arial" panose="020B0604020202020204" pitchFamily="34" charset="0"/>
              </a:rPr>
              <a:t>METHODS:</a:t>
            </a:r>
          </a:p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Participants  (N=11) completed 4x10 min simulated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driving </a:t>
            </a: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while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being eye-tracked using Pupil Labs mobile eye-tracker.</a:t>
            </a:r>
          </a:p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600" dirty="0" smtClean="0">
              <a:solidFill>
                <a:prstClr val="black"/>
              </a:solidFill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dirty="0" smtClean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Calibration took place </a:t>
            </a:r>
            <a:r>
              <a:rPr lang="en-US" sz="26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before and after each block of driving using a 5x7 target array</a:t>
            </a:r>
            <a:r>
              <a:rPr lang="en-US" sz="2800" dirty="0">
                <a:solidFill>
                  <a:prstClr val="black"/>
                </a:solidFill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19E65D8-5781-4C7E-9ED3-A712CCFBCBF3}"/>
              </a:ext>
            </a:extLst>
          </p:cNvPr>
          <p:cNvSpPr txBox="1"/>
          <p:nvPr/>
        </p:nvSpPr>
        <p:spPr>
          <a:xfrm>
            <a:off x="22860222" y="13795090"/>
            <a:ext cx="68135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b="1" dirty="0">
                <a:solidFill>
                  <a:prstClr val="black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CONCLUSIONS:</a:t>
            </a:r>
          </a:p>
          <a:p>
            <a:pPr marL="342900" indent="-342900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Gaze </a:t>
            </a:r>
            <a:r>
              <a:rPr lang="en-US" sz="25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estimation </a:t>
            </a:r>
            <a:r>
              <a:rPr lang="en-US" sz="25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error due to drift far exceeds that due to noise. </a:t>
            </a:r>
          </a:p>
          <a:p>
            <a:pPr marL="342900" indent="-342900" defTabSz="280309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5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This error could be removed </a:t>
            </a:r>
            <a:r>
              <a:rPr lang="en-US" sz="25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using  </a:t>
            </a:r>
            <a:r>
              <a:rPr lang="en-US" sz="2500" dirty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‘</a:t>
            </a:r>
            <a:r>
              <a:rPr lang="en-US" sz="2500" dirty="0" err="1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debiasing</a:t>
            </a:r>
            <a:r>
              <a:rPr lang="en-US" sz="2500" dirty="0" smtClean="0">
                <a:solidFill>
                  <a:prstClr val="black"/>
                </a:solidFill>
                <a:latin typeface="Lato" panose="020B0604020202020204" charset="0"/>
                <a:cs typeface="Arial" panose="020B0604020202020204" pitchFamily="34" charset="0"/>
              </a:rPr>
              <a:t>’.</a:t>
            </a:r>
            <a:endParaRPr lang="en-US" sz="2500" dirty="0">
              <a:solidFill>
                <a:prstClr val="black"/>
              </a:solidFill>
              <a:latin typeface="Lato" panose="020B060402020202020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F8C828CB-01F1-4922-A4BC-AB9DE2ADA06B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06" t="22325" r="20532" b="31034"/>
          <a:stretch/>
        </p:blipFill>
        <p:spPr>
          <a:xfrm>
            <a:off x="520749" y="367745"/>
            <a:ext cx="3987559" cy="167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569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20790</TotalTime>
  <Words>335</Words>
  <Application>Microsoft Office PowerPoint</Application>
  <PresentationFormat>Custom</PresentationFormat>
  <Paragraphs>30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Roboto</vt:lpstr>
      <vt:lpstr>Verdana</vt:lpstr>
      <vt:lpstr>Office Theme</vt:lpstr>
      <vt:lpstr>Mobile eye-trackers may need to be calibrated every 1-2 minutes to the achieve levels of accuracy stated by manufacturers.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pss4tesb</dc:creator>
  <cp:lastModifiedBy>Richard Wilkie</cp:lastModifiedBy>
  <cp:revision>873</cp:revision>
  <cp:lastPrinted>2015-05-05T14:34:07Z</cp:lastPrinted>
  <dcterms:created xsi:type="dcterms:W3CDTF">2011-04-11T09:29:20Z</dcterms:created>
  <dcterms:modified xsi:type="dcterms:W3CDTF">2019-12-09T12:48:18Z</dcterms:modified>
</cp:coreProperties>
</file>