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C03"/>
    <a:srgbClr val="EEBF19"/>
    <a:srgbClr val="4281CE"/>
    <a:srgbClr val="FF7715"/>
    <a:srgbClr val="C50A05"/>
    <a:srgbClr val="000000"/>
    <a:srgbClr val="C20202"/>
    <a:srgbClr val="FF1F0B"/>
    <a:srgbClr val="9EB941"/>
    <a:srgbClr val="7AB6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8516" autoAdjust="0"/>
    <p:restoredTop sz="98118" autoAdjust="0"/>
  </p:normalViewPr>
  <p:slideViewPr>
    <p:cSldViewPr snapToGrid="0">
      <p:cViewPr>
        <p:scale>
          <a:sx n="150" d="100"/>
          <a:sy n="150" d="100"/>
        </p:scale>
        <p:origin x="-1936" y="23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DA1DB-8864-2842-9F4F-61DD3539C7C2}" type="datetimeFigureOut">
              <a:rPr lang="en-US" smtClean="0"/>
              <a:t>07/01/19</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C080A4-F3A1-034F-8925-5B6E1F9ECAFD}" type="slidenum">
              <a:rPr lang="en-US" smtClean="0"/>
              <a:t>‹#›</a:t>
            </a:fld>
            <a:endParaRPr lang="en-US"/>
          </a:p>
        </p:txBody>
      </p:sp>
    </p:spTree>
    <p:extLst>
      <p:ext uri="{BB962C8B-B14F-4D97-AF65-F5344CB8AC3E}">
        <p14:creationId xmlns:p14="http://schemas.microsoft.com/office/powerpoint/2010/main" val="27384048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Figure 2. Cell cycle phases </a:t>
            </a:r>
            <a:endParaRPr lang="en-GB" sz="1200" dirty="0"/>
          </a:p>
          <a:p>
            <a:r>
              <a:rPr lang="en-GB" sz="1200" dirty="0"/>
              <a:t>The cell cycle progresses through a number of phases in order to commence with a successful division process. Cells prepare for cell division by using the </a:t>
            </a:r>
            <a:r>
              <a:rPr lang="en-GB" sz="1200" i="1" dirty="0"/>
              <a:t>gap</a:t>
            </a:r>
            <a:r>
              <a:rPr lang="en-GB" sz="1200" dirty="0"/>
              <a:t> </a:t>
            </a:r>
            <a:r>
              <a:rPr lang="en-GB" sz="1200" i="1" dirty="0"/>
              <a:t>phases</a:t>
            </a:r>
            <a:r>
              <a:rPr lang="en-GB" sz="1200" dirty="0"/>
              <a:t> to duplicate proteins, organelles and DNA. During the first gap phase, G1, the cell assesses the internal and external environments to determine its ability to progress through to the next phase. If conditions are unfavourable, the cell will leave the cell cycle and remain in a resting phase, G0, where it will remain dormant until stimulation from external factors. If, however, the conditions are favourable, the cell will progress into the S phase where DNA synthesis occurs. The second gap phase, G2, commences to allow for DNA replication. If there have been no delays, damage or inhibition at previous stages, the cell will continue into the final stage of division, the mitotic (M) phase, where mitosis and cytokinesis are initiated. Passage from one phase to another is tightly regulated by checkpoints (red panels). These ensure that essential checks have been undertaken in order for the cell to correctly reproduce its genetic material with no errors that may result in the death of the cell, or in the case of cancer, aberrant cell proliferation.</a:t>
            </a:r>
          </a:p>
          <a:p>
            <a:endParaRPr lang="en-US" dirty="0"/>
          </a:p>
        </p:txBody>
      </p:sp>
      <p:sp>
        <p:nvSpPr>
          <p:cNvPr id="4" name="Slide Number Placeholder 3"/>
          <p:cNvSpPr>
            <a:spLocks noGrp="1"/>
          </p:cNvSpPr>
          <p:nvPr>
            <p:ph type="sldNum" sz="quarter" idx="10"/>
          </p:nvPr>
        </p:nvSpPr>
        <p:spPr/>
        <p:txBody>
          <a:bodyPr/>
          <a:lstStyle/>
          <a:p>
            <a:fld id="{ADC080A4-F3A1-034F-8925-5B6E1F9ECAFD}" type="slidenum">
              <a:rPr lang="en-US" smtClean="0"/>
              <a:t>1</a:t>
            </a:fld>
            <a:endParaRPr lang="en-US"/>
          </a:p>
        </p:txBody>
      </p:sp>
    </p:spTree>
    <p:extLst>
      <p:ext uri="{BB962C8B-B14F-4D97-AF65-F5344CB8AC3E}">
        <p14:creationId xmlns:p14="http://schemas.microsoft.com/office/powerpoint/2010/main" val="1255081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2BE9DB-C599-44D5-AF1C-C83D47C1A7CB}" type="datetimeFigureOut">
              <a:rPr lang="en-GB" smtClean="0"/>
              <a:t>07/01/19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1991004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2BE9DB-C599-44D5-AF1C-C83D47C1A7CB}" type="datetimeFigureOut">
              <a:rPr lang="en-GB" smtClean="0"/>
              <a:t>07/01/19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41995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2BE9DB-C599-44D5-AF1C-C83D47C1A7CB}" type="datetimeFigureOut">
              <a:rPr lang="en-GB" smtClean="0"/>
              <a:t>07/01/19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44109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2BE9DB-C599-44D5-AF1C-C83D47C1A7CB}" type="datetimeFigureOut">
              <a:rPr lang="en-GB" smtClean="0"/>
              <a:t>07/01/19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225308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2BE9DB-C599-44D5-AF1C-C83D47C1A7CB}" type="datetimeFigureOut">
              <a:rPr lang="en-GB" smtClean="0"/>
              <a:t>07/01/19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1721768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2BE9DB-C599-44D5-AF1C-C83D47C1A7CB}" type="datetimeFigureOut">
              <a:rPr lang="en-GB" smtClean="0"/>
              <a:t>07/01/19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873653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2BE9DB-C599-44D5-AF1C-C83D47C1A7CB}" type="datetimeFigureOut">
              <a:rPr lang="en-GB" smtClean="0"/>
              <a:t>07/01/19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82895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2BE9DB-C599-44D5-AF1C-C83D47C1A7CB}" type="datetimeFigureOut">
              <a:rPr lang="en-GB" smtClean="0"/>
              <a:t>07/01/19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53802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BE9DB-C599-44D5-AF1C-C83D47C1A7CB}" type="datetimeFigureOut">
              <a:rPr lang="en-GB" smtClean="0"/>
              <a:t>07/01/19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25916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2BE9DB-C599-44D5-AF1C-C83D47C1A7CB}" type="datetimeFigureOut">
              <a:rPr lang="en-GB" smtClean="0"/>
              <a:t>07/01/19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1549250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2BE9DB-C599-44D5-AF1C-C83D47C1A7CB}" type="datetimeFigureOut">
              <a:rPr lang="en-GB" smtClean="0"/>
              <a:t>07/01/19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28770627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92BE9DB-C599-44D5-AF1C-C83D47C1A7CB}" type="datetimeFigureOut">
              <a:rPr lang="en-GB" smtClean="0"/>
              <a:t>07/01/19</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2939BE-4F4A-45B7-98F6-D83B79D86B9C}" type="slidenum">
              <a:rPr lang="en-GB" smtClean="0"/>
              <a:t>‹#›</a:t>
            </a:fld>
            <a:endParaRPr lang="en-GB"/>
          </a:p>
        </p:txBody>
      </p:sp>
    </p:spTree>
    <p:extLst>
      <p:ext uri="{BB962C8B-B14F-4D97-AF65-F5344CB8AC3E}">
        <p14:creationId xmlns:p14="http://schemas.microsoft.com/office/powerpoint/2010/main" val="27319681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Oval 173"/>
          <p:cNvSpPr/>
          <p:nvPr/>
        </p:nvSpPr>
        <p:spPr>
          <a:xfrm rot="18964077">
            <a:off x="2025900" y="4384643"/>
            <a:ext cx="751596" cy="779074"/>
          </a:xfrm>
          <a:prstGeom prst="ellipse">
            <a:avLst/>
          </a:prstGeom>
          <a:solidFill>
            <a:srgbClr val="FFFF00">
              <a:alpha val="42000"/>
            </a:srgbClr>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87" name="TextBox 186"/>
          <p:cNvSpPr txBox="1"/>
          <p:nvPr/>
        </p:nvSpPr>
        <p:spPr>
          <a:xfrm>
            <a:off x="2139809" y="4641362"/>
            <a:ext cx="528430"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black"/>
                </a:solidFill>
                <a:effectLst/>
                <a:uLnTx/>
                <a:uFillTx/>
              </a:rPr>
              <a:t>G0</a:t>
            </a:r>
          </a:p>
        </p:txBody>
      </p:sp>
      <p:sp>
        <p:nvSpPr>
          <p:cNvPr id="179" name="Block Arc 178"/>
          <p:cNvSpPr/>
          <p:nvPr/>
        </p:nvSpPr>
        <p:spPr>
          <a:xfrm rot="19433253">
            <a:off x="1647708" y="1362679"/>
            <a:ext cx="3852000" cy="3743999"/>
          </a:xfrm>
          <a:prstGeom prst="blockArc">
            <a:avLst>
              <a:gd name="adj1" fmla="val 16486874"/>
              <a:gd name="adj2" fmla="val 20644887"/>
              <a:gd name="adj3" fmla="val 11187"/>
            </a:avLst>
          </a:prstGeom>
          <a:gradFill flip="none" rotWithShape="1">
            <a:gsLst>
              <a:gs pos="99000">
                <a:srgbClr val="FF9B1A"/>
              </a:gs>
              <a:gs pos="100000">
                <a:srgbClr val="FFFF00"/>
              </a:gs>
            </a:gsLst>
            <a:lin ang="10320000" scaled="0"/>
            <a:tileRect/>
          </a:gra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a:endParaRPr>
          </a:p>
        </p:txBody>
      </p:sp>
      <p:sp>
        <p:nvSpPr>
          <p:cNvPr id="173" name="Arc 172"/>
          <p:cNvSpPr/>
          <p:nvPr/>
        </p:nvSpPr>
        <p:spPr>
          <a:xfrm rot="8428188">
            <a:off x="2907771" y="3867146"/>
            <a:ext cx="2074504" cy="1647424"/>
          </a:xfrm>
          <a:prstGeom prst="arc">
            <a:avLst>
              <a:gd name="adj1" fmla="val 16592478"/>
              <a:gd name="adj2" fmla="val 1464971"/>
            </a:avLst>
          </a:prstGeom>
          <a:solidFill>
            <a:srgbClr val="970000"/>
          </a:solidFill>
          <a:ln w="25400" cap="flat" cmpd="sng" algn="ctr">
            <a:noFill/>
            <a:prstDash val="solid"/>
          </a:ln>
          <a:effectLst>
            <a:outerShdw blurRad="40000" dist="20000" dir="5400000" rotWithShape="0">
              <a:srgbClr val="000000">
                <a:alpha val="38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Calibri"/>
            </a:endParaRPr>
          </a:p>
        </p:txBody>
      </p:sp>
      <p:sp>
        <p:nvSpPr>
          <p:cNvPr id="176" name="Block Arc 175"/>
          <p:cNvSpPr/>
          <p:nvPr/>
        </p:nvSpPr>
        <p:spPr>
          <a:xfrm rot="9836945">
            <a:off x="1745534" y="1311156"/>
            <a:ext cx="3794045" cy="3754148"/>
          </a:xfrm>
          <a:prstGeom prst="blockArc">
            <a:avLst>
              <a:gd name="adj1" fmla="val 16304445"/>
              <a:gd name="adj2" fmla="val 18367290"/>
              <a:gd name="adj3" fmla="val 10790"/>
            </a:avLst>
          </a:prstGeom>
          <a:solidFill>
            <a:srgbClr val="970000"/>
          </a:solidFill>
          <a:ln w="9525" cap="flat" cmpd="sng" algn="ctr">
            <a:solidFill>
              <a:schemeClr val="tx1"/>
            </a:solid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Calibri"/>
            </a:endParaRPr>
          </a:p>
        </p:txBody>
      </p:sp>
      <p:sp>
        <p:nvSpPr>
          <p:cNvPr id="177" name="Block Arc 176"/>
          <p:cNvSpPr/>
          <p:nvPr/>
        </p:nvSpPr>
        <p:spPr>
          <a:xfrm rot="13218332">
            <a:off x="1755126" y="1346967"/>
            <a:ext cx="3794045" cy="3754148"/>
          </a:xfrm>
          <a:prstGeom prst="blockArc">
            <a:avLst>
              <a:gd name="adj1" fmla="val 15305810"/>
              <a:gd name="adj2" fmla="val 726644"/>
              <a:gd name="adj3" fmla="val 11182"/>
            </a:avLst>
          </a:prstGeom>
          <a:gradFill rotWithShape="1">
            <a:gsLst>
              <a:gs pos="39000">
                <a:srgbClr val="FFFF00"/>
              </a:gs>
              <a:gs pos="98000">
                <a:srgbClr val="FFA51B"/>
              </a:gs>
            </a:gsLst>
            <a:lin ang="2700000" scaled="0"/>
          </a:gradFill>
          <a:ln w="9525" cap="flat" cmpd="sng" algn="ctr">
            <a:solidFill>
              <a:schemeClr val="tx1"/>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Calibri"/>
            </a:endParaRPr>
          </a:p>
        </p:txBody>
      </p:sp>
      <p:sp>
        <p:nvSpPr>
          <p:cNvPr id="178" name="Block Arc 177"/>
          <p:cNvSpPr/>
          <p:nvPr/>
        </p:nvSpPr>
        <p:spPr>
          <a:xfrm rot="2252314">
            <a:off x="1693421" y="1310757"/>
            <a:ext cx="3794045" cy="3754148"/>
          </a:xfrm>
          <a:prstGeom prst="blockArc">
            <a:avLst>
              <a:gd name="adj1" fmla="val 16061716"/>
              <a:gd name="adj2" fmla="val 2007499"/>
              <a:gd name="adj3" fmla="val 10860"/>
            </a:avLst>
          </a:prstGeom>
          <a:gradFill rotWithShape="1">
            <a:gsLst>
              <a:gs pos="3000">
                <a:srgbClr val="FF9B1A"/>
              </a:gs>
              <a:gs pos="71000">
                <a:srgbClr val="FF0000">
                  <a:alpha val="99000"/>
                </a:srgbClr>
              </a:gs>
              <a:gs pos="94000">
                <a:srgbClr val="970000">
                  <a:alpha val="99000"/>
                </a:srgbClr>
              </a:gs>
            </a:gsLst>
            <a:lin ang="3300000" scaled="0"/>
          </a:gra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a:endParaRPr>
          </a:p>
        </p:txBody>
      </p:sp>
      <p:sp>
        <p:nvSpPr>
          <p:cNvPr id="180" name="TextBox 179"/>
          <p:cNvSpPr txBox="1"/>
          <p:nvPr/>
        </p:nvSpPr>
        <p:spPr>
          <a:xfrm>
            <a:off x="3387017" y="4645141"/>
            <a:ext cx="528430"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black"/>
                </a:solidFill>
                <a:effectLst/>
                <a:uLnTx/>
                <a:uFillTx/>
              </a:rPr>
              <a:t>M</a:t>
            </a:r>
          </a:p>
        </p:txBody>
      </p:sp>
      <p:sp>
        <p:nvSpPr>
          <p:cNvPr id="181" name="TextBox 180"/>
          <p:cNvSpPr txBox="1"/>
          <p:nvPr/>
        </p:nvSpPr>
        <p:spPr>
          <a:xfrm>
            <a:off x="5023366" y="3154323"/>
            <a:ext cx="528430"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black"/>
                </a:solidFill>
                <a:effectLst/>
                <a:uLnTx/>
                <a:uFillTx/>
              </a:rPr>
              <a:t>G2</a:t>
            </a:r>
          </a:p>
        </p:txBody>
      </p:sp>
      <p:sp>
        <p:nvSpPr>
          <p:cNvPr id="182" name="TextBox 181"/>
          <p:cNvSpPr txBox="1"/>
          <p:nvPr/>
        </p:nvSpPr>
        <p:spPr>
          <a:xfrm>
            <a:off x="1733220" y="3154323"/>
            <a:ext cx="528430"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black"/>
                </a:solidFill>
                <a:effectLst/>
                <a:uLnTx/>
                <a:uFillTx/>
              </a:rPr>
              <a:t>G1</a:t>
            </a:r>
          </a:p>
        </p:txBody>
      </p:sp>
      <p:sp>
        <p:nvSpPr>
          <p:cNvPr id="183" name="TextBox 182"/>
          <p:cNvSpPr txBox="1"/>
          <p:nvPr/>
        </p:nvSpPr>
        <p:spPr>
          <a:xfrm rot="21478065">
            <a:off x="3383656" y="1384978"/>
            <a:ext cx="381516"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black"/>
                </a:solidFill>
                <a:effectLst/>
                <a:uLnTx/>
                <a:uFillTx/>
              </a:rPr>
              <a:t>S</a:t>
            </a:r>
          </a:p>
        </p:txBody>
      </p:sp>
      <p:sp>
        <p:nvSpPr>
          <p:cNvPr id="184" name="TextBox 183"/>
          <p:cNvSpPr txBox="1"/>
          <p:nvPr/>
        </p:nvSpPr>
        <p:spPr>
          <a:xfrm rot="2150316">
            <a:off x="2376184" y="4359802"/>
            <a:ext cx="528430" cy="28423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Early</a:t>
            </a:r>
          </a:p>
        </p:txBody>
      </p:sp>
      <p:sp>
        <p:nvSpPr>
          <p:cNvPr id="185" name="TextBox 184"/>
          <p:cNvSpPr txBox="1"/>
          <p:nvPr/>
        </p:nvSpPr>
        <p:spPr>
          <a:xfrm rot="17233060">
            <a:off x="1788120" y="2426864"/>
            <a:ext cx="528430" cy="28423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Late</a:t>
            </a:r>
          </a:p>
        </p:txBody>
      </p:sp>
      <p:sp>
        <p:nvSpPr>
          <p:cNvPr id="195" name="L-Shape 194"/>
          <p:cNvSpPr/>
          <p:nvPr/>
        </p:nvSpPr>
        <p:spPr>
          <a:xfrm rot="8617467" flipH="1">
            <a:off x="2381503" y="883906"/>
            <a:ext cx="988621" cy="1271816"/>
          </a:xfrm>
          <a:prstGeom prst="corner">
            <a:avLst>
              <a:gd name="adj1" fmla="val 26302"/>
              <a:gd name="adj2" fmla="val 21584"/>
            </a:avLst>
          </a:prstGeom>
          <a:solidFill>
            <a:sysClr val="windowText" lastClr="000000"/>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96" name="TextBox 195"/>
          <p:cNvSpPr txBox="1"/>
          <p:nvPr/>
        </p:nvSpPr>
        <p:spPr>
          <a:xfrm rot="19418646">
            <a:off x="2012464" y="936408"/>
            <a:ext cx="1174879" cy="2616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prstClr val="white"/>
                </a:solidFill>
                <a:effectLst/>
                <a:uLnTx/>
                <a:uFillTx/>
              </a:rPr>
              <a:t>G1/S </a:t>
            </a:r>
            <a:r>
              <a:rPr kumimoji="0" lang="en-GB" sz="1000" b="1" i="0" u="none" strike="noStrike" kern="0" cap="none" spc="0" normalizeH="0" baseline="0" noProof="0" dirty="0">
                <a:ln>
                  <a:noFill/>
                </a:ln>
                <a:solidFill>
                  <a:prstClr val="white"/>
                </a:solidFill>
                <a:effectLst/>
                <a:uLnTx/>
                <a:uFillTx/>
              </a:rPr>
              <a:t>checkpoint</a:t>
            </a:r>
          </a:p>
        </p:txBody>
      </p:sp>
      <p:sp>
        <p:nvSpPr>
          <p:cNvPr id="197" name="Rectangle 196"/>
          <p:cNvSpPr/>
          <p:nvPr/>
        </p:nvSpPr>
        <p:spPr>
          <a:xfrm rot="2138979">
            <a:off x="4549320" y="1523318"/>
            <a:ext cx="115868" cy="614193"/>
          </a:xfrm>
          <a:prstGeom prst="rect">
            <a:avLst/>
          </a:prstGeom>
          <a:solidFill>
            <a:sysClr val="window" lastClr="FFFFFF"/>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98" name="Rectangle 197"/>
          <p:cNvSpPr/>
          <p:nvPr/>
        </p:nvSpPr>
        <p:spPr>
          <a:xfrm rot="1377116">
            <a:off x="2888350" y="4523648"/>
            <a:ext cx="167529" cy="614193"/>
          </a:xfrm>
          <a:prstGeom prst="rect">
            <a:avLst/>
          </a:prstGeom>
          <a:solidFill>
            <a:sysClr val="window" lastClr="FFFFFF"/>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grpSp>
        <p:nvGrpSpPr>
          <p:cNvPr id="200" name="Group 199"/>
          <p:cNvGrpSpPr/>
          <p:nvPr/>
        </p:nvGrpSpPr>
        <p:grpSpPr>
          <a:xfrm>
            <a:off x="3232862" y="4983845"/>
            <a:ext cx="698763" cy="366445"/>
            <a:chOff x="5205375" y="8941460"/>
            <a:chExt cx="1252508" cy="599212"/>
          </a:xfrm>
        </p:grpSpPr>
        <p:sp>
          <p:nvSpPr>
            <p:cNvPr id="201" name="Rounded Rectangle 16"/>
            <p:cNvSpPr/>
            <p:nvPr/>
          </p:nvSpPr>
          <p:spPr>
            <a:xfrm>
              <a:off x="5492949" y="8989900"/>
              <a:ext cx="645287" cy="529806"/>
            </a:xfrm>
            <a:custGeom>
              <a:avLst/>
              <a:gdLst>
                <a:gd name="connsiteX0" fmla="*/ 0 w 686335"/>
                <a:gd name="connsiteY0" fmla="*/ 62273 h 373632"/>
                <a:gd name="connsiteX1" fmla="*/ 62273 w 686335"/>
                <a:gd name="connsiteY1" fmla="*/ 0 h 373632"/>
                <a:gd name="connsiteX2" fmla="*/ 624062 w 686335"/>
                <a:gd name="connsiteY2" fmla="*/ 0 h 373632"/>
                <a:gd name="connsiteX3" fmla="*/ 686335 w 686335"/>
                <a:gd name="connsiteY3" fmla="*/ 62273 h 373632"/>
                <a:gd name="connsiteX4" fmla="*/ 686335 w 686335"/>
                <a:gd name="connsiteY4" fmla="*/ 311359 h 373632"/>
                <a:gd name="connsiteX5" fmla="*/ 624062 w 686335"/>
                <a:gd name="connsiteY5" fmla="*/ 373632 h 373632"/>
                <a:gd name="connsiteX6" fmla="*/ 62273 w 686335"/>
                <a:gd name="connsiteY6" fmla="*/ 373632 h 373632"/>
                <a:gd name="connsiteX7" fmla="*/ 0 w 686335"/>
                <a:gd name="connsiteY7" fmla="*/ 311359 h 373632"/>
                <a:gd name="connsiteX8" fmla="*/ 0 w 686335"/>
                <a:gd name="connsiteY8" fmla="*/ 62273 h 373632"/>
                <a:gd name="connsiteX0" fmla="*/ 0 w 686335"/>
                <a:gd name="connsiteY0" fmla="*/ 62273 h 373632"/>
                <a:gd name="connsiteX1" fmla="*/ 62273 w 686335"/>
                <a:gd name="connsiteY1" fmla="*/ 0 h 373632"/>
                <a:gd name="connsiteX2" fmla="*/ 624062 w 686335"/>
                <a:gd name="connsiteY2" fmla="*/ 0 h 373632"/>
                <a:gd name="connsiteX3" fmla="*/ 686335 w 686335"/>
                <a:gd name="connsiteY3" fmla="*/ 62273 h 373632"/>
                <a:gd name="connsiteX4" fmla="*/ 686335 w 686335"/>
                <a:gd name="connsiteY4" fmla="*/ 311359 h 373632"/>
                <a:gd name="connsiteX5" fmla="*/ 624062 w 686335"/>
                <a:gd name="connsiteY5" fmla="*/ 373632 h 373632"/>
                <a:gd name="connsiteX6" fmla="*/ 62273 w 686335"/>
                <a:gd name="connsiteY6" fmla="*/ 373632 h 373632"/>
                <a:gd name="connsiteX7" fmla="*/ 0 w 686335"/>
                <a:gd name="connsiteY7" fmla="*/ 311359 h 373632"/>
                <a:gd name="connsiteX8" fmla="*/ 0 w 686335"/>
                <a:gd name="connsiteY8" fmla="*/ 62273 h 373632"/>
                <a:gd name="connsiteX0" fmla="*/ 0 w 686335"/>
                <a:gd name="connsiteY0" fmla="*/ 62273 h 373632"/>
                <a:gd name="connsiteX1" fmla="*/ 62273 w 686335"/>
                <a:gd name="connsiteY1" fmla="*/ 0 h 373632"/>
                <a:gd name="connsiteX2" fmla="*/ 624062 w 686335"/>
                <a:gd name="connsiteY2" fmla="*/ 0 h 373632"/>
                <a:gd name="connsiteX3" fmla="*/ 686335 w 686335"/>
                <a:gd name="connsiteY3" fmla="*/ 62273 h 373632"/>
                <a:gd name="connsiteX4" fmla="*/ 686335 w 686335"/>
                <a:gd name="connsiteY4" fmla="*/ 311359 h 373632"/>
                <a:gd name="connsiteX5" fmla="*/ 624062 w 686335"/>
                <a:gd name="connsiteY5" fmla="*/ 373632 h 373632"/>
                <a:gd name="connsiteX6" fmla="*/ 62273 w 686335"/>
                <a:gd name="connsiteY6" fmla="*/ 373632 h 373632"/>
                <a:gd name="connsiteX7" fmla="*/ 0 w 686335"/>
                <a:gd name="connsiteY7" fmla="*/ 311359 h 373632"/>
                <a:gd name="connsiteX8" fmla="*/ 0 w 686335"/>
                <a:gd name="connsiteY8" fmla="*/ 62273 h 373632"/>
                <a:gd name="connsiteX0" fmla="*/ 0 w 686335"/>
                <a:gd name="connsiteY0" fmla="*/ 62273 h 373632"/>
                <a:gd name="connsiteX1" fmla="*/ 62273 w 686335"/>
                <a:gd name="connsiteY1" fmla="*/ 0 h 373632"/>
                <a:gd name="connsiteX2" fmla="*/ 624062 w 686335"/>
                <a:gd name="connsiteY2" fmla="*/ 0 h 373632"/>
                <a:gd name="connsiteX3" fmla="*/ 686335 w 686335"/>
                <a:gd name="connsiteY3" fmla="*/ 62273 h 373632"/>
                <a:gd name="connsiteX4" fmla="*/ 686335 w 686335"/>
                <a:gd name="connsiteY4" fmla="*/ 311359 h 373632"/>
                <a:gd name="connsiteX5" fmla="*/ 624062 w 686335"/>
                <a:gd name="connsiteY5" fmla="*/ 373632 h 373632"/>
                <a:gd name="connsiteX6" fmla="*/ 62273 w 686335"/>
                <a:gd name="connsiteY6" fmla="*/ 373632 h 373632"/>
                <a:gd name="connsiteX7" fmla="*/ 0 w 686335"/>
                <a:gd name="connsiteY7" fmla="*/ 311359 h 373632"/>
                <a:gd name="connsiteX8" fmla="*/ 0 w 686335"/>
                <a:gd name="connsiteY8" fmla="*/ 62273 h 373632"/>
                <a:gd name="connsiteX0" fmla="*/ 0 w 686335"/>
                <a:gd name="connsiteY0" fmla="*/ 62273 h 373632"/>
                <a:gd name="connsiteX1" fmla="*/ 62273 w 686335"/>
                <a:gd name="connsiteY1" fmla="*/ 0 h 373632"/>
                <a:gd name="connsiteX2" fmla="*/ 624062 w 686335"/>
                <a:gd name="connsiteY2" fmla="*/ 0 h 373632"/>
                <a:gd name="connsiteX3" fmla="*/ 686335 w 686335"/>
                <a:gd name="connsiteY3" fmla="*/ 62273 h 373632"/>
                <a:gd name="connsiteX4" fmla="*/ 686335 w 686335"/>
                <a:gd name="connsiteY4" fmla="*/ 311359 h 373632"/>
                <a:gd name="connsiteX5" fmla="*/ 624062 w 686335"/>
                <a:gd name="connsiteY5" fmla="*/ 373632 h 373632"/>
                <a:gd name="connsiteX6" fmla="*/ 62273 w 686335"/>
                <a:gd name="connsiteY6" fmla="*/ 373632 h 373632"/>
                <a:gd name="connsiteX7" fmla="*/ 0 w 686335"/>
                <a:gd name="connsiteY7" fmla="*/ 311359 h 373632"/>
                <a:gd name="connsiteX8" fmla="*/ 0 w 686335"/>
                <a:gd name="connsiteY8" fmla="*/ 62273 h 37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6335" h="373632">
                  <a:moveTo>
                    <a:pt x="0" y="62273"/>
                  </a:moveTo>
                  <a:cubicBezTo>
                    <a:pt x="0" y="27881"/>
                    <a:pt x="27881" y="0"/>
                    <a:pt x="62273" y="0"/>
                  </a:cubicBezTo>
                  <a:cubicBezTo>
                    <a:pt x="328911" y="200025"/>
                    <a:pt x="462199" y="120650"/>
                    <a:pt x="624062" y="0"/>
                  </a:cubicBezTo>
                  <a:cubicBezTo>
                    <a:pt x="658454" y="0"/>
                    <a:pt x="686335" y="27881"/>
                    <a:pt x="686335" y="62273"/>
                  </a:cubicBezTo>
                  <a:lnTo>
                    <a:pt x="686335" y="311359"/>
                  </a:lnTo>
                  <a:cubicBezTo>
                    <a:pt x="686335" y="345751"/>
                    <a:pt x="658454" y="373632"/>
                    <a:pt x="624062" y="373632"/>
                  </a:cubicBezTo>
                  <a:cubicBezTo>
                    <a:pt x="389174" y="170432"/>
                    <a:pt x="284461" y="205357"/>
                    <a:pt x="62273" y="373632"/>
                  </a:cubicBezTo>
                  <a:cubicBezTo>
                    <a:pt x="27881" y="373632"/>
                    <a:pt x="0" y="345751"/>
                    <a:pt x="0" y="311359"/>
                  </a:cubicBezTo>
                  <a:lnTo>
                    <a:pt x="0" y="62273"/>
                  </a:lnTo>
                  <a:close/>
                </a:path>
              </a:pathLst>
            </a:custGeom>
            <a:solidFill>
              <a:srgbClr val="4F81BD">
                <a:lumMod val="40000"/>
                <a:lumOff val="60000"/>
              </a:srgbClr>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202" name="Oval 201"/>
            <p:cNvSpPr/>
            <p:nvPr/>
          </p:nvSpPr>
          <p:spPr>
            <a:xfrm>
              <a:off x="5205375" y="8949162"/>
              <a:ext cx="571490" cy="591510"/>
            </a:xfrm>
            <a:prstGeom prst="ellipse">
              <a:avLst/>
            </a:prstGeom>
            <a:solidFill>
              <a:srgbClr val="4F81BD">
                <a:lumMod val="40000"/>
                <a:lumOff val="60000"/>
              </a:srgbClr>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203" name="Oval 202"/>
            <p:cNvSpPr/>
            <p:nvPr/>
          </p:nvSpPr>
          <p:spPr>
            <a:xfrm>
              <a:off x="5886393" y="8941460"/>
              <a:ext cx="571490" cy="591510"/>
            </a:xfrm>
            <a:prstGeom prst="ellipse">
              <a:avLst/>
            </a:prstGeom>
            <a:solidFill>
              <a:srgbClr val="4F81BD">
                <a:lumMod val="40000"/>
                <a:lumOff val="60000"/>
              </a:srgbClr>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204" name="Oval 203"/>
            <p:cNvSpPr/>
            <p:nvPr/>
          </p:nvSpPr>
          <p:spPr>
            <a:xfrm rot="1488962">
              <a:off x="5303175" y="9018825"/>
              <a:ext cx="110877" cy="247616"/>
            </a:xfrm>
            <a:prstGeom prst="ellipse">
              <a:avLst/>
            </a:prstGeom>
            <a:solidFill>
              <a:sysClr val="window" lastClr="FFFFFF"/>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205" name="Oval 204"/>
            <p:cNvSpPr/>
            <p:nvPr/>
          </p:nvSpPr>
          <p:spPr>
            <a:xfrm rot="20282366">
              <a:off x="6313091" y="9025961"/>
              <a:ext cx="106370" cy="241176"/>
            </a:xfrm>
            <a:prstGeom prst="ellipse">
              <a:avLst/>
            </a:prstGeom>
            <a:solidFill>
              <a:sysClr val="window" lastClr="FFFFFF"/>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grpSp>
      <p:sp>
        <p:nvSpPr>
          <p:cNvPr id="206" name="L-Shape 205"/>
          <p:cNvSpPr/>
          <p:nvPr/>
        </p:nvSpPr>
        <p:spPr>
          <a:xfrm rot="20501902" flipH="1">
            <a:off x="3093122" y="4422134"/>
            <a:ext cx="1202001" cy="1305532"/>
          </a:xfrm>
          <a:prstGeom prst="corner">
            <a:avLst>
              <a:gd name="adj1" fmla="val 26302"/>
              <a:gd name="adj2" fmla="val 21584"/>
            </a:avLst>
          </a:prstGeom>
          <a:solidFill>
            <a:sysClr val="windowText" lastClr="000000"/>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207" name="TextBox 206"/>
          <p:cNvSpPr txBox="1"/>
          <p:nvPr/>
        </p:nvSpPr>
        <p:spPr>
          <a:xfrm rot="20501981">
            <a:off x="3271590" y="5396455"/>
            <a:ext cx="1354027" cy="2616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prstClr val="white"/>
                </a:solidFill>
                <a:effectLst/>
                <a:uLnTx/>
                <a:uFillTx/>
              </a:rPr>
              <a:t>G2/M </a:t>
            </a:r>
            <a:r>
              <a:rPr kumimoji="0" lang="en-GB" sz="1000" b="1" i="0" u="none" strike="noStrike" kern="0" cap="none" spc="0" normalizeH="0" baseline="0" noProof="0" dirty="0">
                <a:ln>
                  <a:noFill/>
                </a:ln>
                <a:solidFill>
                  <a:prstClr val="white"/>
                </a:solidFill>
                <a:effectLst/>
                <a:uLnTx/>
                <a:uFillTx/>
              </a:rPr>
              <a:t>checkpoint</a:t>
            </a:r>
          </a:p>
        </p:txBody>
      </p:sp>
      <p:sp>
        <p:nvSpPr>
          <p:cNvPr id="87" name="Rectangle 86"/>
          <p:cNvSpPr/>
          <p:nvPr/>
        </p:nvSpPr>
        <p:spPr>
          <a:xfrm rot="1377116">
            <a:off x="3183456" y="3741822"/>
            <a:ext cx="167529" cy="794191"/>
          </a:xfrm>
          <a:prstGeom prst="rect">
            <a:avLst/>
          </a:prstGeom>
          <a:solidFill>
            <a:sysClr val="window" lastClr="FFFFFF"/>
          </a:solidFill>
          <a:ln w="9525" cap="flat" cmpd="sng" algn="ctr">
            <a:noFill/>
            <a:prstDash val="solid"/>
          </a:ln>
          <a:effectLst>
            <a:outerShdw blurRad="40000" dist="23000" dir="5400000" sx="1000" sy="1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cxnSp>
        <p:nvCxnSpPr>
          <p:cNvPr id="33" name="Straight Connector 32"/>
          <p:cNvCxnSpPr/>
          <p:nvPr/>
        </p:nvCxnSpPr>
        <p:spPr>
          <a:xfrm flipH="1" flipV="1">
            <a:off x="469281" y="2630139"/>
            <a:ext cx="1739900" cy="444500"/>
          </a:xfrm>
          <a:prstGeom prst="line">
            <a:avLst/>
          </a:prstGeom>
          <a:ln>
            <a:prstDash val="dash"/>
          </a:ln>
        </p:spPr>
        <p:style>
          <a:lnRef idx="2">
            <a:schemeClr val="dk1"/>
          </a:lnRef>
          <a:fillRef idx="0">
            <a:schemeClr val="dk1"/>
          </a:fillRef>
          <a:effectRef idx="1">
            <a:schemeClr val="dk1"/>
          </a:effectRef>
          <a:fontRef idx="minor">
            <a:schemeClr val="tx1"/>
          </a:fontRef>
        </p:style>
      </p:cxnSp>
      <p:grpSp>
        <p:nvGrpSpPr>
          <p:cNvPr id="41" name="Group 40"/>
          <p:cNvGrpSpPr/>
          <p:nvPr/>
        </p:nvGrpSpPr>
        <p:grpSpPr>
          <a:xfrm>
            <a:off x="2242603" y="3327127"/>
            <a:ext cx="906381" cy="811045"/>
            <a:chOff x="3767220" y="1687441"/>
            <a:chExt cx="1121866" cy="938193"/>
          </a:xfrm>
        </p:grpSpPr>
        <p:sp>
          <p:nvSpPr>
            <p:cNvPr id="102" name="Rounded Rectangle 101"/>
            <p:cNvSpPr/>
            <p:nvPr/>
          </p:nvSpPr>
          <p:spPr>
            <a:xfrm>
              <a:off x="3767220" y="2193954"/>
              <a:ext cx="1058988" cy="431680"/>
            </a:xfrm>
            <a:prstGeom prst="roundRect">
              <a:avLst/>
            </a:prstGeom>
            <a:gradFill flip="none" rotWithShape="1">
              <a:gsLst>
                <a:gs pos="0">
                  <a:srgbClr val="F637FF">
                    <a:shade val="30000"/>
                    <a:satMod val="115000"/>
                  </a:srgbClr>
                </a:gs>
                <a:gs pos="50000">
                  <a:srgbClr val="F637FF">
                    <a:shade val="67500"/>
                    <a:satMod val="115000"/>
                  </a:srgbClr>
                </a:gs>
                <a:gs pos="100000">
                  <a:srgbClr val="F637FF">
                    <a:shade val="100000"/>
                    <a:satMod val="115000"/>
                  </a:srgbClr>
                </a:gs>
              </a:gsLst>
              <a:path path="circle">
                <a:fillToRect l="50000" t="50000" r="50000" b="50000"/>
              </a:path>
              <a:tileRect/>
            </a:gra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Calibri"/>
              </a:endParaRPr>
            </a:p>
          </p:txBody>
        </p:sp>
        <p:sp>
          <p:nvSpPr>
            <p:cNvPr id="103" name="Oval 102"/>
            <p:cNvSpPr/>
            <p:nvPr/>
          </p:nvSpPr>
          <p:spPr>
            <a:xfrm rot="8640342">
              <a:off x="3836168" y="1687441"/>
              <a:ext cx="668381" cy="624656"/>
            </a:xfrm>
            <a:prstGeom prst="ellipse">
              <a:avLst/>
            </a:prstGeom>
            <a:gradFill flip="none" rotWithShape="1">
              <a:gsLst>
                <a:gs pos="0">
                  <a:srgbClr val="F637FF">
                    <a:tint val="66000"/>
                    <a:satMod val="160000"/>
                  </a:srgbClr>
                </a:gs>
                <a:gs pos="50000">
                  <a:srgbClr val="F637FF">
                    <a:tint val="44500"/>
                    <a:satMod val="160000"/>
                  </a:srgbClr>
                </a:gs>
                <a:gs pos="100000">
                  <a:srgbClr val="F637FF">
                    <a:tint val="23500"/>
                    <a:satMod val="160000"/>
                  </a:srgbClr>
                </a:gs>
              </a:gsLst>
              <a:path path="circle">
                <a:fillToRect l="50000" t="50000" r="50000" b="50000"/>
              </a:path>
              <a:tileRect/>
            </a:gradFill>
            <a:ln w="9525" cap="flat" cmpd="sng" algn="ctr">
              <a:solidFill>
                <a:schemeClr val="tx1"/>
              </a:solidFill>
              <a:prstDash val="solid"/>
            </a:ln>
            <a:effectLst>
              <a:outerShdw blurRad="40000" dist="23000" dir="5400000" rotWithShape="0">
                <a:srgbClr val="000000">
                  <a:alpha val="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04" name="TextBox 103"/>
            <p:cNvSpPr txBox="1"/>
            <p:nvPr/>
          </p:nvSpPr>
          <p:spPr>
            <a:xfrm>
              <a:off x="3773875" y="1743928"/>
              <a:ext cx="792967" cy="550773"/>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err="1">
                  <a:ln>
                    <a:noFill/>
                  </a:ln>
                  <a:solidFill>
                    <a:prstClr val="black"/>
                  </a:solidFill>
                  <a:effectLst/>
                  <a:uLnTx/>
                  <a:uFillTx/>
                </a:rPr>
                <a:t>Cyclin</a:t>
              </a:r>
              <a:r>
                <a:rPr kumimoji="0" lang="en-GB" sz="1200" b="1" i="0" u="none" strike="noStrike" kern="0" cap="none" spc="0" normalizeH="0" baseline="0" noProof="0" dirty="0">
                  <a:ln>
                    <a:noFill/>
                  </a:ln>
                  <a:solidFill>
                    <a:prstClr val="black"/>
                  </a:solidFill>
                  <a:effectLst/>
                  <a:uLnTx/>
                  <a:uFillTx/>
                </a:rPr>
                <a:t> D</a:t>
              </a:r>
            </a:p>
          </p:txBody>
        </p:sp>
        <p:sp>
          <p:nvSpPr>
            <p:cNvPr id="105" name="TextBox 104"/>
            <p:cNvSpPr txBox="1"/>
            <p:nvPr/>
          </p:nvSpPr>
          <p:spPr>
            <a:xfrm>
              <a:off x="3930807" y="2295278"/>
              <a:ext cx="958279" cy="32879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CDK 4/6</a:t>
              </a:r>
            </a:p>
          </p:txBody>
        </p:sp>
      </p:grpSp>
      <p:grpSp>
        <p:nvGrpSpPr>
          <p:cNvPr id="44" name="Group 43"/>
          <p:cNvGrpSpPr/>
          <p:nvPr/>
        </p:nvGrpSpPr>
        <p:grpSpPr>
          <a:xfrm>
            <a:off x="367682" y="2896838"/>
            <a:ext cx="1138308" cy="369332"/>
            <a:chOff x="790971" y="1505848"/>
            <a:chExt cx="2250216" cy="645125"/>
          </a:xfrm>
        </p:grpSpPr>
        <p:sp>
          <p:nvSpPr>
            <p:cNvPr id="144" name="Rounded Rectangle 143"/>
            <p:cNvSpPr/>
            <p:nvPr/>
          </p:nvSpPr>
          <p:spPr>
            <a:xfrm>
              <a:off x="1421928" y="1616766"/>
              <a:ext cx="1176633" cy="45873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noProof="0">
                <a:ln>
                  <a:noFill/>
                </a:ln>
                <a:solidFill>
                  <a:prstClr val="white"/>
                </a:solidFill>
                <a:effectLst/>
                <a:uLnTx/>
                <a:uFillTx/>
                <a:latin typeface="Calibri"/>
              </a:endParaRPr>
            </a:p>
          </p:txBody>
        </p:sp>
        <p:sp>
          <p:nvSpPr>
            <p:cNvPr id="145" name="Oval 144"/>
            <p:cNvSpPr/>
            <p:nvPr/>
          </p:nvSpPr>
          <p:spPr>
            <a:xfrm>
              <a:off x="790971" y="1505850"/>
              <a:ext cx="734273" cy="608208"/>
            </a:xfrm>
            <a:prstGeom prst="ellipse">
              <a:avLst/>
            </a:prstGeom>
            <a:gradFill rotWithShape="1">
              <a:gsLst>
                <a:gs pos="0">
                  <a:srgbClr val="C0504D">
                    <a:tint val="100000"/>
                    <a:shade val="100000"/>
                    <a:satMod val="130000"/>
                  </a:srgbClr>
                </a:gs>
                <a:gs pos="100000">
                  <a:srgbClr val="C0504D">
                    <a:tint val="50000"/>
                    <a:shade val="100000"/>
                    <a:satMod val="350000"/>
                  </a:srgbClr>
                </a:gs>
              </a:gsLst>
              <a:lin ang="16200000" scaled="0"/>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noProof="0">
                <a:ln>
                  <a:noFill/>
                </a:ln>
                <a:solidFill>
                  <a:prstClr val="white"/>
                </a:solidFill>
                <a:effectLst/>
                <a:uLnTx/>
                <a:uFillTx/>
                <a:latin typeface="Calibri"/>
              </a:endParaRPr>
            </a:p>
          </p:txBody>
        </p:sp>
        <p:sp>
          <p:nvSpPr>
            <p:cNvPr id="146" name="TextBox 145"/>
            <p:cNvSpPr txBox="1"/>
            <p:nvPr/>
          </p:nvSpPr>
          <p:spPr>
            <a:xfrm>
              <a:off x="816076" y="1565005"/>
              <a:ext cx="878691" cy="496476"/>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err="1">
                  <a:ln>
                    <a:noFill/>
                  </a:ln>
                  <a:solidFill>
                    <a:prstClr val="black"/>
                  </a:solidFill>
                  <a:effectLst/>
                  <a:uLnTx/>
                  <a:uFillTx/>
                </a:rPr>
                <a:t>Rb</a:t>
              </a:r>
              <a:endParaRPr kumimoji="0" lang="en-GB" sz="1247" b="1" i="0" u="none" strike="noStrike" kern="0" cap="none" spc="0" normalizeH="0" baseline="0" noProof="0" dirty="0">
                <a:ln>
                  <a:noFill/>
                </a:ln>
                <a:solidFill>
                  <a:prstClr val="black"/>
                </a:solidFill>
                <a:effectLst/>
                <a:uLnTx/>
                <a:uFillTx/>
              </a:endParaRPr>
            </a:p>
          </p:txBody>
        </p:sp>
        <p:sp>
          <p:nvSpPr>
            <p:cNvPr id="147" name="TextBox 146"/>
            <p:cNvSpPr txBox="1"/>
            <p:nvPr/>
          </p:nvSpPr>
          <p:spPr>
            <a:xfrm>
              <a:off x="1495564" y="1595585"/>
              <a:ext cx="994208" cy="496476"/>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E2F</a:t>
              </a:r>
            </a:p>
          </p:txBody>
        </p:sp>
        <p:sp>
          <p:nvSpPr>
            <p:cNvPr id="149" name="Rectangle 148"/>
            <p:cNvSpPr/>
            <p:nvPr/>
          </p:nvSpPr>
          <p:spPr>
            <a:xfrm>
              <a:off x="2676138" y="1505848"/>
              <a:ext cx="365049" cy="645125"/>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noProof="0" dirty="0">
                <a:ln>
                  <a:noFill/>
                </a:ln>
                <a:solidFill>
                  <a:srgbClr val="FF0000"/>
                </a:solidFill>
                <a:effectLst/>
                <a:uLnTx/>
                <a:uFillTx/>
              </a:endParaRPr>
            </a:p>
          </p:txBody>
        </p:sp>
      </p:grpSp>
      <p:grpSp>
        <p:nvGrpSpPr>
          <p:cNvPr id="71" name="Group 70"/>
          <p:cNvGrpSpPr/>
          <p:nvPr/>
        </p:nvGrpSpPr>
        <p:grpSpPr>
          <a:xfrm>
            <a:off x="1218468" y="2096739"/>
            <a:ext cx="512347" cy="578190"/>
            <a:chOff x="1219087" y="3543300"/>
            <a:chExt cx="512347" cy="578190"/>
          </a:xfrm>
        </p:grpSpPr>
        <p:sp>
          <p:nvSpPr>
            <p:cNvPr id="154" name="Oval 153"/>
            <p:cNvSpPr/>
            <p:nvPr/>
          </p:nvSpPr>
          <p:spPr>
            <a:xfrm>
              <a:off x="1282701" y="3543300"/>
              <a:ext cx="371444" cy="348197"/>
            </a:xfrm>
            <a:prstGeom prst="ellipse">
              <a:avLst/>
            </a:prstGeom>
            <a:gradFill rotWithShape="1">
              <a:gsLst>
                <a:gs pos="0">
                  <a:srgbClr val="C0504D">
                    <a:tint val="100000"/>
                    <a:shade val="100000"/>
                    <a:satMod val="130000"/>
                  </a:srgbClr>
                </a:gs>
                <a:gs pos="100000">
                  <a:srgbClr val="C0504D">
                    <a:tint val="50000"/>
                    <a:shade val="100000"/>
                    <a:satMod val="350000"/>
                  </a:srgbClr>
                </a:gs>
              </a:gsLst>
              <a:lin ang="16200000" scaled="0"/>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noProof="0">
                <a:ln>
                  <a:noFill/>
                </a:ln>
                <a:solidFill>
                  <a:prstClr val="white"/>
                </a:solidFill>
                <a:effectLst/>
                <a:uLnTx/>
                <a:uFillTx/>
                <a:latin typeface="Calibri"/>
              </a:endParaRPr>
            </a:p>
          </p:txBody>
        </p:sp>
        <p:sp>
          <p:nvSpPr>
            <p:cNvPr id="155" name="TextBox 154"/>
            <p:cNvSpPr txBox="1"/>
            <p:nvPr/>
          </p:nvSpPr>
          <p:spPr>
            <a:xfrm>
              <a:off x="1286934" y="3577166"/>
              <a:ext cx="444500" cy="28423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err="1">
                  <a:ln>
                    <a:noFill/>
                  </a:ln>
                  <a:solidFill>
                    <a:prstClr val="black"/>
                  </a:solidFill>
                  <a:effectLst/>
                  <a:uLnTx/>
                  <a:uFillTx/>
                </a:rPr>
                <a:t>Rb</a:t>
              </a:r>
              <a:endParaRPr kumimoji="0" lang="en-GB" sz="1247" b="1" i="0" u="none" strike="noStrike" kern="0" cap="none" spc="0" normalizeH="0" baseline="0" noProof="0" dirty="0">
                <a:ln>
                  <a:noFill/>
                </a:ln>
                <a:solidFill>
                  <a:prstClr val="black"/>
                </a:solidFill>
                <a:effectLst/>
                <a:uLnTx/>
                <a:uFillTx/>
              </a:endParaRPr>
            </a:p>
          </p:txBody>
        </p:sp>
        <p:grpSp>
          <p:nvGrpSpPr>
            <p:cNvPr id="161" name="Group 160"/>
            <p:cNvGrpSpPr/>
            <p:nvPr/>
          </p:nvGrpSpPr>
          <p:grpSpPr>
            <a:xfrm>
              <a:off x="1219087" y="3811666"/>
              <a:ext cx="285930" cy="309824"/>
              <a:chOff x="3556497" y="3193176"/>
              <a:chExt cx="285930" cy="309824"/>
            </a:xfrm>
          </p:grpSpPr>
          <p:sp>
            <p:nvSpPr>
              <p:cNvPr id="162" name="Explosion 1 161"/>
              <p:cNvSpPr/>
              <p:nvPr/>
            </p:nvSpPr>
            <p:spPr>
              <a:xfrm>
                <a:off x="3556497" y="3193176"/>
                <a:ext cx="285930" cy="309824"/>
              </a:xfrm>
              <a:prstGeom prst="irregularSeal1">
                <a:avLst/>
              </a:prstGeom>
              <a:gradFill rotWithShape="1">
                <a:gsLst>
                  <a:gs pos="0">
                    <a:srgbClr val="FFFF00"/>
                  </a:gs>
                  <a:gs pos="100000">
                    <a:srgbClr val="4F81BD">
                      <a:tint val="50000"/>
                      <a:shade val="100000"/>
                      <a:satMod val="350000"/>
                    </a:srgbClr>
                  </a:gs>
                  <a:gs pos="91000">
                    <a:sysClr val="window" lastClr="FFFFFF"/>
                  </a:gs>
                </a:gsLst>
                <a:lin ang="16200000" scaled="0"/>
              </a:gra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1" i="0" u="none" strike="noStrike" kern="0" cap="none" spc="0" normalizeH="0" baseline="0" noProof="0">
                  <a:ln>
                    <a:noFill/>
                  </a:ln>
                  <a:solidFill>
                    <a:prstClr val="white"/>
                  </a:solidFill>
                  <a:effectLst/>
                  <a:uLnTx/>
                  <a:uFillTx/>
                  <a:latin typeface="Calibri"/>
                </a:endParaRPr>
              </a:p>
            </p:txBody>
          </p:sp>
          <p:sp>
            <p:nvSpPr>
              <p:cNvPr id="163" name="Rectangle 162"/>
              <p:cNvSpPr/>
              <p:nvPr/>
            </p:nvSpPr>
            <p:spPr>
              <a:xfrm>
                <a:off x="3566939" y="3197360"/>
                <a:ext cx="268022" cy="284245"/>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P</a:t>
                </a:r>
                <a:endParaRPr kumimoji="0" lang="en-US" sz="1247" b="1" i="0" u="none" strike="noStrike" kern="0" cap="none" spc="0" normalizeH="0" baseline="0" noProof="0" dirty="0">
                  <a:ln>
                    <a:noFill/>
                  </a:ln>
                  <a:solidFill>
                    <a:prstClr val="black"/>
                  </a:solidFill>
                  <a:effectLst/>
                  <a:uLnTx/>
                  <a:uFillTx/>
                </a:endParaRPr>
              </a:p>
            </p:txBody>
          </p:sp>
        </p:grpSp>
      </p:grpSp>
      <p:sp>
        <p:nvSpPr>
          <p:cNvPr id="54" name="Freeform 53"/>
          <p:cNvSpPr/>
          <p:nvPr/>
        </p:nvSpPr>
        <p:spPr>
          <a:xfrm rot="20393746">
            <a:off x="1218581" y="2604739"/>
            <a:ext cx="495300" cy="419100"/>
          </a:xfrm>
          <a:custGeom>
            <a:avLst/>
            <a:gdLst>
              <a:gd name="connsiteX0" fmla="*/ 0 w 698500"/>
              <a:gd name="connsiteY0" fmla="*/ 698500 h 698500"/>
              <a:gd name="connsiteX1" fmla="*/ 469900 w 698500"/>
              <a:gd name="connsiteY1" fmla="*/ 508000 h 698500"/>
              <a:gd name="connsiteX2" fmla="*/ 698500 w 698500"/>
              <a:gd name="connsiteY2" fmla="*/ 0 h 698500"/>
            </a:gdLst>
            <a:ahLst/>
            <a:cxnLst>
              <a:cxn ang="0">
                <a:pos x="connsiteX0" y="connsiteY0"/>
              </a:cxn>
              <a:cxn ang="0">
                <a:pos x="connsiteX1" y="connsiteY1"/>
              </a:cxn>
              <a:cxn ang="0">
                <a:pos x="connsiteX2" y="connsiteY2"/>
              </a:cxn>
            </a:cxnLst>
            <a:rect l="l" t="t" r="r" b="b"/>
            <a:pathLst>
              <a:path w="698500" h="698500">
                <a:moveTo>
                  <a:pt x="0" y="698500"/>
                </a:moveTo>
                <a:cubicBezTo>
                  <a:pt x="176741" y="661458"/>
                  <a:pt x="353483" y="624417"/>
                  <a:pt x="469900" y="508000"/>
                </a:cubicBezTo>
                <a:cubicBezTo>
                  <a:pt x="586317" y="391583"/>
                  <a:pt x="698500" y="0"/>
                  <a:pt x="698500" y="0"/>
                </a:cubicBezTo>
              </a:path>
            </a:pathLst>
          </a:custGeom>
          <a:ln>
            <a:headEnd type="none"/>
            <a:tailEnd type="arrow"/>
          </a:ln>
        </p:spPr>
        <p:style>
          <a:lnRef idx="2">
            <a:schemeClr val="dk1"/>
          </a:lnRef>
          <a:fillRef idx="0">
            <a:schemeClr val="dk1"/>
          </a:fillRef>
          <a:effectRef idx="1">
            <a:schemeClr val="dk1"/>
          </a:effectRef>
          <a:fontRef idx="minor">
            <a:schemeClr val="tx1"/>
          </a:fontRef>
        </p:style>
        <p:txBody>
          <a:bodyPr rtlCol="0" anchor="ctr"/>
          <a:lstStyle/>
          <a:p>
            <a:pPr algn="ctr"/>
            <a:endParaRPr lang="en-GB" b="1"/>
          </a:p>
        </p:txBody>
      </p:sp>
      <p:grpSp>
        <p:nvGrpSpPr>
          <p:cNvPr id="165" name="Group 164"/>
          <p:cNvGrpSpPr/>
          <p:nvPr/>
        </p:nvGrpSpPr>
        <p:grpSpPr>
          <a:xfrm>
            <a:off x="1408968" y="2835005"/>
            <a:ext cx="285930" cy="309824"/>
            <a:chOff x="3556497" y="3193176"/>
            <a:chExt cx="285930" cy="309824"/>
          </a:xfrm>
        </p:grpSpPr>
        <p:sp>
          <p:nvSpPr>
            <p:cNvPr id="166" name="Explosion 1 165"/>
            <p:cNvSpPr/>
            <p:nvPr/>
          </p:nvSpPr>
          <p:spPr>
            <a:xfrm>
              <a:off x="3556497" y="3193176"/>
              <a:ext cx="285930" cy="309824"/>
            </a:xfrm>
            <a:prstGeom prst="irregularSeal1">
              <a:avLst/>
            </a:prstGeom>
            <a:gradFill rotWithShape="1">
              <a:gsLst>
                <a:gs pos="0">
                  <a:srgbClr val="FFFF00"/>
                </a:gs>
                <a:gs pos="100000">
                  <a:srgbClr val="4F81BD">
                    <a:tint val="50000"/>
                    <a:shade val="100000"/>
                    <a:satMod val="350000"/>
                  </a:srgbClr>
                </a:gs>
                <a:gs pos="91000">
                  <a:sysClr val="window" lastClr="FFFFFF"/>
                </a:gs>
              </a:gsLst>
              <a:lin ang="16200000" scaled="0"/>
            </a:gra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1" i="0" u="none" strike="noStrike" kern="0" cap="none" spc="0" normalizeH="0" baseline="0" noProof="0">
                <a:ln>
                  <a:noFill/>
                </a:ln>
                <a:solidFill>
                  <a:prstClr val="white"/>
                </a:solidFill>
                <a:effectLst/>
                <a:uLnTx/>
                <a:uFillTx/>
                <a:latin typeface="Calibri"/>
              </a:endParaRPr>
            </a:p>
          </p:txBody>
        </p:sp>
        <p:sp>
          <p:nvSpPr>
            <p:cNvPr id="167" name="Rectangle 166"/>
            <p:cNvSpPr/>
            <p:nvPr/>
          </p:nvSpPr>
          <p:spPr>
            <a:xfrm>
              <a:off x="3566939" y="3197360"/>
              <a:ext cx="268022" cy="284245"/>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P</a:t>
              </a:r>
              <a:endParaRPr kumimoji="0" lang="en-US" sz="1247" b="1" i="0" u="none" strike="noStrike" kern="0" cap="none" spc="0" normalizeH="0" baseline="0" noProof="0" dirty="0">
                <a:ln>
                  <a:noFill/>
                </a:ln>
                <a:solidFill>
                  <a:prstClr val="black"/>
                </a:solidFill>
                <a:effectLst/>
                <a:uLnTx/>
                <a:uFillTx/>
              </a:endParaRPr>
            </a:p>
          </p:txBody>
        </p:sp>
      </p:grpSp>
      <p:sp>
        <p:nvSpPr>
          <p:cNvPr id="210" name="Freeform 209"/>
          <p:cNvSpPr/>
          <p:nvPr/>
        </p:nvSpPr>
        <p:spPr>
          <a:xfrm rot="769217" flipH="1">
            <a:off x="1480912" y="3269072"/>
            <a:ext cx="669138" cy="652534"/>
          </a:xfrm>
          <a:custGeom>
            <a:avLst/>
            <a:gdLst>
              <a:gd name="connsiteX0" fmla="*/ 0 w 698500"/>
              <a:gd name="connsiteY0" fmla="*/ 698500 h 698500"/>
              <a:gd name="connsiteX1" fmla="*/ 469900 w 698500"/>
              <a:gd name="connsiteY1" fmla="*/ 508000 h 698500"/>
              <a:gd name="connsiteX2" fmla="*/ 698500 w 698500"/>
              <a:gd name="connsiteY2" fmla="*/ 0 h 698500"/>
            </a:gdLst>
            <a:ahLst/>
            <a:cxnLst>
              <a:cxn ang="0">
                <a:pos x="connsiteX0" y="connsiteY0"/>
              </a:cxn>
              <a:cxn ang="0">
                <a:pos x="connsiteX1" y="connsiteY1"/>
              </a:cxn>
              <a:cxn ang="0">
                <a:pos x="connsiteX2" y="connsiteY2"/>
              </a:cxn>
            </a:cxnLst>
            <a:rect l="l" t="t" r="r" b="b"/>
            <a:pathLst>
              <a:path w="698500" h="698500">
                <a:moveTo>
                  <a:pt x="0" y="698500"/>
                </a:moveTo>
                <a:cubicBezTo>
                  <a:pt x="176741" y="661458"/>
                  <a:pt x="353483" y="624417"/>
                  <a:pt x="469900" y="508000"/>
                </a:cubicBezTo>
                <a:cubicBezTo>
                  <a:pt x="586317" y="391583"/>
                  <a:pt x="698500" y="0"/>
                  <a:pt x="698500" y="0"/>
                </a:cubicBezTo>
              </a:path>
            </a:pathLst>
          </a:custGeom>
          <a:ln>
            <a:headEnd type="none"/>
            <a:tailEnd type="arrow"/>
          </a:ln>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grpSp>
        <p:nvGrpSpPr>
          <p:cNvPr id="171" name="Group 170"/>
          <p:cNvGrpSpPr/>
          <p:nvPr/>
        </p:nvGrpSpPr>
        <p:grpSpPr>
          <a:xfrm>
            <a:off x="2082068" y="3812905"/>
            <a:ext cx="291164" cy="309824"/>
            <a:chOff x="3556497" y="3193176"/>
            <a:chExt cx="291164" cy="309824"/>
          </a:xfrm>
        </p:grpSpPr>
        <p:sp>
          <p:nvSpPr>
            <p:cNvPr id="172" name="Explosion 1 171"/>
            <p:cNvSpPr/>
            <p:nvPr/>
          </p:nvSpPr>
          <p:spPr>
            <a:xfrm>
              <a:off x="3556497" y="3193176"/>
              <a:ext cx="285930" cy="309824"/>
            </a:xfrm>
            <a:prstGeom prst="irregularSeal1">
              <a:avLst/>
            </a:prstGeom>
            <a:gradFill rotWithShape="1">
              <a:gsLst>
                <a:gs pos="0">
                  <a:srgbClr val="FFFF00"/>
                </a:gs>
                <a:gs pos="100000">
                  <a:srgbClr val="4F81BD">
                    <a:tint val="50000"/>
                    <a:shade val="100000"/>
                    <a:satMod val="350000"/>
                  </a:srgbClr>
                </a:gs>
                <a:gs pos="91000">
                  <a:sysClr val="window" lastClr="FFFFFF"/>
                </a:gs>
              </a:gsLst>
              <a:lin ang="16200000" scaled="0"/>
            </a:gra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208" name="Rectangle 207"/>
            <p:cNvSpPr/>
            <p:nvPr/>
          </p:nvSpPr>
          <p:spPr>
            <a:xfrm>
              <a:off x="3579639" y="3197360"/>
              <a:ext cx="268022" cy="284245"/>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P</a:t>
              </a:r>
              <a:endParaRPr kumimoji="0" lang="en-US" sz="1247" b="1" i="0" u="none" strike="noStrike" kern="0" cap="none" spc="0" normalizeH="0" baseline="0" noProof="0" dirty="0">
                <a:ln>
                  <a:noFill/>
                </a:ln>
                <a:solidFill>
                  <a:prstClr val="black"/>
                </a:solidFill>
                <a:effectLst/>
                <a:uLnTx/>
                <a:uFillTx/>
              </a:endParaRPr>
            </a:p>
          </p:txBody>
        </p:sp>
      </p:grpSp>
      <p:sp>
        <p:nvSpPr>
          <p:cNvPr id="199" name="TextBox 198"/>
          <p:cNvSpPr txBox="1"/>
          <p:nvPr/>
        </p:nvSpPr>
        <p:spPr>
          <a:xfrm>
            <a:off x="3126111" y="4303490"/>
            <a:ext cx="875434" cy="253916"/>
          </a:xfrm>
          <a:prstGeom prst="rect">
            <a:avLst/>
          </a:prstGeom>
          <a:noFill/>
        </p:spPr>
        <p:txBody>
          <a:bodyPr wrap="square" rtlCol="0">
            <a:prstTxWarp prst="textArchDown">
              <a:avLst/>
            </a:prstTxWarp>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prstClr val="black"/>
                </a:solidFill>
                <a:effectLst/>
                <a:uLnTx/>
                <a:uFillTx/>
              </a:rPr>
              <a:t>Cell Division</a:t>
            </a:r>
          </a:p>
        </p:txBody>
      </p:sp>
      <p:sp>
        <p:nvSpPr>
          <p:cNvPr id="213" name="Rectangle 212"/>
          <p:cNvSpPr/>
          <p:nvPr/>
        </p:nvSpPr>
        <p:spPr>
          <a:xfrm rot="834943">
            <a:off x="357558" y="2508385"/>
            <a:ext cx="1160888" cy="261610"/>
          </a:xfrm>
          <a:prstGeom prst="rect">
            <a:avLst/>
          </a:prstGeom>
        </p:spPr>
        <p:txBody>
          <a:bodyPr wrap="none">
            <a:spAutoFit/>
          </a:bodyPr>
          <a:lstStyle/>
          <a:p>
            <a:r>
              <a:rPr lang="en-GB" sz="1100" b="1" kern="0" dirty="0"/>
              <a:t>Restriction point</a:t>
            </a:r>
            <a:endParaRPr lang="en-US" sz="1100" dirty="0"/>
          </a:p>
        </p:txBody>
      </p:sp>
      <p:sp>
        <p:nvSpPr>
          <p:cNvPr id="84" name="Bent Arrow 83"/>
          <p:cNvSpPr/>
          <p:nvPr/>
        </p:nvSpPr>
        <p:spPr>
          <a:xfrm rot="1343390">
            <a:off x="3787347" y="1509409"/>
            <a:ext cx="798808" cy="641355"/>
          </a:xfrm>
          <a:prstGeom prst="bentArrow">
            <a:avLst>
              <a:gd name="adj1" fmla="val 25000"/>
              <a:gd name="adj2" fmla="val 25000"/>
              <a:gd name="adj3" fmla="val 25000"/>
              <a:gd name="adj4" fmla="val 87500"/>
            </a:avLst>
          </a:prstGeom>
          <a:gradFill>
            <a:gsLst>
              <a:gs pos="25000">
                <a:srgbClr val="7AB655"/>
              </a:gs>
              <a:gs pos="65000">
                <a:srgbClr val="F3C114"/>
              </a:gs>
              <a:gs pos="84000">
                <a:srgbClr val="F09B1A"/>
              </a:gs>
            </a:gsLst>
            <a:lin ang="17640000" scaled="0"/>
          </a:gradFill>
          <a:ln>
            <a:gradFill>
              <a:gsLst>
                <a:gs pos="42000">
                  <a:schemeClr val="tx1"/>
                </a:gs>
                <a:gs pos="69000">
                  <a:schemeClr val="bg1">
                    <a:alpha val="31000"/>
                  </a:schemeClr>
                </a:gs>
              </a:gsLst>
              <a:lin ang="5400000" scaled="1"/>
            </a:gradFill>
          </a:ln>
          <a:effectLst>
            <a:outerShdw blurRad="57150" dist="19050" dir="5400000" sx="1000" sy="1000" algn="ctr" rotWithShape="0">
              <a:srgbClr val="000000">
                <a:alpha val="63000"/>
              </a:srgb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solidFill>
                <a:schemeClr val="tx1"/>
              </a:solidFill>
            </a:endParaRPr>
          </a:p>
        </p:txBody>
      </p:sp>
      <p:grpSp>
        <p:nvGrpSpPr>
          <p:cNvPr id="119" name="Group 118"/>
          <p:cNvGrpSpPr/>
          <p:nvPr/>
        </p:nvGrpSpPr>
        <p:grpSpPr>
          <a:xfrm>
            <a:off x="3401431" y="1859483"/>
            <a:ext cx="906379" cy="793113"/>
            <a:chOff x="3767220" y="1708184"/>
            <a:chExt cx="1121866" cy="917450"/>
          </a:xfrm>
        </p:grpSpPr>
        <p:sp>
          <p:nvSpPr>
            <p:cNvPr id="120" name="Rounded Rectangle 119"/>
            <p:cNvSpPr/>
            <p:nvPr/>
          </p:nvSpPr>
          <p:spPr>
            <a:xfrm>
              <a:off x="3767220" y="2193954"/>
              <a:ext cx="1058987" cy="431680"/>
            </a:xfrm>
            <a:prstGeom prst="roundRect">
              <a:avLst/>
            </a:prstGeom>
            <a:ln>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Calibri"/>
              </a:endParaRPr>
            </a:p>
          </p:txBody>
        </p:sp>
        <p:sp>
          <p:nvSpPr>
            <p:cNvPr id="121" name="Oval 120"/>
            <p:cNvSpPr/>
            <p:nvPr/>
          </p:nvSpPr>
          <p:spPr>
            <a:xfrm rot="8640342">
              <a:off x="3813973" y="1708184"/>
              <a:ext cx="668382" cy="624654"/>
            </a:xfrm>
            <a:prstGeom prst="ellipse">
              <a:avLst/>
            </a:prstGeom>
            <a:ln/>
          </p:spPr>
          <p:style>
            <a:lnRef idx="1">
              <a:schemeClr val="accent6"/>
            </a:lnRef>
            <a:fillRef idx="3">
              <a:schemeClr val="accent6"/>
            </a:fillRef>
            <a:effectRef idx="2">
              <a:schemeClr val="accent6"/>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22" name="TextBox 121"/>
            <p:cNvSpPr txBox="1"/>
            <p:nvPr/>
          </p:nvSpPr>
          <p:spPr>
            <a:xfrm>
              <a:off x="3773553" y="1766877"/>
              <a:ext cx="792968" cy="58301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err="1">
                  <a:ln>
                    <a:noFill/>
                  </a:ln>
                  <a:solidFill>
                    <a:prstClr val="black"/>
                  </a:solidFill>
                  <a:effectLst/>
                  <a:uLnTx/>
                  <a:uFillTx/>
                </a:rPr>
                <a:t>Cyclin</a:t>
              </a:r>
              <a:r>
                <a:rPr kumimoji="0" lang="en-GB" sz="1200" b="1" i="0" u="none" strike="noStrike" kern="0" cap="none" spc="0" normalizeH="0" baseline="0" noProof="0" dirty="0">
                  <a:ln>
                    <a:noFill/>
                  </a:ln>
                  <a:solidFill>
                    <a:prstClr val="black"/>
                  </a:solidFill>
                  <a:effectLst/>
                  <a:uLnTx/>
                  <a:uFillTx/>
                </a:rPr>
                <a:t> B</a:t>
              </a:r>
            </a:p>
          </p:txBody>
        </p:sp>
        <p:sp>
          <p:nvSpPr>
            <p:cNvPr id="123" name="TextBox 122"/>
            <p:cNvSpPr txBox="1"/>
            <p:nvPr/>
          </p:nvSpPr>
          <p:spPr>
            <a:xfrm>
              <a:off x="3930807" y="2295278"/>
              <a:ext cx="958279" cy="32879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CDK 1</a:t>
              </a:r>
            </a:p>
          </p:txBody>
        </p:sp>
      </p:grpSp>
      <p:sp>
        <p:nvSpPr>
          <p:cNvPr id="211" name="Chevron 210"/>
          <p:cNvSpPr/>
          <p:nvPr/>
        </p:nvSpPr>
        <p:spPr>
          <a:xfrm rot="1660938">
            <a:off x="4279087" y="1581896"/>
            <a:ext cx="586570" cy="524797"/>
          </a:xfrm>
          <a:prstGeom prst="chevron">
            <a:avLst>
              <a:gd name="adj" fmla="val 48906"/>
            </a:avLst>
          </a:prstGeom>
          <a:gradFill flip="none" rotWithShape="1">
            <a:gsLst>
              <a:gs pos="60000">
                <a:srgbClr val="F09B1A"/>
              </a:gs>
              <a:gs pos="14000">
                <a:srgbClr val="E3E509"/>
              </a:gs>
            </a:gsLst>
            <a:lin ang="0" scaled="1"/>
            <a:tileRect/>
          </a:gradFill>
          <a:ln cap="flat">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85" name="Bent Arrow 84"/>
          <p:cNvSpPr/>
          <p:nvPr/>
        </p:nvSpPr>
        <p:spPr>
          <a:xfrm rot="9917179">
            <a:off x="4077787" y="4065160"/>
            <a:ext cx="806992" cy="805596"/>
          </a:xfrm>
          <a:prstGeom prst="bentArrow">
            <a:avLst>
              <a:gd name="adj1" fmla="val 23435"/>
              <a:gd name="adj2" fmla="val 25000"/>
              <a:gd name="adj3" fmla="val 25000"/>
              <a:gd name="adj4" fmla="val 87500"/>
            </a:avLst>
          </a:prstGeom>
          <a:gradFill>
            <a:gsLst>
              <a:gs pos="44000">
                <a:srgbClr val="FF7715"/>
              </a:gs>
              <a:gs pos="66000">
                <a:srgbClr val="C20202"/>
              </a:gs>
              <a:gs pos="98000">
                <a:srgbClr val="C50A05"/>
              </a:gs>
            </a:gsLst>
            <a:lin ang="17640000" scaled="0"/>
          </a:gradFill>
          <a:ln>
            <a:gradFill>
              <a:gsLst>
                <a:gs pos="66000">
                  <a:schemeClr val="tx1"/>
                </a:gs>
                <a:gs pos="100000">
                  <a:schemeClr val="bg1">
                    <a:alpha val="0"/>
                  </a:schemeClr>
                </a:gs>
              </a:gsLst>
              <a:lin ang="5400000" scaled="1"/>
            </a:gradFill>
          </a:ln>
          <a:effectLst>
            <a:outerShdw blurRad="57150" dist="19050" dir="5400000" sx="1000" sy="1000" algn="ctr" rotWithShape="0">
              <a:srgbClr val="000000">
                <a:alpha val="63000"/>
              </a:srgb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solidFill>
                <a:schemeClr val="tx1"/>
              </a:solidFill>
            </a:endParaRPr>
          </a:p>
        </p:txBody>
      </p:sp>
      <p:sp>
        <p:nvSpPr>
          <p:cNvPr id="212" name="Chevron 211"/>
          <p:cNvSpPr/>
          <p:nvPr/>
        </p:nvSpPr>
        <p:spPr>
          <a:xfrm rot="9326145">
            <a:off x="3923487" y="4502895"/>
            <a:ext cx="586570" cy="524797"/>
          </a:xfrm>
          <a:prstGeom prst="chevron">
            <a:avLst>
              <a:gd name="adj" fmla="val 48906"/>
            </a:avLst>
          </a:prstGeom>
          <a:gradFill flip="none" rotWithShape="1">
            <a:gsLst>
              <a:gs pos="18000">
                <a:srgbClr val="E21008"/>
              </a:gs>
              <a:gs pos="47000">
                <a:srgbClr val="970000"/>
              </a:gs>
            </a:gsLst>
            <a:lin ang="0" scaled="1"/>
            <a:tileRect/>
          </a:gradFill>
          <a:ln cap="flat">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grpSp>
        <p:nvGrpSpPr>
          <p:cNvPr id="132" name="Group 131"/>
          <p:cNvGrpSpPr/>
          <p:nvPr/>
        </p:nvGrpSpPr>
        <p:grpSpPr>
          <a:xfrm>
            <a:off x="3912249" y="3242819"/>
            <a:ext cx="965648" cy="793116"/>
            <a:chOff x="3767220" y="1708183"/>
            <a:chExt cx="1195225" cy="917451"/>
          </a:xfrm>
        </p:grpSpPr>
        <p:sp>
          <p:nvSpPr>
            <p:cNvPr id="133" name="Rounded Rectangle 132"/>
            <p:cNvSpPr/>
            <p:nvPr/>
          </p:nvSpPr>
          <p:spPr>
            <a:xfrm>
              <a:off x="3767220" y="2193954"/>
              <a:ext cx="1058987" cy="431680"/>
            </a:xfrm>
            <a:prstGeom prst="roundRect">
              <a:avLst/>
            </a:prstGeom>
            <a:gradFill>
              <a:gsLst>
                <a:gs pos="0">
                  <a:schemeClr val="accent4">
                    <a:satMod val="103000"/>
                    <a:lumMod val="102000"/>
                    <a:tint val="94000"/>
                  </a:schemeClr>
                </a:gs>
                <a:gs pos="100000">
                  <a:srgbClr val="FF0000"/>
                </a:gs>
              </a:gsLst>
              <a:lin ang="540000" scaled="0"/>
            </a:gradFill>
            <a:ln>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Calibri"/>
              </a:endParaRPr>
            </a:p>
          </p:txBody>
        </p:sp>
        <p:sp>
          <p:nvSpPr>
            <p:cNvPr id="134" name="Oval 133"/>
            <p:cNvSpPr/>
            <p:nvPr/>
          </p:nvSpPr>
          <p:spPr>
            <a:xfrm rot="8640342">
              <a:off x="4030343" y="1708183"/>
              <a:ext cx="668382" cy="624655"/>
            </a:xfrm>
            <a:prstGeom prst="ellipse">
              <a:avLst/>
            </a:prstGeom>
            <a:ln>
              <a:noFill/>
            </a:ln>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35" name="TextBox 134"/>
            <p:cNvSpPr txBox="1"/>
            <p:nvPr/>
          </p:nvSpPr>
          <p:spPr>
            <a:xfrm>
              <a:off x="4007361" y="1777190"/>
              <a:ext cx="731833" cy="534039"/>
            </a:xfrm>
            <a:prstGeom prst="rect">
              <a:avLst/>
            </a:prstGeom>
            <a:noFill/>
            <a:ln>
              <a:no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err="1">
                  <a:ln>
                    <a:noFill/>
                  </a:ln>
                  <a:solidFill>
                    <a:srgbClr val="FFFFFF"/>
                  </a:solidFill>
                  <a:effectLst/>
                  <a:uLnTx/>
                  <a:uFillTx/>
                </a:rPr>
                <a:t>Cyclin</a:t>
              </a:r>
              <a:r>
                <a:rPr kumimoji="0" lang="en-GB" sz="1200" b="1" i="0" u="none" strike="noStrike" kern="0" cap="none" spc="0" normalizeH="0" baseline="0" noProof="0" dirty="0">
                  <a:ln>
                    <a:noFill/>
                  </a:ln>
                  <a:solidFill>
                    <a:srgbClr val="FFFFFF"/>
                  </a:solidFill>
                  <a:effectLst/>
                  <a:uLnTx/>
                  <a:uFillTx/>
                </a:rPr>
                <a:t> A</a:t>
              </a:r>
            </a:p>
          </p:txBody>
        </p:sp>
        <p:sp>
          <p:nvSpPr>
            <p:cNvPr id="136" name="TextBox 135"/>
            <p:cNvSpPr txBox="1"/>
            <p:nvPr/>
          </p:nvSpPr>
          <p:spPr>
            <a:xfrm>
              <a:off x="4004168" y="2295278"/>
              <a:ext cx="958277" cy="328790"/>
            </a:xfrm>
            <a:prstGeom prst="rect">
              <a:avLst/>
            </a:prstGeom>
            <a:noFill/>
            <a:ln>
              <a:noFill/>
            </a:ln>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CDK 1/2</a:t>
              </a:r>
            </a:p>
          </p:txBody>
        </p:sp>
      </p:grpSp>
      <p:sp>
        <p:nvSpPr>
          <p:cNvPr id="88" name="Bent Arrow 87"/>
          <p:cNvSpPr/>
          <p:nvPr/>
        </p:nvSpPr>
        <p:spPr>
          <a:xfrm rot="19369590" flipV="1">
            <a:off x="1788095" y="1628978"/>
            <a:ext cx="916090" cy="631361"/>
          </a:xfrm>
          <a:prstGeom prst="bentArrow">
            <a:avLst>
              <a:gd name="adj1" fmla="val 25000"/>
              <a:gd name="adj2" fmla="val 25000"/>
              <a:gd name="adj3" fmla="val 25000"/>
              <a:gd name="adj4" fmla="val 87500"/>
            </a:avLst>
          </a:prstGeom>
          <a:gradFill>
            <a:gsLst>
              <a:gs pos="29000">
                <a:srgbClr val="4281CE"/>
              </a:gs>
              <a:gs pos="63000">
                <a:srgbClr val="F3C114"/>
              </a:gs>
              <a:gs pos="93000">
                <a:srgbClr val="F09B1A"/>
              </a:gs>
            </a:gsLst>
            <a:lin ang="17640000" scaled="0"/>
          </a:gradFill>
          <a:ln>
            <a:gradFill>
              <a:gsLst>
                <a:gs pos="74000">
                  <a:schemeClr val="tx1"/>
                </a:gs>
                <a:gs pos="85000">
                  <a:schemeClr val="accent1">
                    <a:lumMod val="30000"/>
                    <a:lumOff val="70000"/>
                    <a:alpha val="16000"/>
                  </a:schemeClr>
                </a:gs>
              </a:gsLst>
              <a:lin ang="5400000" scaled="1"/>
            </a:gradFill>
          </a:ln>
          <a:effectLst>
            <a:outerShdw blurRad="57150" dist="19050" dir="5400000" sx="1000" sy="1000" algn="ctr" rotWithShape="0">
              <a:srgbClr val="000000">
                <a:alpha val="63000"/>
              </a:srgb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solidFill>
                <a:schemeClr val="tx1"/>
              </a:solidFill>
            </a:endParaRPr>
          </a:p>
        </p:txBody>
      </p:sp>
      <p:sp>
        <p:nvSpPr>
          <p:cNvPr id="89" name="Bent Arrow 88"/>
          <p:cNvSpPr/>
          <p:nvPr/>
        </p:nvSpPr>
        <p:spPr>
          <a:xfrm rot="20519561">
            <a:off x="2151237" y="1814750"/>
            <a:ext cx="806992" cy="908456"/>
          </a:xfrm>
          <a:prstGeom prst="bentArrow">
            <a:avLst>
              <a:gd name="adj1" fmla="val 24250"/>
              <a:gd name="adj2" fmla="val 25000"/>
              <a:gd name="adj3" fmla="val 25000"/>
              <a:gd name="adj4" fmla="val 87500"/>
            </a:avLst>
          </a:prstGeom>
          <a:gradFill>
            <a:gsLst>
              <a:gs pos="26000">
                <a:srgbClr val="FF7715"/>
              </a:gs>
              <a:gs pos="7000">
                <a:srgbClr val="C20202"/>
              </a:gs>
              <a:gs pos="54000">
                <a:srgbClr val="EEBF19"/>
              </a:gs>
            </a:gsLst>
            <a:lin ang="17640000" scaled="0"/>
          </a:gradFill>
          <a:ln>
            <a:gradFill>
              <a:gsLst>
                <a:gs pos="40000">
                  <a:schemeClr val="tx1"/>
                </a:gs>
                <a:gs pos="100000">
                  <a:schemeClr val="accent1">
                    <a:lumMod val="30000"/>
                    <a:lumOff val="70000"/>
                    <a:alpha val="7000"/>
                  </a:schemeClr>
                </a:gs>
              </a:gsLst>
              <a:lin ang="5400000" scaled="1"/>
            </a:gradFill>
          </a:ln>
          <a:effectLst>
            <a:outerShdw blurRad="57150" dist="19050" dir="5400000" sx="1000" sy="1000" algn="ctr" rotWithShape="0">
              <a:srgbClr val="000000">
                <a:alpha val="63000"/>
              </a:srgb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GB">
              <a:solidFill>
                <a:schemeClr val="tx1"/>
              </a:solidFill>
            </a:endParaRPr>
          </a:p>
        </p:txBody>
      </p:sp>
      <p:sp>
        <p:nvSpPr>
          <p:cNvPr id="86" name="Chevron 85"/>
          <p:cNvSpPr/>
          <p:nvPr/>
        </p:nvSpPr>
        <p:spPr>
          <a:xfrm rot="19550288">
            <a:off x="2373580" y="1628954"/>
            <a:ext cx="586570" cy="524797"/>
          </a:xfrm>
          <a:prstGeom prst="chevron">
            <a:avLst>
              <a:gd name="adj" fmla="val 48906"/>
            </a:avLst>
          </a:prstGeom>
          <a:gradFill flip="none" rotWithShape="1">
            <a:gsLst>
              <a:gs pos="60000">
                <a:srgbClr val="F09B1A"/>
              </a:gs>
              <a:gs pos="14000">
                <a:srgbClr val="E3E509"/>
              </a:gs>
            </a:gsLst>
            <a:lin ang="0" scaled="1"/>
            <a:tileRect/>
          </a:gradFill>
          <a:ln cap="flat">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grpSp>
        <p:nvGrpSpPr>
          <p:cNvPr id="42" name="Group 41"/>
          <p:cNvGrpSpPr/>
          <p:nvPr/>
        </p:nvGrpSpPr>
        <p:grpSpPr>
          <a:xfrm>
            <a:off x="2295171" y="2347198"/>
            <a:ext cx="969881" cy="802079"/>
            <a:chOff x="2611522" y="7640156"/>
            <a:chExt cx="969881" cy="802079"/>
          </a:xfrm>
        </p:grpSpPr>
        <p:sp>
          <p:nvSpPr>
            <p:cNvPr id="113" name="Rounded Rectangle 112"/>
            <p:cNvSpPr/>
            <p:nvPr/>
          </p:nvSpPr>
          <p:spPr>
            <a:xfrm>
              <a:off x="2611522" y="8069058"/>
              <a:ext cx="855580" cy="373177"/>
            </a:xfrm>
            <a:prstGeom prst="roundRect">
              <a:avLst/>
            </a:prstGeom>
            <a:gradFill flip="none" rotWithShape="1">
              <a:gsLst>
                <a:gs pos="72000">
                  <a:srgbClr val="FF0000">
                    <a:alpha val="84000"/>
                  </a:srgbClr>
                </a:gs>
                <a:gs pos="15000">
                  <a:srgbClr val="FF5591"/>
                </a:gs>
              </a:gsLst>
              <a:path path="circle">
                <a:fillToRect l="50000" t="50000" r="50000" b="50000"/>
              </a:path>
              <a:tileRect/>
            </a:gradFill>
            <a:ln>
              <a:solidFill>
                <a:schemeClr val="tx1"/>
              </a:solidFill>
            </a:ln>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Calibri"/>
              </a:endParaRPr>
            </a:p>
          </p:txBody>
        </p:sp>
        <p:sp>
          <p:nvSpPr>
            <p:cNvPr id="114" name="Oval 113"/>
            <p:cNvSpPr/>
            <p:nvPr/>
          </p:nvSpPr>
          <p:spPr>
            <a:xfrm rot="8640342">
              <a:off x="2685157" y="7640156"/>
              <a:ext cx="540000" cy="540000"/>
            </a:xfrm>
            <a:prstGeom prst="ellipse">
              <a:avLst/>
            </a:prstGeom>
            <a:ln/>
          </p:spPr>
          <p:style>
            <a:lnRef idx="0">
              <a:schemeClr val="accent2"/>
            </a:lnRef>
            <a:fillRef idx="3">
              <a:schemeClr val="accent2"/>
            </a:fillRef>
            <a:effectRef idx="3">
              <a:schemeClr val="accent2"/>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15" name="TextBox 114"/>
            <p:cNvSpPr txBox="1"/>
            <p:nvPr/>
          </p:nvSpPr>
          <p:spPr>
            <a:xfrm>
              <a:off x="2654349" y="7683854"/>
              <a:ext cx="640656" cy="47613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err="1">
                  <a:ln>
                    <a:noFill/>
                  </a:ln>
                  <a:solidFill>
                    <a:prstClr val="black"/>
                  </a:solidFill>
                  <a:effectLst/>
                  <a:uLnTx/>
                  <a:uFillTx/>
                </a:rPr>
                <a:t>Cyclin</a:t>
              </a:r>
              <a:r>
                <a:rPr kumimoji="0" lang="en-GB" sz="1200" b="1" i="0" u="none" strike="noStrike" kern="0" cap="none" spc="0" normalizeH="0" baseline="0" noProof="0" dirty="0">
                  <a:ln>
                    <a:noFill/>
                  </a:ln>
                  <a:solidFill>
                    <a:prstClr val="black"/>
                  </a:solidFill>
                  <a:effectLst/>
                  <a:uLnTx/>
                  <a:uFillTx/>
                </a:rPr>
                <a:t> E</a:t>
              </a:r>
            </a:p>
          </p:txBody>
        </p:sp>
        <p:sp>
          <p:nvSpPr>
            <p:cNvPr id="116" name="TextBox 115"/>
            <p:cNvSpPr txBox="1"/>
            <p:nvPr/>
          </p:nvSpPr>
          <p:spPr>
            <a:xfrm>
              <a:off x="2807188" y="8156650"/>
              <a:ext cx="774215" cy="28423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srgbClr val="FFFFFF"/>
                  </a:solidFill>
                  <a:effectLst/>
                  <a:uLnTx/>
                  <a:uFillTx/>
                </a:rPr>
                <a:t>CDK </a:t>
              </a:r>
              <a:r>
                <a:rPr lang="en-GB" sz="1247" b="1" kern="0" dirty="0">
                  <a:solidFill>
                    <a:srgbClr val="FFFFFF"/>
                  </a:solidFill>
                </a:rPr>
                <a:t>2</a:t>
              </a:r>
              <a:endParaRPr kumimoji="0" lang="en-GB" sz="1247" b="1" i="0" u="none" strike="noStrike" kern="0" cap="none" spc="0" normalizeH="0" baseline="0" noProof="0" dirty="0">
                <a:ln>
                  <a:noFill/>
                </a:ln>
                <a:solidFill>
                  <a:srgbClr val="FFFFFF"/>
                </a:solidFill>
                <a:effectLst/>
                <a:uLnTx/>
                <a:uFillTx/>
              </a:endParaRPr>
            </a:p>
          </p:txBody>
        </p:sp>
      </p:grpSp>
      <p:grpSp>
        <p:nvGrpSpPr>
          <p:cNvPr id="70" name="Group 69"/>
          <p:cNvGrpSpPr/>
          <p:nvPr/>
        </p:nvGrpSpPr>
        <p:grpSpPr>
          <a:xfrm>
            <a:off x="1265581" y="1747554"/>
            <a:ext cx="595219" cy="284231"/>
            <a:chOff x="1639981" y="3256007"/>
            <a:chExt cx="595219" cy="284231"/>
          </a:xfrm>
        </p:grpSpPr>
        <p:sp>
          <p:nvSpPr>
            <p:cNvPr id="153" name="Rounded Rectangle 152"/>
            <p:cNvSpPr/>
            <p:nvPr/>
          </p:nvSpPr>
          <p:spPr>
            <a:xfrm>
              <a:off x="1639981" y="3276599"/>
              <a:ext cx="595219" cy="262625"/>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1" i="0" u="none" strike="noStrike" kern="0" cap="none" spc="0" normalizeH="0" baseline="0" noProof="0">
                <a:ln>
                  <a:noFill/>
                </a:ln>
                <a:solidFill>
                  <a:prstClr val="white"/>
                </a:solidFill>
                <a:effectLst/>
                <a:uLnTx/>
                <a:uFillTx/>
                <a:latin typeface="Calibri"/>
              </a:endParaRPr>
            </a:p>
          </p:txBody>
        </p:sp>
        <p:sp>
          <p:nvSpPr>
            <p:cNvPr id="156" name="TextBox 155"/>
            <p:cNvSpPr txBox="1"/>
            <p:nvPr/>
          </p:nvSpPr>
          <p:spPr>
            <a:xfrm>
              <a:off x="1685697" y="3256007"/>
              <a:ext cx="502936" cy="28423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E2F</a:t>
              </a:r>
            </a:p>
          </p:txBody>
        </p:sp>
      </p:grpSp>
      <p:sp>
        <p:nvSpPr>
          <p:cNvPr id="91" name="Hexagon 90">
            <a:extLst>
              <a:ext uri="{FF2B5EF4-FFF2-40B4-BE49-F238E27FC236}">
                <a16:creationId xmlns:a16="http://schemas.microsoft.com/office/drawing/2014/main" xmlns="" id="{255DF221-321D-FC4F-B1E4-4E9FA8B8AB38}"/>
              </a:ext>
            </a:extLst>
          </p:cNvPr>
          <p:cNvSpPr/>
          <p:nvPr/>
        </p:nvSpPr>
        <p:spPr>
          <a:xfrm>
            <a:off x="3905087" y="2052152"/>
            <a:ext cx="396000" cy="324000"/>
          </a:xfrm>
          <a:prstGeom prst="hexagon">
            <a:avLst/>
          </a:prstGeom>
          <a:ln>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94" name="Hexagon 93">
            <a:extLst>
              <a:ext uri="{FF2B5EF4-FFF2-40B4-BE49-F238E27FC236}">
                <a16:creationId xmlns:a16="http://schemas.microsoft.com/office/drawing/2014/main" xmlns="" id="{65E1F808-9E41-B44F-9A63-E53BCB977FDA}"/>
              </a:ext>
            </a:extLst>
          </p:cNvPr>
          <p:cNvSpPr/>
          <p:nvPr/>
        </p:nvSpPr>
        <p:spPr>
          <a:xfrm>
            <a:off x="3828520" y="3397610"/>
            <a:ext cx="396000" cy="324000"/>
          </a:xfrm>
          <a:prstGeom prst="hexagon">
            <a:avLst/>
          </a:prstGeom>
          <a:ln>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99" name="Hexagon 98">
            <a:extLst>
              <a:ext uri="{FF2B5EF4-FFF2-40B4-BE49-F238E27FC236}">
                <a16:creationId xmlns:a16="http://schemas.microsoft.com/office/drawing/2014/main" xmlns="" id="{C9B5A059-C071-B544-A95F-AFE1EE2A92E6}"/>
              </a:ext>
            </a:extLst>
          </p:cNvPr>
          <p:cNvSpPr/>
          <p:nvPr/>
        </p:nvSpPr>
        <p:spPr>
          <a:xfrm>
            <a:off x="3733768" y="3729276"/>
            <a:ext cx="396000" cy="324000"/>
          </a:xfrm>
          <a:prstGeom prst="hexagon">
            <a:avLst/>
          </a:prstGeom>
          <a:ln>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01" name="TextBox 100">
            <a:extLst>
              <a:ext uri="{FF2B5EF4-FFF2-40B4-BE49-F238E27FC236}">
                <a16:creationId xmlns:a16="http://schemas.microsoft.com/office/drawing/2014/main" xmlns="" id="{55537CAF-8154-7041-BEB3-093384CE20C7}"/>
              </a:ext>
            </a:extLst>
          </p:cNvPr>
          <p:cNvSpPr txBox="1"/>
          <p:nvPr/>
        </p:nvSpPr>
        <p:spPr>
          <a:xfrm rot="21478065">
            <a:off x="3960500" y="2026896"/>
            <a:ext cx="381516" cy="34823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663" b="1" i="0" u="none" strike="noStrike" kern="0" cap="none" spc="0" normalizeH="0" baseline="0" noProof="0" dirty="0">
                <a:ln>
                  <a:noFill/>
                </a:ln>
                <a:solidFill>
                  <a:prstClr val="black"/>
                </a:solidFill>
                <a:effectLst/>
                <a:uLnTx/>
                <a:uFillTx/>
              </a:rPr>
              <a:t>1</a:t>
            </a:r>
            <a:endParaRPr kumimoji="0" lang="en-GB" sz="1247" b="1" i="0" u="none" strike="noStrike" kern="0" cap="none" spc="0" normalizeH="0" baseline="0" noProof="0" dirty="0">
              <a:ln>
                <a:noFill/>
              </a:ln>
              <a:solidFill>
                <a:prstClr val="black"/>
              </a:solidFill>
              <a:effectLst/>
              <a:uLnTx/>
              <a:uFillTx/>
            </a:endParaRPr>
          </a:p>
        </p:txBody>
      </p:sp>
      <p:grpSp>
        <p:nvGrpSpPr>
          <p:cNvPr id="4" name="Group 3">
            <a:extLst>
              <a:ext uri="{FF2B5EF4-FFF2-40B4-BE49-F238E27FC236}">
                <a16:creationId xmlns:a16="http://schemas.microsoft.com/office/drawing/2014/main" xmlns="" id="{2538A241-FB68-2942-BA1C-6A8EA390D615}"/>
              </a:ext>
            </a:extLst>
          </p:cNvPr>
          <p:cNvGrpSpPr/>
          <p:nvPr/>
        </p:nvGrpSpPr>
        <p:grpSpPr>
          <a:xfrm>
            <a:off x="3022044" y="3744791"/>
            <a:ext cx="435583" cy="351308"/>
            <a:chOff x="3240118" y="5150629"/>
            <a:chExt cx="435583" cy="351308"/>
          </a:xfrm>
        </p:grpSpPr>
        <p:sp>
          <p:nvSpPr>
            <p:cNvPr id="100" name="Hexagon 99">
              <a:extLst>
                <a:ext uri="{FF2B5EF4-FFF2-40B4-BE49-F238E27FC236}">
                  <a16:creationId xmlns:a16="http://schemas.microsoft.com/office/drawing/2014/main" xmlns="" id="{96C887A4-DD8A-9A42-B418-4F4E161F420B}"/>
                </a:ext>
              </a:extLst>
            </p:cNvPr>
            <p:cNvSpPr/>
            <p:nvPr/>
          </p:nvSpPr>
          <p:spPr>
            <a:xfrm>
              <a:off x="3240118" y="5177937"/>
              <a:ext cx="396000" cy="324000"/>
            </a:xfrm>
            <a:prstGeom prst="hexagon">
              <a:avLst/>
            </a:prstGeom>
            <a:ln>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06" name="TextBox 105">
              <a:extLst>
                <a:ext uri="{FF2B5EF4-FFF2-40B4-BE49-F238E27FC236}">
                  <a16:creationId xmlns:a16="http://schemas.microsoft.com/office/drawing/2014/main" xmlns="" id="{8F5FAF45-5682-804C-BEF5-F4A1609DDB14}"/>
                </a:ext>
              </a:extLst>
            </p:cNvPr>
            <p:cNvSpPr txBox="1"/>
            <p:nvPr/>
          </p:nvSpPr>
          <p:spPr>
            <a:xfrm rot="21478065">
              <a:off x="3294185" y="5150629"/>
              <a:ext cx="381516" cy="34823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663" b="1" i="0" u="none" strike="noStrike" kern="0" cap="none" spc="0" normalizeH="0" baseline="0" noProof="0" dirty="0">
                  <a:ln>
                    <a:noFill/>
                  </a:ln>
                  <a:solidFill>
                    <a:prstClr val="black"/>
                  </a:solidFill>
                  <a:effectLst/>
                  <a:uLnTx/>
                  <a:uFillTx/>
                </a:rPr>
                <a:t>1</a:t>
              </a:r>
              <a:endParaRPr kumimoji="0" lang="en-GB" sz="1247" b="1" i="0" u="none" strike="noStrike" kern="0" cap="none" spc="0" normalizeH="0" baseline="0" noProof="0" dirty="0">
                <a:ln>
                  <a:noFill/>
                </a:ln>
                <a:solidFill>
                  <a:prstClr val="black"/>
                </a:solidFill>
                <a:effectLst/>
                <a:uLnTx/>
                <a:uFillTx/>
              </a:endParaRPr>
            </a:p>
          </p:txBody>
        </p:sp>
      </p:grpSp>
      <p:sp>
        <p:nvSpPr>
          <p:cNvPr id="107" name="TextBox 106">
            <a:extLst>
              <a:ext uri="{FF2B5EF4-FFF2-40B4-BE49-F238E27FC236}">
                <a16:creationId xmlns:a16="http://schemas.microsoft.com/office/drawing/2014/main" xmlns="" id="{7B1BC825-C8D4-C94A-B34D-F35F91CA622A}"/>
              </a:ext>
            </a:extLst>
          </p:cNvPr>
          <p:cNvSpPr txBox="1"/>
          <p:nvPr/>
        </p:nvSpPr>
        <p:spPr>
          <a:xfrm rot="21478065">
            <a:off x="3775214" y="3714951"/>
            <a:ext cx="381516" cy="34823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663" b="1" i="0" u="none" strike="noStrike" kern="0" cap="none" spc="0" normalizeH="0" baseline="0" noProof="0" dirty="0">
                <a:ln>
                  <a:noFill/>
                </a:ln>
                <a:solidFill>
                  <a:prstClr val="black"/>
                </a:solidFill>
                <a:effectLst/>
                <a:uLnTx/>
                <a:uFillTx/>
              </a:rPr>
              <a:t>1</a:t>
            </a:r>
            <a:endParaRPr kumimoji="0" lang="en-GB" sz="1247" b="1" i="0" u="none" strike="noStrike" kern="0" cap="none" spc="0" normalizeH="0" baseline="0" noProof="0" dirty="0">
              <a:ln>
                <a:noFill/>
              </a:ln>
              <a:solidFill>
                <a:prstClr val="black"/>
              </a:solidFill>
              <a:effectLst/>
              <a:uLnTx/>
              <a:uFillTx/>
            </a:endParaRPr>
          </a:p>
        </p:txBody>
      </p:sp>
      <p:sp>
        <p:nvSpPr>
          <p:cNvPr id="108" name="TextBox 107">
            <a:extLst>
              <a:ext uri="{FF2B5EF4-FFF2-40B4-BE49-F238E27FC236}">
                <a16:creationId xmlns:a16="http://schemas.microsoft.com/office/drawing/2014/main" xmlns="" id="{C8A5420F-5994-4940-BDE3-44E54940FC09}"/>
              </a:ext>
            </a:extLst>
          </p:cNvPr>
          <p:cNvSpPr txBox="1"/>
          <p:nvPr/>
        </p:nvSpPr>
        <p:spPr>
          <a:xfrm rot="21478065">
            <a:off x="3887847" y="3385683"/>
            <a:ext cx="381516" cy="34823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663" b="1" i="0" u="none" strike="noStrike" kern="0" cap="none" spc="0" normalizeH="0" baseline="0" noProof="0" dirty="0">
                <a:ln>
                  <a:noFill/>
                </a:ln>
                <a:solidFill>
                  <a:prstClr val="black"/>
                </a:solidFill>
                <a:effectLst/>
                <a:uLnTx/>
                <a:uFillTx/>
              </a:rPr>
              <a:t>2</a:t>
            </a:r>
            <a:endParaRPr kumimoji="0" lang="en-GB" sz="1247" b="1" i="0" u="none" strike="noStrike" kern="0" cap="none" spc="0" normalizeH="0" baseline="0" noProof="0" dirty="0">
              <a:ln>
                <a:noFill/>
              </a:ln>
              <a:solidFill>
                <a:prstClr val="black"/>
              </a:solidFill>
              <a:effectLst/>
              <a:uLnTx/>
              <a:uFillTx/>
            </a:endParaRPr>
          </a:p>
        </p:txBody>
      </p:sp>
      <p:grpSp>
        <p:nvGrpSpPr>
          <p:cNvPr id="5" name="Group 4">
            <a:extLst>
              <a:ext uri="{FF2B5EF4-FFF2-40B4-BE49-F238E27FC236}">
                <a16:creationId xmlns:a16="http://schemas.microsoft.com/office/drawing/2014/main" xmlns="" id="{7DA365D1-EBF2-194B-8305-D4C111ED82C4}"/>
              </a:ext>
            </a:extLst>
          </p:cNvPr>
          <p:cNvGrpSpPr/>
          <p:nvPr/>
        </p:nvGrpSpPr>
        <p:grpSpPr>
          <a:xfrm>
            <a:off x="2716621" y="3488749"/>
            <a:ext cx="420371" cy="351212"/>
            <a:chOff x="2895040" y="4960710"/>
            <a:chExt cx="420371" cy="351212"/>
          </a:xfrm>
        </p:grpSpPr>
        <p:sp>
          <p:nvSpPr>
            <p:cNvPr id="97" name="Hexagon 96">
              <a:extLst>
                <a:ext uri="{FF2B5EF4-FFF2-40B4-BE49-F238E27FC236}">
                  <a16:creationId xmlns:a16="http://schemas.microsoft.com/office/drawing/2014/main" xmlns="" id="{EDFF09E5-716A-C546-8172-ECC411D00616}"/>
                </a:ext>
              </a:extLst>
            </p:cNvPr>
            <p:cNvSpPr/>
            <p:nvPr/>
          </p:nvSpPr>
          <p:spPr>
            <a:xfrm>
              <a:off x="2895040" y="4987922"/>
              <a:ext cx="396000" cy="324000"/>
            </a:xfrm>
            <a:prstGeom prst="hexagon">
              <a:avLst/>
            </a:prstGeom>
            <a:ln>
              <a:solidFill>
                <a:schemeClr val="tx1"/>
              </a:solidFill>
            </a:ln>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09" name="TextBox 108">
              <a:extLst>
                <a:ext uri="{FF2B5EF4-FFF2-40B4-BE49-F238E27FC236}">
                  <a16:creationId xmlns:a16="http://schemas.microsoft.com/office/drawing/2014/main" xmlns="" id="{A81FD00D-0B3E-DE46-8E61-94EA22F235D4}"/>
                </a:ext>
              </a:extLst>
            </p:cNvPr>
            <p:cNvSpPr txBox="1"/>
            <p:nvPr/>
          </p:nvSpPr>
          <p:spPr>
            <a:xfrm rot="21478065">
              <a:off x="2933895" y="4960710"/>
              <a:ext cx="381516" cy="34823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lang="en-GB" sz="1663" b="1" kern="0" dirty="0">
                  <a:solidFill>
                    <a:schemeClr val="bg1"/>
                  </a:solidFill>
                </a:rPr>
                <a:t>3</a:t>
              </a:r>
              <a:endParaRPr kumimoji="0" lang="en-GB" sz="1247" b="1" i="0" u="none" strike="noStrike" kern="0" cap="none" spc="0" normalizeH="0" baseline="0" noProof="0" dirty="0">
                <a:ln>
                  <a:noFill/>
                </a:ln>
                <a:solidFill>
                  <a:schemeClr val="bg1"/>
                </a:solidFill>
                <a:effectLst/>
                <a:uLnTx/>
                <a:uFillTx/>
              </a:endParaRPr>
            </a:p>
          </p:txBody>
        </p:sp>
      </p:grpSp>
      <p:grpSp>
        <p:nvGrpSpPr>
          <p:cNvPr id="110" name="Group 109">
            <a:extLst>
              <a:ext uri="{FF2B5EF4-FFF2-40B4-BE49-F238E27FC236}">
                <a16:creationId xmlns:a16="http://schemas.microsoft.com/office/drawing/2014/main" xmlns="" id="{EA93788B-DB13-6640-A382-297AFD1E72AA}"/>
              </a:ext>
            </a:extLst>
          </p:cNvPr>
          <p:cNvGrpSpPr/>
          <p:nvPr/>
        </p:nvGrpSpPr>
        <p:grpSpPr>
          <a:xfrm>
            <a:off x="2818269" y="2514682"/>
            <a:ext cx="435582" cy="351307"/>
            <a:chOff x="3240118" y="5150630"/>
            <a:chExt cx="435582" cy="351307"/>
          </a:xfrm>
        </p:grpSpPr>
        <p:sp>
          <p:nvSpPr>
            <p:cNvPr id="111" name="Hexagon 110">
              <a:extLst>
                <a:ext uri="{FF2B5EF4-FFF2-40B4-BE49-F238E27FC236}">
                  <a16:creationId xmlns:a16="http://schemas.microsoft.com/office/drawing/2014/main" xmlns="" id="{28AA8AD0-6CB3-4146-9307-855A0FE31120}"/>
                </a:ext>
              </a:extLst>
            </p:cNvPr>
            <p:cNvSpPr/>
            <p:nvPr/>
          </p:nvSpPr>
          <p:spPr>
            <a:xfrm>
              <a:off x="3240118" y="5177937"/>
              <a:ext cx="396000" cy="324000"/>
            </a:xfrm>
            <a:prstGeom prst="hexagon">
              <a:avLst/>
            </a:prstGeom>
            <a:ln>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12" name="TextBox 111">
              <a:extLst>
                <a:ext uri="{FF2B5EF4-FFF2-40B4-BE49-F238E27FC236}">
                  <a16:creationId xmlns:a16="http://schemas.microsoft.com/office/drawing/2014/main" xmlns="" id="{B8CD183D-1880-8F46-AB80-18B05BC2F94A}"/>
                </a:ext>
              </a:extLst>
            </p:cNvPr>
            <p:cNvSpPr txBox="1"/>
            <p:nvPr/>
          </p:nvSpPr>
          <p:spPr>
            <a:xfrm rot="21478065">
              <a:off x="3294184" y="5150630"/>
              <a:ext cx="381516" cy="34823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663" b="1" i="0" u="none" strike="noStrike" kern="0" cap="none" spc="0" normalizeH="0" baseline="0" noProof="0" dirty="0">
                  <a:ln>
                    <a:noFill/>
                  </a:ln>
                  <a:solidFill>
                    <a:prstClr val="black"/>
                  </a:solidFill>
                  <a:effectLst/>
                  <a:uLnTx/>
                  <a:uFillTx/>
                </a:rPr>
                <a:t>1</a:t>
              </a:r>
              <a:endParaRPr kumimoji="0" lang="en-GB" sz="1247" b="1" i="0" u="none" strike="noStrike" kern="0" cap="none" spc="0" normalizeH="0" baseline="0" noProof="0" dirty="0">
                <a:ln>
                  <a:noFill/>
                </a:ln>
                <a:solidFill>
                  <a:prstClr val="black"/>
                </a:solidFill>
                <a:effectLst/>
                <a:uLnTx/>
                <a:uFillTx/>
              </a:endParaRPr>
            </a:p>
          </p:txBody>
        </p:sp>
      </p:grpSp>
      <p:grpSp>
        <p:nvGrpSpPr>
          <p:cNvPr id="3" name="Group 2">
            <a:extLst>
              <a:ext uri="{FF2B5EF4-FFF2-40B4-BE49-F238E27FC236}">
                <a16:creationId xmlns:a16="http://schemas.microsoft.com/office/drawing/2014/main" xmlns="" id="{CFF9C75C-0F40-A740-8E98-3D5ADE846C29}"/>
              </a:ext>
            </a:extLst>
          </p:cNvPr>
          <p:cNvGrpSpPr/>
          <p:nvPr/>
        </p:nvGrpSpPr>
        <p:grpSpPr>
          <a:xfrm>
            <a:off x="1739755" y="4188877"/>
            <a:ext cx="1246156" cy="1170750"/>
            <a:chOff x="1739755" y="4188877"/>
            <a:chExt cx="1246156" cy="1170750"/>
          </a:xfrm>
        </p:grpSpPr>
        <p:sp>
          <p:nvSpPr>
            <p:cNvPr id="117" name="Circular Arrow 116">
              <a:extLst>
                <a:ext uri="{FF2B5EF4-FFF2-40B4-BE49-F238E27FC236}">
                  <a16:creationId xmlns:a16="http://schemas.microsoft.com/office/drawing/2014/main" xmlns="" id="{674E1E04-558D-864E-A3A4-39D455998BC7}"/>
                </a:ext>
              </a:extLst>
            </p:cNvPr>
            <p:cNvSpPr/>
            <p:nvPr/>
          </p:nvSpPr>
          <p:spPr>
            <a:xfrm rot="12810716" flipH="1">
              <a:off x="1739755" y="4188877"/>
              <a:ext cx="1246156" cy="1170750"/>
            </a:xfrm>
            <a:prstGeom prst="circularArrow">
              <a:avLst>
                <a:gd name="adj1" fmla="val 17206"/>
                <a:gd name="adj2" fmla="val 1346103"/>
                <a:gd name="adj3" fmla="val 20069098"/>
                <a:gd name="adj4" fmla="val 2672039"/>
                <a:gd name="adj5" fmla="val 17955"/>
              </a:avLst>
            </a:prstGeom>
            <a:gradFill>
              <a:gsLst>
                <a:gs pos="100000">
                  <a:schemeClr val="bg1">
                    <a:alpha val="0"/>
                  </a:schemeClr>
                </a:gs>
                <a:gs pos="98000">
                  <a:srgbClr val="FAFC03"/>
                </a:gs>
              </a:gsLst>
              <a:lin ang="9600000" scaled="0"/>
            </a:gradFill>
            <a:ln w="9525">
              <a:gradFill flip="none" rotWithShape="1">
                <a:gsLst>
                  <a:gs pos="75000">
                    <a:schemeClr val="tx1"/>
                  </a:gs>
                  <a:gs pos="80000">
                    <a:schemeClr val="bg1">
                      <a:alpha val="0"/>
                    </a:schemeClr>
                  </a:gs>
                </a:gsLst>
                <a:lin ang="540000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Rectangle 1">
              <a:extLst>
                <a:ext uri="{FF2B5EF4-FFF2-40B4-BE49-F238E27FC236}">
                  <a16:creationId xmlns:a16="http://schemas.microsoft.com/office/drawing/2014/main" xmlns="" id="{BA67729E-0B90-EF42-842F-CD86F9BD458F}"/>
                </a:ext>
              </a:extLst>
            </p:cNvPr>
            <p:cNvSpPr/>
            <p:nvPr/>
          </p:nvSpPr>
          <p:spPr>
            <a:xfrm rot="19405736">
              <a:off x="2183009" y="4301238"/>
              <a:ext cx="45719" cy="208800"/>
            </a:xfrm>
            <a:prstGeom prst="rect">
              <a:avLst/>
            </a:prstGeom>
            <a:solidFill>
              <a:srgbClr val="FAFC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8" name="TextBox 117">
            <a:extLst>
              <a:ext uri="{FF2B5EF4-FFF2-40B4-BE49-F238E27FC236}">
                <a16:creationId xmlns:a16="http://schemas.microsoft.com/office/drawing/2014/main" xmlns="" id="{F36A00A9-F13C-8E4F-927E-379B7A5C1313}"/>
              </a:ext>
            </a:extLst>
          </p:cNvPr>
          <p:cNvSpPr txBox="1"/>
          <p:nvPr/>
        </p:nvSpPr>
        <p:spPr>
          <a:xfrm rot="2385580">
            <a:off x="2282372" y="4374923"/>
            <a:ext cx="621981" cy="307777"/>
          </a:xfrm>
          <a:prstGeom prst="rect">
            <a:avLst/>
          </a:prstGeom>
          <a:solidFill>
            <a:srgbClr val="FAFC03"/>
          </a:solid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rPr>
              <a:t>Early</a:t>
            </a:r>
          </a:p>
        </p:txBody>
      </p:sp>
      <p:grpSp>
        <p:nvGrpSpPr>
          <p:cNvPr id="15" name="Group 14">
            <a:extLst>
              <a:ext uri="{FF2B5EF4-FFF2-40B4-BE49-F238E27FC236}">
                <a16:creationId xmlns:a16="http://schemas.microsoft.com/office/drawing/2014/main" xmlns="" id="{18710085-2E7D-B74B-9032-A266E289E0D5}"/>
              </a:ext>
            </a:extLst>
          </p:cNvPr>
          <p:cNvGrpSpPr/>
          <p:nvPr/>
        </p:nvGrpSpPr>
        <p:grpSpPr>
          <a:xfrm>
            <a:off x="4920910" y="4435016"/>
            <a:ext cx="1651001" cy="1623670"/>
            <a:chOff x="4870111" y="4519681"/>
            <a:chExt cx="1651001" cy="1623670"/>
          </a:xfrm>
        </p:grpSpPr>
        <p:sp>
          <p:nvSpPr>
            <p:cNvPr id="6" name="TextBox 5">
              <a:extLst>
                <a:ext uri="{FF2B5EF4-FFF2-40B4-BE49-F238E27FC236}">
                  <a16:creationId xmlns:a16="http://schemas.microsoft.com/office/drawing/2014/main" xmlns="" id="{038D3CA7-8119-1B4F-A5C3-399CFE02D58D}"/>
                </a:ext>
              </a:extLst>
            </p:cNvPr>
            <p:cNvSpPr txBox="1"/>
            <p:nvPr/>
          </p:nvSpPr>
          <p:spPr>
            <a:xfrm>
              <a:off x="5306857" y="5010819"/>
              <a:ext cx="1214255" cy="317202"/>
            </a:xfrm>
            <a:prstGeom prst="rect">
              <a:avLst/>
            </a:prstGeom>
            <a:noFill/>
          </p:spPr>
          <p:txBody>
            <a:bodyPr wrap="square" rtlCol="0">
              <a:spAutoFit/>
            </a:bodyPr>
            <a:lstStyle/>
            <a:p>
              <a:r>
                <a:rPr lang="en-US" sz="1400" dirty="0"/>
                <a:t>1</a:t>
              </a:r>
              <a:r>
                <a:rPr lang="en-US" sz="1400" baseline="30000" dirty="0"/>
                <a:t>st</a:t>
              </a:r>
              <a:r>
                <a:rPr lang="en-US" sz="1400" dirty="0"/>
                <a:t> generation</a:t>
              </a:r>
            </a:p>
          </p:txBody>
        </p:sp>
        <p:grpSp>
          <p:nvGrpSpPr>
            <p:cNvPr id="125" name="Group 124">
              <a:extLst>
                <a:ext uri="{FF2B5EF4-FFF2-40B4-BE49-F238E27FC236}">
                  <a16:creationId xmlns:a16="http://schemas.microsoft.com/office/drawing/2014/main" xmlns="" id="{F619A706-F9DC-1548-B876-E52FE04B8569}"/>
                </a:ext>
              </a:extLst>
            </p:cNvPr>
            <p:cNvGrpSpPr/>
            <p:nvPr/>
          </p:nvGrpSpPr>
          <p:grpSpPr>
            <a:xfrm>
              <a:off x="4871351" y="4941007"/>
              <a:ext cx="427357" cy="368243"/>
              <a:chOff x="3240118" y="5133694"/>
              <a:chExt cx="427357" cy="368243"/>
            </a:xfrm>
          </p:grpSpPr>
          <p:sp>
            <p:nvSpPr>
              <p:cNvPr id="126" name="Hexagon 125">
                <a:extLst>
                  <a:ext uri="{FF2B5EF4-FFF2-40B4-BE49-F238E27FC236}">
                    <a16:creationId xmlns:a16="http://schemas.microsoft.com/office/drawing/2014/main" xmlns="" id="{9FE4CBF0-D2E5-9A41-845A-B126EA47EA6A}"/>
                  </a:ext>
                </a:extLst>
              </p:cNvPr>
              <p:cNvSpPr/>
              <p:nvPr/>
            </p:nvSpPr>
            <p:spPr>
              <a:xfrm>
                <a:off x="3240118" y="5177937"/>
                <a:ext cx="396000" cy="324000"/>
              </a:xfrm>
              <a:prstGeom prst="hexagon">
                <a:avLst/>
              </a:prstGeom>
              <a:ln>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27" name="TextBox 126">
                <a:extLst>
                  <a:ext uri="{FF2B5EF4-FFF2-40B4-BE49-F238E27FC236}">
                    <a16:creationId xmlns:a16="http://schemas.microsoft.com/office/drawing/2014/main" xmlns="" id="{226F81D2-C36D-8F47-9082-156930DAFAC4}"/>
                  </a:ext>
                </a:extLst>
              </p:cNvPr>
              <p:cNvSpPr txBox="1"/>
              <p:nvPr/>
            </p:nvSpPr>
            <p:spPr>
              <a:xfrm rot="21478065">
                <a:off x="3285959" y="5133694"/>
                <a:ext cx="381516" cy="34823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663" b="1" i="0" u="none" strike="noStrike" kern="0" cap="none" spc="0" normalizeH="0" baseline="0" noProof="0" dirty="0">
                    <a:ln>
                      <a:noFill/>
                    </a:ln>
                    <a:solidFill>
                      <a:prstClr val="black"/>
                    </a:solidFill>
                    <a:effectLst/>
                    <a:uLnTx/>
                    <a:uFillTx/>
                  </a:rPr>
                  <a:t>1</a:t>
                </a:r>
                <a:endParaRPr kumimoji="0" lang="en-GB" sz="1247" b="1" i="0" u="none" strike="noStrike" kern="0" cap="none" spc="0" normalizeH="0" baseline="0" noProof="0" dirty="0">
                  <a:ln>
                    <a:noFill/>
                  </a:ln>
                  <a:solidFill>
                    <a:prstClr val="black"/>
                  </a:solidFill>
                  <a:effectLst/>
                  <a:uLnTx/>
                  <a:uFillTx/>
                </a:endParaRPr>
              </a:p>
            </p:txBody>
          </p:sp>
        </p:grpSp>
        <p:grpSp>
          <p:nvGrpSpPr>
            <p:cNvPr id="9" name="Group 8">
              <a:extLst>
                <a:ext uri="{FF2B5EF4-FFF2-40B4-BE49-F238E27FC236}">
                  <a16:creationId xmlns:a16="http://schemas.microsoft.com/office/drawing/2014/main" xmlns="" id="{24278846-2490-444D-B148-EF1E249D36B0}"/>
                </a:ext>
              </a:extLst>
            </p:cNvPr>
            <p:cNvGrpSpPr/>
            <p:nvPr/>
          </p:nvGrpSpPr>
          <p:grpSpPr>
            <a:xfrm>
              <a:off x="4877391" y="5368308"/>
              <a:ext cx="438251" cy="352859"/>
              <a:chOff x="2760983" y="6773646"/>
              <a:chExt cx="438251" cy="352859"/>
            </a:xfrm>
          </p:grpSpPr>
          <p:sp>
            <p:nvSpPr>
              <p:cNvPr id="131" name="Hexagon 130">
                <a:extLst>
                  <a:ext uri="{FF2B5EF4-FFF2-40B4-BE49-F238E27FC236}">
                    <a16:creationId xmlns:a16="http://schemas.microsoft.com/office/drawing/2014/main" xmlns="" id="{FDEB2C76-A2AC-C049-B85E-EEBE26C92058}"/>
                  </a:ext>
                </a:extLst>
              </p:cNvPr>
              <p:cNvSpPr/>
              <p:nvPr/>
            </p:nvSpPr>
            <p:spPr>
              <a:xfrm>
                <a:off x="2760983" y="6802505"/>
                <a:ext cx="396000" cy="324000"/>
              </a:xfrm>
              <a:prstGeom prst="hexagon">
                <a:avLst/>
              </a:prstGeom>
              <a:ln>
                <a:solidFill>
                  <a:schemeClr val="tx1"/>
                </a:solidFill>
              </a:ln>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37" name="TextBox 136">
                <a:extLst>
                  <a:ext uri="{FF2B5EF4-FFF2-40B4-BE49-F238E27FC236}">
                    <a16:creationId xmlns:a16="http://schemas.microsoft.com/office/drawing/2014/main" xmlns="" id="{63F8A065-0409-C54E-AD86-3E8327E22528}"/>
                  </a:ext>
                </a:extLst>
              </p:cNvPr>
              <p:cNvSpPr txBox="1"/>
              <p:nvPr/>
            </p:nvSpPr>
            <p:spPr>
              <a:xfrm rot="21478065">
                <a:off x="2817718" y="6773646"/>
                <a:ext cx="381516" cy="34823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663" b="1" i="0" u="none" strike="noStrike" kern="0" cap="none" spc="0" normalizeH="0" baseline="0" noProof="0" dirty="0">
                    <a:ln>
                      <a:noFill/>
                    </a:ln>
                    <a:solidFill>
                      <a:prstClr val="black"/>
                    </a:solidFill>
                    <a:effectLst/>
                    <a:uLnTx/>
                    <a:uFillTx/>
                  </a:rPr>
                  <a:t>2</a:t>
                </a:r>
                <a:endParaRPr kumimoji="0" lang="en-GB" sz="1247" b="1" i="0" u="none" strike="noStrike" kern="0" cap="none" spc="0" normalizeH="0" baseline="0" noProof="0" dirty="0">
                  <a:ln>
                    <a:noFill/>
                  </a:ln>
                  <a:solidFill>
                    <a:prstClr val="black"/>
                  </a:solidFill>
                  <a:effectLst/>
                  <a:uLnTx/>
                  <a:uFillTx/>
                </a:endParaRPr>
              </a:p>
            </p:txBody>
          </p:sp>
        </p:grpSp>
        <p:grpSp>
          <p:nvGrpSpPr>
            <p:cNvPr id="138" name="Group 137">
              <a:extLst>
                <a:ext uri="{FF2B5EF4-FFF2-40B4-BE49-F238E27FC236}">
                  <a16:creationId xmlns:a16="http://schemas.microsoft.com/office/drawing/2014/main" xmlns="" id="{E5DDBEA2-1A70-0A4B-8C8B-45E2D6A82B78}"/>
                </a:ext>
              </a:extLst>
            </p:cNvPr>
            <p:cNvGrpSpPr/>
            <p:nvPr/>
          </p:nvGrpSpPr>
          <p:grpSpPr>
            <a:xfrm>
              <a:off x="4870111" y="5773248"/>
              <a:ext cx="428597" cy="359679"/>
              <a:chOff x="2895040" y="4952243"/>
              <a:chExt cx="428597" cy="359679"/>
            </a:xfrm>
          </p:grpSpPr>
          <p:sp>
            <p:nvSpPr>
              <p:cNvPr id="139" name="Hexagon 138">
                <a:extLst>
                  <a:ext uri="{FF2B5EF4-FFF2-40B4-BE49-F238E27FC236}">
                    <a16:creationId xmlns:a16="http://schemas.microsoft.com/office/drawing/2014/main" xmlns="" id="{915B20DD-6E81-DF42-8F2B-A8AA480518C9}"/>
                  </a:ext>
                </a:extLst>
              </p:cNvPr>
              <p:cNvSpPr/>
              <p:nvPr/>
            </p:nvSpPr>
            <p:spPr>
              <a:xfrm>
                <a:off x="2895040" y="4987922"/>
                <a:ext cx="396000" cy="324000"/>
              </a:xfrm>
              <a:prstGeom prst="hexagon">
                <a:avLst/>
              </a:prstGeom>
              <a:ln>
                <a:solidFill>
                  <a:schemeClr val="tx1"/>
                </a:solidFill>
              </a:ln>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ndParaRPr>
              </a:p>
            </p:txBody>
          </p:sp>
          <p:sp>
            <p:nvSpPr>
              <p:cNvPr id="140" name="TextBox 139">
                <a:extLst>
                  <a:ext uri="{FF2B5EF4-FFF2-40B4-BE49-F238E27FC236}">
                    <a16:creationId xmlns:a16="http://schemas.microsoft.com/office/drawing/2014/main" xmlns="" id="{0E3D0D44-C8D8-5B4C-B461-6C207CB4ACB9}"/>
                  </a:ext>
                </a:extLst>
              </p:cNvPr>
              <p:cNvSpPr txBox="1"/>
              <p:nvPr/>
            </p:nvSpPr>
            <p:spPr>
              <a:xfrm rot="21478065">
                <a:off x="2942121" y="4952243"/>
                <a:ext cx="381516" cy="34823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lang="en-GB" sz="1663" b="1" kern="0" dirty="0">
                    <a:solidFill>
                      <a:schemeClr val="bg1"/>
                    </a:solidFill>
                  </a:rPr>
                  <a:t>3</a:t>
                </a:r>
                <a:endParaRPr kumimoji="0" lang="en-GB" sz="1247" b="1" i="0" u="none" strike="noStrike" kern="0" cap="none" spc="0" normalizeH="0" baseline="0" noProof="0" dirty="0">
                  <a:ln>
                    <a:noFill/>
                  </a:ln>
                  <a:solidFill>
                    <a:schemeClr val="bg1"/>
                  </a:solidFill>
                  <a:effectLst/>
                  <a:uLnTx/>
                  <a:uFillTx/>
                </a:endParaRPr>
              </a:p>
            </p:txBody>
          </p:sp>
        </p:grpSp>
        <p:sp>
          <p:nvSpPr>
            <p:cNvPr id="11" name="Rectangle 10">
              <a:extLst>
                <a:ext uri="{FF2B5EF4-FFF2-40B4-BE49-F238E27FC236}">
                  <a16:creationId xmlns:a16="http://schemas.microsoft.com/office/drawing/2014/main" xmlns="" id="{09921CD1-809C-A54A-8128-EA2D688ED0BF}"/>
                </a:ext>
              </a:extLst>
            </p:cNvPr>
            <p:cNvSpPr/>
            <p:nvPr/>
          </p:nvSpPr>
          <p:spPr>
            <a:xfrm>
              <a:off x="5286863" y="5409501"/>
              <a:ext cx="1234249" cy="307777"/>
            </a:xfrm>
            <a:prstGeom prst="rect">
              <a:avLst/>
            </a:prstGeom>
          </p:spPr>
          <p:txBody>
            <a:bodyPr wrap="none">
              <a:spAutoFit/>
            </a:bodyPr>
            <a:lstStyle/>
            <a:p>
              <a:r>
                <a:rPr lang="en-US" sz="1400" dirty="0"/>
                <a:t>2</a:t>
              </a:r>
              <a:r>
                <a:rPr lang="en-US" sz="1400" baseline="30000" dirty="0"/>
                <a:t>nd</a:t>
              </a:r>
              <a:r>
                <a:rPr lang="en-US" sz="1400" dirty="0"/>
                <a:t> generation</a:t>
              </a:r>
            </a:p>
          </p:txBody>
        </p:sp>
        <p:sp>
          <p:nvSpPr>
            <p:cNvPr id="12" name="Rectangle 11">
              <a:extLst>
                <a:ext uri="{FF2B5EF4-FFF2-40B4-BE49-F238E27FC236}">
                  <a16:creationId xmlns:a16="http://schemas.microsoft.com/office/drawing/2014/main" xmlns="" id="{06F9DDA1-E0C8-C74A-ABAD-AF6A53567C98}"/>
                </a:ext>
              </a:extLst>
            </p:cNvPr>
            <p:cNvSpPr/>
            <p:nvPr/>
          </p:nvSpPr>
          <p:spPr>
            <a:xfrm>
              <a:off x="5302695" y="5835574"/>
              <a:ext cx="1211742" cy="307777"/>
            </a:xfrm>
            <a:prstGeom prst="rect">
              <a:avLst/>
            </a:prstGeom>
          </p:spPr>
          <p:txBody>
            <a:bodyPr wrap="none">
              <a:spAutoFit/>
            </a:bodyPr>
            <a:lstStyle/>
            <a:p>
              <a:r>
                <a:rPr lang="en-US" sz="1400" dirty="0"/>
                <a:t>3</a:t>
              </a:r>
              <a:r>
                <a:rPr lang="en-US" sz="1400" baseline="30000" dirty="0"/>
                <a:t>rd</a:t>
              </a:r>
              <a:r>
                <a:rPr lang="en-US" sz="1400" dirty="0"/>
                <a:t> generation</a:t>
              </a:r>
            </a:p>
          </p:txBody>
        </p:sp>
        <p:sp>
          <p:nvSpPr>
            <p:cNvPr id="13" name="Rectangle 12">
              <a:extLst>
                <a:ext uri="{FF2B5EF4-FFF2-40B4-BE49-F238E27FC236}">
                  <a16:creationId xmlns:a16="http://schemas.microsoft.com/office/drawing/2014/main" xmlns="" id="{0FE6176D-4F16-8F45-BE79-9A3FB00644BB}"/>
                </a:ext>
              </a:extLst>
            </p:cNvPr>
            <p:cNvSpPr/>
            <p:nvPr/>
          </p:nvSpPr>
          <p:spPr>
            <a:xfrm>
              <a:off x="4997439" y="4519681"/>
              <a:ext cx="1510542" cy="369332"/>
            </a:xfrm>
            <a:prstGeom prst="rect">
              <a:avLst/>
            </a:prstGeom>
          </p:spPr>
          <p:txBody>
            <a:bodyPr wrap="none">
              <a:spAutoFit/>
            </a:bodyPr>
            <a:lstStyle/>
            <a:p>
              <a:r>
                <a:rPr lang="en-US" dirty="0"/>
                <a:t>CDK inhibitors</a:t>
              </a:r>
            </a:p>
          </p:txBody>
        </p:sp>
      </p:grpSp>
    </p:spTree>
    <p:extLst>
      <p:ext uri="{BB962C8B-B14F-4D97-AF65-F5344CB8AC3E}">
        <p14:creationId xmlns:p14="http://schemas.microsoft.com/office/powerpoint/2010/main" val="6456059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2007</TotalTime>
  <Words>302</Words>
  <Application>Microsoft Macintosh PowerPoint</Application>
  <PresentationFormat>A4 Paper (210x297 mm)</PresentationFormat>
  <Paragraphs>43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Mahmood Alazani</dc:creator>
  <cp:lastModifiedBy>Ingunn Holen</cp:lastModifiedBy>
  <cp:revision>44</cp:revision>
  <cp:lastPrinted>2019-01-05T18:33:35Z</cp:lastPrinted>
  <dcterms:created xsi:type="dcterms:W3CDTF">2018-07-29T13:51:21Z</dcterms:created>
  <dcterms:modified xsi:type="dcterms:W3CDTF">2019-01-07T14:40:52Z</dcterms:modified>
</cp:coreProperties>
</file>