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14" autoAdjust="0"/>
    <p:restoredTop sz="84875"/>
  </p:normalViewPr>
  <p:slideViewPr>
    <p:cSldViewPr snapToGrid="0">
      <p:cViewPr varScale="1">
        <p:scale>
          <a:sx n="68" d="100"/>
          <a:sy n="68" d="100"/>
        </p:scale>
        <p:origin x="1960" y="2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217A3-3AEB-A04E-9B50-985242116215}" type="datetimeFigureOut">
              <a:rPr lang="en-US" smtClean="0"/>
              <a:t>1/7/19</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A8BFA-02A9-1A44-97D7-637E532784D0}" type="slidenum">
              <a:rPr lang="en-US" smtClean="0"/>
              <a:t>‹#›</a:t>
            </a:fld>
            <a:endParaRPr lang="en-US"/>
          </a:p>
        </p:txBody>
      </p:sp>
    </p:spTree>
    <p:extLst>
      <p:ext uri="{BB962C8B-B14F-4D97-AF65-F5344CB8AC3E}">
        <p14:creationId xmlns:p14="http://schemas.microsoft.com/office/powerpoint/2010/main" val="1386028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Figure1. The role of estrogen in endocrine-mediated cell proliferation and survival</a:t>
            </a:r>
            <a:endParaRPr lang="en-GB" dirty="0"/>
          </a:p>
          <a:p>
            <a:r>
              <a:rPr lang="en-GB" dirty="0"/>
              <a:t>Upon estrogen (E) binding, the estrogen receptor (ER) recruits co-activator complexes (CoA) and localises on specific DNA sites to initiate the transcription of growth factor genes as well as receptor tyrosine kinases that go on to mediate proliferation, survival and growth. Cytoplasmic ER can also bind to receptor tyrosine kinases in response to estrogen stimulation resulting in activation of downstream kinase pathways.</a:t>
            </a:r>
          </a:p>
          <a:p>
            <a:endParaRPr lang="en-US" dirty="0"/>
          </a:p>
        </p:txBody>
      </p:sp>
      <p:sp>
        <p:nvSpPr>
          <p:cNvPr id="4" name="Slide Number Placeholder 3"/>
          <p:cNvSpPr>
            <a:spLocks noGrp="1"/>
          </p:cNvSpPr>
          <p:nvPr>
            <p:ph type="sldNum" sz="quarter" idx="5"/>
          </p:nvPr>
        </p:nvSpPr>
        <p:spPr/>
        <p:txBody>
          <a:bodyPr/>
          <a:lstStyle/>
          <a:p>
            <a:fld id="{042A8BFA-02A9-1A44-97D7-637E532784D0}" type="slidenum">
              <a:rPr lang="en-US" smtClean="0"/>
              <a:t>1</a:t>
            </a:fld>
            <a:endParaRPr lang="en-US"/>
          </a:p>
        </p:txBody>
      </p:sp>
    </p:spTree>
    <p:extLst>
      <p:ext uri="{BB962C8B-B14F-4D97-AF65-F5344CB8AC3E}">
        <p14:creationId xmlns:p14="http://schemas.microsoft.com/office/powerpoint/2010/main" val="1235919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99100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41995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44109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2BE9DB-C599-44D5-AF1C-C83D47C1A7CB}" type="datetimeFigureOut">
              <a:rPr lang="en-GB" smtClean="0"/>
              <a:t>05/01/2019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25308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2BE9DB-C599-44D5-AF1C-C83D47C1A7CB}" type="datetimeFigureOut">
              <a:rPr lang="en-GB" smtClean="0"/>
              <a:t>05/01/2019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72176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2BE9DB-C599-44D5-AF1C-C83D47C1A7CB}" type="datetimeFigureOut">
              <a:rPr lang="en-GB" smtClean="0"/>
              <a:t>05/01/2019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87365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2BE9DB-C599-44D5-AF1C-C83D47C1A7CB}" type="datetimeFigureOut">
              <a:rPr lang="en-GB" smtClean="0"/>
              <a:t>05/01/2019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82895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2BE9DB-C599-44D5-AF1C-C83D47C1A7CB}" type="datetimeFigureOut">
              <a:rPr lang="en-GB" smtClean="0"/>
              <a:t>05/01/2019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53802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BE9DB-C599-44D5-AF1C-C83D47C1A7CB}" type="datetimeFigureOut">
              <a:rPr lang="en-GB" smtClean="0"/>
              <a:t>05/01/2019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5916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2BE9DB-C599-44D5-AF1C-C83D47C1A7CB}" type="datetimeFigureOut">
              <a:rPr lang="en-GB" smtClean="0"/>
              <a:t>05/01/2019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154925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92BE9DB-C599-44D5-AF1C-C83D47C1A7CB}" type="datetimeFigureOut">
              <a:rPr lang="en-GB" smtClean="0"/>
              <a:t>05/01/2019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2939BE-4F4A-45B7-98F6-D83B79D86B9C}" type="slidenum">
              <a:rPr lang="en-GB" smtClean="0"/>
              <a:t>‹#›</a:t>
            </a:fld>
            <a:endParaRPr lang="en-GB"/>
          </a:p>
        </p:txBody>
      </p:sp>
    </p:spTree>
    <p:extLst>
      <p:ext uri="{BB962C8B-B14F-4D97-AF65-F5344CB8AC3E}">
        <p14:creationId xmlns:p14="http://schemas.microsoft.com/office/powerpoint/2010/main" val="287706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92BE9DB-C599-44D5-AF1C-C83D47C1A7CB}" type="datetimeFigureOut">
              <a:rPr lang="en-GB" smtClean="0"/>
              <a:t>05/01/2019</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2939BE-4F4A-45B7-98F6-D83B79D86B9C}" type="slidenum">
              <a:rPr lang="en-GB" smtClean="0"/>
              <a:t>‹#›</a:t>
            </a:fld>
            <a:endParaRPr lang="en-GB"/>
          </a:p>
        </p:txBody>
      </p:sp>
    </p:spTree>
    <p:extLst>
      <p:ext uri="{BB962C8B-B14F-4D97-AF65-F5344CB8AC3E}">
        <p14:creationId xmlns:p14="http://schemas.microsoft.com/office/powerpoint/2010/main" val="27319681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701040" y="2857773"/>
            <a:ext cx="5757334" cy="4351866"/>
          </a:xfrm>
          <a:prstGeom prst="ellipse">
            <a:avLst/>
          </a:prstGeom>
          <a:ln w="38100" cmpd="db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dirty="0"/>
          </a:p>
          <a:p>
            <a:pPr algn="ctr"/>
            <a:endParaRPr lang="en-GB" dirty="0"/>
          </a:p>
        </p:txBody>
      </p:sp>
      <p:sp>
        <p:nvSpPr>
          <p:cNvPr id="69" name="Oval 68"/>
          <p:cNvSpPr/>
          <p:nvPr/>
        </p:nvSpPr>
        <p:spPr>
          <a:xfrm>
            <a:off x="1649306" y="5397778"/>
            <a:ext cx="3356590" cy="1693333"/>
          </a:xfrm>
          <a:prstGeom prst="ellipse">
            <a:avLst/>
          </a:prstGeom>
          <a:solidFill>
            <a:schemeClr val="accent1">
              <a:lumMod val="20000"/>
              <a:lumOff val="80000"/>
              <a:alpha val="80000"/>
            </a:schemeClr>
          </a:solidFill>
          <a:ln w="38100" cmpd="db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a:p>
            <a:pPr algn="ctr"/>
            <a:endParaRPr lang="en-GB" dirty="0"/>
          </a:p>
        </p:txBody>
      </p:sp>
      <p:grpSp>
        <p:nvGrpSpPr>
          <p:cNvPr id="78" name="Group 77"/>
          <p:cNvGrpSpPr/>
          <p:nvPr/>
        </p:nvGrpSpPr>
        <p:grpSpPr>
          <a:xfrm rot="1584944">
            <a:off x="5088047" y="2732048"/>
            <a:ext cx="268275" cy="1184874"/>
            <a:chOff x="4619883" y="1350997"/>
            <a:chExt cx="464737" cy="1188878"/>
          </a:xfrm>
          <a:gradFill flip="none" rotWithShape="1">
            <a:gsLst>
              <a:gs pos="71000">
                <a:srgbClr val="5A89C1"/>
              </a:gs>
              <a:gs pos="100000">
                <a:srgbClr val="FFFFFF"/>
              </a:gs>
            </a:gsLst>
            <a:path path="circle">
              <a:fillToRect l="100000" t="100000"/>
            </a:path>
            <a:tileRect r="-100000" b="-100000"/>
          </a:gradFill>
          <a:effectLst>
            <a:outerShdw blurRad="50800" dist="38100" dir="2700000" sx="103000" sy="103000" algn="tl" rotWithShape="0">
              <a:prstClr val="black">
                <a:alpha val="40000"/>
              </a:prstClr>
            </a:outerShdw>
          </a:effectLst>
        </p:grpSpPr>
        <p:sp>
          <p:nvSpPr>
            <p:cNvPr id="136" name="Oval 135"/>
            <p:cNvSpPr/>
            <p:nvPr/>
          </p:nvSpPr>
          <p:spPr>
            <a:xfrm>
              <a:off x="4729074" y="1350997"/>
              <a:ext cx="229698" cy="1188878"/>
            </a:xfrm>
            <a:prstGeom prst="ellipse">
              <a:avLst/>
            </a:prstGeom>
            <a:grp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37" name="Oval 136"/>
            <p:cNvSpPr/>
            <p:nvPr/>
          </p:nvSpPr>
          <p:spPr>
            <a:xfrm>
              <a:off x="4619883" y="1928180"/>
              <a:ext cx="464737" cy="458223"/>
            </a:xfrm>
            <a:prstGeom prst="ellipse">
              <a:avLst/>
            </a:prstGeom>
            <a:grp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grpSp>
      <p:grpSp>
        <p:nvGrpSpPr>
          <p:cNvPr id="79" name="Group 78"/>
          <p:cNvGrpSpPr/>
          <p:nvPr/>
        </p:nvGrpSpPr>
        <p:grpSpPr>
          <a:xfrm rot="1584944">
            <a:off x="5316216" y="2800889"/>
            <a:ext cx="268275" cy="1184874"/>
            <a:chOff x="4619883" y="1350997"/>
            <a:chExt cx="464737" cy="1188878"/>
          </a:xfrm>
          <a:gradFill flip="none" rotWithShape="1">
            <a:gsLst>
              <a:gs pos="71000">
                <a:srgbClr val="5A89C1"/>
              </a:gs>
              <a:gs pos="100000">
                <a:srgbClr val="FFFFFF"/>
              </a:gs>
            </a:gsLst>
            <a:path path="circle">
              <a:fillToRect l="100000" t="100000"/>
            </a:path>
            <a:tileRect r="-100000" b="-100000"/>
          </a:gradFill>
          <a:effectLst>
            <a:outerShdw blurRad="50800" dist="38100" dir="2700000" sx="103000" sy="103000" algn="tl" rotWithShape="0">
              <a:prstClr val="black">
                <a:alpha val="40000"/>
              </a:prstClr>
            </a:outerShdw>
          </a:effectLst>
        </p:grpSpPr>
        <p:sp>
          <p:nvSpPr>
            <p:cNvPr id="134" name="Oval 133"/>
            <p:cNvSpPr/>
            <p:nvPr/>
          </p:nvSpPr>
          <p:spPr>
            <a:xfrm>
              <a:off x="4729074" y="1350997"/>
              <a:ext cx="229698" cy="1188878"/>
            </a:xfrm>
            <a:prstGeom prst="ellipse">
              <a:avLst/>
            </a:prstGeom>
            <a:grp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35" name="Oval 134"/>
            <p:cNvSpPr/>
            <p:nvPr/>
          </p:nvSpPr>
          <p:spPr>
            <a:xfrm>
              <a:off x="4619883" y="1928180"/>
              <a:ext cx="464737" cy="458223"/>
            </a:xfrm>
            <a:prstGeom prst="ellipse">
              <a:avLst/>
            </a:prstGeom>
            <a:grp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grpSp>
      <p:grpSp>
        <p:nvGrpSpPr>
          <p:cNvPr id="80" name="Group 79"/>
          <p:cNvGrpSpPr/>
          <p:nvPr/>
        </p:nvGrpSpPr>
        <p:grpSpPr>
          <a:xfrm>
            <a:off x="4222683" y="4249412"/>
            <a:ext cx="560608" cy="284245"/>
            <a:chOff x="3307700" y="2037211"/>
            <a:chExt cx="809768" cy="410576"/>
          </a:xfrm>
        </p:grpSpPr>
        <p:sp>
          <p:nvSpPr>
            <p:cNvPr id="132" name="Oval 131"/>
            <p:cNvSpPr/>
            <p:nvPr/>
          </p:nvSpPr>
          <p:spPr>
            <a:xfrm>
              <a:off x="3317680" y="2045205"/>
              <a:ext cx="764454" cy="397623"/>
            </a:xfrm>
            <a:prstGeom prst="ellipse">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33" name="TextBox 132"/>
            <p:cNvSpPr txBox="1"/>
            <p:nvPr/>
          </p:nvSpPr>
          <p:spPr>
            <a:xfrm>
              <a:off x="3307700" y="2037211"/>
              <a:ext cx="809768"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PI3K</a:t>
              </a:r>
            </a:p>
          </p:txBody>
        </p:sp>
      </p:grpSp>
      <p:grpSp>
        <p:nvGrpSpPr>
          <p:cNvPr id="81" name="Group 80"/>
          <p:cNvGrpSpPr/>
          <p:nvPr/>
        </p:nvGrpSpPr>
        <p:grpSpPr>
          <a:xfrm>
            <a:off x="3851077" y="4874298"/>
            <a:ext cx="529237" cy="284245"/>
            <a:chOff x="3297083" y="2700592"/>
            <a:chExt cx="764454" cy="410576"/>
          </a:xfrm>
        </p:grpSpPr>
        <p:sp>
          <p:nvSpPr>
            <p:cNvPr id="130" name="Oval 129"/>
            <p:cNvSpPr/>
            <p:nvPr/>
          </p:nvSpPr>
          <p:spPr>
            <a:xfrm>
              <a:off x="3297083" y="2708586"/>
              <a:ext cx="764454" cy="397623"/>
            </a:xfrm>
            <a:prstGeom prst="ellipse">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31" name="TextBox 130"/>
            <p:cNvSpPr txBox="1"/>
            <p:nvPr/>
          </p:nvSpPr>
          <p:spPr>
            <a:xfrm>
              <a:off x="3369653" y="2700592"/>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err="1">
                  <a:ln>
                    <a:noFill/>
                  </a:ln>
                  <a:solidFill>
                    <a:prstClr val="black"/>
                  </a:solidFill>
                  <a:effectLst/>
                  <a:uLnTx/>
                  <a:uFillTx/>
                </a:rPr>
                <a:t>Akt</a:t>
              </a:r>
              <a:endParaRPr kumimoji="0" lang="en-GB" sz="1247" b="0" i="0" u="none" strike="noStrike" kern="0" cap="none" spc="0" normalizeH="0" baseline="0" noProof="0" dirty="0">
                <a:ln>
                  <a:noFill/>
                </a:ln>
                <a:solidFill>
                  <a:prstClr val="black"/>
                </a:solidFill>
                <a:effectLst/>
                <a:uLnTx/>
                <a:uFillTx/>
              </a:endParaRPr>
            </a:p>
          </p:txBody>
        </p:sp>
      </p:grpSp>
      <p:grpSp>
        <p:nvGrpSpPr>
          <p:cNvPr id="82" name="Group 81"/>
          <p:cNvGrpSpPr/>
          <p:nvPr/>
        </p:nvGrpSpPr>
        <p:grpSpPr>
          <a:xfrm>
            <a:off x="4841962" y="4337976"/>
            <a:ext cx="529237" cy="289185"/>
            <a:chOff x="5119871" y="2088595"/>
            <a:chExt cx="764454" cy="417712"/>
          </a:xfrm>
        </p:grpSpPr>
        <p:sp>
          <p:nvSpPr>
            <p:cNvPr id="128" name="Oval 127"/>
            <p:cNvSpPr/>
            <p:nvPr/>
          </p:nvSpPr>
          <p:spPr>
            <a:xfrm>
              <a:off x="5119871" y="2108684"/>
              <a:ext cx="764454" cy="397623"/>
            </a:xfrm>
            <a:prstGeom prst="ellipse">
              <a:avLst/>
            </a:prstGeom>
            <a:gradFill rotWithShape="1">
              <a:gsLst>
                <a:gs pos="0">
                  <a:srgbClr val="C0504D">
                    <a:tint val="100000"/>
                    <a:shade val="100000"/>
                    <a:satMod val="130000"/>
                  </a:srgbClr>
                </a:gs>
                <a:gs pos="100000">
                  <a:srgbClr val="C0504D">
                    <a:tint val="50000"/>
                    <a:shade val="100000"/>
                    <a:satMod val="350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29" name="TextBox 128"/>
            <p:cNvSpPr txBox="1"/>
            <p:nvPr/>
          </p:nvSpPr>
          <p:spPr>
            <a:xfrm>
              <a:off x="5192441" y="2088595"/>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err="1">
                  <a:ln>
                    <a:noFill/>
                  </a:ln>
                  <a:solidFill>
                    <a:prstClr val="black"/>
                  </a:solidFill>
                  <a:effectLst/>
                  <a:uLnTx/>
                  <a:uFillTx/>
                </a:rPr>
                <a:t>Ras</a:t>
              </a:r>
              <a:endParaRPr kumimoji="0" lang="en-GB" sz="1247" b="0" i="0" u="none" strike="noStrike" kern="0" cap="none" spc="0" normalizeH="0" baseline="0" noProof="0" dirty="0">
                <a:ln>
                  <a:noFill/>
                </a:ln>
                <a:solidFill>
                  <a:prstClr val="black"/>
                </a:solidFill>
                <a:effectLst/>
                <a:uLnTx/>
                <a:uFillTx/>
              </a:endParaRPr>
            </a:p>
          </p:txBody>
        </p:sp>
      </p:grpSp>
      <p:grpSp>
        <p:nvGrpSpPr>
          <p:cNvPr id="83" name="Group 82"/>
          <p:cNvGrpSpPr/>
          <p:nvPr/>
        </p:nvGrpSpPr>
        <p:grpSpPr>
          <a:xfrm>
            <a:off x="4365049" y="4970885"/>
            <a:ext cx="610297" cy="298955"/>
            <a:chOff x="5067456" y="2582474"/>
            <a:chExt cx="881541" cy="431823"/>
          </a:xfrm>
        </p:grpSpPr>
        <p:sp>
          <p:nvSpPr>
            <p:cNvPr id="126" name="Oval 125"/>
            <p:cNvSpPr/>
            <p:nvPr/>
          </p:nvSpPr>
          <p:spPr>
            <a:xfrm>
              <a:off x="5119871" y="2616674"/>
              <a:ext cx="764454" cy="397623"/>
            </a:xfrm>
            <a:prstGeom prst="ellipse">
              <a:avLst/>
            </a:prstGeom>
            <a:gradFill rotWithShape="1">
              <a:gsLst>
                <a:gs pos="0">
                  <a:srgbClr val="C0504D">
                    <a:tint val="100000"/>
                    <a:shade val="100000"/>
                    <a:satMod val="130000"/>
                  </a:srgbClr>
                </a:gs>
                <a:gs pos="100000">
                  <a:srgbClr val="C0504D">
                    <a:tint val="50000"/>
                    <a:shade val="100000"/>
                    <a:satMod val="350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27" name="TextBox 126"/>
            <p:cNvSpPr txBox="1"/>
            <p:nvPr/>
          </p:nvSpPr>
          <p:spPr>
            <a:xfrm>
              <a:off x="5067456" y="2582474"/>
              <a:ext cx="881541" cy="410555"/>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MAPK</a:t>
              </a:r>
            </a:p>
          </p:txBody>
        </p:sp>
      </p:grpSp>
      <p:grpSp>
        <p:nvGrpSpPr>
          <p:cNvPr id="85" name="Group 84"/>
          <p:cNvGrpSpPr/>
          <p:nvPr/>
        </p:nvGrpSpPr>
        <p:grpSpPr>
          <a:xfrm>
            <a:off x="165791" y="4143457"/>
            <a:ext cx="401551" cy="483263"/>
            <a:chOff x="1439333" y="2441731"/>
            <a:chExt cx="786191" cy="883790"/>
          </a:xfrm>
        </p:grpSpPr>
        <p:sp>
          <p:nvSpPr>
            <p:cNvPr id="122" name="Diamond 121"/>
            <p:cNvSpPr/>
            <p:nvPr/>
          </p:nvSpPr>
          <p:spPr>
            <a:xfrm>
              <a:off x="1439333" y="2441731"/>
              <a:ext cx="786191" cy="883790"/>
            </a:xfrm>
            <a:prstGeom prst="diamond">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23" name="TextBox 122"/>
            <p:cNvSpPr txBox="1"/>
            <p:nvPr/>
          </p:nvSpPr>
          <p:spPr>
            <a:xfrm>
              <a:off x="1505856" y="2683412"/>
              <a:ext cx="671287" cy="51982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a:t>
              </a:r>
            </a:p>
          </p:txBody>
        </p:sp>
      </p:grpSp>
      <p:grpSp>
        <p:nvGrpSpPr>
          <p:cNvPr id="86" name="Group 85"/>
          <p:cNvGrpSpPr/>
          <p:nvPr/>
        </p:nvGrpSpPr>
        <p:grpSpPr>
          <a:xfrm rot="20663522">
            <a:off x="2005991" y="3527101"/>
            <a:ext cx="545983" cy="499473"/>
            <a:chOff x="5163136" y="841566"/>
            <a:chExt cx="788642" cy="721461"/>
          </a:xfrm>
        </p:grpSpPr>
        <p:sp>
          <p:nvSpPr>
            <p:cNvPr id="120" name="Moon 51"/>
            <p:cNvSpPr/>
            <p:nvPr/>
          </p:nvSpPr>
          <p:spPr>
            <a:xfrm rot="533703">
              <a:off x="5163136" y="841566"/>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21" name="TextBox 120"/>
            <p:cNvSpPr txBox="1"/>
            <p:nvPr/>
          </p:nvSpPr>
          <p:spPr>
            <a:xfrm rot="975128">
              <a:off x="5174770" y="973660"/>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sp>
        <p:nvSpPr>
          <p:cNvPr id="87" name="Oval 86"/>
          <p:cNvSpPr/>
          <p:nvPr/>
        </p:nvSpPr>
        <p:spPr>
          <a:xfrm>
            <a:off x="1948307" y="3952350"/>
            <a:ext cx="341944" cy="213280"/>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black"/>
              </a:solidFill>
              <a:effectLst/>
              <a:uLnTx/>
              <a:uFillTx/>
              <a:latin typeface="Calibri"/>
            </a:endParaRPr>
          </a:p>
        </p:txBody>
      </p:sp>
      <p:grpSp>
        <p:nvGrpSpPr>
          <p:cNvPr id="88" name="Group 87"/>
          <p:cNvGrpSpPr/>
          <p:nvPr/>
        </p:nvGrpSpPr>
        <p:grpSpPr>
          <a:xfrm>
            <a:off x="2171914" y="4011734"/>
            <a:ext cx="464737" cy="365449"/>
            <a:chOff x="2700727" y="1834893"/>
            <a:chExt cx="671287" cy="527871"/>
          </a:xfrm>
        </p:grpSpPr>
        <p:sp>
          <p:nvSpPr>
            <p:cNvPr id="118" name="Oval 117"/>
            <p:cNvSpPr/>
            <p:nvPr/>
          </p:nvSpPr>
          <p:spPr>
            <a:xfrm>
              <a:off x="2796537" y="1834893"/>
              <a:ext cx="492631" cy="527871"/>
            </a:xfrm>
            <a:prstGeom prst="ellipse">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19" name="TextBox 118"/>
            <p:cNvSpPr txBox="1"/>
            <p:nvPr/>
          </p:nvSpPr>
          <p:spPr>
            <a:xfrm>
              <a:off x="2700727" y="1893780"/>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white"/>
                  </a:solidFill>
                  <a:effectLst/>
                  <a:uLnTx/>
                  <a:uFillTx/>
                </a:rPr>
                <a:t>CoA</a:t>
              </a:r>
            </a:p>
          </p:txBody>
        </p:sp>
      </p:grpSp>
      <p:sp>
        <p:nvSpPr>
          <p:cNvPr id="89" name="TextBox 88"/>
          <p:cNvSpPr txBox="1"/>
          <p:nvPr/>
        </p:nvSpPr>
        <p:spPr>
          <a:xfrm>
            <a:off x="1883869" y="3915177"/>
            <a:ext cx="464737" cy="284245"/>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err="1">
                <a:ln>
                  <a:noFill/>
                </a:ln>
                <a:solidFill>
                  <a:prstClr val="black"/>
                </a:solidFill>
                <a:effectLst/>
                <a:uLnTx/>
                <a:uFillTx/>
              </a:rPr>
              <a:t>Src</a:t>
            </a:r>
            <a:endParaRPr kumimoji="0" lang="en-GB" sz="1247" b="0" i="0" u="none" strike="noStrike" kern="0" cap="none" spc="0" normalizeH="0" baseline="0" noProof="0" dirty="0">
              <a:ln>
                <a:noFill/>
              </a:ln>
              <a:solidFill>
                <a:prstClr val="black"/>
              </a:solidFill>
              <a:effectLst/>
              <a:uLnTx/>
              <a:uFillTx/>
            </a:endParaRPr>
          </a:p>
        </p:txBody>
      </p:sp>
      <p:grpSp>
        <p:nvGrpSpPr>
          <p:cNvPr id="91" name="Group 90"/>
          <p:cNvGrpSpPr/>
          <p:nvPr/>
        </p:nvGrpSpPr>
        <p:grpSpPr>
          <a:xfrm>
            <a:off x="2089575" y="6396839"/>
            <a:ext cx="2133600" cy="287867"/>
            <a:chOff x="764292" y="6143307"/>
            <a:chExt cx="3040740" cy="452467"/>
          </a:xfrm>
        </p:grpSpPr>
        <p:sp>
          <p:nvSpPr>
            <p:cNvPr id="114" name="Freeform 113"/>
            <p:cNvSpPr/>
            <p:nvPr/>
          </p:nvSpPr>
          <p:spPr>
            <a:xfrm>
              <a:off x="793317" y="6147770"/>
              <a:ext cx="3011715" cy="448004"/>
            </a:xfrm>
            <a:custGeom>
              <a:avLst/>
              <a:gdLst>
                <a:gd name="connsiteX0" fmla="*/ 0 w 3048000"/>
                <a:gd name="connsiteY0" fmla="*/ 302553 h 447696"/>
                <a:gd name="connsiteX1" fmla="*/ 447524 w 3048000"/>
                <a:gd name="connsiteY1" fmla="*/ 172 h 447696"/>
                <a:gd name="connsiteX2" fmla="*/ 979714 w 3048000"/>
                <a:gd name="connsiteY2" fmla="*/ 338839 h 447696"/>
                <a:gd name="connsiteX3" fmla="*/ 1427238 w 3048000"/>
                <a:gd name="connsiteY3" fmla="*/ 60648 h 447696"/>
                <a:gd name="connsiteX4" fmla="*/ 1983619 w 3048000"/>
                <a:gd name="connsiteY4" fmla="*/ 423505 h 447696"/>
                <a:gd name="connsiteX5" fmla="*/ 2540000 w 3048000"/>
                <a:gd name="connsiteY5" fmla="*/ 24363 h 447696"/>
                <a:gd name="connsiteX6" fmla="*/ 3048000 w 3048000"/>
                <a:gd name="connsiteY6" fmla="*/ 447696 h 447696"/>
                <a:gd name="connsiteX0" fmla="*/ 0 w 3048000"/>
                <a:gd name="connsiteY0" fmla="*/ 302553 h 447696"/>
                <a:gd name="connsiteX1" fmla="*/ 447524 w 3048000"/>
                <a:gd name="connsiteY1" fmla="*/ 172 h 447696"/>
                <a:gd name="connsiteX2" fmla="*/ 979714 w 3048000"/>
                <a:gd name="connsiteY2" fmla="*/ 338839 h 447696"/>
                <a:gd name="connsiteX3" fmla="*/ 1524000 w 3048000"/>
                <a:gd name="connsiteY3" fmla="*/ 24362 h 447696"/>
                <a:gd name="connsiteX4" fmla="*/ 1983619 w 3048000"/>
                <a:gd name="connsiteY4" fmla="*/ 423505 h 447696"/>
                <a:gd name="connsiteX5" fmla="*/ 2540000 w 3048000"/>
                <a:gd name="connsiteY5" fmla="*/ 24363 h 447696"/>
                <a:gd name="connsiteX6" fmla="*/ 3048000 w 3048000"/>
                <a:gd name="connsiteY6" fmla="*/ 447696 h 447696"/>
                <a:gd name="connsiteX0" fmla="*/ 0 w 3048000"/>
                <a:gd name="connsiteY0" fmla="*/ 302553 h 447696"/>
                <a:gd name="connsiteX1" fmla="*/ 447524 w 3048000"/>
                <a:gd name="connsiteY1" fmla="*/ 172 h 447696"/>
                <a:gd name="connsiteX2" fmla="*/ 979714 w 3048000"/>
                <a:gd name="connsiteY2" fmla="*/ 338839 h 447696"/>
                <a:gd name="connsiteX3" fmla="*/ 1524000 w 3048000"/>
                <a:gd name="connsiteY3" fmla="*/ 24362 h 447696"/>
                <a:gd name="connsiteX4" fmla="*/ 2080381 w 3048000"/>
                <a:gd name="connsiteY4" fmla="*/ 423505 h 447696"/>
                <a:gd name="connsiteX5" fmla="*/ 2540000 w 3048000"/>
                <a:gd name="connsiteY5" fmla="*/ 24363 h 447696"/>
                <a:gd name="connsiteX6" fmla="*/ 3048000 w 3048000"/>
                <a:gd name="connsiteY6" fmla="*/ 447696 h 447696"/>
                <a:gd name="connsiteX0" fmla="*/ 0 w 3011715"/>
                <a:gd name="connsiteY0" fmla="*/ 375032 h 447604"/>
                <a:gd name="connsiteX1" fmla="*/ 411239 w 3011715"/>
                <a:gd name="connsiteY1" fmla="*/ 80 h 447604"/>
                <a:gd name="connsiteX2" fmla="*/ 943429 w 3011715"/>
                <a:gd name="connsiteY2" fmla="*/ 338747 h 447604"/>
                <a:gd name="connsiteX3" fmla="*/ 1487715 w 3011715"/>
                <a:gd name="connsiteY3" fmla="*/ 24270 h 447604"/>
                <a:gd name="connsiteX4" fmla="*/ 2044096 w 3011715"/>
                <a:gd name="connsiteY4" fmla="*/ 423413 h 447604"/>
                <a:gd name="connsiteX5" fmla="*/ 2503715 w 3011715"/>
                <a:gd name="connsiteY5" fmla="*/ 24271 h 447604"/>
                <a:gd name="connsiteX6" fmla="*/ 3011715 w 3011715"/>
                <a:gd name="connsiteY6" fmla="*/ 447604 h 447604"/>
                <a:gd name="connsiteX0" fmla="*/ 0 w 3011715"/>
                <a:gd name="connsiteY0" fmla="*/ 375032 h 447604"/>
                <a:gd name="connsiteX1" fmla="*/ 411239 w 3011715"/>
                <a:gd name="connsiteY1" fmla="*/ 80 h 447604"/>
                <a:gd name="connsiteX2" fmla="*/ 943429 w 3011715"/>
                <a:gd name="connsiteY2" fmla="*/ 338747 h 447604"/>
                <a:gd name="connsiteX3" fmla="*/ 1487715 w 3011715"/>
                <a:gd name="connsiteY3" fmla="*/ 24270 h 447604"/>
                <a:gd name="connsiteX4" fmla="*/ 2044096 w 3011715"/>
                <a:gd name="connsiteY4" fmla="*/ 423413 h 447604"/>
                <a:gd name="connsiteX5" fmla="*/ 2576286 w 3011715"/>
                <a:gd name="connsiteY5" fmla="*/ 24271 h 447604"/>
                <a:gd name="connsiteX6" fmla="*/ 3011715 w 3011715"/>
                <a:gd name="connsiteY6" fmla="*/ 447604 h 447604"/>
                <a:gd name="connsiteX0" fmla="*/ 0 w 3011715"/>
                <a:gd name="connsiteY0" fmla="*/ 375404 h 448004"/>
                <a:gd name="connsiteX1" fmla="*/ 411239 w 3011715"/>
                <a:gd name="connsiteY1" fmla="*/ 452 h 448004"/>
                <a:gd name="connsiteX2" fmla="*/ 943429 w 3011715"/>
                <a:gd name="connsiteY2" fmla="*/ 447976 h 448004"/>
                <a:gd name="connsiteX3" fmla="*/ 1487715 w 3011715"/>
                <a:gd name="connsiteY3" fmla="*/ 24642 h 448004"/>
                <a:gd name="connsiteX4" fmla="*/ 2044096 w 3011715"/>
                <a:gd name="connsiteY4" fmla="*/ 423785 h 448004"/>
                <a:gd name="connsiteX5" fmla="*/ 2576286 w 3011715"/>
                <a:gd name="connsiteY5" fmla="*/ 24643 h 448004"/>
                <a:gd name="connsiteX6" fmla="*/ 3011715 w 3011715"/>
                <a:gd name="connsiteY6" fmla="*/ 447976 h 448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11715" h="448004">
                  <a:moveTo>
                    <a:pt x="0" y="375404"/>
                  </a:moveTo>
                  <a:cubicBezTo>
                    <a:pt x="142119" y="221189"/>
                    <a:pt x="254001" y="-11643"/>
                    <a:pt x="411239" y="452"/>
                  </a:cubicBezTo>
                  <a:cubicBezTo>
                    <a:pt x="568477" y="12547"/>
                    <a:pt x="764016" y="443944"/>
                    <a:pt x="943429" y="447976"/>
                  </a:cubicBezTo>
                  <a:cubicBezTo>
                    <a:pt x="1122842" y="452008"/>
                    <a:pt x="1304271" y="28674"/>
                    <a:pt x="1487715" y="24642"/>
                  </a:cubicBezTo>
                  <a:cubicBezTo>
                    <a:pt x="1671160" y="20610"/>
                    <a:pt x="1862668" y="423785"/>
                    <a:pt x="2044096" y="423785"/>
                  </a:cubicBezTo>
                  <a:cubicBezTo>
                    <a:pt x="2225524" y="423785"/>
                    <a:pt x="2415016" y="20611"/>
                    <a:pt x="2576286" y="24643"/>
                  </a:cubicBezTo>
                  <a:cubicBezTo>
                    <a:pt x="2737556" y="28675"/>
                    <a:pt x="3011715" y="447976"/>
                    <a:pt x="3011715" y="447976"/>
                  </a:cubicBezTo>
                </a:path>
              </a:pathLst>
            </a:custGeom>
            <a:noFill/>
            <a:ln w="57150" cap="flat" cmpd="sng" algn="ctr">
              <a:gradFill flip="none" rotWithShape="1">
                <a:gsLst>
                  <a:gs pos="41000">
                    <a:srgbClr val="4F81BD">
                      <a:shade val="95000"/>
                      <a:satMod val="105000"/>
                    </a:srgbClr>
                  </a:gs>
                  <a:gs pos="100000">
                    <a:srgbClr val="FFFFFF"/>
                  </a:gs>
                </a:gsLst>
                <a:lin ang="0" scaled="1"/>
                <a:tileRect/>
              </a:gra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black"/>
                </a:solidFill>
                <a:effectLst/>
                <a:uLnTx/>
                <a:uFillTx/>
                <a:latin typeface="Calibri"/>
              </a:endParaRPr>
            </a:p>
          </p:txBody>
        </p:sp>
        <p:sp>
          <p:nvSpPr>
            <p:cNvPr id="115" name="Freeform 114"/>
            <p:cNvSpPr/>
            <p:nvPr/>
          </p:nvSpPr>
          <p:spPr>
            <a:xfrm flipH="1" flipV="1">
              <a:off x="764292" y="6143307"/>
              <a:ext cx="3011715" cy="447731"/>
            </a:xfrm>
            <a:custGeom>
              <a:avLst/>
              <a:gdLst>
                <a:gd name="connsiteX0" fmla="*/ 0 w 3048000"/>
                <a:gd name="connsiteY0" fmla="*/ 302553 h 447696"/>
                <a:gd name="connsiteX1" fmla="*/ 447524 w 3048000"/>
                <a:gd name="connsiteY1" fmla="*/ 172 h 447696"/>
                <a:gd name="connsiteX2" fmla="*/ 979714 w 3048000"/>
                <a:gd name="connsiteY2" fmla="*/ 338839 h 447696"/>
                <a:gd name="connsiteX3" fmla="*/ 1427238 w 3048000"/>
                <a:gd name="connsiteY3" fmla="*/ 60648 h 447696"/>
                <a:gd name="connsiteX4" fmla="*/ 1983619 w 3048000"/>
                <a:gd name="connsiteY4" fmla="*/ 423505 h 447696"/>
                <a:gd name="connsiteX5" fmla="*/ 2540000 w 3048000"/>
                <a:gd name="connsiteY5" fmla="*/ 24363 h 447696"/>
                <a:gd name="connsiteX6" fmla="*/ 3048000 w 3048000"/>
                <a:gd name="connsiteY6" fmla="*/ 447696 h 447696"/>
                <a:gd name="connsiteX0" fmla="*/ 0 w 3048000"/>
                <a:gd name="connsiteY0" fmla="*/ 302553 h 447696"/>
                <a:gd name="connsiteX1" fmla="*/ 447524 w 3048000"/>
                <a:gd name="connsiteY1" fmla="*/ 172 h 447696"/>
                <a:gd name="connsiteX2" fmla="*/ 979714 w 3048000"/>
                <a:gd name="connsiteY2" fmla="*/ 338839 h 447696"/>
                <a:gd name="connsiteX3" fmla="*/ 1524000 w 3048000"/>
                <a:gd name="connsiteY3" fmla="*/ 24362 h 447696"/>
                <a:gd name="connsiteX4" fmla="*/ 1983619 w 3048000"/>
                <a:gd name="connsiteY4" fmla="*/ 423505 h 447696"/>
                <a:gd name="connsiteX5" fmla="*/ 2540000 w 3048000"/>
                <a:gd name="connsiteY5" fmla="*/ 24363 h 447696"/>
                <a:gd name="connsiteX6" fmla="*/ 3048000 w 3048000"/>
                <a:gd name="connsiteY6" fmla="*/ 447696 h 447696"/>
                <a:gd name="connsiteX0" fmla="*/ 0 w 3048000"/>
                <a:gd name="connsiteY0" fmla="*/ 302553 h 447696"/>
                <a:gd name="connsiteX1" fmla="*/ 447524 w 3048000"/>
                <a:gd name="connsiteY1" fmla="*/ 172 h 447696"/>
                <a:gd name="connsiteX2" fmla="*/ 979714 w 3048000"/>
                <a:gd name="connsiteY2" fmla="*/ 338839 h 447696"/>
                <a:gd name="connsiteX3" fmla="*/ 1524000 w 3048000"/>
                <a:gd name="connsiteY3" fmla="*/ 24362 h 447696"/>
                <a:gd name="connsiteX4" fmla="*/ 2080381 w 3048000"/>
                <a:gd name="connsiteY4" fmla="*/ 423505 h 447696"/>
                <a:gd name="connsiteX5" fmla="*/ 2540000 w 3048000"/>
                <a:gd name="connsiteY5" fmla="*/ 24363 h 447696"/>
                <a:gd name="connsiteX6" fmla="*/ 3048000 w 3048000"/>
                <a:gd name="connsiteY6" fmla="*/ 447696 h 447696"/>
                <a:gd name="connsiteX0" fmla="*/ 0 w 3011715"/>
                <a:gd name="connsiteY0" fmla="*/ 375032 h 447604"/>
                <a:gd name="connsiteX1" fmla="*/ 411239 w 3011715"/>
                <a:gd name="connsiteY1" fmla="*/ 80 h 447604"/>
                <a:gd name="connsiteX2" fmla="*/ 943429 w 3011715"/>
                <a:gd name="connsiteY2" fmla="*/ 338747 h 447604"/>
                <a:gd name="connsiteX3" fmla="*/ 1487715 w 3011715"/>
                <a:gd name="connsiteY3" fmla="*/ 24270 h 447604"/>
                <a:gd name="connsiteX4" fmla="*/ 2044096 w 3011715"/>
                <a:gd name="connsiteY4" fmla="*/ 423413 h 447604"/>
                <a:gd name="connsiteX5" fmla="*/ 2503715 w 3011715"/>
                <a:gd name="connsiteY5" fmla="*/ 24271 h 447604"/>
                <a:gd name="connsiteX6" fmla="*/ 3011715 w 3011715"/>
                <a:gd name="connsiteY6" fmla="*/ 447604 h 447604"/>
                <a:gd name="connsiteX0" fmla="*/ 0 w 3011715"/>
                <a:gd name="connsiteY0" fmla="*/ 375032 h 447604"/>
                <a:gd name="connsiteX1" fmla="*/ 411239 w 3011715"/>
                <a:gd name="connsiteY1" fmla="*/ 80 h 447604"/>
                <a:gd name="connsiteX2" fmla="*/ 943429 w 3011715"/>
                <a:gd name="connsiteY2" fmla="*/ 338747 h 447604"/>
                <a:gd name="connsiteX3" fmla="*/ 1487715 w 3011715"/>
                <a:gd name="connsiteY3" fmla="*/ 24270 h 447604"/>
                <a:gd name="connsiteX4" fmla="*/ 2044096 w 3011715"/>
                <a:gd name="connsiteY4" fmla="*/ 423413 h 447604"/>
                <a:gd name="connsiteX5" fmla="*/ 2576286 w 3011715"/>
                <a:gd name="connsiteY5" fmla="*/ 24271 h 447604"/>
                <a:gd name="connsiteX6" fmla="*/ 3011715 w 3011715"/>
                <a:gd name="connsiteY6" fmla="*/ 447604 h 447604"/>
                <a:gd name="connsiteX0" fmla="*/ 0 w 3011715"/>
                <a:gd name="connsiteY0" fmla="*/ 375159 h 447731"/>
                <a:gd name="connsiteX1" fmla="*/ 411239 w 3011715"/>
                <a:gd name="connsiteY1" fmla="*/ 207 h 447731"/>
                <a:gd name="connsiteX2" fmla="*/ 967619 w 3011715"/>
                <a:gd name="connsiteY2" fmla="*/ 423541 h 447731"/>
                <a:gd name="connsiteX3" fmla="*/ 1487715 w 3011715"/>
                <a:gd name="connsiteY3" fmla="*/ 24397 h 447731"/>
                <a:gd name="connsiteX4" fmla="*/ 2044096 w 3011715"/>
                <a:gd name="connsiteY4" fmla="*/ 423540 h 447731"/>
                <a:gd name="connsiteX5" fmla="*/ 2576286 w 3011715"/>
                <a:gd name="connsiteY5" fmla="*/ 24398 h 447731"/>
                <a:gd name="connsiteX6" fmla="*/ 3011715 w 3011715"/>
                <a:gd name="connsiteY6" fmla="*/ 447731 h 447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11715" h="447731">
                  <a:moveTo>
                    <a:pt x="0" y="375159"/>
                  </a:moveTo>
                  <a:cubicBezTo>
                    <a:pt x="142119" y="220944"/>
                    <a:pt x="249969" y="-7857"/>
                    <a:pt x="411239" y="207"/>
                  </a:cubicBezTo>
                  <a:cubicBezTo>
                    <a:pt x="572509" y="8271"/>
                    <a:pt x="788206" y="419509"/>
                    <a:pt x="967619" y="423541"/>
                  </a:cubicBezTo>
                  <a:cubicBezTo>
                    <a:pt x="1147032" y="427573"/>
                    <a:pt x="1308302" y="24397"/>
                    <a:pt x="1487715" y="24397"/>
                  </a:cubicBezTo>
                  <a:cubicBezTo>
                    <a:pt x="1667128" y="24397"/>
                    <a:pt x="1862668" y="423540"/>
                    <a:pt x="2044096" y="423540"/>
                  </a:cubicBezTo>
                  <a:cubicBezTo>
                    <a:pt x="2225524" y="423540"/>
                    <a:pt x="2415016" y="20366"/>
                    <a:pt x="2576286" y="24398"/>
                  </a:cubicBezTo>
                  <a:cubicBezTo>
                    <a:pt x="2737556" y="28430"/>
                    <a:pt x="3011715" y="447731"/>
                    <a:pt x="3011715" y="447731"/>
                  </a:cubicBezTo>
                </a:path>
              </a:pathLst>
            </a:custGeom>
            <a:noFill/>
            <a:ln w="57150" cap="flat" cmpd="sng" algn="ctr">
              <a:gradFill flip="none" rotWithShape="1">
                <a:gsLst>
                  <a:gs pos="41000">
                    <a:srgbClr val="4F81BD">
                      <a:shade val="95000"/>
                      <a:satMod val="105000"/>
                    </a:srgbClr>
                  </a:gs>
                  <a:gs pos="100000">
                    <a:srgbClr val="FFFFFF"/>
                  </a:gs>
                </a:gsLst>
                <a:lin ang="0" scaled="1"/>
                <a:tileRect/>
              </a:gradFill>
              <a:prstDash val="solid"/>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black"/>
                </a:solidFill>
                <a:effectLst/>
                <a:uLnTx/>
                <a:uFillTx/>
                <a:latin typeface="Calibri"/>
              </a:endParaRPr>
            </a:p>
          </p:txBody>
        </p:sp>
      </p:grpSp>
      <p:grpSp>
        <p:nvGrpSpPr>
          <p:cNvPr id="92" name="Group 91"/>
          <p:cNvGrpSpPr/>
          <p:nvPr/>
        </p:nvGrpSpPr>
        <p:grpSpPr>
          <a:xfrm>
            <a:off x="1118990" y="5284074"/>
            <a:ext cx="779086" cy="499473"/>
            <a:chOff x="3562595" y="4504602"/>
            <a:chExt cx="1125347" cy="721461"/>
          </a:xfrm>
        </p:grpSpPr>
        <p:grpSp>
          <p:nvGrpSpPr>
            <p:cNvPr id="108" name="Group 107"/>
            <p:cNvGrpSpPr/>
            <p:nvPr/>
          </p:nvGrpSpPr>
          <p:grpSpPr>
            <a:xfrm rot="20663522">
              <a:off x="3562595" y="4504602"/>
              <a:ext cx="788642" cy="721461"/>
              <a:chOff x="5163136" y="841566"/>
              <a:chExt cx="788642" cy="721461"/>
            </a:xfrm>
          </p:grpSpPr>
          <p:sp>
            <p:nvSpPr>
              <p:cNvPr id="112" name="Moon 51"/>
              <p:cNvSpPr/>
              <p:nvPr/>
            </p:nvSpPr>
            <p:spPr>
              <a:xfrm rot="533703">
                <a:off x="5163136" y="841566"/>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13" name="TextBox 112"/>
              <p:cNvSpPr txBox="1"/>
              <p:nvPr/>
            </p:nvSpPr>
            <p:spPr>
              <a:xfrm rot="975128">
                <a:off x="5174770" y="973659"/>
                <a:ext cx="671287" cy="41057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grpSp>
          <p:nvGrpSpPr>
            <p:cNvPr id="109" name="Group 108"/>
            <p:cNvGrpSpPr/>
            <p:nvPr/>
          </p:nvGrpSpPr>
          <p:grpSpPr>
            <a:xfrm>
              <a:off x="4016655" y="4588630"/>
              <a:ext cx="671287" cy="527871"/>
              <a:chOff x="2700727" y="1834893"/>
              <a:chExt cx="671287" cy="527871"/>
            </a:xfrm>
          </p:grpSpPr>
          <p:sp>
            <p:nvSpPr>
              <p:cNvPr id="110" name="Oval 109"/>
              <p:cNvSpPr/>
              <p:nvPr/>
            </p:nvSpPr>
            <p:spPr>
              <a:xfrm>
                <a:off x="2796537" y="1834893"/>
                <a:ext cx="492631" cy="527871"/>
              </a:xfrm>
              <a:prstGeom prst="ellipse">
                <a:avLst/>
              </a:prstGeom>
              <a:gradFill rotWithShape="1">
                <a:gsLst>
                  <a:gs pos="33000">
                    <a:srgbClr val="FF9B1A"/>
                  </a:gs>
                  <a:gs pos="100000">
                    <a:sysClr val="windowText" lastClr="000000">
                      <a:tint val="50000"/>
                      <a:shade val="100000"/>
                      <a:satMod val="350000"/>
                    </a:sysClr>
                  </a:gs>
                  <a:gs pos="92000">
                    <a:srgbClr val="FF0000"/>
                  </a:gs>
                </a:gsLst>
                <a:lin ang="2028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11" name="TextBox 110"/>
              <p:cNvSpPr txBox="1"/>
              <p:nvPr/>
            </p:nvSpPr>
            <p:spPr>
              <a:xfrm>
                <a:off x="2700727" y="1893780"/>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white"/>
                    </a:solidFill>
                    <a:effectLst/>
                    <a:uLnTx/>
                    <a:uFillTx/>
                  </a:rPr>
                  <a:t>CoA</a:t>
                </a:r>
              </a:p>
            </p:txBody>
          </p:sp>
        </p:grpSp>
      </p:grpSp>
      <p:cxnSp>
        <p:nvCxnSpPr>
          <p:cNvPr id="94" name="Straight Arrow Connector 93"/>
          <p:cNvCxnSpPr/>
          <p:nvPr/>
        </p:nvCxnSpPr>
        <p:spPr>
          <a:xfrm flipH="1">
            <a:off x="4406226" y="4613742"/>
            <a:ext cx="117581" cy="27047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5" name="Straight Arrow Connector 94"/>
          <p:cNvCxnSpPr/>
          <p:nvPr/>
        </p:nvCxnSpPr>
        <p:spPr>
          <a:xfrm flipH="1">
            <a:off x="4794247" y="4696058"/>
            <a:ext cx="129341" cy="258712"/>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6" name="Straight Arrow Connector 95"/>
          <p:cNvCxnSpPr/>
          <p:nvPr/>
        </p:nvCxnSpPr>
        <p:spPr>
          <a:xfrm flipH="1">
            <a:off x="4758973" y="3955203"/>
            <a:ext cx="141099" cy="270472"/>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7" name="Straight Arrow Connector 96"/>
          <p:cNvCxnSpPr/>
          <p:nvPr/>
        </p:nvCxnSpPr>
        <p:spPr>
          <a:xfrm flipH="1">
            <a:off x="5029412" y="4037520"/>
            <a:ext cx="117584" cy="246952"/>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8" name="Straight Arrow Connector 97"/>
          <p:cNvCxnSpPr/>
          <p:nvPr/>
        </p:nvCxnSpPr>
        <p:spPr>
          <a:xfrm flipH="1">
            <a:off x="4323917" y="5295798"/>
            <a:ext cx="223407" cy="50566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99" name="Group 98"/>
          <p:cNvGrpSpPr/>
          <p:nvPr/>
        </p:nvGrpSpPr>
        <p:grpSpPr>
          <a:xfrm>
            <a:off x="4294660" y="5380200"/>
            <a:ext cx="298421" cy="309824"/>
            <a:chOff x="4368836" y="3761116"/>
            <a:chExt cx="431053" cy="447524"/>
          </a:xfrm>
        </p:grpSpPr>
        <p:sp>
          <p:nvSpPr>
            <p:cNvPr id="104" name="Explosion 1 103"/>
            <p:cNvSpPr/>
            <p:nvPr/>
          </p:nvSpPr>
          <p:spPr>
            <a:xfrm>
              <a:off x="4368836" y="3761116"/>
              <a:ext cx="413010" cy="4475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05" name="Rectangle 104"/>
            <p:cNvSpPr/>
            <p:nvPr/>
          </p:nvSpPr>
          <p:spPr>
            <a:xfrm>
              <a:off x="4412746" y="3767160"/>
              <a:ext cx="387143" cy="410577"/>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P</a:t>
              </a:r>
              <a:endParaRPr kumimoji="0" lang="en-US" sz="1247" b="0" i="0" u="none" strike="noStrike" kern="0" cap="none" spc="0" normalizeH="0" baseline="0" noProof="0" dirty="0">
                <a:ln>
                  <a:noFill/>
                </a:ln>
                <a:solidFill>
                  <a:prstClr val="black"/>
                </a:solidFill>
                <a:effectLst/>
                <a:uLnTx/>
                <a:uFillTx/>
              </a:endParaRPr>
            </a:p>
          </p:txBody>
        </p:sp>
      </p:grpSp>
      <p:cxnSp>
        <p:nvCxnSpPr>
          <p:cNvPr id="100" name="Straight Arrow Connector 99"/>
          <p:cNvCxnSpPr/>
          <p:nvPr/>
        </p:nvCxnSpPr>
        <p:spPr>
          <a:xfrm>
            <a:off x="2803799" y="3955404"/>
            <a:ext cx="1226162" cy="376106"/>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1" name="Straight Arrow Connector 100"/>
          <p:cNvCxnSpPr>
            <a:cxnSpLocks/>
          </p:cNvCxnSpPr>
          <p:nvPr/>
        </p:nvCxnSpPr>
        <p:spPr>
          <a:xfrm flipV="1">
            <a:off x="576608" y="4096319"/>
            <a:ext cx="1278076" cy="12164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2" name="Straight Arrow Connector 101"/>
          <p:cNvCxnSpPr>
            <a:cxnSpLocks/>
          </p:cNvCxnSpPr>
          <p:nvPr/>
        </p:nvCxnSpPr>
        <p:spPr>
          <a:xfrm>
            <a:off x="541187" y="4725569"/>
            <a:ext cx="678552" cy="57022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3" name="Freeform 102"/>
          <p:cNvSpPr/>
          <p:nvPr/>
        </p:nvSpPr>
        <p:spPr>
          <a:xfrm>
            <a:off x="2543980" y="4379452"/>
            <a:ext cx="1168507" cy="598837"/>
          </a:xfrm>
          <a:custGeom>
            <a:avLst/>
            <a:gdLst>
              <a:gd name="connsiteX0" fmla="*/ 212947 w 1930471"/>
              <a:gd name="connsiteY0" fmla="*/ 0 h 1548190"/>
              <a:gd name="connsiteX1" fmla="*/ 152471 w 1930471"/>
              <a:gd name="connsiteY1" fmla="*/ 628952 h 1548190"/>
              <a:gd name="connsiteX2" fmla="*/ 1930471 w 1930471"/>
              <a:gd name="connsiteY2" fmla="*/ 1548190 h 1548190"/>
              <a:gd name="connsiteX0" fmla="*/ 364578 w 1864388"/>
              <a:gd name="connsiteY0" fmla="*/ 0 h 1390952"/>
              <a:gd name="connsiteX1" fmla="*/ 86388 w 1864388"/>
              <a:gd name="connsiteY1" fmla="*/ 471714 h 1390952"/>
              <a:gd name="connsiteX2" fmla="*/ 1864388 w 1864388"/>
              <a:gd name="connsiteY2" fmla="*/ 1390952 h 1390952"/>
              <a:gd name="connsiteX0" fmla="*/ 79492 w 1579302"/>
              <a:gd name="connsiteY0" fmla="*/ 0 h 1390952"/>
              <a:gd name="connsiteX1" fmla="*/ 285111 w 1579302"/>
              <a:gd name="connsiteY1" fmla="*/ 774095 h 1390952"/>
              <a:gd name="connsiteX2" fmla="*/ 1579302 w 1579302"/>
              <a:gd name="connsiteY2" fmla="*/ 1390952 h 1390952"/>
              <a:gd name="connsiteX0" fmla="*/ 96223 w 1596033"/>
              <a:gd name="connsiteY0" fmla="*/ 0 h 1390952"/>
              <a:gd name="connsiteX1" fmla="*/ 301842 w 1596033"/>
              <a:gd name="connsiteY1" fmla="*/ 774095 h 1390952"/>
              <a:gd name="connsiteX2" fmla="*/ 1596033 w 1596033"/>
              <a:gd name="connsiteY2" fmla="*/ 1390952 h 1390952"/>
              <a:gd name="connsiteX0" fmla="*/ 61818 w 1561628"/>
              <a:gd name="connsiteY0" fmla="*/ 0 h 1390952"/>
              <a:gd name="connsiteX1" fmla="*/ 424675 w 1561628"/>
              <a:gd name="connsiteY1" fmla="*/ 907143 h 1390952"/>
              <a:gd name="connsiteX2" fmla="*/ 1561628 w 1561628"/>
              <a:gd name="connsiteY2" fmla="*/ 1390952 h 1390952"/>
              <a:gd name="connsiteX0" fmla="*/ 42371 w 1675229"/>
              <a:gd name="connsiteY0" fmla="*/ 0 h 1475619"/>
              <a:gd name="connsiteX1" fmla="*/ 538276 w 1675229"/>
              <a:gd name="connsiteY1" fmla="*/ 991810 h 1475619"/>
              <a:gd name="connsiteX2" fmla="*/ 1675229 w 1675229"/>
              <a:gd name="connsiteY2" fmla="*/ 1475619 h 1475619"/>
              <a:gd name="connsiteX0" fmla="*/ 30058 w 1662916"/>
              <a:gd name="connsiteY0" fmla="*/ 0 h 1475619"/>
              <a:gd name="connsiteX1" fmla="*/ 525963 w 1662916"/>
              <a:gd name="connsiteY1" fmla="*/ 991810 h 1475619"/>
              <a:gd name="connsiteX2" fmla="*/ 1662916 w 1662916"/>
              <a:gd name="connsiteY2" fmla="*/ 1475619 h 1475619"/>
              <a:gd name="connsiteX0" fmla="*/ 0 w 1632858"/>
              <a:gd name="connsiteY0" fmla="*/ 0 h 1475619"/>
              <a:gd name="connsiteX1" fmla="*/ 495905 w 1632858"/>
              <a:gd name="connsiteY1" fmla="*/ 991810 h 1475619"/>
              <a:gd name="connsiteX2" fmla="*/ 1632858 w 1632858"/>
              <a:gd name="connsiteY2" fmla="*/ 1475619 h 1475619"/>
              <a:gd name="connsiteX0" fmla="*/ 0 w 1632858"/>
              <a:gd name="connsiteY0" fmla="*/ 0 h 1475619"/>
              <a:gd name="connsiteX1" fmla="*/ 495905 w 1632858"/>
              <a:gd name="connsiteY1" fmla="*/ 991810 h 1475619"/>
              <a:gd name="connsiteX2" fmla="*/ 1632858 w 1632858"/>
              <a:gd name="connsiteY2" fmla="*/ 1475619 h 1475619"/>
            </a:gdLst>
            <a:ahLst/>
            <a:cxnLst>
              <a:cxn ang="0">
                <a:pos x="connsiteX0" y="connsiteY0"/>
              </a:cxn>
              <a:cxn ang="0">
                <a:pos x="connsiteX1" y="connsiteY1"/>
              </a:cxn>
              <a:cxn ang="0">
                <a:pos x="connsiteX2" y="connsiteY2"/>
              </a:cxn>
            </a:cxnLst>
            <a:rect l="l" t="t" r="r" b="b"/>
            <a:pathLst>
              <a:path w="1632858" h="1475619">
                <a:moveTo>
                  <a:pt x="0" y="0"/>
                </a:moveTo>
                <a:cubicBezTo>
                  <a:pt x="44350" y="620889"/>
                  <a:pt x="223762" y="745874"/>
                  <a:pt x="495905" y="991810"/>
                </a:cubicBezTo>
                <a:cubicBezTo>
                  <a:pt x="768048" y="1237746"/>
                  <a:pt x="1632858" y="1475619"/>
                  <a:pt x="1632858" y="1475619"/>
                </a:cubicBezTo>
              </a:path>
            </a:pathLst>
          </a:custGeom>
          <a:noFill/>
          <a:ln w="25400" cap="flat" cmpd="sng" algn="ctr">
            <a:solidFill>
              <a:srgbClr val="4F81BD"/>
            </a:solidFill>
            <a:prstDash val="solid"/>
            <a:headEnd type="none"/>
            <a:tailEnd type="arrow"/>
          </a:ln>
          <a:effectLst>
            <a:outerShdw blurRad="40000" dist="20000" dir="5400000" rotWithShape="0">
              <a:srgbClr val="000000">
                <a:alpha val="38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black"/>
              </a:solidFill>
              <a:effectLst/>
              <a:uLnTx/>
              <a:uFillTx/>
              <a:latin typeface="Calibri"/>
            </a:endParaRPr>
          </a:p>
        </p:txBody>
      </p:sp>
      <p:cxnSp>
        <p:nvCxnSpPr>
          <p:cNvPr id="73" name="Straight Arrow Connector 72"/>
          <p:cNvCxnSpPr/>
          <p:nvPr/>
        </p:nvCxnSpPr>
        <p:spPr>
          <a:xfrm flipV="1">
            <a:off x="4360678" y="6013134"/>
            <a:ext cx="786317" cy="208578"/>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74" name="TextBox 73"/>
          <p:cNvSpPr txBox="1"/>
          <p:nvPr/>
        </p:nvSpPr>
        <p:spPr>
          <a:xfrm>
            <a:off x="4788231" y="5610897"/>
            <a:ext cx="1521309" cy="668068"/>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Cell proliferation </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Survival</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Growth</a:t>
            </a:r>
          </a:p>
        </p:txBody>
      </p:sp>
      <p:sp>
        <p:nvSpPr>
          <p:cNvPr id="75" name="TextBox 74"/>
          <p:cNvSpPr txBox="1"/>
          <p:nvPr/>
        </p:nvSpPr>
        <p:spPr>
          <a:xfrm>
            <a:off x="1695384" y="6054178"/>
            <a:ext cx="682344" cy="2616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prstClr val="black"/>
                </a:solidFill>
                <a:effectLst/>
                <a:uLnTx/>
                <a:uFillTx/>
              </a:rPr>
              <a:t>Nucleus</a:t>
            </a:r>
          </a:p>
        </p:txBody>
      </p:sp>
      <p:cxnSp>
        <p:nvCxnSpPr>
          <p:cNvPr id="138" name="Straight Arrow Connector 137"/>
          <p:cNvCxnSpPr/>
          <p:nvPr/>
        </p:nvCxnSpPr>
        <p:spPr>
          <a:xfrm>
            <a:off x="1801708" y="5753373"/>
            <a:ext cx="440267" cy="287867"/>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8" name="Group 7"/>
          <p:cNvGrpSpPr/>
          <p:nvPr/>
        </p:nvGrpSpPr>
        <p:grpSpPr>
          <a:xfrm>
            <a:off x="2355123" y="5698418"/>
            <a:ext cx="779086" cy="762462"/>
            <a:chOff x="2534616" y="3636512"/>
            <a:chExt cx="779086" cy="762462"/>
          </a:xfrm>
        </p:grpSpPr>
        <p:grpSp>
          <p:nvGrpSpPr>
            <p:cNvPr id="139" name="Group 138"/>
            <p:cNvGrpSpPr/>
            <p:nvPr/>
          </p:nvGrpSpPr>
          <p:grpSpPr>
            <a:xfrm>
              <a:off x="2534616" y="3899501"/>
              <a:ext cx="779086" cy="499473"/>
              <a:chOff x="3562595" y="4504602"/>
              <a:chExt cx="1125347" cy="721461"/>
            </a:xfrm>
          </p:grpSpPr>
          <p:grpSp>
            <p:nvGrpSpPr>
              <p:cNvPr id="140" name="Group 139"/>
              <p:cNvGrpSpPr/>
              <p:nvPr/>
            </p:nvGrpSpPr>
            <p:grpSpPr>
              <a:xfrm rot="20663522">
                <a:off x="3562595" y="4504602"/>
                <a:ext cx="788642" cy="721461"/>
                <a:chOff x="5163136" y="841566"/>
                <a:chExt cx="788642" cy="721461"/>
              </a:xfrm>
            </p:grpSpPr>
            <p:sp>
              <p:nvSpPr>
                <p:cNvPr id="144" name="Moon 51"/>
                <p:cNvSpPr/>
                <p:nvPr/>
              </p:nvSpPr>
              <p:spPr>
                <a:xfrm rot="533703">
                  <a:off x="5163136" y="841566"/>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45" name="TextBox 144"/>
                <p:cNvSpPr txBox="1"/>
                <p:nvPr/>
              </p:nvSpPr>
              <p:spPr>
                <a:xfrm rot="975128">
                  <a:off x="5174770" y="973659"/>
                  <a:ext cx="671287" cy="41057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grpSp>
            <p:nvGrpSpPr>
              <p:cNvPr id="141" name="Group 140"/>
              <p:cNvGrpSpPr/>
              <p:nvPr/>
            </p:nvGrpSpPr>
            <p:grpSpPr>
              <a:xfrm>
                <a:off x="4016655" y="4588630"/>
                <a:ext cx="671287" cy="527871"/>
                <a:chOff x="2700727" y="1834893"/>
                <a:chExt cx="671287" cy="527871"/>
              </a:xfrm>
            </p:grpSpPr>
            <p:sp>
              <p:nvSpPr>
                <p:cNvPr id="142" name="Oval 141"/>
                <p:cNvSpPr/>
                <p:nvPr/>
              </p:nvSpPr>
              <p:spPr>
                <a:xfrm>
                  <a:off x="2796537" y="1834893"/>
                  <a:ext cx="492631" cy="527871"/>
                </a:xfrm>
                <a:prstGeom prst="ellipse">
                  <a:avLst/>
                </a:prstGeom>
                <a:gradFill rotWithShape="1">
                  <a:gsLst>
                    <a:gs pos="33000">
                      <a:srgbClr val="FF9B1A"/>
                    </a:gs>
                    <a:gs pos="100000">
                      <a:sysClr val="windowText" lastClr="000000">
                        <a:tint val="50000"/>
                        <a:shade val="100000"/>
                        <a:satMod val="350000"/>
                      </a:sysClr>
                    </a:gs>
                    <a:gs pos="92000">
                      <a:srgbClr val="FF0000"/>
                    </a:gs>
                  </a:gsLst>
                  <a:lin ang="2028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43" name="TextBox 142"/>
                <p:cNvSpPr txBox="1"/>
                <p:nvPr/>
              </p:nvSpPr>
              <p:spPr>
                <a:xfrm>
                  <a:off x="2700727" y="1893780"/>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white"/>
                      </a:solidFill>
                      <a:effectLst/>
                      <a:uLnTx/>
                      <a:uFillTx/>
                    </a:rPr>
                    <a:t>CoA</a:t>
                  </a:r>
                </a:p>
              </p:txBody>
            </p:sp>
          </p:grpSp>
        </p:grpSp>
        <p:grpSp>
          <p:nvGrpSpPr>
            <p:cNvPr id="146" name="Group 145"/>
            <p:cNvGrpSpPr/>
            <p:nvPr/>
          </p:nvGrpSpPr>
          <p:grpSpPr>
            <a:xfrm>
              <a:off x="2851057" y="3636512"/>
              <a:ext cx="401551" cy="483263"/>
              <a:chOff x="1439333" y="2441731"/>
              <a:chExt cx="786191" cy="883790"/>
            </a:xfrm>
          </p:grpSpPr>
          <p:sp>
            <p:nvSpPr>
              <p:cNvPr id="147" name="Diamond 146"/>
              <p:cNvSpPr/>
              <p:nvPr/>
            </p:nvSpPr>
            <p:spPr>
              <a:xfrm>
                <a:off x="1439333" y="2441731"/>
                <a:ext cx="786191" cy="883790"/>
              </a:xfrm>
              <a:prstGeom prst="diamond">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48" name="TextBox 147"/>
              <p:cNvSpPr txBox="1"/>
              <p:nvPr/>
            </p:nvSpPr>
            <p:spPr>
              <a:xfrm>
                <a:off x="1505856" y="2683412"/>
                <a:ext cx="671287" cy="51982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a:t>
                </a:r>
              </a:p>
            </p:txBody>
          </p:sp>
        </p:grpSp>
      </p:grpSp>
      <p:grpSp>
        <p:nvGrpSpPr>
          <p:cNvPr id="149" name="Group 148"/>
          <p:cNvGrpSpPr/>
          <p:nvPr/>
        </p:nvGrpSpPr>
        <p:grpSpPr>
          <a:xfrm>
            <a:off x="2383698" y="3463218"/>
            <a:ext cx="401551" cy="483263"/>
            <a:chOff x="1439333" y="2441731"/>
            <a:chExt cx="786191" cy="883790"/>
          </a:xfrm>
        </p:grpSpPr>
        <p:sp>
          <p:nvSpPr>
            <p:cNvPr id="150" name="Diamond 149"/>
            <p:cNvSpPr/>
            <p:nvPr/>
          </p:nvSpPr>
          <p:spPr>
            <a:xfrm>
              <a:off x="1439333" y="2441731"/>
              <a:ext cx="786191" cy="883790"/>
            </a:xfrm>
            <a:prstGeom prst="diamond">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51" name="TextBox 150"/>
            <p:cNvSpPr txBox="1"/>
            <p:nvPr/>
          </p:nvSpPr>
          <p:spPr>
            <a:xfrm>
              <a:off x="1505856" y="2683412"/>
              <a:ext cx="671287" cy="51982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a:t>
              </a:r>
            </a:p>
          </p:txBody>
        </p:sp>
      </p:grpSp>
      <p:grpSp>
        <p:nvGrpSpPr>
          <p:cNvPr id="153" name="Group 152"/>
          <p:cNvGrpSpPr/>
          <p:nvPr/>
        </p:nvGrpSpPr>
        <p:grpSpPr>
          <a:xfrm>
            <a:off x="3540456" y="5944473"/>
            <a:ext cx="779086" cy="499473"/>
            <a:chOff x="3562595" y="4504602"/>
            <a:chExt cx="1125347" cy="721461"/>
          </a:xfrm>
        </p:grpSpPr>
        <p:grpSp>
          <p:nvGrpSpPr>
            <p:cNvPr id="157" name="Group 156"/>
            <p:cNvGrpSpPr/>
            <p:nvPr/>
          </p:nvGrpSpPr>
          <p:grpSpPr>
            <a:xfrm rot="20663522">
              <a:off x="3562595" y="4504602"/>
              <a:ext cx="788642" cy="721461"/>
              <a:chOff x="5163136" y="841566"/>
              <a:chExt cx="788642" cy="721461"/>
            </a:xfrm>
          </p:grpSpPr>
          <p:sp>
            <p:nvSpPr>
              <p:cNvPr id="161" name="Moon 51"/>
              <p:cNvSpPr/>
              <p:nvPr/>
            </p:nvSpPr>
            <p:spPr>
              <a:xfrm rot="533703">
                <a:off x="5163136" y="841566"/>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62" name="TextBox 161"/>
              <p:cNvSpPr txBox="1"/>
              <p:nvPr/>
            </p:nvSpPr>
            <p:spPr>
              <a:xfrm rot="975128">
                <a:off x="5174770" y="973659"/>
                <a:ext cx="671287" cy="41057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grpSp>
          <p:nvGrpSpPr>
            <p:cNvPr id="158" name="Group 157"/>
            <p:cNvGrpSpPr/>
            <p:nvPr/>
          </p:nvGrpSpPr>
          <p:grpSpPr>
            <a:xfrm>
              <a:off x="4016655" y="4588630"/>
              <a:ext cx="671287" cy="527871"/>
              <a:chOff x="2700727" y="1834893"/>
              <a:chExt cx="671287" cy="527871"/>
            </a:xfrm>
          </p:grpSpPr>
          <p:sp>
            <p:nvSpPr>
              <p:cNvPr id="159" name="Oval 158"/>
              <p:cNvSpPr/>
              <p:nvPr/>
            </p:nvSpPr>
            <p:spPr>
              <a:xfrm>
                <a:off x="2796537" y="1834893"/>
                <a:ext cx="492631" cy="527871"/>
              </a:xfrm>
              <a:prstGeom prst="ellipse">
                <a:avLst/>
              </a:prstGeom>
              <a:gradFill rotWithShape="1">
                <a:gsLst>
                  <a:gs pos="33000">
                    <a:srgbClr val="FF9B1A"/>
                  </a:gs>
                  <a:gs pos="100000">
                    <a:sysClr val="windowText" lastClr="000000">
                      <a:tint val="50000"/>
                      <a:shade val="100000"/>
                      <a:satMod val="350000"/>
                    </a:sysClr>
                  </a:gs>
                  <a:gs pos="92000">
                    <a:srgbClr val="FF0000"/>
                  </a:gs>
                </a:gsLst>
                <a:lin ang="20280000" scaled="0"/>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60" name="TextBox 159"/>
              <p:cNvSpPr txBox="1"/>
              <p:nvPr/>
            </p:nvSpPr>
            <p:spPr>
              <a:xfrm>
                <a:off x="2700727" y="1893780"/>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white"/>
                    </a:solidFill>
                    <a:effectLst/>
                    <a:uLnTx/>
                    <a:uFillTx/>
                  </a:rPr>
                  <a:t>CoA</a:t>
                </a:r>
              </a:p>
            </p:txBody>
          </p:sp>
        </p:grpSp>
      </p:grpSp>
      <p:cxnSp>
        <p:nvCxnSpPr>
          <p:cNvPr id="163" name="Straight Arrow Connector 162"/>
          <p:cNvCxnSpPr/>
          <p:nvPr/>
        </p:nvCxnSpPr>
        <p:spPr>
          <a:xfrm flipH="1">
            <a:off x="3912378" y="5224766"/>
            <a:ext cx="152401" cy="470859"/>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164" name="Group 163"/>
          <p:cNvGrpSpPr/>
          <p:nvPr/>
        </p:nvGrpSpPr>
        <p:grpSpPr>
          <a:xfrm>
            <a:off x="1416523" y="4998516"/>
            <a:ext cx="401551" cy="483263"/>
            <a:chOff x="1439333" y="2441731"/>
            <a:chExt cx="786191" cy="883790"/>
          </a:xfrm>
        </p:grpSpPr>
        <p:sp>
          <p:nvSpPr>
            <p:cNvPr id="165" name="Diamond 164"/>
            <p:cNvSpPr/>
            <p:nvPr/>
          </p:nvSpPr>
          <p:spPr>
            <a:xfrm>
              <a:off x="1439333" y="2441731"/>
              <a:ext cx="786191" cy="883790"/>
            </a:xfrm>
            <a:prstGeom prst="diamond">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66" name="TextBox 165"/>
            <p:cNvSpPr txBox="1"/>
            <p:nvPr/>
          </p:nvSpPr>
          <p:spPr>
            <a:xfrm>
              <a:off x="1505856" y="2683412"/>
              <a:ext cx="671287" cy="519827"/>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a:t>
              </a:r>
            </a:p>
          </p:txBody>
        </p:sp>
      </p:grpSp>
      <p:grpSp>
        <p:nvGrpSpPr>
          <p:cNvPr id="93" name="Group 92"/>
          <p:cNvGrpSpPr/>
          <p:nvPr/>
        </p:nvGrpSpPr>
        <p:grpSpPr>
          <a:xfrm>
            <a:off x="3837135" y="5272116"/>
            <a:ext cx="298421" cy="309824"/>
            <a:chOff x="4368836" y="3761116"/>
            <a:chExt cx="431053" cy="447524"/>
          </a:xfrm>
        </p:grpSpPr>
        <p:sp>
          <p:nvSpPr>
            <p:cNvPr id="106" name="Explosion 1 105"/>
            <p:cNvSpPr/>
            <p:nvPr/>
          </p:nvSpPr>
          <p:spPr>
            <a:xfrm>
              <a:off x="4368836" y="3761116"/>
              <a:ext cx="413010" cy="4475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07" name="Rectangle 106"/>
            <p:cNvSpPr/>
            <p:nvPr/>
          </p:nvSpPr>
          <p:spPr>
            <a:xfrm>
              <a:off x="4412746" y="3767160"/>
              <a:ext cx="387143" cy="410577"/>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P</a:t>
              </a:r>
              <a:endParaRPr kumimoji="0" lang="en-US" sz="1247" b="0" i="0" u="none" strike="noStrike" kern="0" cap="none" spc="0" normalizeH="0" baseline="0" noProof="0" dirty="0">
                <a:ln>
                  <a:noFill/>
                </a:ln>
                <a:solidFill>
                  <a:prstClr val="black"/>
                </a:solidFill>
                <a:effectLst/>
                <a:uLnTx/>
                <a:uFillTx/>
              </a:endParaRPr>
            </a:p>
          </p:txBody>
        </p:sp>
      </p:grpSp>
      <p:grpSp>
        <p:nvGrpSpPr>
          <p:cNvPr id="90" name="Group 89"/>
          <p:cNvGrpSpPr/>
          <p:nvPr/>
        </p:nvGrpSpPr>
        <p:grpSpPr>
          <a:xfrm>
            <a:off x="3804943" y="5747802"/>
            <a:ext cx="293285" cy="309824"/>
            <a:chOff x="5571046" y="1638022"/>
            <a:chExt cx="423634" cy="447524"/>
          </a:xfrm>
        </p:grpSpPr>
        <p:sp>
          <p:nvSpPr>
            <p:cNvPr id="116" name="Explosion 1 115"/>
            <p:cNvSpPr/>
            <p:nvPr/>
          </p:nvSpPr>
          <p:spPr>
            <a:xfrm>
              <a:off x="5571046" y="1638022"/>
              <a:ext cx="413010" cy="447524"/>
            </a:xfrm>
            <a:prstGeom prst="irregularSeal1">
              <a:avLst/>
            </a:prstGeom>
            <a:gradFill rotWithShape="1">
              <a:gsLst>
                <a:gs pos="0">
                  <a:srgbClr val="FFFF00"/>
                </a:gs>
                <a:gs pos="100000">
                  <a:srgbClr val="4F81BD">
                    <a:tint val="50000"/>
                    <a:shade val="100000"/>
                    <a:satMod val="350000"/>
                  </a:srgbClr>
                </a:gs>
                <a:gs pos="91000">
                  <a:sysClr val="window" lastClr="FFFFFF"/>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17" name="Rectangle 116"/>
            <p:cNvSpPr/>
            <p:nvPr/>
          </p:nvSpPr>
          <p:spPr>
            <a:xfrm>
              <a:off x="5607537" y="1662101"/>
              <a:ext cx="387143" cy="410577"/>
            </a:xfrm>
            <a:prstGeom prst="rect">
              <a:avLst/>
            </a:prstGeom>
          </p:spPr>
          <p:txBody>
            <a:bodyPr wrap="non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P</a:t>
              </a:r>
              <a:endParaRPr kumimoji="0" lang="en-US" sz="1247" b="0" i="0" u="none" strike="noStrike" kern="0" cap="none" spc="0" normalizeH="0" baseline="0" noProof="0" dirty="0">
                <a:ln>
                  <a:noFill/>
                </a:ln>
                <a:solidFill>
                  <a:prstClr val="black"/>
                </a:solidFill>
                <a:effectLst/>
                <a:uLnTx/>
                <a:uFillTx/>
              </a:endParaRPr>
            </a:p>
          </p:txBody>
        </p:sp>
      </p:grpSp>
      <p:sp>
        <p:nvSpPr>
          <p:cNvPr id="167" name="TextBox 166"/>
          <p:cNvSpPr txBox="1"/>
          <p:nvPr/>
        </p:nvSpPr>
        <p:spPr>
          <a:xfrm rot="1579723" flipH="1">
            <a:off x="5020194" y="3435913"/>
            <a:ext cx="643870" cy="284231"/>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lang="en-GB" sz="1247" b="1" kern="0" dirty="0">
                <a:solidFill>
                  <a:prstClr val="black"/>
                </a:solidFill>
              </a:rPr>
              <a:t>GFR</a:t>
            </a:r>
            <a:endParaRPr kumimoji="0" lang="en-GB" sz="1247" b="1" i="0" u="none" strike="noStrike" kern="0" cap="none" spc="0" normalizeH="0" baseline="0" noProof="0" dirty="0">
              <a:ln>
                <a:noFill/>
              </a:ln>
              <a:solidFill>
                <a:prstClr val="black"/>
              </a:solidFill>
              <a:effectLst/>
              <a:uLnTx/>
              <a:uFillTx/>
            </a:endParaRPr>
          </a:p>
        </p:txBody>
      </p:sp>
      <p:grpSp>
        <p:nvGrpSpPr>
          <p:cNvPr id="124" name="Group 123">
            <a:extLst>
              <a:ext uri="{FF2B5EF4-FFF2-40B4-BE49-F238E27FC236}">
                <a16:creationId xmlns:a16="http://schemas.microsoft.com/office/drawing/2014/main" id="{5E7BF728-31BB-A547-979C-9627C3AED7D1}"/>
              </a:ext>
            </a:extLst>
          </p:cNvPr>
          <p:cNvGrpSpPr/>
          <p:nvPr/>
        </p:nvGrpSpPr>
        <p:grpSpPr>
          <a:xfrm>
            <a:off x="579589" y="802436"/>
            <a:ext cx="5649523" cy="1688605"/>
            <a:chOff x="579589" y="802436"/>
            <a:chExt cx="5649523" cy="1688605"/>
          </a:xfrm>
        </p:grpSpPr>
        <p:sp>
          <p:nvSpPr>
            <p:cNvPr id="125" name="Rectangle 124">
              <a:extLst>
                <a:ext uri="{FF2B5EF4-FFF2-40B4-BE49-F238E27FC236}">
                  <a16:creationId xmlns:a16="http://schemas.microsoft.com/office/drawing/2014/main" id="{157172C8-EA6C-F34E-B993-DCE511373500}"/>
                </a:ext>
              </a:extLst>
            </p:cNvPr>
            <p:cNvSpPr/>
            <p:nvPr/>
          </p:nvSpPr>
          <p:spPr>
            <a:xfrm flipV="1">
              <a:off x="579589" y="802436"/>
              <a:ext cx="5649523" cy="950105"/>
            </a:xfrm>
            <a:prstGeom prst="rect">
              <a:avLst/>
            </a:prstGeom>
            <a:gradFill flip="none" rotWithShape="1">
              <a:gsLst>
                <a:gs pos="0">
                  <a:srgbClr val="4F81BD">
                    <a:tint val="100000"/>
                    <a:shade val="100000"/>
                    <a:satMod val="130000"/>
                    <a:alpha val="19000"/>
                  </a:srgbClr>
                </a:gs>
                <a:gs pos="100000">
                  <a:srgbClr val="4F81BD">
                    <a:tint val="50000"/>
                    <a:shade val="100000"/>
                    <a:satMod val="350000"/>
                    <a:alpha val="19000"/>
                  </a:srgbClr>
                </a:gs>
              </a:gsLst>
              <a:lin ang="16200000" scaled="0"/>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grpSp>
          <p:nvGrpSpPr>
            <p:cNvPr id="152" name="Group 151">
              <a:extLst>
                <a:ext uri="{FF2B5EF4-FFF2-40B4-BE49-F238E27FC236}">
                  <a16:creationId xmlns:a16="http://schemas.microsoft.com/office/drawing/2014/main" id="{A5CE2236-79B9-4D43-9DD7-A04D60466569}"/>
                </a:ext>
              </a:extLst>
            </p:cNvPr>
            <p:cNvGrpSpPr/>
            <p:nvPr/>
          </p:nvGrpSpPr>
          <p:grpSpPr>
            <a:xfrm>
              <a:off x="5744808" y="845128"/>
              <a:ext cx="401551" cy="483263"/>
              <a:chOff x="1439333" y="2441731"/>
              <a:chExt cx="786191" cy="883790"/>
            </a:xfrm>
          </p:grpSpPr>
          <p:sp>
            <p:nvSpPr>
              <p:cNvPr id="182" name="Diamond 181">
                <a:extLst>
                  <a:ext uri="{FF2B5EF4-FFF2-40B4-BE49-F238E27FC236}">
                    <a16:creationId xmlns:a16="http://schemas.microsoft.com/office/drawing/2014/main" id="{9B406D14-98C9-1E47-9BCA-2296FA1DD448}"/>
                  </a:ext>
                </a:extLst>
              </p:cNvPr>
              <p:cNvSpPr/>
              <p:nvPr/>
            </p:nvSpPr>
            <p:spPr>
              <a:xfrm>
                <a:off x="1439333" y="2441731"/>
                <a:ext cx="786191" cy="883790"/>
              </a:xfrm>
              <a:prstGeom prst="diamond">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ysClr val="windowText" lastClr="000000"/>
                </a:solidFill>
                <a:prstDash val="dash"/>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83" name="TextBox 182">
                <a:extLst>
                  <a:ext uri="{FF2B5EF4-FFF2-40B4-BE49-F238E27FC236}">
                    <a16:creationId xmlns:a16="http://schemas.microsoft.com/office/drawing/2014/main" id="{BA8A080A-BF86-994D-B43F-62E49C86A0E1}"/>
                  </a:ext>
                </a:extLst>
              </p:cNvPr>
              <p:cNvSpPr txBox="1"/>
              <p:nvPr/>
            </p:nvSpPr>
            <p:spPr>
              <a:xfrm>
                <a:off x="1505856" y="2619099"/>
                <a:ext cx="671287" cy="51982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1" i="0" u="none" strike="noStrike" kern="0" cap="none" spc="0" normalizeH="0" baseline="0" noProof="0" dirty="0">
                    <a:ln>
                      <a:noFill/>
                    </a:ln>
                    <a:solidFill>
                      <a:prstClr val="black"/>
                    </a:solidFill>
                    <a:effectLst/>
                    <a:uLnTx/>
                    <a:uFillTx/>
                  </a:rPr>
                  <a:t>E</a:t>
                </a:r>
              </a:p>
            </p:txBody>
          </p:sp>
        </p:grpSp>
        <p:sp>
          <p:nvSpPr>
            <p:cNvPr id="154" name="TextBox 153">
              <a:extLst>
                <a:ext uri="{FF2B5EF4-FFF2-40B4-BE49-F238E27FC236}">
                  <a16:creationId xmlns:a16="http://schemas.microsoft.com/office/drawing/2014/main" id="{C3A034CA-1B82-3A47-BA57-17B063575C28}"/>
                </a:ext>
              </a:extLst>
            </p:cNvPr>
            <p:cNvSpPr txBox="1"/>
            <p:nvPr/>
          </p:nvSpPr>
          <p:spPr>
            <a:xfrm>
              <a:off x="579592" y="1328392"/>
              <a:ext cx="959453" cy="28424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Cholesterol</a:t>
              </a:r>
            </a:p>
          </p:txBody>
        </p:sp>
        <p:sp>
          <p:nvSpPr>
            <p:cNvPr id="155" name="TextBox 154">
              <a:extLst>
                <a:ext uri="{FF2B5EF4-FFF2-40B4-BE49-F238E27FC236}">
                  <a16:creationId xmlns:a16="http://schemas.microsoft.com/office/drawing/2014/main" id="{AD8635C0-285D-2D4A-A03E-B7A26877E862}"/>
                </a:ext>
              </a:extLst>
            </p:cNvPr>
            <p:cNvSpPr txBox="1"/>
            <p:nvPr/>
          </p:nvSpPr>
          <p:spPr>
            <a:xfrm>
              <a:off x="1278328" y="1096146"/>
              <a:ext cx="1128228" cy="28424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err="1">
                  <a:ln>
                    <a:noFill/>
                  </a:ln>
                  <a:solidFill>
                    <a:prstClr val="black"/>
                  </a:solidFill>
                  <a:effectLst/>
                  <a:uLnTx/>
                  <a:uFillTx/>
                </a:rPr>
                <a:t>Pregnenolone</a:t>
              </a:r>
              <a:endParaRPr kumimoji="0" lang="en-GB" sz="1247" b="0" i="0" u="none" strike="noStrike" kern="0" cap="none" spc="0" normalizeH="0" baseline="0" noProof="0" dirty="0">
                <a:ln>
                  <a:noFill/>
                </a:ln>
                <a:solidFill>
                  <a:prstClr val="black"/>
                </a:solidFill>
                <a:effectLst/>
                <a:uLnTx/>
                <a:uFillTx/>
              </a:endParaRPr>
            </a:p>
          </p:txBody>
        </p:sp>
        <p:sp>
          <p:nvSpPr>
            <p:cNvPr id="156" name="TextBox 155">
              <a:extLst>
                <a:ext uri="{FF2B5EF4-FFF2-40B4-BE49-F238E27FC236}">
                  <a16:creationId xmlns:a16="http://schemas.microsoft.com/office/drawing/2014/main" id="{855DB1E7-99F7-CA46-8F55-459B070D9460}"/>
                </a:ext>
              </a:extLst>
            </p:cNvPr>
            <p:cNvSpPr txBox="1"/>
            <p:nvPr/>
          </p:nvSpPr>
          <p:spPr>
            <a:xfrm>
              <a:off x="2287352" y="897962"/>
              <a:ext cx="1128228" cy="28424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Progesterone</a:t>
              </a:r>
            </a:p>
          </p:txBody>
        </p:sp>
        <p:sp>
          <p:nvSpPr>
            <p:cNvPr id="168" name="TextBox 167">
              <a:extLst>
                <a:ext uri="{FF2B5EF4-FFF2-40B4-BE49-F238E27FC236}">
                  <a16:creationId xmlns:a16="http://schemas.microsoft.com/office/drawing/2014/main" id="{3E6D6483-D6B9-444B-9824-2C6240BEA55F}"/>
                </a:ext>
              </a:extLst>
            </p:cNvPr>
            <p:cNvSpPr txBox="1"/>
            <p:nvPr/>
          </p:nvSpPr>
          <p:spPr>
            <a:xfrm>
              <a:off x="3579707" y="891055"/>
              <a:ext cx="1128228" cy="28424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Androgens</a:t>
              </a:r>
            </a:p>
          </p:txBody>
        </p:sp>
        <p:sp>
          <p:nvSpPr>
            <p:cNvPr id="169" name="Right Arrow 168">
              <a:extLst>
                <a:ext uri="{FF2B5EF4-FFF2-40B4-BE49-F238E27FC236}">
                  <a16:creationId xmlns:a16="http://schemas.microsoft.com/office/drawing/2014/main" id="{DE9BAC7A-CEC6-E94F-96FC-AF29251DDC84}"/>
                </a:ext>
              </a:extLst>
            </p:cNvPr>
            <p:cNvSpPr/>
            <p:nvPr/>
          </p:nvSpPr>
          <p:spPr>
            <a:xfrm rot="10800000" flipH="1" flipV="1">
              <a:off x="3272468" y="973844"/>
              <a:ext cx="323999" cy="132919"/>
            </a:xfrm>
            <a:prstGeom prst="rightArrow">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70" name="Bent-Up Arrow 169">
              <a:extLst>
                <a:ext uri="{FF2B5EF4-FFF2-40B4-BE49-F238E27FC236}">
                  <a16:creationId xmlns:a16="http://schemas.microsoft.com/office/drawing/2014/main" id="{7A4E470D-50B8-B942-B2AA-EF8C9D8C175F}"/>
                </a:ext>
              </a:extLst>
            </p:cNvPr>
            <p:cNvSpPr/>
            <p:nvPr/>
          </p:nvSpPr>
          <p:spPr>
            <a:xfrm rot="5400000" flipH="1">
              <a:off x="982293" y="1077952"/>
              <a:ext cx="199290" cy="421032"/>
            </a:xfrm>
            <a:prstGeom prst="bentUpArrow">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71" name="Bent-Up Arrow 170">
              <a:extLst>
                <a:ext uri="{FF2B5EF4-FFF2-40B4-BE49-F238E27FC236}">
                  <a16:creationId xmlns:a16="http://schemas.microsoft.com/office/drawing/2014/main" id="{23361D9C-5A8A-6948-A9E5-41FADBFBE876}"/>
                </a:ext>
              </a:extLst>
            </p:cNvPr>
            <p:cNvSpPr/>
            <p:nvPr/>
          </p:nvSpPr>
          <p:spPr>
            <a:xfrm rot="16200000" flipV="1">
              <a:off x="1967256" y="867178"/>
              <a:ext cx="191533" cy="423618"/>
            </a:xfrm>
            <a:prstGeom prst="bentUpArrow">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72" name="Right Arrow 171">
              <a:extLst>
                <a:ext uri="{FF2B5EF4-FFF2-40B4-BE49-F238E27FC236}">
                  <a16:creationId xmlns:a16="http://schemas.microsoft.com/office/drawing/2014/main" id="{9E69D189-8C45-F943-AA63-9ADB6C0BD983}"/>
                </a:ext>
              </a:extLst>
            </p:cNvPr>
            <p:cNvSpPr/>
            <p:nvPr/>
          </p:nvSpPr>
          <p:spPr>
            <a:xfrm rot="10800000" flipH="1" flipV="1">
              <a:off x="4401956" y="973116"/>
              <a:ext cx="1229281" cy="145370"/>
            </a:xfrm>
            <a:prstGeom prst="rightArrow">
              <a:avLst/>
            </a:prstGeom>
            <a:gradFill flip="none" rotWithShape="1">
              <a:gsLst>
                <a:gs pos="100000">
                  <a:sysClr val="windowText" lastClr="000000">
                    <a:alpha val="10000"/>
                  </a:sysClr>
                </a:gs>
                <a:gs pos="13000">
                  <a:sysClr val="windowText" lastClr="000000">
                    <a:alpha val="84000"/>
                  </a:sysClr>
                </a:gs>
                <a:gs pos="83000">
                  <a:sysClr val="windowText" lastClr="000000">
                    <a:alpha val="10000"/>
                  </a:sysClr>
                </a:gs>
                <a:gs pos="47000">
                  <a:sysClr val="windowText" lastClr="000000">
                    <a:alpha val="10000"/>
                  </a:sysClr>
                </a:gs>
              </a:gsLst>
              <a:lin ang="480000" scaled="0"/>
              <a:tileRect/>
            </a:gra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73" name="Curved Down Arrow 172">
              <a:extLst>
                <a:ext uri="{FF2B5EF4-FFF2-40B4-BE49-F238E27FC236}">
                  <a16:creationId xmlns:a16="http://schemas.microsoft.com/office/drawing/2014/main" id="{5A53A9AC-8020-6D4C-87EC-5F194D7DA19F}"/>
                </a:ext>
              </a:extLst>
            </p:cNvPr>
            <p:cNvSpPr/>
            <p:nvPr/>
          </p:nvSpPr>
          <p:spPr>
            <a:xfrm>
              <a:off x="4741925" y="1139588"/>
              <a:ext cx="514175" cy="251757"/>
            </a:xfrm>
            <a:prstGeom prst="curvedDownArrow">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black"/>
                </a:solidFill>
                <a:effectLst/>
                <a:uLnTx/>
                <a:uFillTx/>
                <a:latin typeface="Calibri"/>
              </a:endParaRPr>
            </a:p>
          </p:txBody>
        </p:sp>
        <p:sp>
          <p:nvSpPr>
            <p:cNvPr id="174" name="TextBox 173">
              <a:extLst>
                <a:ext uri="{FF2B5EF4-FFF2-40B4-BE49-F238E27FC236}">
                  <a16:creationId xmlns:a16="http://schemas.microsoft.com/office/drawing/2014/main" id="{A8006B1B-4C0B-B444-97A7-735C4E336099}"/>
                </a:ext>
              </a:extLst>
            </p:cNvPr>
            <p:cNvSpPr txBox="1"/>
            <p:nvPr/>
          </p:nvSpPr>
          <p:spPr>
            <a:xfrm>
              <a:off x="4185902" y="1367898"/>
              <a:ext cx="997172" cy="28424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1" u="none" strike="noStrike" kern="0" cap="none" spc="0" normalizeH="0" baseline="0" noProof="0" dirty="0">
                  <a:ln>
                    <a:noFill/>
                  </a:ln>
                  <a:solidFill>
                    <a:prstClr val="black"/>
                  </a:solidFill>
                  <a:effectLst/>
                  <a:uLnTx/>
                  <a:uFillTx/>
                </a:rPr>
                <a:t>Aromatase</a:t>
              </a:r>
            </a:p>
          </p:txBody>
        </p:sp>
        <p:grpSp>
          <p:nvGrpSpPr>
            <p:cNvPr id="175" name="Group 174">
              <a:extLst>
                <a:ext uri="{FF2B5EF4-FFF2-40B4-BE49-F238E27FC236}">
                  <a16:creationId xmlns:a16="http://schemas.microsoft.com/office/drawing/2014/main" id="{056A04F9-B9F5-2641-8409-6000289379E8}"/>
                </a:ext>
              </a:extLst>
            </p:cNvPr>
            <p:cNvGrpSpPr/>
            <p:nvPr/>
          </p:nvGrpSpPr>
          <p:grpSpPr>
            <a:xfrm>
              <a:off x="4198805" y="2107344"/>
              <a:ext cx="462237" cy="383697"/>
              <a:chOff x="5825068" y="2336800"/>
              <a:chExt cx="667676" cy="554228"/>
            </a:xfrm>
          </p:grpSpPr>
          <p:sp>
            <p:nvSpPr>
              <p:cNvPr id="180" name="Oval 179">
                <a:extLst>
                  <a:ext uri="{FF2B5EF4-FFF2-40B4-BE49-F238E27FC236}">
                    <a16:creationId xmlns:a16="http://schemas.microsoft.com/office/drawing/2014/main" id="{1CA4B35B-BB80-6F4C-B55E-2547FB972D71}"/>
                  </a:ext>
                </a:extLst>
              </p:cNvPr>
              <p:cNvSpPr/>
              <p:nvPr/>
            </p:nvSpPr>
            <p:spPr>
              <a:xfrm>
                <a:off x="5825068" y="2336800"/>
                <a:ext cx="592506" cy="554228"/>
              </a:xfrm>
              <a:prstGeom prst="ellipse">
                <a:avLst/>
              </a:prstGeom>
              <a:gradFill rotWithShape="1">
                <a:gsLst>
                  <a:gs pos="0">
                    <a:srgbClr val="4BACC6">
                      <a:tint val="100000"/>
                      <a:shade val="100000"/>
                      <a:satMod val="130000"/>
                    </a:srgbClr>
                  </a:gs>
                  <a:gs pos="100000">
                    <a:srgbClr val="4BACC6">
                      <a:tint val="50000"/>
                      <a:shade val="100000"/>
                      <a:satMod val="350000"/>
                    </a:srgbClr>
                  </a:gs>
                </a:gsLst>
                <a:lin ang="16200000" scaled="0"/>
              </a:gradFill>
              <a:ln w="9525" cap="flat" cmpd="sng" algn="ctr">
                <a:solidFill>
                  <a:srgbClr val="9AE5FF"/>
                </a:solidFill>
                <a:prstDash val="solid"/>
              </a:ln>
              <a:effectLst>
                <a:glow rad="139700">
                  <a:srgbClr val="4BACC6">
                    <a:satMod val="175000"/>
                    <a:alpha val="40000"/>
                  </a:srgbClr>
                </a:glow>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81" name="TextBox 180">
                <a:extLst>
                  <a:ext uri="{FF2B5EF4-FFF2-40B4-BE49-F238E27FC236}">
                    <a16:creationId xmlns:a16="http://schemas.microsoft.com/office/drawing/2014/main" id="{0C263F10-11E2-B144-956A-A3EE3D6E5594}"/>
                  </a:ext>
                </a:extLst>
              </p:cNvPr>
              <p:cNvSpPr txBox="1"/>
              <p:nvPr/>
            </p:nvSpPr>
            <p:spPr>
              <a:xfrm>
                <a:off x="5924805" y="2386232"/>
                <a:ext cx="567939" cy="410575"/>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srgbClr val="FFFFFF"/>
                    </a:solidFill>
                    <a:effectLst/>
                    <a:uLnTx/>
                    <a:uFillTx/>
                  </a:rPr>
                  <a:t>AI</a:t>
                </a:r>
              </a:p>
            </p:txBody>
          </p:sp>
        </p:grpSp>
        <p:grpSp>
          <p:nvGrpSpPr>
            <p:cNvPr id="176" name="Group 175">
              <a:extLst>
                <a:ext uri="{FF2B5EF4-FFF2-40B4-BE49-F238E27FC236}">
                  <a16:creationId xmlns:a16="http://schemas.microsoft.com/office/drawing/2014/main" id="{28BEA7B1-C104-7544-82C5-283191224C1A}"/>
                </a:ext>
              </a:extLst>
            </p:cNvPr>
            <p:cNvGrpSpPr/>
            <p:nvPr/>
          </p:nvGrpSpPr>
          <p:grpSpPr>
            <a:xfrm rot="331390">
              <a:off x="4351197" y="1616432"/>
              <a:ext cx="277527" cy="396418"/>
              <a:chOff x="7226304" y="2494016"/>
              <a:chExt cx="467998" cy="541452"/>
            </a:xfrm>
          </p:grpSpPr>
          <p:cxnSp>
            <p:nvCxnSpPr>
              <p:cNvPr id="178" name="Straight Connector 177">
                <a:extLst>
                  <a:ext uri="{FF2B5EF4-FFF2-40B4-BE49-F238E27FC236}">
                    <a16:creationId xmlns:a16="http://schemas.microsoft.com/office/drawing/2014/main" id="{F13E7F1E-ED34-A940-B1F5-E2BB3B260A6E}"/>
                  </a:ext>
                </a:extLst>
              </p:cNvPr>
              <p:cNvCxnSpPr/>
              <p:nvPr/>
            </p:nvCxnSpPr>
            <p:spPr>
              <a:xfrm flipV="1">
                <a:off x="7460336" y="2510536"/>
                <a:ext cx="0" cy="524932"/>
              </a:xfrm>
              <a:prstGeom prst="line">
                <a:avLst/>
              </a:prstGeom>
              <a:noFill/>
              <a:ln w="38100" cap="flat" cmpd="sng" algn="ctr">
                <a:solidFill>
                  <a:srgbClr val="C0504D"/>
                </a:solidFill>
                <a:prstDash val="solid"/>
              </a:ln>
              <a:effectLst>
                <a:outerShdw blurRad="40000" dist="23000" dir="5400000" rotWithShape="0">
                  <a:srgbClr val="000000">
                    <a:alpha val="35000"/>
                  </a:srgbClr>
                </a:outerShdw>
              </a:effectLst>
            </p:spPr>
          </p:cxnSp>
          <p:cxnSp>
            <p:nvCxnSpPr>
              <p:cNvPr id="179" name="Straight Connector 178">
                <a:extLst>
                  <a:ext uri="{FF2B5EF4-FFF2-40B4-BE49-F238E27FC236}">
                    <a16:creationId xmlns:a16="http://schemas.microsoft.com/office/drawing/2014/main" id="{60104EFA-6327-2341-9D75-21889B0B14B0}"/>
                  </a:ext>
                </a:extLst>
              </p:cNvPr>
              <p:cNvCxnSpPr/>
              <p:nvPr/>
            </p:nvCxnSpPr>
            <p:spPr>
              <a:xfrm flipH="1">
                <a:off x="7226304" y="2494016"/>
                <a:ext cx="467998" cy="1"/>
              </a:xfrm>
              <a:prstGeom prst="line">
                <a:avLst/>
              </a:prstGeom>
              <a:noFill/>
              <a:ln w="38100" cap="flat" cmpd="sng" algn="ctr">
                <a:solidFill>
                  <a:srgbClr val="C0504D"/>
                </a:solidFill>
                <a:prstDash val="solid"/>
              </a:ln>
              <a:effectLst>
                <a:outerShdw blurRad="40000" dist="23000" dir="5400000" rotWithShape="0">
                  <a:srgbClr val="000000">
                    <a:alpha val="35000"/>
                  </a:srgbClr>
                </a:outerShdw>
              </a:effectLst>
            </p:spPr>
          </p:cxnSp>
        </p:grpSp>
        <p:sp>
          <p:nvSpPr>
            <p:cNvPr id="177" name="TextBox 176">
              <a:extLst>
                <a:ext uri="{FF2B5EF4-FFF2-40B4-BE49-F238E27FC236}">
                  <a16:creationId xmlns:a16="http://schemas.microsoft.com/office/drawing/2014/main" id="{8463AFAD-7A76-BA42-A568-9BA69C25AE96}"/>
                </a:ext>
              </a:extLst>
            </p:cNvPr>
            <p:cNvSpPr txBox="1"/>
            <p:nvPr/>
          </p:nvSpPr>
          <p:spPr>
            <a:xfrm>
              <a:off x="4840442" y="884030"/>
              <a:ext cx="369012" cy="518475"/>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2769" b="0" i="0" u="none" strike="noStrike" kern="0" cap="none" spc="0" normalizeH="0" baseline="0" noProof="0" dirty="0">
                  <a:ln>
                    <a:noFill/>
                  </a:ln>
                  <a:solidFill>
                    <a:srgbClr val="FF0000"/>
                  </a:solidFill>
                  <a:effectLst/>
                  <a:uLnTx/>
                  <a:uFillTx/>
                </a:rPr>
                <a:t>X</a:t>
              </a:r>
            </a:p>
          </p:txBody>
        </p:sp>
      </p:grpSp>
      <p:grpSp>
        <p:nvGrpSpPr>
          <p:cNvPr id="9" name="Group 8">
            <a:extLst>
              <a:ext uri="{FF2B5EF4-FFF2-40B4-BE49-F238E27FC236}">
                <a16:creationId xmlns:a16="http://schemas.microsoft.com/office/drawing/2014/main" id="{6B8E2E1B-36D5-8642-ACBA-FF98F0FA8156}"/>
              </a:ext>
            </a:extLst>
          </p:cNvPr>
          <p:cNvGrpSpPr/>
          <p:nvPr/>
        </p:nvGrpSpPr>
        <p:grpSpPr>
          <a:xfrm>
            <a:off x="1513134" y="4473928"/>
            <a:ext cx="970040" cy="499473"/>
            <a:chOff x="2002223" y="2223736"/>
            <a:chExt cx="970040" cy="499473"/>
          </a:xfrm>
        </p:grpSpPr>
        <p:grpSp>
          <p:nvGrpSpPr>
            <p:cNvPr id="184" name="Group 183">
              <a:extLst>
                <a:ext uri="{FF2B5EF4-FFF2-40B4-BE49-F238E27FC236}">
                  <a16:creationId xmlns:a16="http://schemas.microsoft.com/office/drawing/2014/main" id="{F2C97F4E-BA88-5040-A005-CFB56661E442}"/>
                </a:ext>
              </a:extLst>
            </p:cNvPr>
            <p:cNvGrpSpPr/>
            <p:nvPr/>
          </p:nvGrpSpPr>
          <p:grpSpPr>
            <a:xfrm rot="20511026">
              <a:off x="2002223" y="2223736"/>
              <a:ext cx="545983" cy="499473"/>
              <a:chOff x="5163136" y="841565"/>
              <a:chExt cx="788642" cy="721461"/>
            </a:xfrm>
          </p:grpSpPr>
          <p:sp>
            <p:nvSpPr>
              <p:cNvPr id="185" name="Moon 51">
                <a:extLst>
                  <a:ext uri="{FF2B5EF4-FFF2-40B4-BE49-F238E27FC236}">
                    <a16:creationId xmlns:a16="http://schemas.microsoft.com/office/drawing/2014/main" id="{BB4C5087-1C5E-9C43-A589-E1736C5F5DE6}"/>
                  </a:ext>
                </a:extLst>
              </p:cNvPr>
              <p:cNvSpPr/>
              <p:nvPr/>
            </p:nvSpPr>
            <p:spPr>
              <a:xfrm rot="533703">
                <a:off x="5163136" y="841565"/>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rgbClr val="00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86" name="TextBox 185">
                <a:extLst>
                  <a:ext uri="{FF2B5EF4-FFF2-40B4-BE49-F238E27FC236}">
                    <a16:creationId xmlns:a16="http://schemas.microsoft.com/office/drawing/2014/main" id="{09670112-B0C3-2542-98FD-17639868292B}"/>
                  </a:ext>
                </a:extLst>
              </p:cNvPr>
              <p:cNvSpPr txBox="1"/>
              <p:nvPr/>
            </p:nvSpPr>
            <p:spPr>
              <a:xfrm rot="975128">
                <a:off x="5174770" y="973659"/>
                <a:ext cx="671287" cy="410576"/>
              </a:xfrm>
              <a:prstGeom prst="rect">
                <a:avLst/>
              </a:prstGeom>
              <a:noFill/>
              <a:ln>
                <a:no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grpSp>
          <p:nvGrpSpPr>
            <p:cNvPr id="187" name="Group 186">
              <a:extLst>
                <a:ext uri="{FF2B5EF4-FFF2-40B4-BE49-F238E27FC236}">
                  <a16:creationId xmlns:a16="http://schemas.microsoft.com/office/drawing/2014/main" id="{E3C0C42D-5872-8943-829D-71A4C86EFC39}"/>
                </a:ext>
              </a:extLst>
            </p:cNvPr>
            <p:cNvGrpSpPr/>
            <p:nvPr/>
          </p:nvGrpSpPr>
          <p:grpSpPr>
            <a:xfrm>
              <a:off x="2376750" y="2342413"/>
              <a:ext cx="595513" cy="284245"/>
              <a:chOff x="3776732" y="5210541"/>
              <a:chExt cx="860186" cy="410576"/>
            </a:xfrm>
          </p:grpSpPr>
          <p:sp>
            <p:nvSpPr>
              <p:cNvPr id="188" name="Rectangle 187">
                <a:extLst>
                  <a:ext uri="{FF2B5EF4-FFF2-40B4-BE49-F238E27FC236}">
                    <a16:creationId xmlns:a16="http://schemas.microsoft.com/office/drawing/2014/main" id="{A4C06975-7D1F-B744-B077-99D1C524E20C}"/>
                  </a:ext>
                </a:extLst>
              </p:cNvPr>
              <p:cNvSpPr/>
              <p:nvPr/>
            </p:nvSpPr>
            <p:spPr>
              <a:xfrm>
                <a:off x="3793067" y="5237294"/>
                <a:ext cx="757772" cy="367039"/>
              </a:xfrm>
              <a:prstGeom prst="rect">
                <a:avLst/>
              </a:prstGeom>
              <a:gradFill rotWithShape="1">
                <a:gsLst>
                  <a:gs pos="0">
                    <a:srgbClr val="8064A2">
                      <a:tint val="100000"/>
                      <a:shade val="100000"/>
                      <a:satMod val="130000"/>
                    </a:srgbClr>
                  </a:gs>
                  <a:gs pos="100000">
                    <a:srgbClr val="8064A2">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89" name="TextBox 188">
                <a:extLst>
                  <a:ext uri="{FF2B5EF4-FFF2-40B4-BE49-F238E27FC236}">
                    <a16:creationId xmlns:a16="http://schemas.microsoft.com/office/drawing/2014/main" id="{B84B81CD-BDDE-8B47-B7D5-2BDC3A3496FC}"/>
                  </a:ext>
                </a:extLst>
              </p:cNvPr>
              <p:cNvSpPr txBox="1"/>
              <p:nvPr/>
            </p:nvSpPr>
            <p:spPr>
              <a:xfrm>
                <a:off x="3776732" y="5210541"/>
                <a:ext cx="860186" cy="410576"/>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srgbClr val="FFFFFF"/>
                    </a:solidFill>
                    <a:effectLst/>
                    <a:uLnTx/>
                    <a:uFillTx/>
                  </a:rPr>
                  <a:t>SERM</a:t>
                </a:r>
              </a:p>
            </p:txBody>
          </p:sp>
        </p:grpSp>
      </p:grpSp>
      <p:cxnSp>
        <p:nvCxnSpPr>
          <p:cNvPr id="193" name="Straight Arrow Connector 192">
            <a:extLst>
              <a:ext uri="{FF2B5EF4-FFF2-40B4-BE49-F238E27FC236}">
                <a16:creationId xmlns:a16="http://schemas.microsoft.com/office/drawing/2014/main" id="{C7F9D426-1251-F546-B783-E8160D0C4CCB}"/>
              </a:ext>
            </a:extLst>
          </p:cNvPr>
          <p:cNvCxnSpPr>
            <a:cxnSpLocks/>
          </p:cNvCxnSpPr>
          <p:nvPr/>
        </p:nvCxnSpPr>
        <p:spPr>
          <a:xfrm>
            <a:off x="674454" y="4487491"/>
            <a:ext cx="657032" cy="151598"/>
          </a:xfrm>
          <a:prstGeom prst="straightConnector1">
            <a:avLst/>
          </a:prstGeom>
          <a:noFill/>
          <a:ln w="38100" cap="flat" cmpd="sng" algn="ctr">
            <a:solidFill>
              <a:sysClr val="windowText" lastClr="000000"/>
            </a:solidFill>
            <a:prstDash val="dot"/>
            <a:tailEnd type="oval"/>
          </a:ln>
          <a:effectLst>
            <a:outerShdw blurRad="40000" dist="23000" dir="5400000" rotWithShape="0">
              <a:srgbClr val="000000">
                <a:alpha val="35000"/>
              </a:srgbClr>
            </a:outerShdw>
          </a:effectLst>
        </p:spPr>
      </p:cxnSp>
      <p:grpSp>
        <p:nvGrpSpPr>
          <p:cNvPr id="194" name="Group 193">
            <a:extLst>
              <a:ext uri="{FF2B5EF4-FFF2-40B4-BE49-F238E27FC236}">
                <a16:creationId xmlns:a16="http://schemas.microsoft.com/office/drawing/2014/main" id="{A07DF1B6-E43F-8842-9EAF-A71DE70B3D6C}"/>
              </a:ext>
            </a:extLst>
          </p:cNvPr>
          <p:cNvGrpSpPr/>
          <p:nvPr/>
        </p:nvGrpSpPr>
        <p:grpSpPr>
          <a:xfrm>
            <a:off x="3208725" y="3244934"/>
            <a:ext cx="1007523" cy="499473"/>
            <a:chOff x="3985082" y="3487603"/>
            <a:chExt cx="1007523" cy="499473"/>
          </a:xfrm>
        </p:grpSpPr>
        <p:grpSp>
          <p:nvGrpSpPr>
            <p:cNvPr id="195" name="Group 194">
              <a:extLst>
                <a:ext uri="{FF2B5EF4-FFF2-40B4-BE49-F238E27FC236}">
                  <a16:creationId xmlns:a16="http://schemas.microsoft.com/office/drawing/2014/main" id="{AF885B3D-71E0-104E-AC10-B53AEEA49C50}"/>
                </a:ext>
              </a:extLst>
            </p:cNvPr>
            <p:cNvGrpSpPr/>
            <p:nvPr/>
          </p:nvGrpSpPr>
          <p:grpSpPr>
            <a:xfrm rot="20511026">
              <a:off x="3985082" y="3487603"/>
              <a:ext cx="545983" cy="499473"/>
              <a:chOff x="5163136" y="841565"/>
              <a:chExt cx="788642" cy="721461"/>
            </a:xfrm>
          </p:grpSpPr>
          <p:sp>
            <p:nvSpPr>
              <p:cNvPr id="197" name="Moon 51">
                <a:extLst>
                  <a:ext uri="{FF2B5EF4-FFF2-40B4-BE49-F238E27FC236}">
                    <a16:creationId xmlns:a16="http://schemas.microsoft.com/office/drawing/2014/main" id="{BEF6A3AF-AC8E-E94C-9630-9B7C7FA8556C}"/>
                  </a:ext>
                </a:extLst>
              </p:cNvPr>
              <p:cNvSpPr/>
              <p:nvPr/>
            </p:nvSpPr>
            <p:spPr>
              <a:xfrm rot="533703">
                <a:off x="5163136" y="841565"/>
                <a:ext cx="788642" cy="721461"/>
              </a:xfrm>
              <a:custGeom>
                <a:avLst/>
                <a:gdLst>
                  <a:gd name="connsiteX0" fmla="*/ 763101 w 763101"/>
                  <a:gd name="connsiteY0" fmla="*/ 708234 h 708234"/>
                  <a:gd name="connsiteX1" fmla="*/ 0 w 763101"/>
                  <a:gd name="connsiteY1" fmla="*/ 354117 h 708234"/>
                  <a:gd name="connsiteX2" fmla="*/ 763101 w 763101"/>
                  <a:gd name="connsiteY2" fmla="*/ 0 h 708234"/>
                  <a:gd name="connsiteX3" fmla="*/ 763101 w 763101"/>
                  <a:gd name="connsiteY3" fmla="*/ 708234 h 708234"/>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2673"/>
                  <a:gd name="connsiteX1" fmla="*/ 0 w 779743"/>
                  <a:gd name="connsiteY1" fmla="*/ 388556 h 742673"/>
                  <a:gd name="connsiteX2" fmla="*/ 779743 w 779743"/>
                  <a:gd name="connsiteY2" fmla="*/ 0 h 742673"/>
                  <a:gd name="connsiteX3" fmla="*/ 763101 w 779743"/>
                  <a:gd name="connsiteY3" fmla="*/ 742673 h 742673"/>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79743"/>
                  <a:gd name="connsiteY0" fmla="*/ 742673 h 747002"/>
                  <a:gd name="connsiteX1" fmla="*/ 0 w 779743"/>
                  <a:gd name="connsiteY1" fmla="*/ 388556 h 747002"/>
                  <a:gd name="connsiteX2" fmla="*/ 779743 w 779743"/>
                  <a:gd name="connsiteY2" fmla="*/ 0 h 747002"/>
                  <a:gd name="connsiteX3" fmla="*/ 763101 w 779743"/>
                  <a:gd name="connsiteY3" fmla="*/ 742673 h 747002"/>
                  <a:gd name="connsiteX0" fmla="*/ 763101 w 788642"/>
                  <a:gd name="connsiteY0" fmla="*/ 717132 h 721461"/>
                  <a:gd name="connsiteX1" fmla="*/ 0 w 788642"/>
                  <a:gd name="connsiteY1" fmla="*/ 363015 h 721461"/>
                  <a:gd name="connsiteX2" fmla="*/ 788642 w 788642"/>
                  <a:gd name="connsiteY2" fmla="*/ 0 h 721461"/>
                  <a:gd name="connsiteX3" fmla="*/ 763101 w 788642"/>
                  <a:gd name="connsiteY3" fmla="*/ 717132 h 721461"/>
                </a:gdLst>
                <a:ahLst/>
                <a:cxnLst>
                  <a:cxn ang="0">
                    <a:pos x="connsiteX0" y="connsiteY0"/>
                  </a:cxn>
                  <a:cxn ang="0">
                    <a:pos x="connsiteX1" y="connsiteY1"/>
                  </a:cxn>
                  <a:cxn ang="0">
                    <a:pos x="connsiteX2" y="connsiteY2"/>
                  </a:cxn>
                  <a:cxn ang="0">
                    <a:pos x="connsiteX3" y="connsiteY3"/>
                  </a:cxn>
                </a:cxnLst>
                <a:rect l="l" t="t" r="r" b="b"/>
                <a:pathLst>
                  <a:path w="788642" h="721461">
                    <a:moveTo>
                      <a:pt x="763101" y="717132"/>
                    </a:moveTo>
                    <a:cubicBezTo>
                      <a:pt x="337005" y="753119"/>
                      <a:pt x="0" y="558588"/>
                      <a:pt x="0" y="363015"/>
                    </a:cubicBezTo>
                    <a:cubicBezTo>
                      <a:pt x="0" y="167442"/>
                      <a:pt x="367193" y="0"/>
                      <a:pt x="788642" y="0"/>
                    </a:cubicBezTo>
                    <a:cubicBezTo>
                      <a:pt x="577565" y="336751"/>
                      <a:pt x="580298" y="310745"/>
                      <a:pt x="763101" y="717132"/>
                    </a:cubicBezTo>
                    <a:close/>
                  </a:path>
                </a:pathLst>
              </a:custGeom>
              <a:gradFill rotWithShape="1">
                <a:gsLst>
                  <a:gs pos="0">
                    <a:srgbClr val="9BBB59">
                      <a:tint val="100000"/>
                      <a:shade val="100000"/>
                      <a:satMod val="130000"/>
                    </a:srgbClr>
                  </a:gs>
                  <a:gs pos="100000">
                    <a:srgbClr val="9BBB59">
                      <a:tint val="50000"/>
                      <a:shade val="100000"/>
                      <a:satMod val="350000"/>
                    </a:srgbClr>
                  </a:gs>
                </a:gsLst>
                <a:lin ang="16200000" scaled="0"/>
              </a:gradFill>
              <a:ln w="9525" cap="flat" cmpd="sng" algn="ctr">
                <a:solidFill>
                  <a:sysClr val="windowText" lastClr="000000"/>
                </a:solidFill>
                <a:prstDash val="dash"/>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247" b="0" i="0" u="none" strike="noStrike" kern="0" cap="none" spc="0" normalizeH="0" baseline="0" noProof="0">
                  <a:ln>
                    <a:noFill/>
                  </a:ln>
                  <a:solidFill>
                    <a:prstClr val="white"/>
                  </a:solidFill>
                  <a:effectLst/>
                  <a:uLnTx/>
                  <a:uFillTx/>
                  <a:latin typeface="Calibri"/>
                </a:endParaRPr>
              </a:p>
            </p:txBody>
          </p:sp>
          <p:sp>
            <p:nvSpPr>
              <p:cNvPr id="198" name="TextBox 197">
                <a:extLst>
                  <a:ext uri="{FF2B5EF4-FFF2-40B4-BE49-F238E27FC236}">
                    <a16:creationId xmlns:a16="http://schemas.microsoft.com/office/drawing/2014/main" id="{8F3F51E5-D2B2-0B4F-95AB-0ADFD44D6852}"/>
                  </a:ext>
                </a:extLst>
              </p:cNvPr>
              <p:cNvSpPr txBox="1"/>
              <p:nvPr/>
            </p:nvSpPr>
            <p:spPr>
              <a:xfrm rot="975128">
                <a:off x="5174770" y="973659"/>
                <a:ext cx="671287" cy="410576"/>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prstClr val="black"/>
                    </a:solidFill>
                    <a:effectLst/>
                    <a:uLnTx/>
                    <a:uFillTx/>
                  </a:rPr>
                  <a:t>ER</a:t>
                </a:r>
              </a:p>
            </p:txBody>
          </p:sp>
        </p:grpSp>
        <p:sp>
          <p:nvSpPr>
            <p:cNvPr id="196" name="TextBox 195">
              <a:extLst>
                <a:ext uri="{FF2B5EF4-FFF2-40B4-BE49-F238E27FC236}">
                  <a16:creationId xmlns:a16="http://schemas.microsoft.com/office/drawing/2014/main" id="{152858BF-733E-E646-94C0-19D86F4F61B4}"/>
                </a:ext>
              </a:extLst>
            </p:cNvPr>
            <p:cNvSpPr txBox="1"/>
            <p:nvPr/>
          </p:nvSpPr>
          <p:spPr>
            <a:xfrm>
              <a:off x="4397092" y="3582386"/>
              <a:ext cx="595513" cy="284245"/>
            </a:xfrm>
            <a:prstGeom prst="rect">
              <a:avLst/>
            </a:prstGeom>
            <a:gradFill rotWithShape="1">
              <a:gsLst>
                <a:gs pos="0">
                  <a:srgbClr val="C0504D">
                    <a:tint val="100000"/>
                    <a:shade val="100000"/>
                    <a:satMod val="130000"/>
                  </a:srgbClr>
                </a:gs>
                <a:gs pos="100000">
                  <a:srgbClr val="C0504D">
                    <a:tint val="50000"/>
                    <a:shade val="100000"/>
                    <a:satMod val="350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GB" sz="1247" b="0" i="0" u="none" strike="noStrike" kern="0" cap="none" spc="0" normalizeH="0" baseline="0" noProof="0" dirty="0">
                  <a:ln>
                    <a:noFill/>
                  </a:ln>
                  <a:solidFill>
                    <a:srgbClr val="FFFFFF"/>
                  </a:solidFill>
                  <a:effectLst/>
                  <a:uLnTx/>
                  <a:uFillTx/>
                  <a:latin typeface="Calibri"/>
                </a:rPr>
                <a:t> SERD</a:t>
              </a:r>
            </a:p>
          </p:txBody>
        </p:sp>
      </p:grpSp>
    </p:spTree>
    <p:extLst>
      <p:ext uri="{BB962C8B-B14F-4D97-AF65-F5344CB8AC3E}">
        <p14:creationId xmlns:p14="http://schemas.microsoft.com/office/powerpoint/2010/main" val="6456059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2560</TotalTime>
  <Words>124</Words>
  <Application>Microsoft Macintosh PowerPoint</Application>
  <PresentationFormat>A4 Paper (210x297 mm)</PresentationFormat>
  <Paragraphs>40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Mahmood Alazani</dc:creator>
  <cp:lastModifiedBy>Microsoft Office User</cp:lastModifiedBy>
  <cp:revision>11</cp:revision>
  <cp:lastPrinted>2018-07-31T13:55:58Z</cp:lastPrinted>
  <dcterms:created xsi:type="dcterms:W3CDTF">2018-07-29T13:51:21Z</dcterms:created>
  <dcterms:modified xsi:type="dcterms:W3CDTF">2019-01-07T09:45:15Z</dcterms:modified>
</cp:coreProperties>
</file>