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94614"/>
  </p:normalViewPr>
  <p:slideViewPr>
    <p:cSldViewPr snapToGrid="0" snapToObjects="1">
      <p:cViewPr varScale="1">
        <p:scale>
          <a:sx n="137" d="100"/>
          <a:sy n="137" d="100"/>
        </p:scale>
        <p:origin x="18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1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24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60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43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8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79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37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4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1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19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4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E499-7030-F44E-80B1-D8DEA6BA2823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A4055-9481-144C-B519-9965F428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61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DCCD8A-31EF-2E4A-81D9-4D0B8E80F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25321"/>
              </p:ext>
            </p:extLst>
          </p:nvPr>
        </p:nvGraphicFramePr>
        <p:xfrm>
          <a:off x="79512" y="159641"/>
          <a:ext cx="9782962" cy="4785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6936">
                  <a:extLst>
                    <a:ext uri="{9D8B030D-6E8A-4147-A177-3AD203B41FA5}">
                      <a16:colId xmlns:a16="http://schemas.microsoft.com/office/drawing/2014/main" val="4114837993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1145115334"/>
                    </a:ext>
                  </a:extLst>
                </a:gridCol>
                <a:gridCol w="948313">
                  <a:extLst>
                    <a:ext uri="{9D8B030D-6E8A-4147-A177-3AD203B41FA5}">
                      <a16:colId xmlns:a16="http://schemas.microsoft.com/office/drawing/2014/main" val="1891541037"/>
                    </a:ext>
                  </a:extLst>
                </a:gridCol>
                <a:gridCol w="969019">
                  <a:extLst>
                    <a:ext uri="{9D8B030D-6E8A-4147-A177-3AD203B41FA5}">
                      <a16:colId xmlns:a16="http://schemas.microsoft.com/office/drawing/2014/main" val="2040044390"/>
                    </a:ext>
                  </a:extLst>
                </a:gridCol>
                <a:gridCol w="715181">
                  <a:extLst>
                    <a:ext uri="{9D8B030D-6E8A-4147-A177-3AD203B41FA5}">
                      <a16:colId xmlns:a16="http://schemas.microsoft.com/office/drawing/2014/main" val="2836828392"/>
                    </a:ext>
                  </a:extLst>
                </a:gridCol>
                <a:gridCol w="1414618">
                  <a:extLst>
                    <a:ext uri="{9D8B030D-6E8A-4147-A177-3AD203B41FA5}">
                      <a16:colId xmlns:a16="http://schemas.microsoft.com/office/drawing/2014/main" val="3390018752"/>
                    </a:ext>
                  </a:extLst>
                </a:gridCol>
                <a:gridCol w="1374912">
                  <a:extLst>
                    <a:ext uri="{9D8B030D-6E8A-4147-A177-3AD203B41FA5}">
                      <a16:colId xmlns:a16="http://schemas.microsoft.com/office/drawing/2014/main" val="73218052"/>
                    </a:ext>
                  </a:extLst>
                </a:gridCol>
                <a:gridCol w="2630557">
                  <a:extLst>
                    <a:ext uri="{9D8B030D-6E8A-4147-A177-3AD203B41FA5}">
                      <a16:colId xmlns:a16="http://schemas.microsoft.com/office/drawing/2014/main" val="306798970"/>
                    </a:ext>
                  </a:extLst>
                </a:gridCol>
              </a:tblGrid>
              <a:tr h="509341">
                <a:tc>
                  <a:txBody>
                    <a:bodyPr/>
                    <a:lstStyle/>
                    <a:p>
                      <a:endParaRPr lang="en-GB" sz="10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identifier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arms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(n)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population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Median PFS (months)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Adverse events (grade 3/4 toxicities)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082878200"/>
                  </a:ext>
                </a:extLst>
              </a:tr>
              <a:tr h="341767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Palbociclib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NCT01037790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Palbociclib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-positive MBC 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(51%), anemia (5%), thrombocytopenia (22%)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553098095"/>
                  </a:ext>
                </a:extLst>
              </a:tr>
              <a:tr h="7527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TREnd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trial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(NCT02549430)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 randomised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Palbociclib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Palbociclib + ET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2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line prior treatments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 versus 10.8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72% versus 67%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39% versus 31%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1947200532"/>
                  </a:ext>
                </a:extLst>
              </a:tr>
              <a:tr h="13471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PALOMA-1/TRIO-8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(NCT00721409)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 randomised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Open-label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Letrozole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Letrozole +Palbociclib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Cohort 1</a:t>
                      </a:r>
                      <a:r>
                        <a:rPr lang="en-GB" sz="105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Cohort 2</a:t>
                      </a:r>
                      <a:r>
                        <a:rPr lang="en-GB" sz="105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cyclin D1 amplification and/or loss of p16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prior treatment</a:t>
                      </a: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10·2 months versus 20·2 months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adverse event 21% versus 76%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1% versus 54%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0% versus 19%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Fatigue 0% versus 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Anaemia 0% versus 5%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514404618"/>
                  </a:ext>
                </a:extLst>
              </a:tr>
              <a:tr h="8796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PALOMA-2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(NCT01740427)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randomised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control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Letrozole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Letrozole +Palbociclib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prior treatment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 versus 24.8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1.4% versus 66.5 %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0% versus 24.8%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Anemia 1.8% versus 5.4%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563796662"/>
                  </a:ext>
                </a:extLst>
              </a:tr>
              <a:tr h="9549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PALOMA-3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(NCT01942135)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Randomised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Fulvestrant Palbociclib + Fulvestrant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MBC with progression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2</a:t>
                      </a:r>
                      <a:r>
                        <a:rPr lang="en-GB" sz="105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line prior treatments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 versus 3.8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0% versus 70%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Anemia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2% versus 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Thrombocytopenia 0% versus 3%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4036068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7841B57-12A5-2B4D-B6DB-D72CF3C9F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75" y="97631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GB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8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A8D035-1AE4-7545-B6C6-B6DA79721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12621"/>
              </p:ext>
            </p:extLst>
          </p:nvPr>
        </p:nvGraphicFramePr>
        <p:xfrm>
          <a:off x="58683" y="184796"/>
          <a:ext cx="9797533" cy="3485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3684">
                  <a:extLst>
                    <a:ext uri="{9D8B030D-6E8A-4147-A177-3AD203B41FA5}">
                      <a16:colId xmlns:a16="http://schemas.microsoft.com/office/drawing/2014/main" val="4114837993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1145115334"/>
                    </a:ext>
                  </a:extLst>
                </a:gridCol>
                <a:gridCol w="967409">
                  <a:extLst>
                    <a:ext uri="{9D8B030D-6E8A-4147-A177-3AD203B41FA5}">
                      <a16:colId xmlns:a16="http://schemas.microsoft.com/office/drawing/2014/main" val="1891541037"/>
                    </a:ext>
                  </a:extLst>
                </a:gridCol>
                <a:gridCol w="980661">
                  <a:extLst>
                    <a:ext uri="{9D8B030D-6E8A-4147-A177-3AD203B41FA5}">
                      <a16:colId xmlns:a16="http://schemas.microsoft.com/office/drawing/2014/main" val="2040044390"/>
                    </a:ext>
                  </a:extLst>
                </a:gridCol>
                <a:gridCol w="745344">
                  <a:extLst>
                    <a:ext uri="{9D8B030D-6E8A-4147-A177-3AD203B41FA5}">
                      <a16:colId xmlns:a16="http://schemas.microsoft.com/office/drawing/2014/main" val="2836828392"/>
                    </a:ext>
                  </a:extLst>
                </a:gridCol>
                <a:gridCol w="1391480">
                  <a:extLst>
                    <a:ext uri="{9D8B030D-6E8A-4147-A177-3AD203B41FA5}">
                      <a16:colId xmlns:a16="http://schemas.microsoft.com/office/drawing/2014/main" val="3390018752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73218052"/>
                    </a:ext>
                  </a:extLst>
                </a:gridCol>
                <a:gridCol w="2617304">
                  <a:extLst>
                    <a:ext uri="{9D8B030D-6E8A-4147-A177-3AD203B41FA5}">
                      <a16:colId xmlns:a16="http://schemas.microsoft.com/office/drawing/2014/main" val="2830259533"/>
                    </a:ext>
                  </a:extLst>
                </a:gridCol>
              </a:tblGrid>
              <a:tr h="67031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identifier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arms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(n)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population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Median PFS (months)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Adverse events (grade 3/4 toxicities)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082878200"/>
                  </a:ext>
                </a:extLst>
              </a:tr>
              <a:tr h="20411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Ribociclib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MONALEESA-2 (NCT02491983)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Ribociclib + Letrozole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Letrozole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prior therapy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NA* 19.3 to NA versus 14.7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*N/A= not estimatable as median PFS was not reached in ribociclib arm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59.3% versus 0.9%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21% versus 0.6%</a:t>
                      </a:r>
                      <a:endParaRPr lang="en-GB"/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494872894"/>
                  </a:ext>
                </a:extLst>
              </a:tr>
              <a:tr h="2383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MONALEESA-3 (NCT02422615)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Ribociclib + Fulvestrant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Fulvestrant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 Only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line or no prior ET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 versus 12.8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53.4% versus 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14.1% versus 0%</a:t>
                      </a:r>
                      <a:endParaRPr lang="en-GB"/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790760865"/>
                  </a:ext>
                </a:extLst>
              </a:tr>
              <a:tr h="354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MONALEESA-7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(NCT02278120)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Randomised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Ribociclib + NSAI/Tamoxifen +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Goserelin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+NSAI/Tamoxifen +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Goserelin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Premenopausal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line or no prior ET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23.8* (19.2 to NA) versus 13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61% versus 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14% versus 1%</a:t>
                      </a:r>
                      <a:endParaRPr lang="en-GB" dirty="0"/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3211590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84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B56B44-AB51-E946-98C8-CE039A76F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06545"/>
              </p:ext>
            </p:extLst>
          </p:nvPr>
        </p:nvGraphicFramePr>
        <p:xfrm>
          <a:off x="58683" y="174242"/>
          <a:ext cx="9718019" cy="4081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430">
                  <a:extLst>
                    <a:ext uri="{9D8B030D-6E8A-4147-A177-3AD203B41FA5}">
                      <a16:colId xmlns:a16="http://schemas.microsoft.com/office/drawing/2014/main" val="4114837993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1145115334"/>
                    </a:ext>
                  </a:extLst>
                </a:gridCol>
                <a:gridCol w="967409">
                  <a:extLst>
                    <a:ext uri="{9D8B030D-6E8A-4147-A177-3AD203B41FA5}">
                      <a16:colId xmlns:a16="http://schemas.microsoft.com/office/drawing/2014/main" val="1891541037"/>
                    </a:ext>
                  </a:extLst>
                </a:gridCol>
                <a:gridCol w="980661">
                  <a:extLst>
                    <a:ext uri="{9D8B030D-6E8A-4147-A177-3AD203B41FA5}">
                      <a16:colId xmlns:a16="http://schemas.microsoft.com/office/drawing/2014/main" val="2040044390"/>
                    </a:ext>
                  </a:extLst>
                </a:gridCol>
                <a:gridCol w="745344">
                  <a:extLst>
                    <a:ext uri="{9D8B030D-6E8A-4147-A177-3AD203B41FA5}">
                      <a16:colId xmlns:a16="http://schemas.microsoft.com/office/drawing/2014/main" val="2836828392"/>
                    </a:ext>
                  </a:extLst>
                </a:gridCol>
                <a:gridCol w="1311966">
                  <a:extLst>
                    <a:ext uri="{9D8B030D-6E8A-4147-A177-3AD203B41FA5}">
                      <a16:colId xmlns:a16="http://schemas.microsoft.com/office/drawing/2014/main" val="3390018752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73218052"/>
                    </a:ext>
                  </a:extLst>
                </a:gridCol>
                <a:gridCol w="2604053">
                  <a:extLst>
                    <a:ext uri="{9D8B030D-6E8A-4147-A177-3AD203B41FA5}">
                      <a16:colId xmlns:a16="http://schemas.microsoft.com/office/drawing/2014/main" val="306798970"/>
                    </a:ext>
                  </a:extLst>
                </a:gridCol>
              </a:tblGrid>
              <a:tr h="335864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identifier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arms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Patients (n)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population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Median PFS (months)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Adverse events (grade 3/4 toxicities)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082878200"/>
                  </a:ext>
                </a:extLst>
              </a:tr>
              <a:tr h="78183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Abemaciclib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MONARCH2 (NCT02107703)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 placebo-controlled randomised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Abemaciclib + Fulvestrant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Fulvestrant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Locally advanced or MBC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16.4 versus 9.3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Diarrhea 60.5% versus 22.8%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13.5% versus 1%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8.8% versus 0%</a:t>
                      </a:r>
                      <a:endParaRPr lang="en-GB"/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2387399094"/>
                  </a:ext>
                </a:extLst>
              </a:tr>
              <a:tr h="9556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MONARCH3 (NCT02107703)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Abemaciclib + Fulvestrant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NSAI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Locoregionally recurrent or MBC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prior treatment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 versus 9.3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Neutropenia 21.1% versus 1.2%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Diarrhea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9.5% versus 1.2%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Leukopenia 7.6% versus 0.6%</a:t>
                      </a:r>
                      <a:endParaRPr lang="en-GB" dirty="0"/>
                    </a:p>
                  </a:txBody>
                  <a:tcPr marL="13103" marR="13103" marT="0" marB="0"/>
                </a:tc>
                <a:extLst>
                  <a:ext uri="{0D108BD9-81ED-4DB2-BD59-A6C34878D82A}">
                    <a16:rowId xmlns:a16="http://schemas.microsoft.com/office/drawing/2014/main" val="3142444255"/>
                  </a:ext>
                </a:extLst>
              </a:tr>
              <a:tr h="15000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MONARCHplus (NCT02763566)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Phase III randomised 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Abemaciclib + NSAI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NSAI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Abemaciclib + Fulvestrant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Placebo + Fulvestrant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GB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1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Locoregionally recurrent or MBC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Postmenopausal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results available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345266"/>
                  </a:ext>
                </a:extLst>
              </a:tr>
              <a:tr h="423214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GB" sz="11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Populations we</a:t>
                      </a:r>
                      <a:r>
                        <a:rPr lang="en-GB" sz="11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 ER+/HER2-, and advanced stage, unless otherwise stated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PFS, progression free survival; ET, endocrine therapy; AI, aromatase inhibitor; MBC, metastatic breast cancer; CT, chemotherapy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03" marR="13103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8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17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579</Words>
  <Application>Microsoft Macintosh PowerPoint</Application>
  <PresentationFormat>A4 Paper (210x297 mm)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2019-08-02T10:59:34Z</dcterms:created>
  <dcterms:modified xsi:type="dcterms:W3CDTF">2019-10-01T14:18:24Z</dcterms:modified>
</cp:coreProperties>
</file>