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9134B-E1F0-4CCB-BBB9-A346940C7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07323-0B48-4731-AEE8-A0A97D2FD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60405-20D8-4473-8357-8279B1407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1C9B4-ACA9-4FD8-9DB8-26B66143B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67320-4656-42C2-8A29-015E1B55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87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CFA3C-A4D7-4D90-93CD-B68E56E5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ACE1D-0F28-4C83-A092-28A5F609D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C01B0-1CA9-4150-8AF9-0C3541D1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76BE9-0F3A-4EB7-95B5-F012E364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ED8A0-5728-49BE-B501-43AEA8C0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96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D8C7A-E03E-44CA-B962-091A9B4F0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120D2-5F96-4E4B-BA09-72CE9B14F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3CD3-C353-4269-B9E8-5F3D248C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817E5-D965-42DB-ADDC-553542400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75C80-42F6-4593-9EBD-956D2CEC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07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71CA7-617A-4E3F-9DA8-85CE9BC7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5466-8DCA-4CC8-9AB0-8BA6EEA02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94397-71E5-4F9B-9880-734AF964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9A45-9DF1-4F3B-80E5-D8C9016D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DCAD6-FE9B-4863-9F7D-F9629766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48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0940-3A6D-40CC-B507-8AB37475E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7C5F9-F76F-47EA-886B-2776D16A9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6438D-0A58-4146-8255-73C814D7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E742A-3E92-46CE-82EB-96225CD3A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CEB6-82BE-4126-9D1B-FDCBBA03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88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0D82C-FC0F-4BFC-BB98-D108F059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7CF0C-199C-4CBA-A17C-76D5070BA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A86CA-47B3-4B4D-A8D4-429CE970E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B0CB6-AA4C-49F6-96A4-CC41BDBB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9A2A8-A8E3-4AA6-9C57-3572F5541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E63D2-089A-4FAB-B36F-B2826F04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57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50CD-5855-494E-85A7-0A3508F5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7047C-1E3F-4274-879E-460B4E154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6A989-E06C-4FE7-8783-A45562E27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9E1B6-D91C-4C97-9B01-4A3980873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F6D6A-FC0B-4238-A091-060C53F24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2E3D3-2059-458A-9294-53E2D7FF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3FD9A5-A130-42DC-BEBA-E495E8CF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62027-4C18-4620-8537-37822979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72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AC1D-CCB6-4B4D-9797-C7890B9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E63D44-1597-4309-B4F8-FFB907F6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A1C15-CFE2-4200-A848-69AC3892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22C83-D293-4D06-AADD-7D92447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2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AE0D22-D72B-415E-B77C-C63C78EE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1A8C6C-5EC2-41CA-8A40-6BF1F9B4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90DC8-9204-49F3-B527-C7902476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3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C362-E7B3-49E8-B2CE-816CFECA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CD6F3-42EC-4936-8947-31B173E46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A06CA-078E-4E9B-8299-59263D07B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D532B-4FD5-4316-A8C1-74B8F4CF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B0242-0922-4F0A-87C4-8D2B1018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7DBF2-B8BC-45E2-BB99-2A23472C8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45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57C3E-755F-4810-BEC5-63309CA4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395A9C-B93D-4770-94F5-5E933DD262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5839E-A137-4A07-9394-4FA73387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F2267-5C8A-4740-821C-D7726562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C9C05-E17F-45DC-9B4F-D61DA3BF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88B40-CC36-49AB-AF7E-6F2772F1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81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86EDC-5A4A-47FF-8F0A-82E66CA0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6806D-A29A-4372-90DB-ADD6C802A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841C7-6F83-4F55-9140-1D4C32EAE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5F1B2-7DBD-4D7E-9DA6-623C97F399A4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618AF-A9A7-4560-A7CD-5835FEA7D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A2F4C-080C-4558-ADAD-9125F0418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B641A-956E-413B-93A9-8DF16A31139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74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4F2573F-B54B-44C6-AEA1-22BCC7309930}"/>
              </a:ext>
            </a:extLst>
          </p:cNvPr>
          <p:cNvSpPr/>
          <p:nvPr/>
        </p:nvSpPr>
        <p:spPr>
          <a:xfrm>
            <a:off x="5107819" y="636534"/>
            <a:ext cx="2121192" cy="541896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Preventive intervention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[17])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3D9268-241C-4017-9524-1FBB408AAEAC}"/>
              </a:ext>
            </a:extLst>
          </p:cNvPr>
          <p:cNvSpPr/>
          <p:nvPr/>
        </p:nvSpPr>
        <p:spPr>
          <a:xfrm>
            <a:off x="5137902" y="1422193"/>
            <a:ext cx="2121191" cy="541896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identification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[15])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92129B-9079-45DF-8502-F7B8F857B468}"/>
              </a:ext>
            </a:extLst>
          </p:cNvPr>
          <p:cNvSpPr/>
          <p:nvPr/>
        </p:nvSpPr>
        <p:spPr>
          <a:xfrm>
            <a:off x="5140936" y="2209089"/>
            <a:ext cx="2204780" cy="541896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&amp; diagnosis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27C01D5-B20A-4E5C-A790-7EA37920A64D}"/>
              </a:ext>
            </a:extLst>
          </p:cNvPr>
          <p:cNvSpPr/>
          <p:nvPr/>
        </p:nvSpPr>
        <p:spPr>
          <a:xfrm>
            <a:off x="94157" y="4832239"/>
            <a:ext cx="1365412" cy="520873"/>
          </a:xfrm>
          <a:prstGeom prst="roundRect">
            <a:avLst/>
          </a:prstGeom>
          <a:solidFill>
            <a:srgbClr val="00B05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Antipsychotic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(n=58)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7AD836-512F-456F-821C-02B28EFF3B73}"/>
              </a:ext>
            </a:extLst>
          </p:cNvPr>
          <p:cNvSpPr/>
          <p:nvPr/>
        </p:nvSpPr>
        <p:spPr>
          <a:xfrm>
            <a:off x="1657487" y="5483753"/>
            <a:ext cx="1493582" cy="1227766"/>
          </a:xfrm>
          <a:prstGeom prst="roundRect">
            <a:avLst/>
          </a:prstGeom>
          <a:solidFill>
            <a:srgbClr val="00B05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Antipsychotic</a:t>
            </a:r>
            <a:r>
              <a:rPr lang="fr-F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or without </a:t>
            </a:r>
            <a:r>
              <a:rPr lang="fr-F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psychosocial interventions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(n=5, [26-30])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D3D037C-FF4B-478F-BDFE-95BD52750691}"/>
              </a:ext>
            </a:extLst>
          </p:cNvPr>
          <p:cNvSpPr/>
          <p:nvPr/>
        </p:nvSpPr>
        <p:spPr>
          <a:xfrm>
            <a:off x="5980304" y="3695109"/>
            <a:ext cx="1365412" cy="953427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for promoting physical health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(n=0)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F8A603B-F245-460A-A2C7-5CC35FA6CEC2}"/>
              </a:ext>
            </a:extLst>
          </p:cNvPr>
          <p:cNvSpPr/>
          <p:nvPr/>
        </p:nvSpPr>
        <p:spPr>
          <a:xfrm>
            <a:off x="7513619" y="3687043"/>
            <a:ext cx="1365412" cy="1214166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Peer support &amp; self-management intervention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(n=0)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DDE3EB6-E2CC-4696-ABB0-706C73504C2F}"/>
              </a:ext>
            </a:extLst>
          </p:cNvPr>
          <p:cNvSpPr/>
          <p:nvPr/>
        </p:nvSpPr>
        <p:spPr>
          <a:xfrm>
            <a:off x="10580248" y="3687043"/>
            <a:ext cx="1409163" cy="948074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and service-level interventions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(n=0)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87B2D6B-F457-4ABB-9D1E-DD64A3599916}"/>
              </a:ext>
            </a:extLst>
          </p:cNvPr>
          <p:cNvSpPr/>
          <p:nvPr/>
        </p:nvSpPr>
        <p:spPr>
          <a:xfrm>
            <a:off x="9025058" y="3695109"/>
            <a:ext cx="1409163" cy="1214166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to improve vocational rehabilitation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[1])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3F38589-EAF1-4352-A9F4-B7B55D468C54}"/>
              </a:ext>
            </a:extLst>
          </p:cNvPr>
          <p:cNvSpPr/>
          <p:nvPr/>
        </p:nvSpPr>
        <p:spPr>
          <a:xfrm>
            <a:off x="4403238" y="3706619"/>
            <a:ext cx="1409163" cy="1066703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to manage challenging behaviour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(n=0)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4916C4F-095B-4AF6-A93A-35AE264BD84A}"/>
              </a:ext>
            </a:extLst>
          </p:cNvPr>
          <p:cNvSpPr/>
          <p:nvPr/>
        </p:nvSpPr>
        <p:spPr>
          <a:xfrm>
            <a:off x="171023" y="3687043"/>
            <a:ext cx="1318560" cy="930564"/>
          </a:xfrm>
          <a:prstGeom prst="roundRec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 medicine test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(n=4, [21-24])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8FC6BB2-AE48-4229-B7AF-8205A823A7EE}"/>
              </a:ext>
            </a:extLst>
          </p:cNvPr>
          <p:cNvSpPr/>
          <p:nvPr/>
        </p:nvSpPr>
        <p:spPr>
          <a:xfrm>
            <a:off x="94157" y="5567015"/>
            <a:ext cx="1365412" cy="883412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for patients on clozapine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[25])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CD79F83-C389-4828-B8F7-8668CA360328}"/>
              </a:ext>
            </a:extLst>
          </p:cNvPr>
          <p:cNvSpPr/>
          <p:nvPr/>
        </p:nvSpPr>
        <p:spPr>
          <a:xfrm>
            <a:off x="3151068" y="3700098"/>
            <a:ext cx="1084267" cy="917503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Electroconvulsive therapy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[20])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77C611-4CD0-45CB-9F20-50459177F7F1}"/>
              </a:ext>
            </a:extLst>
          </p:cNvPr>
          <p:cNvSpPr txBox="1"/>
          <p:nvPr/>
        </p:nvSpPr>
        <p:spPr>
          <a:xfrm>
            <a:off x="8879031" y="978345"/>
            <a:ext cx="3515558" cy="1256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availability of evidence (n≥5)</a:t>
            </a:r>
          </a:p>
          <a:p>
            <a:pPr>
              <a:lnSpc>
                <a:spcPct val="150000"/>
              </a:lnSpc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availability of evidence (2≤n≤ 4)</a:t>
            </a:r>
          </a:p>
          <a:p>
            <a:pPr>
              <a:lnSpc>
                <a:spcPct val="150000"/>
              </a:lnSpc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availability of evidence: (n=1)</a:t>
            </a:r>
          </a:p>
          <a:p>
            <a:pPr>
              <a:lnSpc>
                <a:spcPct val="150000"/>
              </a:lnSpc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evidence: (n=0)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76A6C85-BB0B-4C38-B497-5A24F55CB5F8}"/>
              </a:ext>
            </a:extLst>
          </p:cNvPr>
          <p:cNvSpPr/>
          <p:nvPr/>
        </p:nvSpPr>
        <p:spPr>
          <a:xfrm>
            <a:off x="1657486" y="3706619"/>
            <a:ext cx="1365412" cy="1390310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patients’ access to psychological therapies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(n=1, [18])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8ED96BA-00B0-4431-9783-DCBDD3938735}"/>
              </a:ext>
            </a:extLst>
          </p:cNvPr>
          <p:cNvCxnSpPr>
            <a:cxnSpLocks/>
          </p:cNvCxnSpPr>
          <p:nvPr/>
        </p:nvCxnSpPr>
        <p:spPr>
          <a:xfrm>
            <a:off x="6198497" y="1992252"/>
            <a:ext cx="0" cy="212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3721FDB-C1A8-4212-83D5-8B4EC7E7EB4F}"/>
              </a:ext>
            </a:extLst>
          </p:cNvPr>
          <p:cNvCxnSpPr>
            <a:cxnSpLocks/>
          </p:cNvCxnSpPr>
          <p:nvPr/>
        </p:nvCxnSpPr>
        <p:spPr>
          <a:xfrm>
            <a:off x="6198498" y="2750985"/>
            <a:ext cx="0" cy="446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D433873-F97D-4442-A311-B250BD27906F}"/>
              </a:ext>
            </a:extLst>
          </p:cNvPr>
          <p:cNvCxnSpPr>
            <a:cxnSpLocks/>
          </p:cNvCxnSpPr>
          <p:nvPr/>
        </p:nvCxnSpPr>
        <p:spPr>
          <a:xfrm>
            <a:off x="811737" y="3197769"/>
            <a:ext cx="105112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98A023E-9A50-457F-A94F-731127080902}"/>
              </a:ext>
            </a:extLst>
          </p:cNvPr>
          <p:cNvSpPr txBox="1"/>
          <p:nvPr/>
        </p:nvSpPr>
        <p:spPr>
          <a:xfrm>
            <a:off x="6235414" y="2820488"/>
            <a:ext cx="5039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for people with psychosis or schizophrenia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09E5B1-815A-4F90-9EA4-1DE841295CBA}"/>
              </a:ext>
            </a:extLst>
          </p:cNvPr>
          <p:cNvCxnSpPr>
            <a:cxnSpLocks/>
          </p:cNvCxnSpPr>
          <p:nvPr/>
        </p:nvCxnSpPr>
        <p:spPr>
          <a:xfrm>
            <a:off x="811737" y="3197769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520B1B8-00E5-4A79-A3B8-A1A2E4579D77}"/>
              </a:ext>
            </a:extLst>
          </p:cNvPr>
          <p:cNvCxnSpPr>
            <a:cxnSpLocks/>
          </p:cNvCxnSpPr>
          <p:nvPr/>
        </p:nvCxnSpPr>
        <p:spPr>
          <a:xfrm>
            <a:off x="2340192" y="3205835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7A1002C-7A69-441B-8D37-5D6D10F175C2}"/>
              </a:ext>
            </a:extLst>
          </p:cNvPr>
          <p:cNvCxnSpPr>
            <a:cxnSpLocks/>
          </p:cNvCxnSpPr>
          <p:nvPr/>
        </p:nvCxnSpPr>
        <p:spPr>
          <a:xfrm>
            <a:off x="3685174" y="3197769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4B17666-6A9C-4541-96DE-4B483D05F5F9}"/>
              </a:ext>
            </a:extLst>
          </p:cNvPr>
          <p:cNvCxnSpPr>
            <a:cxnSpLocks/>
          </p:cNvCxnSpPr>
          <p:nvPr/>
        </p:nvCxnSpPr>
        <p:spPr>
          <a:xfrm>
            <a:off x="5107819" y="3217345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1C31563-B6C7-422E-957D-0D5F80E65028}"/>
              </a:ext>
            </a:extLst>
          </p:cNvPr>
          <p:cNvCxnSpPr>
            <a:cxnSpLocks/>
          </p:cNvCxnSpPr>
          <p:nvPr/>
        </p:nvCxnSpPr>
        <p:spPr>
          <a:xfrm>
            <a:off x="6663010" y="3217345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1F35528-B0D9-411B-BFC2-73041C867D82}"/>
              </a:ext>
            </a:extLst>
          </p:cNvPr>
          <p:cNvCxnSpPr>
            <a:cxnSpLocks/>
          </p:cNvCxnSpPr>
          <p:nvPr/>
        </p:nvCxnSpPr>
        <p:spPr>
          <a:xfrm>
            <a:off x="8197534" y="3197769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A6AC392-F70A-4260-A2C5-2B9519E7602F}"/>
              </a:ext>
            </a:extLst>
          </p:cNvPr>
          <p:cNvCxnSpPr>
            <a:cxnSpLocks/>
          </p:cNvCxnSpPr>
          <p:nvPr/>
        </p:nvCxnSpPr>
        <p:spPr>
          <a:xfrm>
            <a:off x="9729639" y="3197769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5A9BEC1-FFDC-4203-BBE1-63DDE1E32556}"/>
              </a:ext>
            </a:extLst>
          </p:cNvPr>
          <p:cNvCxnSpPr>
            <a:cxnSpLocks/>
          </p:cNvCxnSpPr>
          <p:nvPr/>
        </p:nvCxnSpPr>
        <p:spPr>
          <a:xfrm>
            <a:off x="11322984" y="3197769"/>
            <a:ext cx="0" cy="489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832E03A-77BF-45EE-8F8B-4E37768B4E73}"/>
              </a:ext>
            </a:extLst>
          </p:cNvPr>
          <p:cNvCxnSpPr/>
          <p:nvPr/>
        </p:nvCxnSpPr>
        <p:spPr>
          <a:xfrm>
            <a:off x="2364868" y="5111786"/>
            <a:ext cx="0" cy="3719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757F69-41FD-47DA-A6AC-17B0847C72B9}"/>
              </a:ext>
            </a:extLst>
          </p:cNvPr>
          <p:cNvCxnSpPr>
            <a:cxnSpLocks/>
          </p:cNvCxnSpPr>
          <p:nvPr/>
        </p:nvCxnSpPr>
        <p:spPr>
          <a:xfrm>
            <a:off x="803356" y="4617601"/>
            <a:ext cx="0" cy="2139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511217F-7396-484F-B076-1E4EB43574BC}"/>
              </a:ext>
            </a:extLst>
          </p:cNvPr>
          <p:cNvSpPr/>
          <p:nvPr/>
        </p:nvSpPr>
        <p:spPr>
          <a:xfrm>
            <a:off x="8676757" y="1689481"/>
            <a:ext cx="178718" cy="169726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C3D1E5F-6263-49D9-B7CB-9961FA356953}"/>
              </a:ext>
            </a:extLst>
          </p:cNvPr>
          <p:cNvSpPr/>
          <p:nvPr/>
        </p:nvSpPr>
        <p:spPr>
          <a:xfrm>
            <a:off x="8688535" y="1992252"/>
            <a:ext cx="178718" cy="169726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0C58B78-38D4-4C58-A565-46449E74BDDA}"/>
              </a:ext>
            </a:extLst>
          </p:cNvPr>
          <p:cNvSpPr/>
          <p:nvPr/>
        </p:nvSpPr>
        <p:spPr>
          <a:xfrm>
            <a:off x="8676757" y="1115345"/>
            <a:ext cx="178718" cy="169726"/>
          </a:xfrm>
          <a:prstGeom prst="roundRect">
            <a:avLst/>
          </a:prstGeom>
          <a:solidFill>
            <a:srgbClr val="00B05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8E786A1-FCC7-4438-AED9-4456602784A6}"/>
              </a:ext>
            </a:extLst>
          </p:cNvPr>
          <p:cNvSpPr/>
          <p:nvPr/>
        </p:nvSpPr>
        <p:spPr>
          <a:xfrm>
            <a:off x="8676757" y="1418116"/>
            <a:ext cx="178718" cy="169726"/>
          </a:xfrm>
          <a:prstGeom prst="roundRec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581FE74-0938-4835-B2AB-DDEFF541B978}"/>
              </a:ext>
            </a:extLst>
          </p:cNvPr>
          <p:cNvSpPr txBox="1"/>
          <p:nvPr/>
        </p:nvSpPr>
        <p:spPr>
          <a:xfrm>
            <a:off x="3352801" y="84120"/>
            <a:ext cx="6834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2 Availability of economic evidence across the schizophrenia care pathway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B74CC08-E76D-4A87-850E-46879885E5C0}"/>
              </a:ext>
            </a:extLst>
          </p:cNvPr>
          <p:cNvCxnSpPr>
            <a:cxnSpLocks/>
          </p:cNvCxnSpPr>
          <p:nvPr/>
        </p:nvCxnSpPr>
        <p:spPr>
          <a:xfrm>
            <a:off x="6198497" y="1200208"/>
            <a:ext cx="0" cy="212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CF9234B-BB66-4C1A-8932-60C57F4E5C0A}"/>
              </a:ext>
            </a:extLst>
          </p:cNvPr>
          <p:cNvCxnSpPr>
            <a:cxnSpLocks/>
          </p:cNvCxnSpPr>
          <p:nvPr/>
        </p:nvCxnSpPr>
        <p:spPr>
          <a:xfrm>
            <a:off x="818393" y="5353112"/>
            <a:ext cx="0" cy="2139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999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206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Huajie Jin</dc:creator>
  <cp:lastModifiedBy>Huajie Jin</cp:lastModifiedBy>
  <cp:revision>24</cp:revision>
  <dcterms:created xsi:type="dcterms:W3CDTF">2020-01-30T11:18:58Z</dcterms:created>
  <dcterms:modified xsi:type="dcterms:W3CDTF">2020-02-10T13:59:16Z</dcterms:modified>
</cp:coreProperties>
</file>