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sldIdLst>
    <p:sldId id="256" r:id="rId2"/>
  </p:sldIdLst>
  <p:sldSz cx="30267275" cy="42794238"/>
  <p:notesSz cx="6858000" cy="9144000"/>
  <p:custDataLst>
    <p:tags r:id="rId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/>
        <a:ea typeface="+mn-ea"/>
        <a:cs typeface="+mn-cs"/>
      </a:defRPr>
    </a:lvl1pPr>
    <a:lvl2pPr marL="457100" algn="l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/>
        <a:ea typeface="+mn-ea"/>
        <a:cs typeface="+mn-cs"/>
      </a:defRPr>
    </a:lvl2pPr>
    <a:lvl3pPr marL="914199" algn="l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/>
        <a:ea typeface="+mn-ea"/>
        <a:cs typeface="+mn-cs"/>
      </a:defRPr>
    </a:lvl3pPr>
    <a:lvl4pPr marL="1371290" algn="l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/>
        <a:ea typeface="+mn-ea"/>
        <a:cs typeface="+mn-cs"/>
      </a:defRPr>
    </a:lvl4pPr>
    <a:lvl5pPr marL="1828389" algn="l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/>
        <a:ea typeface="+mn-ea"/>
        <a:cs typeface="+mn-cs"/>
      </a:defRPr>
    </a:lvl5pPr>
    <a:lvl6pPr marL="2285489" algn="l" defTabSz="914199" rtl="0" eaLnBrk="1" latinLnBrk="0" hangingPunct="1">
      <a:defRPr sz="3700" kern="1200">
        <a:solidFill>
          <a:schemeClr val="tx1"/>
        </a:solidFill>
        <a:latin typeface="Arial"/>
        <a:ea typeface="+mn-ea"/>
        <a:cs typeface="+mn-cs"/>
      </a:defRPr>
    </a:lvl6pPr>
    <a:lvl7pPr marL="2742589" algn="l" defTabSz="914199" rtl="0" eaLnBrk="1" latinLnBrk="0" hangingPunct="1">
      <a:defRPr sz="3700" kern="1200">
        <a:solidFill>
          <a:schemeClr val="tx1"/>
        </a:solidFill>
        <a:latin typeface="Arial"/>
        <a:ea typeface="+mn-ea"/>
        <a:cs typeface="+mn-cs"/>
      </a:defRPr>
    </a:lvl7pPr>
    <a:lvl8pPr marL="3199688" algn="l" defTabSz="914199" rtl="0" eaLnBrk="1" latinLnBrk="0" hangingPunct="1">
      <a:defRPr sz="3700" kern="1200">
        <a:solidFill>
          <a:schemeClr val="tx1"/>
        </a:solidFill>
        <a:latin typeface="Arial"/>
        <a:ea typeface="+mn-ea"/>
        <a:cs typeface="+mn-cs"/>
      </a:defRPr>
    </a:lvl8pPr>
    <a:lvl9pPr marL="3656783" algn="l" defTabSz="914199" rtl="0" eaLnBrk="1" latinLnBrk="0" hangingPunct="1">
      <a:defRPr sz="3700"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onatayor80" initials="f" lastIdx="12" clrIdx="0">
    <p:extLst/>
  </p:cmAuthor>
  <p:cmAuthor id="2" name="ΤΑΝΙΑ ΚΑΚΟΥΔΑΚΗ" initials="ΤΚ" lastIdx="8" clrIdx="1">
    <p:extLst/>
  </p:cmAuthor>
  <p:cmAuthor id="3" name="Taylor, Fiona (Oncology)" initials="TF(" lastIdx="15" clrIdx="2"/>
  <p:cmAuthor id="4" name="KakoudakiT" initials="K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  <a:srgbClr val="008080"/>
    <a:srgbClr val="336600"/>
    <a:srgbClr val="669900"/>
    <a:srgbClr val="87C5CB"/>
    <a:srgbClr val="5BFFFF"/>
    <a:srgbClr val="808000"/>
    <a:srgbClr val="D1F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Στυλ με θέμα 1 - Έμφαση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Στυλ με θέμα 1 - Έμφαση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269D01E-BC32-4049-B463-5C60D7B0CCD2}" styleName="Στυλ με θέμα 2 - Έμφαση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40" d="100"/>
          <a:sy n="40" d="100"/>
        </p:scale>
        <p:origin x="-258" y="7284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6;&#941;&#963;&#960;&#959;&#953;&#957;&#945;\AppData\Roaming\Skype\My%20Skype%20Received%20Files\11916%20Pem_maint_2016_Dec%2031st%202012%20to%20Jan%201st%202015%20(1)(2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Relationship Id="rId4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oleObject" Target="../embeddings/oleObject2.bin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800"/>
            </a:pPr>
            <a:r>
              <a:rPr lang="en-US" sz="2800"/>
              <a:t>Discontinuation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7AD-4996-8CFA-F7C491D341D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7AD-4996-8CFA-F7C491D341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7AD-4996-8CFA-F7C491D341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7AD-4996-8CFA-F7C491D341D6}"/>
              </c:ext>
            </c:extLst>
          </c:dPt>
          <c:dLbls>
            <c:dLbl>
              <c:idx val="0"/>
              <c:layout>
                <c:manualLayout>
                  <c:x val="-3.9358393061216114E-2"/>
                  <c:y val="-0.17909025834580597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2400"/>
                    </a:pPr>
                    <a:r>
                      <a:rPr lang="en-US" dirty="0" smtClean="0"/>
                      <a:t> 3 (43%)</a:t>
                    </a:r>
                    <a:endParaRPr lang="en-US" dirty="0"/>
                  </a:p>
                </c:rich>
              </c:tx>
              <c:spPr>
                <a:solidFill>
                  <a:schemeClr val="bg2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00526232658381E-3"/>
                  <c:y val="-0.10743204580705858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2400"/>
                    </a:pPr>
                    <a:r>
                      <a:rPr lang="en-US" dirty="0" smtClean="0"/>
                      <a:t> 1 (14%)</a:t>
                    </a:r>
                    <a:endParaRPr lang="en-US" dirty="0"/>
                  </a:p>
                </c:rich>
              </c:tx>
              <c:spPr>
                <a:solidFill>
                  <a:schemeClr val="bg2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876927264257438E-2"/>
                  <c:y val="0.31383556813280117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2400"/>
                    </a:pPr>
                    <a:r>
                      <a:rPr lang="en-US" sz="2400" dirty="0" smtClean="0"/>
                      <a:t> 2 (29%)</a:t>
                    </a:r>
                    <a:endParaRPr lang="en-US" sz="2400" dirty="0"/>
                  </a:p>
                </c:rich>
              </c:tx>
              <c:spPr>
                <a:solidFill>
                  <a:schemeClr val="bg2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7AD-4996-8CFA-F7C491D341D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1911506504035252E-2"/>
                  <c:y val="-4.1969060082944487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2400"/>
                    </a:pPr>
                    <a:r>
                      <a:rPr lang="en-US" dirty="0" smtClean="0"/>
                      <a:t>1 (14%)</a:t>
                    </a:r>
                    <a:endParaRPr lang="en-US" dirty="0"/>
                  </a:p>
                </c:rich>
              </c:tx>
              <c:spPr>
                <a:solidFill>
                  <a:schemeClr val="bg2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vert="horz"/>
              <a:lstStyle/>
              <a:p>
                <a:pPr>
                  <a:defRPr sz="2400"/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Sheet2!$B$35:$B$38</c:f>
              <c:strCache>
                <c:ptCount val="4"/>
                <c:pt idx="0">
                  <c:v>Renal Failure</c:v>
                </c:pt>
                <c:pt idx="1">
                  <c:v>Liver Failure</c:v>
                </c:pt>
                <c:pt idx="2">
                  <c:v>Peripheral Oedema</c:v>
                </c:pt>
                <c:pt idx="3">
                  <c:v>Fatigue</c:v>
                </c:pt>
              </c:strCache>
            </c:strRef>
          </c:cat>
          <c:val>
            <c:numRef>
              <c:f>Sheet2!$C$35:$C$38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7AD-4996-8CFA-F7C491D341D6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093282356208513"/>
          <c:y val="0.3917159425452712"/>
          <c:w val="0.21279742432410897"/>
          <c:h val="0.5012023003150831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vert="horz"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3968253968253969"/>
          <c:w val="0.56307155483115634"/>
          <c:h val="0.8603174603174603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explosion val="32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dirty="0"/>
                      <a:t> </a:t>
                    </a:r>
                    <a:fld id="{FD6B5696-A7A7-4CEE-9D55-FDFEDD6514FD}" type="VALUE">
                      <a:rPr lang="en-US" baseline="0"/>
                      <a:pPr/>
                      <a:t>[ΤΙΜΗ]</a:t>
                    </a:fld>
                    <a:r>
                      <a:rPr lang="en-US" baseline="0" dirty="0"/>
                      <a:t> </a:t>
                    </a:r>
                    <a:endParaRPr lang="en-US" baseline="0" dirty="0" smtClean="0"/>
                  </a:p>
                  <a:p>
                    <a:r>
                      <a:rPr lang="en-US" baseline="0" dirty="0" smtClean="0"/>
                      <a:t>( </a:t>
                    </a:r>
                    <a:fld id="{969204E5-5766-421E-A18C-34B92112E5DD}" type="PERCENTAGE">
                      <a:rPr lang="en-US" baseline="0"/>
                      <a:pPr/>
                      <a:t>[ΠΟΣΟΣΤΟ]</a:t>
                    </a:fld>
                    <a:r>
                      <a:rPr lang="en-US" baseline="0" dirty="0"/>
                      <a:t>)</a:t>
                    </a: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C7D2AEF0-CCC8-4797-A6B0-B22337A7E008}" type="VALUE">
                      <a:rPr lang="en-US" baseline="0"/>
                      <a:pPr/>
                      <a:t>[ΤΙΜΗ]</a:t>
                    </a:fld>
                    <a:r>
                      <a:rPr lang="en-US" baseline="0"/>
                      <a:t> (</a:t>
                    </a:r>
                    <a:fld id="{A1A5F241-6F3C-4E5C-B68D-218A166E85C5}" type="PERCENTAGE">
                      <a:rPr lang="en-US" baseline="0"/>
                      <a:pPr/>
                      <a:t>[ΠΟΣΟΣΤΟ]</a:t>
                    </a:fld>
                    <a:r>
                      <a:rPr lang="en-US" baseline="0"/>
                      <a:t>)</a:t>
                    </a: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[excel.xlsx]Sheet1!$C$26:$C$27</c:f>
              <c:strCache>
                <c:ptCount val="2"/>
                <c:pt idx="0">
                  <c:v>Stable Disease</c:v>
                </c:pt>
                <c:pt idx="1">
                  <c:v>Partial Response</c:v>
                </c:pt>
              </c:strCache>
            </c:strRef>
          </c:cat>
          <c:val>
            <c:numRef>
              <c:f>[excel.xlsx]Sheet1!$D$26:$D$27</c:f>
              <c:numCache>
                <c:formatCode>General</c:formatCode>
                <c:ptCount val="2"/>
                <c:pt idx="0">
                  <c:v>10</c:v>
                </c:pt>
                <c:pt idx="1">
                  <c:v>19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498206427577902"/>
          <c:y val="0.41193463354659426"/>
          <c:w val="0.2937484887183518"/>
          <c:h val="0.3440859664592929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294025115547421E-2"/>
          <c:y val="0.12317170038047447"/>
          <c:w val="0.52413793103448281"/>
          <c:h val="0.86451112958147813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16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explosion val="2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explosion val="23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20 (69%)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917549099466004E-2"/>
                  <c:y val="-3.789227034539478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 (10%)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3484478233324282"/>
                  <c:y val="7.843515688874104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 (21%)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[excel.xlsx]Sheet1!$C$30:$C$32</c:f>
              <c:strCache>
                <c:ptCount val="3"/>
                <c:pt idx="0">
                  <c:v>Stable Disease</c:v>
                </c:pt>
                <c:pt idx="1">
                  <c:v>Partial response</c:v>
                </c:pt>
                <c:pt idx="2">
                  <c:v>Progressive Disease</c:v>
                </c:pt>
              </c:strCache>
            </c:strRef>
          </c:cat>
          <c:val>
            <c:numRef>
              <c:f>[excel.xlsx]Sheet1!$D$30:$D$32</c:f>
              <c:numCache>
                <c:formatCode>General</c:formatCode>
                <c:ptCount val="3"/>
                <c:pt idx="0">
                  <c:v>20</c:v>
                </c:pt>
                <c:pt idx="1">
                  <c:v>3</c:v>
                </c:pt>
                <c:pt idx="2">
                  <c:v>6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7-01-18T09:08:47.101" idx="1">
    <p:pos x="8958" y="19975"/>
    <p:text>This table is still not readable.
I would get rid of it and make a table of characteristics and a pie chart for treatment response and put it in the treatment response section.  </p:text>
  </p:cm>
  <p:cm authorId="3" dt="2017-01-19T15:04:43.601" idx="9">
    <p:pos x="1591" y="25386"/>
    <p:text>This is in Greek still!</p:text>
  </p:cm>
  <p:cm authorId="3" dt="2017-01-19T15:16:08.167" idx="12">
    <p:pos x="14973" y="16941"/>
    <p:text>These numbers and legends are still going to be too small.  I would not go less than font 26 unless for 'figure or table subheading'.  </p:text>
  </p:cm>
  <p:cm authorId="3" dt="2017-01-19T15:16:41.381" idx="13">
    <p:pos x="13788" y="5694"/>
    <p:text>Use black font</p:text>
  </p:cm>
  <p:cm authorId="3" dt="2017-01-19T15:18:56.093" idx="14">
    <p:pos x="1213" y="19432"/>
    <p:text>I would age into this table and remove from text</p:text>
  </p:cm>
  <p:cm authorId="3" dt="2017-01-19T16:18:04.262" idx="15">
    <p:pos x="5951" y="17562"/>
    <p:text>Pre-treatment
Post treatment</p:tex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0.22157</cdr:x>
      <cdr:y>0.07619</cdr:y>
    </cdr:from>
    <cdr:to>
      <cdr:x>0.8863</cdr:x>
      <cdr:y>0.19048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3901" y="152399"/>
          <a:ext cx="21717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0.03207</cdr:x>
      <cdr:y>0.05714</cdr:y>
    </cdr:from>
    <cdr:to>
      <cdr:x>0.96793</cdr:x>
      <cdr:y>0.19048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4776" y="114299"/>
          <a:ext cx="305752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800" b="1" dirty="0" smtClean="0"/>
            <a:t>Best response to induction therapy</a:t>
          </a:r>
          <a:endParaRPr lang="en-GB" sz="2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0.09655</cdr:x>
      <cdr:y>0.06467</cdr:y>
    </cdr:from>
    <cdr:to>
      <cdr:x>0.96207</cdr:x>
      <cdr:y>0.194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700" y="133350"/>
          <a:ext cx="239077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600" b="1" dirty="0"/>
            <a:t>      </a:t>
          </a:r>
          <a:r>
            <a:rPr lang="en-GB" sz="2600" b="1" dirty="0" smtClean="0"/>
            <a:t>Best </a:t>
          </a:r>
          <a:r>
            <a:rPr lang="en-GB" sz="2800" b="1" dirty="0"/>
            <a:t>r</a:t>
          </a:r>
          <a:r>
            <a:rPr lang="en-GB" sz="2800" b="1" dirty="0" smtClean="0"/>
            <a:t>esponse </a:t>
          </a:r>
          <a:r>
            <a:rPr lang="en-GB" sz="2800" b="1" dirty="0"/>
            <a:t>to </a:t>
          </a:r>
          <a:r>
            <a:rPr lang="en-GB" sz="2800" b="1" dirty="0" err="1"/>
            <a:t>Pemetrexed</a:t>
          </a:r>
          <a:endParaRPr lang="en-GB" sz="2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6150" y="685800"/>
            <a:ext cx="2425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/>
            </a:lvl1pPr>
          </a:lstStyle>
          <a:p>
            <a:pPr>
              <a:defRPr/>
            </a:pPr>
            <a:fld id="{C0E4B3A6-909A-4258-90E0-7E8460C3F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35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1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19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29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38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5489" algn="l" defTabSz="91419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742589" algn="l" defTabSz="91419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199688" algn="l" defTabSz="91419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656783" algn="l" defTabSz="91419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kern="1200" smtId="4294967295"/>
            </a:defPPr>
            <a:lvl1pPr eaLnBrk="0" hangingPunct="0">
              <a:defRPr sz="38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fld id="{11CC2321-9E23-4B14-8786-428E64840BEA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2687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8558851"/>
            <a:ext cx="25979411" cy="12025973"/>
          </a:xfrm>
        </p:spPr>
        <p:txBody>
          <a:bodyPr anchor="b">
            <a:noAutofit/>
          </a:bodyPr>
          <a:lstStyle>
            <a:lvl1pPr>
              <a:defRPr sz="24700" cap="all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045" y="21872611"/>
            <a:ext cx="21187093" cy="1093630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087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9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7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4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2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9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270046" y="21206922"/>
            <a:ext cx="25979411" cy="990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3774" y="3803932"/>
            <a:ext cx="6810137" cy="36612848"/>
          </a:xfrm>
        </p:spPr>
        <p:txBody>
          <a:bodyPr vert="eaVert" anchor="b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364" y="3803932"/>
            <a:ext cx="19925956" cy="3661284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14" y="1712336"/>
            <a:ext cx="27242049" cy="7132373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12613" y="9983908"/>
            <a:ext cx="13560971" cy="28244691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15193693" y="9983908"/>
            <a:ext cx="13560971" cy="28244691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C0052005-1A38-45E9-B8B9-71FBD57CA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0456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6" y="14740241"/>
            <a:ext cx="25727184" cy="13729818"/>
          </a:xfrm>
        </p:spPr>
        <p:txBody>
          <a:bodyPr anchor="b">
            <a:normAutofit/>
          </a:bodyPr>
          <a:lstStyle>
            <a:lvl1pPr algn="l">
              <a:defRPr sz="219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6" y="28871849"/>
            <a:ext cx="25727184" cy="9361236"/>
          </a:xfrm>
        </p:spPr>
        <p:txBody>
          <a:bodyPr anchor="t">
            <a:normAutofit/>
          </a:bodyPr>
          <a:lstStyle>
            <a:lvl1pPr marL="0" indent="0">
              <a:buNone/>
              <a:defRPr sz="11000">
                <a:solidFill>
                  <a:schemeClr val="tx2"/>
                </a:solidFill>
              </a:defRPr>
            </a:lvl1pPr>
            <a:lvl2pPr marL="208743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4876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23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975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719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462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206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950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421382" y="28700669"/>
            <a:ext cx="25979411" cy="990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364" y="10441794"/>
            <a:ext cx="13368046" cy="2944243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5865" y="10441794"/>
            <a:ext cx="13368046" cy="2944243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10460814"/>
            <a:ext cx="13014928" cy="3992145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9100" b="0">
                <a:solidFill>
                  <a:schemeClr val="tx2"/>
                </a:solidFill>
              </a:defRPr>
            </a:lvl1pPr>
            <a:lvl2pPr marL="2087438" indent="0">
              <a:buNone/>
              <a:defRPr sz="9100" b="1"/>
            </a:lvl2pPr>
            <a:lvl3pPr marL="4174876" indent="0">
              <a:buNone/>
              <a:defRPr sz="8200" b="1"/>
            </a:lvl3pPr>
            <a:lvl4pPr marL="6262314" indent="0">
              <a:buNone/>
              <a:defRPr sz="7300" b="1"/>
            </a:lvl4pPr>
            <a:lvl5pPr marL="8349752" indent="0">
              <a:buNone/>
              <a:defRPr sz="7300" b="1"/>
            </a:lvl5pPr>
            <a:lvl6pPr marL="10437190" indent="0">
              <a:buNone/>
              <a:defRPr sz="7300" b="1"/>
            </a:lvl6pPr>
            <a:lvl7pPr marL="12524628" indent="0">
              <a:buNone/>
              <a:defRPr sz="7300" b="1"/>
            </a:lvl7pPr>
            <a:lvl8pPr marL="14612066" indent="0">
              <a:buNone/>
              <a:defRPr sz="7300" b="1"/>
            </a:lvl8pPr>
            <a:lvl9pPr marL="16699504" indent="0">
              <a:buNone/>
              <a:defRPr sz="73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64" y="15215729"/>
            <a:ext cx="13014928" cy="2465622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38983" y="10460814"/>
            <a:ext cx="13014928" cy="3992145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91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087438" indent="0">
              <a:buNone/>
              <a:defRPr sz="9100" b="1"/>
            </a:lvl2pPr>
            <a:lvl3pPr marL="4174876" indent="0">
              <a:buNone/>
              <a:defRPr sz="8200" b="1"/>
            </a:lvl3pPr>
            <a:lvl4pPr marL="6262314" indent="0">
              <a:buNone/>
              <a:defRPr sz="7300" b="1"/>
            </a:lvl4pPr>
            <a:lvl5pPr marL="8349752" indent="0">
              <a:buNone/>
              <a:defRPr sz="7300" b="1"/>
            </a:lvl5pPr>
            <a:lvl6pPr marL="10437190" indent="0">
              <a:buNone/>
              <a:defRPr sz="7300" b="1"/>
            </a:lvl6pPr>
            <a:lvl7pPr marL="12524628" indent="0">
              <a:buNone/>
              <a:defRPr sz="7300" b="1"/>
            </a:lvl7pPr>
            <a:lvl8pPr marL="14612066" indent="0">
              <a:buNone/>
              <a:defRPr sz="7300" b="1"/>
            </a:lvl8pPr>
            <a:lvl9pPr marL="16699504" indent="0">
              <a:buNone/>
              <a:defRPr sz="73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38983" y="15215729"/>
            <a:ext cx="13014928" cy="2465622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442263" y="25247286"/>
            <a:ext cx="29385377" cy="262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4942616"/>
            <a:ext cx="7082542" cy="7874140"/>
          </a:xfrm>
        </p:spPr>
        <p:txBody>
          <a:bodyPr anchor="b">
            <a:noAutofit/>
          </a:bodyPr>
          <a:lstStyle>
            <a:lvl1pPr algn="l">
              <a:defRPr sz="11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6864" y="4942616"/>
            <a:ext cx="18917047" cy="3480598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67" y="13294747"/>
            <a:ext cx="7082542" cy="26480354"/>
          </a:xfrm>
        </p:spPr>
        <p:txBody>
          <a:bodyPr/>
          <a:lstStyle>
            <a:lvl1pPr marL="0" indent="0">
              <a:buNone/>
              <a:defRPr sz="6400"/>
            </a:lvl1pPr>
            <a:lvl2pPr marL="2087438" indent="0">
              <a:buNone/>
              <a:defRPr sz="5500"/>
            </a:lvl2pPr>
            <a:lvl3pPr marL="4174876" indent="0">
              <a:buNone/>
              <a:defRPr sz="4600"/>
            </a:lvl3pPr>
            <a:lvl4pPr marL="6262314" indent="0">
              <a:buNone/>
              <a:defRPr sz="4100"/>
            </a:lvl4pPr>
            <a:lvl5pPr marL="8349752" indent="0">
              <a:buNone/>
              <a:defRPr sz="4100"/>
            </a:lvl5pPr>
            <a:lvl6pPr marL="10437190" indent="0">
              <a:buNone/>
              <a:defRPr sz="4100"/>
            </a:lvl6pPr>
            <a:lvl7pPr marL="12524628" indent="0">
              <a:buNone/>
              <a:defRPr sz="4100"/>
            </a:lvl7pPr>
            <a:lvl8pPr marL="14612066" indent="0">
              <a:buNone/>
              <a:defRPr sz="4100"/>
            </a:lvl8pPr>
            <a:lvl9pPr marL="16699504" indent="0">
              <a:buNone/>
              <a:defRPr sz="41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8214886" y="22342978"/>
            <a:ext cx="34805980" cy="525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4945112"/>
            <a:ext cx="7092420" cy="7893159"/>
          </a:xfrm>
        </p:spPr>
        <p:txBody>
          <a:bodyPr anchor="b">
            <a:normAutofit/>
          </a:bodyPr>
          <a:lstStyle>
            <a:lvl1pPr algn="l">
              <a:defRPr sz="11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62198" y="5230413"/>
            <a:ext cx="19543941" cy="34323100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14600"/>
            </a:lvl1pPr>
            <a:lvl2pPr marL="2087438" indent="0">
              <a:buNone/>
              <a:defRPr sz="12800"/>
            </a:lvl2pPr>
            <a:lvl3pPr marL="4174876" indent="0">
              <a:buNone/>
              <a:defRPr sz="11000"/>
            </a:lvl3pPr>
            <a:lvl4pPr marL="6262314" indent="0">
              <a:buNone/>
              <a:defRPr sz="9100"/>
            </a:lvl4pPr>
            <a:lvl5pPr marL="8349752" indent="0">
              <a:buNone/>
              <a:defRPr sz="9100"/>
            </a:lvl5pPr>
            <a:lvl6pPr marL="10437190" indent="0">
              <a:buNone/>
              <a:defRPr sz="9100"/>
            </a:lvl6pPr>
            <a:lvl7pPr marL="12524628" indent="0">
              <a:buNone/>
              <a:defRPr sz="9100"/>
            </a:lvl7pPr>
            <a:lvl8pPr marL="14612066" indent="0">
              <a:buNone/>
              <a:defRPr sz="9100"/>
            </a:lvl8pPr>
            <a:lvl9pPr marL="16699504" indent="0">
              <a:buNone/>
              <a:defRPr sz="91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64" y="13313763"/>
            <a:ext cx="7082542" cy="26475369"/>
          </a:xfrm>
        </p:spPr>
        <p:txBody>
          <a:bodyPr/>
          <a:lstStyle>
            <a:lvl1pPr marL="0" indent="0">
              <a:buNone/>
              <a:defRPr sz="6400"/>
            </a:lvl1pPr>
            <a:lvl2pPr marL="2087438" indent="0">
              <a:buNone/>
              <a:defRPr sz="5500"/>
            </a:lvl2pPr>
            <a:lvl3pPr marL="4174876" indent="0">
              <a:buNone/>
              <a:defRPr sz="4600"/>
            </a:lvl3pPr>
            <a:lvl4pPr marL="6262314" indent="0">
              <a:buNone/>
              <a:defRPr sz="4100"/>
            </a:lvl4pPr>
            <a:lvl5pPr marL="8349752" indent="0">
              <a:buNone/>
              <a:defRPr sz="4100"/>
            </a:lvl5pPr>
            <a:lvl6pPr marL="10437190" indent="0">
              <a:buNone/>
              <a:defRPr sz="4100"/>
            </a:lvl6pPr>
            <a:lvl7pPr marL="12524628" indent="0">
              <a:buNone/>
              <a:defRPr sz="4100"/>
            </a:lvl7pPr>
            <a:lvl8pPr marL="14612066" indent="0">
              <a:buNone/>
              <a:defRPr sz="4100"/>
            </a:lvl8pPr>
            <a:lvl9pPr marL="16699504" indent="0">
              <a:buNone/>
              <a:defRPr sz="41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377715"/>
            <a:ext cx="30267275" cy="14264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488" tIns="208744" rIns="417488" bIns="208744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3328441"/>
            <a:ext cx="27240548" cy="6181390"/>
          </a:xfrm>
          <a:prstGeom prst="rect">
            <a:avLst/>
          </a:prstGeom>
        </p:spPr>
        <p:txBody>
          <a:bodyPr vert="horz" lIns="417488" tIns="208744" rIns="417488" bIns="208744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2"/>
            <a:ext cx="27240548" cy="30431458"/>
          </a:xfrm>
          <a:prstGeom prst="rect">
            <a:avLst/>
          </a:prstGeom>
        </p:spPr>
        <p:txBody>
          <a:bodyPr vert="horz" lIns="417488" tIns="208744" rIns="417488" bIns="208744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267275" cy="22823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488" tIns="208744" rIns="417488" bIns="208744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114118"/>
            <a:ext cx="9584637" cy="2054123"/>
          </a:xfrm>
          <a:prstGeom prst="rect">
            <a:avLst/>
          </a:prstGeom>
        </p:spPr>
        <p:txBody>
          <a:bodyPr vert="horz" lIns="417488" tIns="208744" rIns="417488" bIns="208744" rtlCol="0" anchor="ctr"/>
          <a:lstStyle>
            <a:lvl1pPr algn="l">
              <a:defRPr sz="55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50228" y="114118"/>
            <a:ext cx="13620274" cy="2054123"/>
          </a:xfrm>
          <a:prstGeom prst="rect">
            <a:avLst/>
          </a:prstGeom>
        </p:spPr>
        <p:txBody>
          <a:bodyPr vert="horz" lIns="417488" tIns="208744" rIns="417488" bIns="208744" rtlCol="0" anchor="ctr"/>
          <a:lstStyle>
            <a:lvl1pPr algn="ctr">
              <a:defRPr sz="55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222729" y="114118"/>
            <a:ext cx="3531182" cy="2054123"/>
          </a:xfrm>
          <a:prstGeom prst="rect">
            <a:avLst/>
          </a:prstGeom>
        </p:spPr>
        <p:txBody>
          <a:bodyPr vert="horz" lIns="417488" tIns="208744" rIns="417488" bIns="208744" rtlCol="0" anchor="ctr"/>
          <a:lstStyle>
            <a:lvl1pPr algn="l">
              <a:defRPr sz="6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2B8E006-547F-42DE-B532-F62F41DC5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4174876" rtl="0" eaLnBrk="1" latinLnBrk="0" hangingPunct="1">
        <a:spcBef>
          <a:spcPct val="0"/>
        </a:spcBef>
        <a:buNone/>
        <a:defRPr sz="18300" kern="1200" spc="-457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834975" indent="-834975" algn="l" defTabSz="4174876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438" indent="-834975" algn="l" defTabSz="4174876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3339901" indent="-834975" algn="l" defTabSz="4174876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4592364" indent="-834975" algn="l" defTabSz="417487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5427339" indent="-626231" algn="l" defTabSz="4174876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6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6262314" indent="-834975" algn="l" defTabSz="417487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7097289" indent="-834975" algn="l" defTabSz="417487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7932265" indent="-834975" algn="l" defTabSz="417487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8767240" indent="-834975" algn="l" defTabSz="417487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438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876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314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752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7190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4628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2066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9504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omments" Target="../comments/commen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70561" y="575587"/>
            <a:ext cx="27393781" cy="6400618"/>
            <a:chOff x="2173568" y="893762"/>
            <a:chExt cx="39865811" cy="3808829"/>
          </a:xfrm>
        </p:grpSpPr>
        <p:grpSp>
          <p:nvGrpSpPr>
            <p:cNvPr id="28" name="Group 27"/>
            <p:cNvGrpSpPr/>
            <p:nvPr/>
          </p:nvGrpSpPr>
          <p:grpSpPr>
            <a:xfrm>
              <a:off x="2178050" y="893762"/>
              <a:ext cx="39861329" cy="3808829"/>
              <a:chOff x="2746935" y="5006975"/>
              <a:chExt cx="39861329" cy="3808829"/>
            </a:xfrm>
          </p:grpSpPr>
          <p:sp>
            <p:nvSpPr>
              <p:cNvPr id="29" name="Rectangle 13"/>
              <p:cNvSpPr txBox="1">
                <a:spLocks noChangeArrowheads="1"/>
              </p:cNvSpPr>
              <p:nvPr/>
            </p:nvSpPr>
            <p:spPr bwMode="auto">
              <a:xfrm>
                <a:off x="2746935" y="5006975"/>
                <a:ext cx="39503350" cy="36576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60325" cap="flat">
                <a:solidFill>
                  <a:schemeClr val="accent1">
                    <a:lumMod val="75000"/>
                  </a:schemeClr>
                </a:solidFill>
                <a:miter lim="800000"/>
              </a:ln>
            </p:spPr>
            <p:txBody>
              <a:bodyPr vert="horz" wrap="square" lIns="376203" tIns="188102" rIns="376203" bIns="188102" anchor="ctr" anchorCtr="0" compatLnSpc="1">
                <a:prstTxWarp prst="textNoShape">
                  <a:avLst/>
                </a:prstTxWarp>
              </a:bodyPr>
              <a:lstStyle>
                <a:defPPr>
                  <a:defRPr kern="1200" smtId="4294967295"/>
                </a:defPPr>
                <a:lvl1pPr algn="ctr" defTabSz="3762375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defTabSz="3762375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2pPr>
                <a:lvl3pPr algn="ctr" defTabSz="3762375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3pPr>
                <a:lvl4pPr algn="ctr" defTabSz="3762375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4pPr>
                <a:lvl5pPr algn="ctr" defTabSz="3762375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5pPr>
                <a:lvl6pPr marL="457200" algn="ctr" defTabSz="3762375" rtl="0" fontAlgn="base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6pPr>
                <a:lvl7pPr marL="914400" algn="ctr" defTabSz="3762375" rtl="0" fontAlgn="base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7pPr>
                <a:lvl8pPr marL="1371600" algn="ctr" defTabSz="3762375" rtl="0" fontAlgn="base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8pPr>
                <a:lvl9pPr marL="1828800" algn="ctr" defTabSz="3762375" rtl="0" fontAlgn="base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sz="4100" i="1" dirty="0" smtClean="0">
                  <a:solidFill>
                    <a:schemeClr val="bg1"/>
                  </a:solidFill>
                  <a:latin typeface="Lucida Grande" pitchFamily="2" charset="0"/>
                </a:endParaRPr>
              </a:p>
            </p:txBody>
          </p:sp>
          <p:sp>
            <p:nvSpPr>
              <p:cNvPr id="30" name="Rectangle 13"/>
              <p:cNvSpPr txBox="1">
                <a:spLocks noChangeArrowheads="1"/>
              </p:cNvSpPr>
              <p:nvPr/>
            </p:nvSpPr>
            <p:spPr bwMode="auto">
              <a:xfrm>
                <a:off x="3519673" y="5195308"/>
                <a:ext cx="39088591" cy="3620496"/>
              </a:xfrm>
              <a:prstGeom prst="rect">
                <a:avLst/>
              </a:prstGeom>
              <a:solidFill>
                <a:srgbClr val="00576E">
                  <a:alpha val="40000"/>
                </a:srgbClr>
              </a:solidFill>
              <a:ln w="60325" cap="flat">
                <a:noFill/>
                <a:miter lim="800000"/>
              </a:ln>
            </p:spPr>
            <p:txBody>
              <a:bodyPr vert="horz" wrap="square" lIns="376203" tIns="188102" rIns="376203" bIns="188102" anchor="ctr" anchorCtr="0" compatLnSpc="1">
                <a:prstTxWarp prst="textNoShape">
                  <a:avLst/>
                </a:prstTxWarp>
              </a:bodyPr>
              <a:lstStyle>
                <a:defPPr>
                  <a:defRPr kern="1200" smtId="4294967295"/>
                </a:defPPr>
                <a:lvl1pPr algn="ctr" defTabSz="3762375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defTabSz="3762375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2pPr>
                <a:lvl3pPr algn="ctr" defTabSz="3762375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3pPr>
                <a:lvl4pPr algn="ctr" defTabSz="3762375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4pPr>
                <a:lvl5pPr algn="ctr" defTabSz="3762375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5pPr>
                <a:lvl6pPr marL="457200" algn="ctr" defTabSz="3762375" rtl="0" fontAlgn="base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6pPr>
                <a:lvl7pPr marL="914400" algn="ctr" defTabSz="3762375" rtl="0" fontAlgn="base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7pPr>
                <a:lvl8pPr marL="1371600" algn="ctr" defTabSz="3762375" rtl="0" fontAlgn="base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8pPr>
                <a:lvl9pPr marL="1828800" algn="ctr" defTabSz="3762375" rtl="0" fontAlgn="base">
                  <a:spcBef>
                    <a:spcPct val="0"/>
                  </a:spcBef>
                  <a:spcAft>
                    <a:spcPct val="0"/>
                  </a:spcAft>
                  <a:defRPr sz="18200">
                    <a:solidFill>
                      <a:schemeClr val="tx2"/>
                    </a:solidFill>
                    <a:latin typeface="Arial"/>
                  </a:defRPr>
                </a:lvl9pPr>
              </a:lstStyle>
              <a:p>
                <a:pPr algn="l" eaLnBrk="1" hangingPunct="1"/>
                <a:endParaRPr lang="en-US" sz="4800" b="1" dirty="0" smtClean="0">
                  <a:solidFill>
                    <a:schemeClr val="bg1"/>
                  </a:solidFill>
                </a:endParaRPr>
              </a:p>
              <a:p>
                <a:pPr algn="l" eaLnBrk="1" hangingPunct="1"/>
                <a:endParaRPr lang="en-US" sz="4800" b="1" dirty="0" smtClean="0">
                  <a:solidFill>
                    <a:schemeClr val="bg1"/>
                  </a:solidFill>
                </a:endParaRPr>
              </a:p>
              <a:p>
                <a:pPr algn="l" eaLnBrk="1" hangingPunct="1"/>
                <a:endParaRPr lang="en-US" sz="4800" b="1" dirty="0" smtClean="0">
                  <a:solidFill>
                    <a:schemeClr val="bg1"/>
                  </a:solidFill>
                </a:endParaRPr>
              </a:p>
              <a:p>
                <a:pPr algn="l" eaLnBrk="1" hangingPunct="1"/>
                <a:endParaRPr lang="en-US" sz="4800" b="1" dirty="0" smtClean="0">
                  <a:solidFill>
                    <a:schemeClr val="bg1"/>
                  </a:solidFill>
                </a:endParaRPr>
              </a:p>
              <a:p>
                <a:pPr algn="l" eaLnBrk="1" hangingPunct="1"/>
                <a:endParaRPr lang="en-US" sz="4800" b="1" dirty="0" smtClean="0">
                  <a:solidFill>
                    <a:schemeClr val="bg1"/>
                  </a:solidFill>
                </a:endParaRPr>
              </a:p>
              <a:p>
                <a:pPr algn="l" eaLnBrk="1" hangingPunct="1"/>
                <a:endParaRPr lang="en-US" sz="4800" b="1" dirty="0" smtClean="0">
                  <a:solidFill>
                    <a:schemeClr val="bg1"/>
                  </a:solidFill>
                </a:endParaRPr>
              </a:p>
              <a:p>
                <a:pPr eaLnBrk="1" hangingPunct="1"/>
                <a:r>
                  <a:rPr lang="en-US" sz="4700" b="1" dirty="0" smtClean="0">
                    <a:solidFill>
                      <a:schemeClr val="bg1"/>
                    </a:solidFill>
                  </a:rPr>
                  <a:t>Outcomes of patients in South Yorkshire who received maintenance </a:t>
                </a:r>
                <a:r>
                  <a:rPr lang="en-US" sz="4700" b="1" dirty="0" err="1" smtClean="0">
                    <a:solidFill>
                      <a:schemeClr val="bg1"/>
                    </a:solidFill>
                  </a:rPr>
                  <a:t>pemetrexed</a:t>
                </a:r>
                <a:r>
                  <a:rPr lang="en-US" sz="4700" b="1" dirty="0">
                    <a:solidFill>
                      <a:schemeClr val="bg1"/>
                    </a:solidFill>
                  </a:rPr>
                  <a:t> after induction chemotherapy with </a:t>
                </a:r>
                <a:r>
                  <a:rPr lang="en-US" sz="4700" b="1" dirty="0" err="1">
                    <a:solidFill>
                      <a:schemeClr val="bg1"/>
                    </a:solidFill>
                  </a:rPr>
                  <a:t>pemetrexed</a:t>
                </a:r>
                <a:r>
                  <a:rPr lang="en-US" sz="4700" b="1" dirty="0">
                    <a:solidFill>
                      <a:schemeClr val="bg1"/>
                    </a:solidFill>
                  </a:rPr>
                  <a:t> and cisplatin for </a:t>
                </a:r>
                <a:r>
                  <a:rPr lang="en-US" sz="4700" b="1" dirty="0" smtClean="0">
                    <a:solidFill>
                      <a:schemeClr val="bg1"/>
                    </a:solidFill>
                  </a:rPr>
                  <a:t>non-squamous NSCLC</a:t>
                </a:r>
              </a:p>
              <a:p>
                <a:pPr eaLnBrk="1" hangingPunct="1"/>
                <a:endParaRPr lang="en-US" sz="4700" b="1" dirty="0" smtClean="0">
                  <a:solidFill>
                    <a:schemeClr val="bg1"/>
                  </a:solidFill>
                </a:endParaRPr>
              </a:p>
              <a:p>
                <a:pPr algn="l" eaLnBrk="1" hangingPunct="1"/>
                <a:r>
                  <a:rPr lang="en-US" sz="4800" dirty="0" smtClean="0">
                    <a:solidFill>
                      <a:schemeClr val="bg1"/>
                    </a:solidFill>
                  </a:rPr>
                  <a:t>Kakoudaki M</a:t>
                </a:r>
                <a:r>
                  <a:rPr lang="en-US" sz="4800" baseline="30000" dirty="0" smtClean="0">
                    <a:solidFill>
                      <a:schemeClr val="bg1"/>
                    </a:solidFill>
                  </a:rPr>
                  <a:t> </a:t>
                </a:r>
                <a:r>
                  <a:rPr lang="en-US" sz="4800" dirty="0" smtClean="0">
                    <a:solidFill>
                      <a:schemeClr val="bg1"/>
                    </a:solidFill>
                  </a:rPr>
                  <a:t>, Marshall R,  Danson S.J, Fisher PM, Hatton MQ, Lee CE, Das T, Bates E, </a:t>
                </a:r>
                <a:r>
                  <a:rPr lang="en-US" sz="4800" dirty="0" err="1" smtClean="0">
                    <a:solidFill>
                      <a:schemeClr val="bg1"/>
                    </a:solidFill>
                  </a:rPr>
                  <a:t>Woll</a:t>
                </a:r>
                <a:r>
                  <a:rPr lang="en-US" sz="4800" dirty="0" smtClean="0">
                    <a:solidFill>
                      <a:schemeClr val="bg1"/>
                    </a:solidFill>
                  </a:rPr>
                  <a:t> P.J, Taylor F.</a:t>
                </a:r>
              </a:p>
              <a:p>
                <a:pPr algn="l" eaLnBrk="1" hangingPunct="1"/>
                <a:r>
                  <a:rPr lang="en-US" sz="4800" dirty="0" smtClean="0">
                    <a:solidFill>
                      <a:schemeClr val="bg1"/>
                    </a:solidFill>
                  </a:rPr>
                  <a:t>Weston  Park Hospital, Sheffield</a:t>
                </a:r>
                <a:endParaRPr lang="el-GR" sz="4800" dirty="0" smtClean="0">
                  <a:solidFill>
                    <a:schemeClr val="bg1"/>
                  </a:solidFill>
                </a:endParaRPr>
              </a:p>
              <a:p>
                <a:pPr algn="l" eaLnBrk="1" hangingPunct="1"/>
                <a:r>
                  <a:rPr lang="en-US" sz="4800" dirty="0" smtClean="0">
                    <a:solidFill>
                      <a:schemeClr val="bg1"/>
                    </a:solidFill>
                  </a:rPr>
                  <a:t> </a:t>
                </a:r>
              </a:p>
              <a:p>
                <a:pPr algn="l" eaLnBrk="1" hangingPunct="1"/>
                <a:endParaRPr lang="en-US" sz="6000" dirty="0" smtClean="0"/>
              </a:p>
              <a:p>
                <a:pPr algn="l" eaLnBrk="1" hangingPunct="1"/>
                <a:endParaRPr lang="en-US" sz="6000" dirty="0" smtClean="0"/>
              </a:p>
              <a:p>
                <a:pPr algn="l" eaLnBrk="1" hangingPunct="1"/>
                <a:endParaRPr lang="en-US" sz="6000" i="1" dirty="0" smtClean="0">
                  <a:solidFill>
                    <a:schemeClr val="bg1"/>
                  </a:solidFill>
                  <a:latin typeface="Lucida Grande" pitchFamily="2" charset="0"/>
                </a:endParaRPr>
              </a:p>
              <a:p>
                <a:pPr algn="l" eaLnBrk="1" hangingPunct="1"/>
                <a:endParaRPr lang="en-US" sz="5000" i="1" dirty="0" smtClean="0">
                  <a:solidFill>
                    <a:schemeClr val="bg1"/>
                  </a:solidFill>
                  <a:latin typeface="Lucida Grande" pitchFamily="2" charset="0"/>
                </a:endParaRPr>
              </a:p>
            </p:txBody>
          </p:sp>
        </p:grpSp>
        <p:sp>
          <p:nvSpPr>
            <p:cNvPr id="31" name="Rectangle 42"/>
            <p:cNvSpPr>
              <a:spLocks noChangeArrowheads="1"/>
            </p:cNvSpPr>
            <p:nvPr/>
          </p:nvSpPr>
          <p:spPr bwMode="auto">
            <a:xfrm>
              <a:off x="2173568" y="893762"/>
              <a:ext cx="457200" cy="36576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wrap="none" anchor="ctr"/>
            <a:lstStyle>
              <a:defPPr>
                <a:defRPr kern="1200" smtId="4294967295"/>
              </a:defPPr>
            </a:lstStyle>
            <a:p>
              <a:endParaRPr lang="en-US" sz="3200" dirty="0"/>
            </a:p>
          </p:txBody>
        </p:sp>
        <p:sp>
          <p:nvSpPr>
            <p:cNvPr id="32" name="Rectangle 43"/>
            <p:cNvSpPr>
              <a:spLocks noChangeArrowheads="1"/>
            </p:cNvSpPr>
            <p:nvPr/>
          </p:nvSpPr>
          <p:spPr bwMode="auto">
            <a:xfrm>
              <a:off x="41224200" y="893762"/>
              <a:ext cx="457200" cy="36576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wrap="none" anchor="ctr"/>
            <a:lstStyle>
              <a:defPPr>
                <a:defRPr kern="1200" smtId="4294967295"/>
              </a:defPPr>
            </a:lstStyle>
            <a:p>
              <a:endParaRPr lang="en-US" sz="3200" dirty="0"/>
            </a:p>
          </p:txBody>
        </p:sp>
      </p:grpSp>
      <p:sp>
        <p:nvSpPr>
          <p:cNvPr id="2051" name="Rectangle 17"/>
          <p:cNvSpPr>
            <a:spLocks noChangeArrowheads="1"/>
          </p:cNvSpPr>
          <p:nvPr/>
        </p:nvSpPr>
        <p:spPr bwMode="auto">
          <a:xfrm>
            <a:off x="349743" y="7142744"/>
            <a:ext cx="14097640" cy="105164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</a:ln>
        </p:spPr>
        <p:txBody>
          <a:bodyPr wrap="none" lIns="171396" tIns="85698" rIns="171396" bIns="85698" anchor="ctr"/>
          <a:lstStyle>
            <a:defPPr>
              <a:defRPr kern="1200" smtId="4294967295"/>
            </a:defPPr>
          </a:lstStyle>
          <a:p>
            <a:pPr algn="ctr" defTabSz="4702712"/>
            <a:r>
              <a:rPr lang="en-US" sz="5500" b="1" dirty="0">
                <a:solidFill>
                  <a:schemeClr val="accent6">
                    <a:lumMod val="75000"/>
                  </a:schemeClr>
                </a:solidFill>
                <a:latin typeface="Lucida Grande" pitchFamily="2" charset="0"/>
              </a:rPr>
              <a:t>Introduction</a:t>
            </a:r>
          </a:p>
        </p:txBody>
      </p:sp>
      <p:sp>
        <p:nvSpPr>
          <p:cNvPr id="2054" name="Rectangle 25"/>
          <p:cNvSpPr>
            <a:spLocks noChangeArrowheads="1"/>
          </p:cNvSpPr>
          <p:nvPr/>
        </p:nvSpPr>
        <p:spPr bwMode="auto">
          <a:xfrm>
            <a:off x="433049" y="18433746"/>
            <a:ext cx="14014334" cy="10741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</a:ln>
        </p:spPr>
        <p:txBody>
          <a:bodyPr wrap="none" lIns="171396" tIns="85698" rIns="171396" bIns="85698" anchor="ctr"/>
          <a:lstStyle>
            <a:defPPr>
              <a:defRPr kern="1200" smtId="4294967295"/>
            </a:defPPr>
          </a:lstStyle>
          <a:p>
            <a:pPr algn="ctr" defTabSz="4702712"/>
            <a:r>
              <a:rPr lang="en-US" sz="5500" b="1" dirty="0" smtClean="0">
                <a:solidFill>
                  <a:schemeClr val="accent6">
                    <a:lumMod val="75000"/>
                  </a:schemeClr>
                </a:solidFill>
                <a:latin typeface="Lucida Grande" pitchFamily="2" charset="0"/>
              </a:rPr>
              <a:t>Methods</a:t>
            </a:r>
            <a:endParaRPr lang="en-US" sz="5500" b="1" dirty="0">
              <a:solidFill>
                <a:schemeClr val="accent6">
                  <a:lumMod val="75000"/>
                </a:schemeClr>
              </a:solidFill>
              <a:latin typeface="Lucida Grande" pitchFamily="2" charset="0"/>
            </a:endParaRPr>
          </a:p>
        </p:txBody>
      </p:sp>
      <p:sp>
        <p:nvSpPr>
          <p:cNvPr id="2055" name="Rectangle 26"/>
          <p:cNvSpPr>
            <a:spLocks noChangeArrowheads="1"/>
          </p:cNvSpPr>
          <p:nvPr/>
        </p:nvSpPr>
        <p:spPr bwMode="auto">
          <a:xfrm>
            <a:off x="15044157" y="39792923"/>
            <a:ext cx="14395596" cy="92179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</a:ln>
        </p:spPr>
        <p:txBody>
          <a:bodyPr wrap="none" lIns="171396" tIns="85698" rIns="171396" bIns="85698" anchor="ctr"/>
          <a:lstStyle>
            <a:defPPr>
              <a:defRPr kern="1200" smtId="4294967295"/>
            </a:defPPr>
          </a:lstStyle>
          <a:p>
            <a:pPr algn="ctr" defTabSz="4702712"/>
            <a:r>
              <a:rPr lang="en-US" sz="5400" b="1" dirty="0">
                <a:solidFill>
                  <a:schemeClr val="accent6">
                    <a:lumMod val="75000"/>
                  </a:schemeClr>
                </a:solidFill>
                <a:latin typeface="Lucida Grande" pitchFamily="2" charset="0"/>
              </a:rPr>
              <a:t>References</a:t>
            </a:r>
          </a:p>
        </p:txBody>
      </p:sp>
      <p:sp>
        <p:nvSpPr>
          <p:cNvPr id="2056" name="Rectangle 30"/>
          <p:cNvSpPr>
            <a:spLocks noChangeArrowheads="1"/>
          </p:cNvSpPr>
          <p:nvPr/>
        </p:nvSpPr>
        <p:spPr bwMode="auto">
          <a:xfrm>
            <a:off x="15218639" y="11810771"/>
            <a:ext cx="14323588" cy="10976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</a:ln>
        </p:spPr>
        <p:txBody>
          <a:bodyPr wrap="none" lIns="171396" tIns="85698" rIns="171396" bIns="85698" anchor="ctr"/>
          <a:lstStyle>
            <a:defPPr>
              <a:defRPr kern="1200" smtId="4294967295"/>
            </a:defPPr>
          </a:lstStyle>
          <a:p>
            <a:pPr algn="ctr" defTabSz="4702712"/>
            <a:r>
              <a:rPr lang="en-US" sz="5500" b="1" dirty="0" smtClean="0">
                <a:solidFill>
                  <a:schemeClr val="accent6">
                    <a:lumMod val="75000"/>
                  </a:schemeClr>
                </a:solidFill>
                <a:latin typeface="Lucida Grande" pitchFamily="2" charset="0"/>
              </a:rPr>
              <a:t>Toxicities</a:t>
            </a:r>
            <a:endParaRPr lang="en-US" sz="5500" b="1" dirty="0">
              <a:solidFill>
                <a:schemeClr val="accent6">
                  <a:lumMod val="75000"/>
                </a:schemeClr>
              </a:solidFill>
              <a:latin typeface="Lucida Grande" pitchFamily="2" charset="0"/>
            </a:endParaRPr>
          </a:p>
        </p:txBody>
      </p:sp>
      <p:sp>
        <p:nvSpPr>
          <p:cNvPr id="2057" name="Text Box 32"/>
          <p:cNvSpPr txBox="1">
            <a:spLocks noChangeArrowheads="1"/>
          </p:cNvSpPr>
          <p:nvPr/>
        </p:nvSpPr>
        <p:spPr bwMode="auto">
          <a:xfrm>
            <a:off x="433049" y="19575781"/>
            <a:ext cx="14014334" cy="278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1396" tIns="85698" rIns="171396" bIns="85698">
            <a:spAutoFit/>
          </a:bodyPr>
          <a:lstStyle>
            <a:defPPr>
              <a:defRPr kern="1200" smtId="4294967295"/>
            </a:defPPr>
            <a:lvl1pPr defTabSz="4703763" eaLnBrk="0" hangingPunct="0">
              <a:defRPr sz="3800">
                <a:solidFill>
                  <a:schemeClr val="tx1"/>
                </a:solidFill>
                <a:latin typeface="Arial"/>
              </a:defRPr>
            </a:lvl1pPr>
            <a:lvl2pPr marL="85725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9pPr>
          </a:lstStyle>
          <a:p>
            <a:pPr algn="just"/>
            <a:r>
              <a:rPr lang="en-US" sz="3300" b="1" dirty="0" smtClean="0"/>
              <a:t>We identified 29  patients that were eligible for this study, from an electronic database.</a:t>
            </a:r>
            <a:r>
              <a:rPr lang="en-US" sz="3300" b="1" dirty="0"/>
              <a:t> </a:t>
            </a:r>
            <a:r>
              <a:rPr lang="en-US" sz="3300" b="1" dirty="0" smtClean="0"/>
              <a:t> Data was collected  from electronic records and the clinical notes.  All  patients  received 3-weekly  maintenance </a:t>
            </a:r>
            <a:r>
              <a:rPr lang="en-US" sz="3300" b="1" dirty="0" err="1" smtClean="0"/>
              <a:t>pemetrexed</a:t>
            </a:r>
            <a:r>
              <a:rPr lang="en-US" sz="3300" b="1" dirty="0" smtClean="0"/>
              <a:t> 500mg/m2 until disease progression or intolerable toxicity</a:t>
            </a:r>
            <a:r>
              <a:rPr lang="en-US" sz="3400" dirty="0" smtClean="0"/>
              <a:t>.  </a:t>
            </a:r>
            <a:endParaRPr lang="en-US" sz="3400" b="1" dirty="0"/>
          </a:p>
        </p:txBody>
      </p:sp>
      <p:sp>
        <p:nvSpPr>
          <p:cNvPr id="2058" name="Text Box 33"/>
          <p:cNvSpPr txBox="1">
            <a:spLocks noChangeArrowheads="1"/>
          </p:cNvSpPr>
          <p:nvPr/>
        </p:nvSpPr>
        <p:spPr bwMode="auto">
          <a:xfrm>
            <a:off x="15048677" y="39879056"/>
            <a:ext cx="14614221" cy="302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1396" tIns="85698" rIns="171396" bIns="85698">
            <a:spAutoFit/>
          </a:bodyPr>
          <a:lstStyle>
            <a:defPPr>
              <a:defRPr kern="1200" smtId="4294967295"/>
            </a:defPPr>
            <a:lvl1pPr defTabSz="4703763" eaLnBrk="0" hangingPunct="0">
              <a:defRPr sz="38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100" b="1" dirty="0" smtClean="0"/>
          </a:p>
          <a:p>
            <a:pPr marL="514350" indent="-514350" eaLnBrk="1" hangingPunct="1">
              <a:spcBef>
                <a:spcPct val="50000"/>
              </a:spcBef>
              <a:buAutoNum type="arabicParenR"/>
            </a:pPr>
            <a:r>
              <a:rPr lang="en-US" sz="2400" b="1" dirty="0" smtClean="0"/>
              <a:t>NICE guidelines- </a:t>
            </a:r>
            <a:r>
              <a:rPr lang="en-US" sz="2400" b="1" dirty="0"/>
              <a:t>https://www.nice.org.uk/guidance/ta402</a:t>
            </a:r>
          </a:p>
          <a:p>
            <a:pPr marL="514350" indent="-514350" eaLnBrk="1" hangingPunct="1">
              <a:spcBef>
                <a:spcPct val="50000"/>
              </a:spcBef>
              <a:buAutoNum type="arabicParenR"/>
            </a:pPr>
            <a:r>
              <a:rPr lang="en-US" sz="2400" b="1" dirty="0" smtClean="0"/>
              <a:t>Maintenance </a:t>
            </a:r>
            <a:r>
              <a:rPr lang="en-US" sz="2400" b="1" dirty="0"/>
              <a:t>therapy with </a:t>
            </a:r>
            <a:r>
              <a:rPr lang="en-US" sz="2400" b="1" dirty="0" err="1"/>
              <a:t>pemetrexed</a:t>
            </a:r>
            <a:r>
              <a:rPr lang="en-US" sz="2400" b="1" dirty="0"/>
              <a:t> plus best supportive care versus placebo plus best supportive care after induction therapy with </a:t>
            </a:r>
            <a:r>
              <a:rPr lang="en-US" sz="2400" b="1" dirty="0" err="1"/>
              <a:t>pemetrexed</a:t>
            </a:r>
            <a:r>
              <a:rPr lang="en-US" sz="2400" b="1" dirty="0"/>
              <a:t> plus cisplatin for advanced non-squamous non-small-cell lung cancer (PARAMOUNT): a double-blind, phase 3, </a:t>
            </a:r>
            <a:r>
              <a:rPr lang="en-US" sz="2400" b="1" dirty="0" err="1"/>
              <a:t>randomised</a:t>
            </a:r>
            <a:r>
              <a:rPr lang="en-US" sz="2400" b="1" dirty="0"/>
              <a:t> controlled trial.  Paz-Ares L et al.  Lancet </a:t>
            </a:r>
            <a:r>
              <a:rPr lang="en-US" sz="2400" b="1" dirty="0" err="1"/>
              <a:t>Oncol</a:t>
            </a:r>
            <a:r>
              <a:rPr lang="en-US" sz="2400" b="1" dirty="0"/>
              <a:t>.  2012. 13(3):247-55.</a:t>
            </a:r>
            <a:r>
              <a:rPr lang="en-US" sz="2400" dirty="0"/>
              <a:t>  </a:t>
            </a:r>
            <a:r>
              <a:rPr lang="en-GB" sz="2400" b="1" dirty="0" smtClean="0"/>
              <a:t>.</a:t>
            </a:r>
            <a:endParaRPr lang="en-US" sz="2400" b="1" dirty="0" smtClean="0"/>
          </a:p>
        </p:txBody>
      </p:sp>
      <p:sp>
        <p:nvSpPr>
          <p:cNvPr id="2059" name="Text Box 35"/>
          <p:cNvSpPr txBox="1">
            <a:spLocks noChangeArrowheads="1"/>
          </p:cNvSpPr>
          <p:nvPr/>
        </p:nvSpPr>
        <p:spPr bwMode="auto">
          <a:xfrm>
            <a:off x="515849" y="23445355"/>
            <a:ext cx="1393153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396" tIns="85698" rIns="171396" bIns="85698"/>
          <a:lstStyle>
            <a:defPPr>
              <a:defRPr kern="1200" smtId="4294967295"/>
            </a:defPPr>
            <a:lvl1pPr defTabSz="4703763" eaLnBrk="0" hangingPunct="0">
              <a:defRPr sz="38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3300" b="1" dirty="0" smtClean="0"/>
              <a:t>The median  age of patients was 59 years old (range 41-75 years). The sample characteristics are shown on Tables 2 and 3.  All patients had a histologically confirmed diagnosis of non-squamous NSCLC.  All patients had previously responded to induction chemotherapy and no patient had  progressed prior to commencing maintenance </a:t>
            </a:r>
            <a:r>
              <a:rPr lang="en-US" sz="3300" b="1" dirty="0" err="1" smtClean="0"/>
              <a:t>pemetrexed</a:t>
            </a:r>
            <a:r>
              <a:rPr lang="en-US" sz="3300" b="1" dirty="0" smtClean="0"/>
              <a:t>.(Figure 2).</a:t>
            </a:r>
            <a:endParaRPr lang="en-US" sz="3400" dirty="0" smtClean="0"/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endParaRPr lang="en-US" sz="3400" dirty="0"/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endParaRPr lang="en-US" sz="3400" dirty="0" smtClean="0"/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endParaRPr lang="en-US" sz="3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61" name="Text Box 40"/>
          <p:cNvSpPr txBox="1">
            <a:spLocks noChangeArrowheads="1"/>
          </p:cNvSpPr>
          <p:nvPr/>
        </p:nvSpPr>
        <p:spPr bwMode="auto">
          <a:xfrm>
            <a:off x="502089" y="8278046"/>
            <a:ext cx="13945294" cy="1031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396" tIns="85698" rIns="171396" bIns="85698"/>
          <a:lstStyle>
            <a:defPPr>
              <a:defRPr kern="1200" smtId="4294967295"/>
            </a:defPPr>
            <a:lvl1pPr defTabSz="4703763" eaLnBrk="0" hangingPunct="0">
              <a:defRPr sz="38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9pPr>
          </a:lstStyle>
          <a:p>
            <a:pPr algn="just"/>
            <a:r>
              <a:rPr lang="en-US" sz="3300" b="1" dirty="0" smtClean="0"/>
              <a:t>Maintenance  </a:t>
            </a:r>
            <a:r>
              <a:rPr lang="en-US" sz="3300" b="1" dirty="0" err="1" smtClean="0"/>
              <a:t>pemetrexed</a:t>
            </a:r>
            <a:r>
              <a:rPr lang="en-US" sz="3300" b="1" dirty="0" smtClean="0"/>
              <a:t>  monotherapy is approved by NICE</a:t>
            </a:r>
            <a:r>
              <a:rPr lang="en-US" sz="3300" b="1" baseline="30000" dirty="0" smtClean="0"/>
              <a:t>1</a:t>
            </a:r>
            <a:r>
              <a:rPr lang="en-US" sz="3300" b="1" dirty="0" smtClean="0"/>
              <a:t> for patients with locally advanced or metastatic non squamous NSCLC  whose  disease  has not  progressed  following induction chemotherapy with cisplatin and </a:t>
            </a:r>
            <a:r>
              <a:rPr lang="en-US" sz="3300" b="1" dirty="0" err="1" smtClean="0"/>
              <a:t>pemetrexed</a:t>
            </a:r>
            <a:r>
              <a:rPr lang="en-US" sz="3300" b="1" dirty="0" smtClean="0"/>
              <a:t>. </a:t>
            </a:r>
          </a:p>
          <a:p>
            <a:pPr algn="just"/>
            <a:r>
              <a:rPr lang="en-US" sz="3300" b="1" dirty="0" smtClean="0"/>
              <a:t>The PARAMOUNT study reported an improvement in median overall survival (OS) with maintenance </a:t>
            </a:r>
            <a:r>
              <a:rPr lang="en-US" sz="3300" b="1" dirty="0" err="1" smtClean="0"/>
              <a:t>pemetrexed</a:t>
            </a:r>
            <a:r>
              <a:rPr lang="en-US" sz="3300" b="1" dirty="0" smtClean="0"/>
              <a:t> compared to  placebo of  3 months (16.0 months vs 12.8 months respectively)</a:t>
            </a:r>
            <a:r>
              <a:rPr lang="en-US" sz="3300" b="1" baseline="30000" dirty="0"/>
              <a:t>2</a:t>
            </a:r>
            <a:r>
              <a:rPr lang="en-US" sz="3400" b="1" baseline="30000" dirty="0" smtClean="0"/>
              <a:t>.</a:t>
            </a:r>
            <a:r>
              <a:rPr lang="en-US" sz="3400" b="1" dirty="0" smtClean="0"/>
              <a:t> (Table 1)</a:t>
            </a:r>
            <a:endParaRPr lang="en-US" sz="3400" b="1" dirty="0"/>
          </a:p>
          <a:p>
            <a:pPr algn="just"/>
            <a:endParaRPr lang="en-US" sz="3600" b="1" dirty="0" smtClean="0"/>
          </a:p>
          <a:p>
            <a:pPr algn="just"/>
            <a:endParaRPr lang="en-US" sz="3600" b="1" dirty="0" smtClean="0"/>
          </a:p>
          <a:p>
            <a:pPr algn="just"/>
            <a:endParaRPr lang="en-US" sz="3600" b="1" dirty="0" smtClean="0"/>
          </a:p>
          <a:p>
            <a:endParaRPr lang="en-US" sz="3600" b="1" dirty="0"/>
          </a:p>
          <a:p>
            <a:endParaRPr lang="en-US" sz="3600" b="1" dirty="0" smtClean="0"/>
          </a:p>
          <a:p>
            <a:endParaRPr lang="en-US" sz="3600" b="1" dirty="0"/>
          </a:p>
          <a:p>
            <a:r>
              <a:rPr lang="en-US" sz="3600" b="1" dirty="0" smtClean="0"/>
              <a:t> </a:t>
            </a:r>
          </a:p>
          <a:p>
            <a:endParaRPr lang="en-US" sz="3600" b="1" dirty="0"/>
          </a:p>
          <a:p>
            <a:pPr algn="just"/>
            <a:r>
              <a:rPr lang="en-US" sz="3300" b="1" dirty="0" smtClean="0"/>
              <a:t>We report outcomes and toxicities for patients treated in South Yorkshire between January 2013, and July 2015 and compliance with new NICE guidelines</a:t>
            </a:r>
            <a:r>
              <a:rPr lang="en-US" sz="3300" b="1" baseline="30000" dirty="0" smtClean="0"/>
              <a:t>1</a:t>
            </a:r>
            <a:r>
              <a:rPr lang="en-US" sz="3300" b="1" dirty="0" smtClean="0"/>
              <a:t>.</a:t>
            </a:r>
            <a:r>
              <a:rPr lang="en-US" sz="3400" b="1" dirty="0" smtClean="0"/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13579" y="12908421"/>
            <a:ext cx="14323588" cy="13095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300" b="1" dirty="0" err="1" smtClean="0"/>
              <a:t>Pemetrexed</a:t>
            </a:r>
            <a:r>
              <a:rPr lang="en-US" sz="3300" b="1" dirty="0" smtClean="0"/>
              <a:t> was well tolerated and the reported toxicities are shown in Table 4. Only </a:t>
            </a:r>
            <a:r>
              <a:rPr lang="en-US" sz="3300" b="1" dirty="0"/>
              <a:t>2 patients (8%) had a deterioration in performance status  at end of treatment compared to </a:t>
            </a:r>
            <a:r>
              <a:rPr lang="en-US" sz="3300" b="1" dirty="0" smtClean="0"/>
              <a:t>baseline. </a:t>
            </a:r>
            <a:r>
              <a:rPr lang="en-US" sz="3300" b="1" dirty="0" err="1"/>
              <a:t>Pemetrexed</a:t>
            </a:r>
            <a:r>
              <a:rPr lang="en-US" sz="3300" b="1" dirty="0"/>
              <a:t>  was discontinued due to drug related toxicity in 7 patients (24</a:t>
            </a:r>
            <a:r>
              <a:rPr lang="en-US" sz="3300" b="1" dirty="0" smtClean="0"/>
              <a:t>%) (Figure 3).</a:t>
            </a:r>
            <a:endParaRPr lang="el-GR" sz="3300" b="1" dirty="0"/>
          </a:p>
          <a:p>
            <a:pPr algn="just"/>
            <a:endParaRPr lang="en-US" sz="3400" b="1" dirty="0" smtClean="0"/>
          </a:p>
          <a:p>
            <a:pPr algn="just"/>
            <a:endParaRPr lang="en-US" sz="3400" b="1" dirty="0" smtClean="0"/>
          </a:p>
          <a:p>
            <a:pPr algn="just"/>
            <a:endParaRPr lang="en-US" sz="3400" b="1" dirty="0"/>
          </a:p>
          <a:p>
            <a:pPr algn="just"/>
            <a:endParaRPr lang="en-US" sz="3400" b="1" dirty="0" smtClean="0"/>
          </a:p>
          <a:p>
            <a:pPr algn="just"/>
            <a:endParaRPr lang="en-US" sz="3400" b="1" dirty="0"/>
          </a:p>
          <a:p>
            <a:pPr algn="just"/>
            <a:endParaRPr lang="en-US" sz="3400" b="1" dirty="0" smtClean="0"/>
          </a:p>
          <a:p>
            <a:pPr algn="just"/>
            <a:endParaRPr lang="en-US" sz="3400" b="1" dirty="0"/>
          </a:p>
          <a:p>
            <a:pPr algn="just"/>
            <a:endParaRPr lang="en-US" sz="3400" b="1" dirty="0" smtClean="0"/>
          </a:p>
          <a:p>
            <a:pPr algn="just"/>
            <a:endParaRPr lang="en-US" sz="3400" b="1" dirty="0"/>
          </a:p>
          <a:p>
            <a:pPr algn="just"/>
            <a:endParaRPr lang="en-US" sz="3400" b="1" dirty="0" smtClean="0"/>
          </a:p>
          <a:p>
            <a:pPr algn="just"/>
            <a:endParaRPr lang="en-US" sz="3400" b="1" dirty="0"/>
          </a:p>
          <a:p>
            <a:pPr algn="just"/>
            <a:endParaRPr lang="en-US" sz="3400" b="1" dirty="0" smtClean="0"/>
          </a:p>
          <a:p>
            <a:pPr algn="just"/>
            <a:endParaRPr lang="en-US" sz="3400" b="1" dirty="0"/>
          </a:p>
          <a:p>
            <a:pPr algn="just"/>
            <a:endParaRPr lang="en-US" sz="3400" b="1" dirty="0" smtClean="0"/>
          </a:p>
          <a:p>
            <a:pPr algn="just"/>
            <a:endParaRPr lang="en-US" sz="3400" b="1" dirty="0"/>
          </a:p>
          <a:p>
            <a:pPr algn="just"/>
            <a:endParaRPr lang="en-US" sz="3400" b="1" dirty="0" smtClean="0"/>
          </a:p>
          <a:p>
            <a:pPr algn="just"/>
            <a:endParaRPr lang="en-US" sz="3400" b="1" dirty="0"/>
          </a:p>
          <a:p>
            <a:pPr algn="just"/>
            <a:endParaRPr lang="en-US" sz="3400" b="1" dirty="0" smtClean="0"/>
          </a:p>
          <a:p>
            <a:pPr algn="just"/>
            <a:r>
              <a:rPr lang="en-US" sz="3400" b="1" dirty="0" smtClean="0"/>
              <a:t> </a:t>
            </a:r>
          </a:p>
          <a:p>
            <a:pPr algn="just"/>
            <a:endParaRPr lang="en-US" sz="3400" b="1" dirty="0" smtClean="0"/>
          </a:p>
          <a:p>
            <a:pPr algn="just"/>
            <a:endParaRPr lang="en-US" sz="3300" b="1" dirty="0"/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904156"/>
              </p:ext>
            </p:extLst>
          </p:nvPr>
        </p:nvGraphicFramePr>
        <p:xfrm>
          <a:off x="16255346" y="15119469"/>
          <a:ext cx="12463011" cy="9569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316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53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97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362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4163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l-GR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Grade 1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Grade 2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Grade 3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Nausea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  7 (24%)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3 (10%)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Vomiting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1 (3%)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1 (3%)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Constipation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  5 (17%)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4 (14%)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Diarrhoea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2 (6%)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Ototoxicity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1 (3%)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2 (6%)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Neurotoxicity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  3 (10%)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1 (3%)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Renal Failure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 1 (3%)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2 (6%)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3 (10%)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</a:rPr>
                        <a:t>Deranged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LFTs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 2 (6%)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1 (3%)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</a:rPr>
                        <a:t>Neutropenia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 1 (3%)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Cellulitis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 1 (3%)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1 (3%)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</a:rPr>
                        <a:t>Fatigue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   7 (24%)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Skin rash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1 (3%)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</a:rPr>
                        <a:t>Stomatitis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  3 (10%)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1 (3%)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</a:rPr>
                        <a:t>Alopecia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 2 (6%)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Plantar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</a:rPr>
                        <a:t>palmar erythema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   3 (10%)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534163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Peripheral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edema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l-GR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4 (14%)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l-GR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15243209" y="31334223"/>
            <a:ext cx="14274447" cy="1097369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</a:ln>
        </p:spPr>
        <p:txBody>
          <a:bodyPr wrap="none" lIns="171396" tIns="85698" rIns="171396" bIns="85698" anchor="ctr"/>
          <a:lstStyle>
            <a:defPPr>
              <a:defRPr kern="1200" smtId="4294967295"/>
            </a:defPPr>
          </a:lstStyle>
          <a:p>
            <a:pPr algn="ctr" defTabSz="4702712"/>
            <a:r>
              <a:rPr lang="en-US" sz="5500" b="1" dirty="0" smtClean="0">
                <a:solidFill>
                  <a:schemeClr val="accent6">
                    <a:lumMod val="75000"/>
                  </a:schemeClr>
                </a:solidFill>
                <a:latin typeface="Lucida Grande" pitchFamily="2" charset="0"/>
              </a:rPr>
              <a:t>Compliance with NICE guidelines </a:t>
            </a:r>
            <a:endParaRPr lang="en-US" sz="5500" b="1" dirty="0">
              <a:solidFill>
                <a:schemeClr val="accent6">
                  <a:lumMod val="75000"/>
                </a:schemeClr>
              </a:solidFill>
              <a:latin typeface="Lucida Grande" pitchFamily="2" charset="0"/>
            </a:endParaRPr>
          </a:p>
        </p:txBody>
      </p:sp>
      <p:graphicFrame>
        <p:nvGraphicFramePr>
          <p:cNvPr id="35" name="Γράφημα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3786363"/>
              </p:ext>
            </p:extLst>
          </p:nvPr>
        </p:nvGraphicFramePr>
        <p:xfrm>
          <a:off x="17307840" y="26221655"/>
          <a:ext cx="9838614" cy="496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031290"/>
              </p:ext>
            </p:extLst>
          </p:nvPr>
        </p:nvGraphicFramePr>
        <p:xfrm>
          <a:off x="15287341" y="32564863"/>
          <a:ext cx="14156934" cy="3280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54160"/>
                <a:gridCol w="3002774"/>
              </a:tblGrid>
              <a:tr h="83831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NICE</a:t>
                      </a:r>
                      <a:r>
                        <a:rPr lang="en-US" sz="28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criteria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l-GR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Compliance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53782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Histological</a:t>
                      </a:r>
                      <a:r>
                        <a:rPr lang="en-US" sz="28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diagnosis of </a:t>
                      </a:r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Non </a:t>
                      </a:r>
                      <a:r>
                        <a:rPr lang="en-US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squamous </a:t>
                      </a:r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NSCLC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r>
                        <a:rPr lang="el-GR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l-GR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47698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Locally Advanced </a:t>
                      </a:r>
                      <a:r>
                        <a:rPr lang="en-US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Metastatic NSCLC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l-GR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78881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No</a:t>
                      </a:r>
                      <a:r>
                        <a:rPr lang="en-US" sz="28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disease progression</a:t>
                      </a:r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after </a:t>
                      </a:r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US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cycles of </a:t>
                      </a:r>
                      <a:r>
                        <a:rPr lang="en-US" sz="28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pemetrexed</a:t>
                      </a:r>
                      <a:r>
                        <a:rPr lang="en-US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and cisplatin induction </a:t>
                      </a:r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chemotherapy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l-GR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55891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Performance</a:t>
                      </a:r>
                      <a:r>
                        <a:rPr lang="en-US" sz="28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Status  </a:t>
                      </a:r>
                      <a:r>
                        <a:rPr lang="en-US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 or </a:t>
                      </a:r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l-GR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353981"/>
              </p:ext>
            </p:extLst>
          </p:nvPr>
        </p:nvGraphicFramePr>
        <p:xfrm>
          <a:off x="15267452" y="8325211"/>
          <a:ext cx="14151451" cy="286852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189166"/>
                <a:gridCol w="5962285"/>
              </a:tblGrid>
              <a:tr h="68646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Patient</a:t>
                      </a:r>
                      <a:r>
                        <a:rPr lang="en-US" sz="2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outcomes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7748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Median OS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17.2  </a:t>
                      </a:r>
                      <a:r>
                        <a:rPr lang="en-US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months</a:t>
                      </a:r>
                    </a:p>
                    <a:p>
                      <a:pPr algn="ctr" fontAlgn="ctr"/>
                      <a:r>
                        <a:rPr lang="el-GR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 </a:t>
                      </a:r>
                      <a:r>
                        <a:rPr lang="en-US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range </a:t>
                      </a:r>
                      <a:r>
                        <a:rPr lang="el-GR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1.7-37</a:t>
                      </a:r>
                      <a:r>
                        <a:rPr lang="en-GB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.0</a:t>
                      </a:r>
                      <a:r>
                        <a:rPr lang="el-GR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7748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Median PFS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6.1   </a:t>
                      </a:r>
                      <a:r>
                        <a:rPr lang="en-US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months</a:t>
                      </a:r>
                    </a:p>
                    <a:p>
                      <a:pPr algn="ctr" fontAlgn="ctr"/>
                      <a:r>
                        <a:rPr lang="el-GR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range </a:t>
                      </a:r>
                      <a:r>
                        <a:rPr lang="el-GR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0.86 </a:t>
                      </a:r>
                      <a:r>
                        <a:rPr lang="el-GR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- 27.4)</a:t>
                      </a:r>
                      <a:endParaRPr lang="el-GR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47518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Response Rate (PR</a:t>
                      </a:r>
                      <a:r>
                        <a:rPr lang="en-US" sz="2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or SD)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79%</a:t>
                      </a:r>
                      <a:endParaRPr lang="el-GR" sz="2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041327"/>
              </p:ext>
            </p:extLst>
          </p:nvPr>
        </p:nvGraphicFramePr>
        <p:xfrm>
          <a:off x="648219" y="12422531"/>
          <a:ext cx="13799164" cy="3600400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6636546"/>
                <a:gridCol w="3672408"/>
                <a:gridCol w="3490210"/>
              </a:tblGrid>
              <a:tr h="797331">
                <a:tc>
                  <a:txBody>
                    <a:bodyPr/>
                    <a:lstStyle/>
                    <a:p>
                      <a:pPr algn="ctr" fontAlgn="b"/>
                      <a:endParaRPr lang="en-GB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Pemetrexed</a:t>
                      </a:r>
                      <a:endParaRPr lang="en-GB" sz="2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Placebo</a:t>
                      </a:r>
                      <a:endParaRPr lang="en-GB" sz="2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955714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Median Progressive Free Survival (PFS</a:t>
                      </a:r>
                      <a:r>
                        <a:rPr lang="en-GB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 in months (range) </a:t>
                      </a:r>
                      <a:endParaRPr lang="en-GB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4.4 months </a:t>
                      </a:r>
                      <a:r>
                        <a:rPr lang="en-GB" sz="28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(4.1-5.7</a:t>
                      </a:r>
                      <a:r>
                        <a:rPr lang="en-GB" sz="28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GB" sz="28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8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990008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Median Overall  Survival </a:t>
                      </a:r>
                      <a:r>
                        <a:rPr lang="en-GB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(OS) in months (range)</a:t>
                      </a:r>
                      <a:endParaRPr lang="en-GB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13.9 months (range 12.8 </a:t>
                      </a:r>
                      <a:r>
                        <a:rPr lang="en-GB" sz="28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-16</a:t>
                      </a:r>
                      <a:r>
                        <a:rPr lang="en-GB" sz="28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GB" sz="28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8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57347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Best</a:t>
                      </a:r>
                      <a:r>
                        <a:rPr lang="en-GB" sz="28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R</a:t>
                      </a:r>
                      <a:r>
                        <a:rPr lang="en-GB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esponse Rate (CR</a:t>
                      </a:r>
                      <a:r>
                        <a:rPr lang="en-GB" sz="28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+ PR+SD)</a:t>
                      </a:r>
                      <a:endParaRPr lang="en-GB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72%        </a:t>
                      </a:r>
                      <a:endParaRPr lang="en-GB" sz="28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8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15849" y="22364952"/>
            <a:ext cx="13931534" cy="108012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</a:ln>
        </p:spPr>
        <p:txBody>
          <a:bodyPr wrap="none" lIns="171396" tIns="85698" rIns="171396" bIns="85698" anchor="ctr"/>
          <a:lstStyle>
            <a:defPPr>
              <a:defRPr kern="1200" smtId="4294967295"/>
            </a:defPPr>
          </a:lstStyle>
          <a:p>
            <a:pPr algn="ctr" defTabSz="4702712"/>
            <a:r>
              <a:rPr lang="en-US" sz="5500" b="1" dirty="0" smtClean="0">
                <a:solidFill>
                  <a:schemeClr val="accent6">
                    <a:lumMod val="75000"/>
                  </a:schemeClr>
                </a:solidFill>
                <a:latin typeface="Lucida Grande" pitchFamily="2" charset="0"/>
              </a:rPr>
              <a:t>Sample Characteristics</a:t>
            </a:r>
            <a:endParaRPr lang="en-US" sz="5500" b="1" dirty="0">
              <a:solidFill>
                <a:schemeClr val="accent6">
                  <a:lumMod val="75000"/>
                </a:schemeClr>
              </a:solidFill>
              <a:latin typeface="Lucida Grande" pitchFamily="2" charset="0"/>
            </a:endParaRPr>
          </a:p>
        </p:txBody>
      </p:sp>
      <p:sp>
        <p:nvSpPr>
          <p:cNvPr id="42" name="Rectangle 25"/>
          <p:cNvSpPr>
            <a:spLocks noChangeArrowheads="1"/>
          </p:cNvSpPr>
          <p:nvPr/>
        </p:nvSpPr>
        <p:spPr bwMode="auto">
          <a:xfrm>
            <a:off x="15267452" y="7139535"/>
            <a:ext cx="14176822" cy="105485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</a:ln>
        </p:spPr>
        <p:txBody>
          <a:bodyPr wrap="none" lIns="171396" tIns="85698" rIns="171396" bIns="85698" anchor="ctr"/>
          <a:lstStyle>
            <a:defPPr>
              <a:defRPr kern="1200" smtId="4294967295"/>
            </a:defPPr>
          </a:lstStyle>
          <a:p>
            <a:pPr algn="ctr" defTabSz="4702712"/>
            <a:r>
              <a:rPr lang="en-US" sz="5500" b="1" dirty="0" smtClean="0">
                <a:solidFill>
                  <a:schemeClr val="accent6">
                    <a:lumMod val="75000"/>
                  </a:schemeClr>
                </a:solidFill>
                <a:latin typeface="Lucida Grande" pitchFamily="2" charset="0"/>
              </a:rPr>
              <a:t>Treatment Response</a:t>
            </a:r>
            <a:endParaRPr lang="en-US" sz="5500" b="1" dirty="0">
              <a:solidFill>
                <a:schemeClr val="accent6">
                  <a:lumMod val="75000"/>
                </a:schemeClr>
              </a:solidFill>
              <a:latin typeface="Lucida Grande" pitchFamily="2" charset="0"/>
            </a:endParaRPr>
          </a:p>
        </p:txBody>
      </p:sp>
      <p:sp>
        <p:nvSpPr>
          <p:cNvPr id="33" name="Rectangle 20"/>
          <p:cNvSpPr>
            <a:spLocks noChangeArrowheads="1"/>
          </p:cNvSpPr>
          <p:nvPr/>
        </p:nvSpPr>
        <p:spPr bwMode="auto">
          <a:xfrm>
            <a:off x="15169827" y="36368684"/>
            <a:ext cx="14274447" cy="1097369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</a:ln>
        </p:spPr>
        <p:txBody>
          <a:bodyPr wrap="none" lIns="171396" tIns="85698" rIns="171396" bIns="85698" anchor="ctr"/>
          <a:lstStyle>
            <a:defPPr>
              <a:defRPr kern="1200" smtId="4294967295"/>
            </a:defPPr>
          </a:lstStyle>
          <a:p>
            <a:pPr algn="ctr" defTabSz="4702712"/>
            <a:r>
              <a:rPr lang="en-US" sz="5500" b="1" dirty="0" smtClean="0">
                <a:solidFill>
                  <a:schemeClr val="accent6">
                    <a:lumMod val="75000"/>
                  </a:schemeClr>
                </a:solidFill>
                <a:latin typeface="Lucida Grande" pitchFamily="2" charset="0"/>
              </a:rPr>
              <a:t> Conclusion</a:t>
            </a:r>
            <a:endParaRPr lang="en-US" sz="5500" b="1" dirty="0">
              <a:solidFill>
                <a:schemeClr val="accent6">
                  <a:lumMod val="75000"/>
                </a:schemeClr>
              </a:solidFill>
              <a:latin typeface="Lucida Grande" pitchFamily="2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5287340" y="37590346"/>
            <a:ext cx="1457969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300" b="1" dirty="0" smtClean="0"/>
              <a:t>Maintenance </a:t>
            </a:r>
            <a:r>
              <a:rPr lang="en-US" sz="3300" b="1" dirty="0" err="1" smtClean="0"/>
              <a:t>pemetrexed</a:t>
            </a:r>
            <a:r>
              <a:rPr lang="en-US" sz="3300" b="1" dirty="0" smtClean="0"/>
              <a:t> was generally well tolerated but was discontinued in nearly a quarter of patients due to toxicity. While the Median </a:t>
            </a:r>
            <a:r>
              <a:rPr lang="en-US" sz="3300" b="1" dirty="0"/>
              <a:t>PFS </a:t>
            </a:r>
            <a:r>
              <a:rPr lang="en-US" sz="3300" b="1" dirty="0" smtClean="0"/>
              <a:t> is </a:t>
            </a:r>
            <a:r>
              <a:rPr lang="en-US" sz="3300" b="1" dirty="0"/>
              <a:t>similar to previously published data, </a:t>
            </a:r>
            <a:r>
              <a:rPr lang="en-US" sz="3300" b="1" dirty="0" smtClean="0"/>
              <a:t>the Median </a:t>
            </a:r>
            <a:r>
              <a:rPr lang="en-US" sz="3300" b="1" dirty="0"/>
              <a:t>OS we report is higher. 100% compliance was NICE  guidelines was </a:t>
            </a:r>
            <a:r>
              <a:rPr lang="en-US" sz="3300" b="1" dirty="0" smtClean="0"/>
              <a:t>achieved</a:t>
            </a:r>
            <a:r>
              <a:rPr lang="en-US" sz="3200" b="1" dirty="0" smtClean="0"/>
              <a:t>.</a:t>
            </a:r>
            <a:endParaRPr lang="el-GR" sz="3200" dirty="0"/>
          </a:p>
        </p:txBody>
      </p:sp>
      <p:graphicFrame>
        <p:nvGraphicFramePr>
          <p:cNvPr id="3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9732235"/>
              </p:ext>
            </p:extLst>
          </p:nvPr>
        </p:nvGraphicFramePr>
        <p:xfrm>
          <a:off x="433049" y="37601981"/>
          <a:ext cx="6761645" cy="4688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699799"/>
              </p:ext>
            </p:extLst>
          </p:nvPr>
        </p:nvGraphicFramePr>
        <p:xfrm>
          <a:off x="7571149" y="37669975"/>
          <a:ext cx="6879770" cy="4604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774589"/>
              </p:ext>
            </p:extLst>
          </p:nvPr>
        </p:nvGraphicFramePr>
        <p:xfrm>
          <a:off x="571730" y="27271307"/>
          <a:ext cx="6136971" cy="725904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16424"/>
                <a:gridCol w="2320547"/>
              </a:tblGrid>
              <a:tr h="1093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Characteristic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922145" algn="l"/>
                        </a:tabLst>
                      </a:pPr>
                      <a:endParaRPr lang="en-US" sz="2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922145" algn="l"/>
                        </a:tabLst>
                      </a:pPr>
                      <a:r>
                        <a:rPr lang="en-US" sz="2800" dirty="0" smtClean="0">
                          <a:effectLst/>
                        </a:rPr>
                        <a:t>Frequency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79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effectLst/>
                        </a:rPr>
                        <a:t>Gender</a:t>
                      </a:r>
                      <a:endParaRPr lang="el-GR" sz="2800" dirty="0">
                        <a:effectLst/>
                      </a:endParaRPr>
                    </a:p>
                    <a:p>
                      <a:pPr marL="16002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effectLst/>
                        </a:rPr>
                        <a:t>Male</a:t>
                      </a:r>
                      <a:endParaRPr lang="el-GR" sz="2800" dirty="0">
                        <a:effectLst/>
                      </a:endParaRPr>
                    </a:p>
                    <a:p>
                      <a:pPr marL="16002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effectLst/>
                        </a:rPr>
                        <a:t>Female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922145" algn="l"/>
                        </a:tabLst>
                      </a:pPr>
                      <a:r>
                        <a:rPr lang="el-GR" sz="2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922145" algn="l"/>
                        </a:tabLst>
                      </a:pPr>
                      <a:r>
                        <a:rPr lang="en-US" sz="2800" b="1" dirty="0">
                          <a:effectLst/>
                        </a:rPr>
                        <a:t>15 (51%)</a:t>
                      </a:r>
                      <a:endParaRPr lang="el-GR" sz="28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922145" algn="l"/>
                        </a:tabLst>
                      </a:pPr>
                      <a:r>
                        <a:rPr lang="en-US" sz="2800" b="1" dirty="0">
                          <a:effectLst/>
                        </a:rPr>
                        <a:t>14 (49%)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effectLst/>
                        </a:rPr>
                        <a:t>Disease </a:t>
                      </a:r>
                      <a:r>
                        <a:rPr lang="en-US" sz="2800" dirty="0" smtClean="0">
                          <a:effectLst/>
                        </a:rPr>
                        <a:t>Stage</a:t>
                      </a:r>
                      <a:endParaRPr lang="el-GR" sz="2800" dirty="0">
                        <a:effectLst/>
                      </a:endParaRPr>
                    </a:p>
                    <a:p>
                      <a:pPr marL="16002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IIIB</a:t>
                      </a:r>
                      <a:endParaRPr lang="el-GR" sz="2800" dirty="0">
                        <a:effectLst/>
                      </a:endParaRPr>
                    </a:p>
                    <a:p>
                      <a:pPr marL="16002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effectLst/>
                        </a:rPr>
                        <a:t>IV                                                                     </a:t>
                      </a:r>
                      <a:endParaRPr lang="el-GR" sz="2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922145" algn="l"/>
                        </a:tabLst>
                      </a:pPr>
                      <a:endParaRPr lang="el-GR" sz="28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922145" algn="l"/>
                        </a:tabLst>
                      </a:pPr>
                      <a:r>
                        <a:rPr lang="en-US" sz="2800" b="1" dirty="0">
                          <a:effectLst/>
                        </a:rPr>
                        <a:t>4 (14%)</a:t>
                      </a:r>
                      <a:endParaRPr lang="el-GR" sz="28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25 (86%)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21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effectLst/>
                        </a:rPr>
                        <a:t>Histology</a:t>
                      </a:r>
                      <a:endParaRPr lang="el-GR" sz="2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  Adenocarcinoma                                                                                      </a:t>
                      </a:r>
                      <a:endParaRPr lang="el-GR" sz="2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  Large Cell</a:t>
                      </a:r>
                      <a:r>
                        <a:rPr lang="en-US" sz="2800" baseline="0" dirty="0" smtClean="0">
                          <a:effectLst/>
                        </a:rPr>
                        <a:t>   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baseline="0" dirty="0" smtClean="0">
                          <a:effectLst/>
                        </a:rPr>
                        <a:t>  </a:t>
                      </a:r>
                      <a:r>
                        <a:rPr lang="en-US" sz="2800" dirty="0" smtClean="0">
                          <a:effectLst/>
                        </a:rPr>
                        <a:t>Carcinoma</a:t>
                      </a:r>
                      <a:endParaRPr lang="el-GR" sz="2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922145" algn="l"/>
                        </a:tabLst>
                      </a:pPr>
                      <a:r>
                        <a:rPr lang="en-US" sz="2800" b="1" dirty="0">
                          <a:effectLst/>
                        </a:rPr>
                        <a:t> </a:t>
                      </a:r>
                      <a:endParaRPr lang="el-GR" sz="28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922145" algn="l"/>
                        </a:tabLst>
                      </a:pPr>
                      <a:r>
                        <a:rPr lang="en-US" sz="2800" b="1" dirty="0">
                          <a:effectLst/>
                        </a:rPr>
                        <a:t>27 (96%)</a:t>
                      </a:r>
                      <a:endParaRPr lang="el-GR" sz="28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922145" algn="l"/>
                        </a:tabLst>
                      </a:pPr>
                      <a:r>
                        <a:rPr lang="en-US" sz="2800" b="1" dirty="0">
                          <a:effectLst/>
                        </a:rPr>
                        <a:t>2 (4%)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5" name="Πίνακας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580677"/>
              </p:ext>
            </p:extLst>
          </p:nvPr>
        </p:nvGraphicFramePr>
        <p:xfrm>
          <a:off x="6787701" y="27333787"/>
          <a:ext cx="7321731" cy="718449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440005"/>
                <a:gridCol w="2440863"/>
                <a:gridCol w="2440863"/>
              </a:tblGrid>
              <a:tr h="99702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                                                              </a:t>
                      </a:r>
                      <a:r>
                        <a:rPr lang="en-US" sz="2800" dirty="0" smtClean="0">
                          <a:effectLst/>
                        </a:rPr>
                        <a:t>            Performance status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698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At the beginning of </a:t>
                      </a:r>
                      <a:r>
                        <a:rPr lang="en-US" sz="2800" b="1" dirty="0" smtClean="0">
                          <a:effectLst/>
                        </a:rPr>
                        <a:t>treatment with </a:t>
                      </a:r>
                      <a:r>
                        <a:rPr lang="en-US" sz="2800" b="1" dirty="0" err="1" smtClean="0">
                          <a:effectLst/>
                        </a:rPr>
                        <a:t>pemetrexed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At the end of the treatment with </a:t>
                      </a:r>
                      <a:r>
                        <a:rPr lang="en-US" sz="2800" b="1" dirty="0" err="1">
                          <a:effectLst/>
                        </a:rPr>
                        <a:t>pemetrexed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3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0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11 (38%)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12 (41%)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3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1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14 (48%)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effectLst/>
                        </a:rPr>
                        <a:t>11 (38%)</a:t>
                      </a:r>
                      <a:endParaRPr lang="el-G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3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2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0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0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8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3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0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1 (3%)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3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4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effectLst/>
                        </a:rPr>
                        <a:t>0</a:t>
                      </a:r>
                      <a:endParaRPr lang="el-G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0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3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unknown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4 (14%)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</a:rPr>
                        <a:t>5 (17%)</a:t>
                      </a:r>
                      <a:endParaRPr lang="el-G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34518" y="16126297"/>
            <a:ext cx="80291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Table 1: </a:t>
            </a:r>
            <a:r>
              <a:rPr lang="en-GB" sz="2800" b="1" dirty="0"/>
              <a:t>PARAMOUNT: TRIAL RESULTS</a:t>
            </a:r>
            <a:endParaRPr lang="en-GB" sz="2800" b="1" dirty="0">
              <a:latin typeface="Calibri"/>
            </a:endParaRPr>
          </a:p>
          <a:p>
            <a:endParaRPr lang="el-GR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48763" y="34530350"/>
            <a:ext cx="3514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Table 2</a:t>
            </a:r>
            <a:endParaRPr lang="el-GR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708701" y="34530350"/>
            <a:ext cx="3909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Table 3</a:t>
            </a:r>
            <a:endParaRPr lang="el-GR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31136" y="42375839"/>
            <a:ext cx="4018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Figure 1</a:t>
            </a:r>
            <a:endParaRPr lang="el-GR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459518" y="42274698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n-lt"/>
              </a:rPr>
              <a:t>Figure 2 </a:t>
            </a:r>
            <a:endParaRPr lang="el-GR" sz="2800" b="1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180945" y="30484286"/>
            <a:ext cx="265133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Figure 3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22" name="TextBox 21"/>
          <p:cNvSpPr txBox="1"/>
          <p:nvPr/>
        </p:nvSpPr>
        <p:spPr>
          <a:xfrm>
            <a:off x="15313579" y="11289671"/>
            <a:ext cx="2225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Table 4</a:t>
            </a:r>
            <a:endParaRPr lang="el-GR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5727659" y="25976512"/>
            <a:ext cx="1397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Table 5</a:t>
            </a:r>
            <a:endParaRPr lang="el-GR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5534485" y="35845464"/>
            <a:ext cx="586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Table 6</a:t>
            </a:r>
            <a:endParaRPr lang="el-GR" sz="2800" b="1" dirty="0"/>
          </a:p>
        </p:txBody>
      </p:sp>
      <p:sp>
        <p:nvSpPr>
          <p:cNvPr id="43" name="Rectangle 25"/>
          <p:cNvSpPr>
            <a:spLocks noChangeArrowheads="1"/>
          </p:cNvSpPr>
          <p:nvPr/>
        </p:nvSpPr>
        <p:spPr bwMode="auto">
          <a:xfrm>
            <a:off x="515849" y="35224283"/>
            <a:ext cx="13593583" cy="108012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</a:ln>
        </p:spPr>
        <p:txBody>
          <a:bodyPr wrap="none" lIns="171396" tIns="85698" rIns="171396" bIns="85698" anchor="ctr"/>
          <a:lstStyle>
            <a:defPPr>
              <a:defRPr kern="1200" smtId="4294967295"/>
            </a:defPPr>
          </a:lstStyle>
          <a:p>
            <a:pPr algn="ctr" defTabSz="4702712"/>
            <a:r>
              <a:rPr lang="en-US" sz="5500" b="1" dirty="0" smtClean="0">
                <a:solidFill>
                  <a:schemeClr val="accent6">
                    <a:lumMod val="75000"/>
                  </a:schemeClr>
                </a:solidFill>
                <a:latin typeface="Lucida Grande" pitchFamily="2" charset="0"/>
              </a:rPr>
              <a:t>Treatment Response</a:t>
            </a:r>
            <a:endParaRPr lang="en-US" sz="5500" b="1" dirty="0">
              <a:solidFill>
                <a:schemeClr val="accent6">
                  <a:lumMod val="75000"/>
                </a:schemeClr>
              </a:solidFill>
              <a:latin typeface="Lucida Grande" pitchFamily="2" charset="0"/>
            </a:endParaRPr>
          </a:p>
        </p:txBody>
      </p:sp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471653" y="36232757"/>
            <a:ext cx="13975730" cy="1369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396" tIns="85698" rIns="171396" bIns="85698"/>
          <a:lstStyle>
            <a:defPPr>
              <a:defRPr kern="1200" smtId="4294967295"/>
            </a:defPPr>
            <a:lvl1pPr defTabSz="4703763" eaLnBrk="0" hangingPunct="0">
              <a:defRPr sz="38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3300" b="1" dirty="0"/>
              <a:t>The median number of cycles of </a:t>
            </a:r>
            <a:r>
              <a:rPr lang="en-US" sz="3300" b="1" dirty="0" smtClean="0"/>
              <a:t>maintenance </a:t>
            </a:r>
            <a:r>
              <a:rPr lang="en-US" sz="3300" b="1" dirty="0" err="1" smtClean="0"/>
              <a:t>pemetrexed</a:t>
            </a:r>
            <a:r>
              <a:rPr lang="en-US" sz="3300" b="1" dirty="0" smtClean="0"/>
              <a:t> </a:t>
            </a:r>
            <a:r>
              <a:rPr lang="en-US" sz="3300" b="1" dirty="0"/>
              <a:t>was 6 (range 2-31).</a:t>
            </a:r>
            <a:r>
              <a:rPr lang="en-US" sz="3600" dirty="0"/>
              <a:t> </a:t>
            </a:r>
            <a:endParaRPr lang="en-US" sz="3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5.10.08"/>
  <p:tag name="AS_TITLE" val="Aspose.Slides for .NET 4.0"/>
  <p:tag name="AS_VERSION" val="15.8.1.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αφήνεια">
  <a:themeElements>
    <a:clrScheme name="Σαφήνεια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αφήνει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6577</TotalTime>
  <Words>562</Words>
  <Application>Microsoft Office PowerPoint</Application>
  <PresentationFormat>Custom</PresentationFormat>
  <Paragraphs>225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Σαφήνεια</vt:lpstr>
      <vt:lpstr>PowerPoint Presentation</vt:lpstr>
    </vt:vector>
  </TitlesOfParts>
  <Company>Graphicsland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to make a scientific poster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We offer free PowerPoint poster templates to help you design your very own scientific poster presentation.</dc:description>
  <cp:lastModifiedBy>Hatton, Matthew (Oncology)</cp:lastModifiedBy>
  <cp:revision>225</cp:revision>
  <dcterms:modified xsi:type="dcterms:W3CDTF">2017-01-20T08:29:13Z</dcterms:modified>
  <cp:category>templates for scientific poster</cp:category>
</cp:coreProperties>
</file>