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74" r:id="rId3"/>
    <p:sldId id="276" r:id="rId4"/>
    <p:sldId id="277" r:id="rId5"/>
    <p:sldId id="278" r:id="rId6"/>
    <p:sldId id="281" r:id="rId7"/>
    <p:sldId id="280" r:id="rId8"/>
    <p:sldId id="289" r:id="rId9"/>
    <p:sldId id="288" r:id="rId10"/>
    <p:sldId id="283" r:id="rId11"/>
    <p:sldId id="287" r:id="rId12"/>
    <p:sldId id="290" r:id="rId13"/>
    <p:sldId id="292" r:id="rId14"/>
    <p:sldId id="291" r:id="rId15"/>
    <p:sldId id="293" r:id="rId16"/>
  </p:sldIdLst>
  <p:sldSz cx="12993688" cy="9756775"/>
  <p:notesSz cx="6858000" cy="9144000"/>
  <p:defaultTextStyle>
    <a:defPPr>
      <a:defRPr lang="en-US"/>
    </a:defPPr>
    <a:lvl1pPr marL="0" algn="l" defTabSz="650001" rtl="0" eaLnBrk="1" latinLnBrk="0" hangingPunct="1">
      <a:defRPr sz="2600" kern="1200">
        <a:solidFill>
          <a:schemeClr val="tx1"/>
        </a:solidFill>
        <a:latin typeface="+mn-lt"/>
        <a:ea typeface="+mn-ea"/>
        <a:cs typeface="+mn-cs"/>
      </a:defRPr>
    </a:lvl1pPr>
    <a:lvl2pPr marL="650001" algn="l" defTabSz="650001" rtl="0" eaLnBrk="1" latinLnBrk="0" hangingPunct="1">
      <a:defRPr sz="2600" kern="1200">
        <a:solidFill>
          <a:schemeClr val="tx1"/>
        </a:solidFill>
        <a:latin typeface="+mn-lt"/>
        <a:ea typeface="+mn-ea"/>
        <a:cs typeface="+mn-cs"/>
      </a:defRPr>
    </a:lvl2pPr>
    <a:lvl3pPr marL="1300002" algn="l" defTabSz="650001" rtl="0" eaLnBrk="1" latinLnBrk="0" hangingPunct="1">
      <a:defRPr sz="2600" kern="1200">
        <a:solidFill>
          <a:schemeClr val="tx1"/>
        </a:solidFill>
        <a:latin typeface="+mn-lt"/>
        <a:ea typeface="+mn-ea"/>
        <a:cs typeface="+mn-cs"/>
      </a:defRPr>
    </a:lvl3pPr>
    <a:lvl4pPr marL="1950004" algn="l" defTabSz="650001" rtl="0" eaLnBrk="1" latinLnBrk="0" hangingPunct="1">
      <a:defRPr sz="2600" kern="1200">
        <a:solidFill>
          <a:schemeClr val="tx1"/>
        </a:solidFill>
        <a:latin typeface="+mn-lt"/>
        <a:ea typeface="+mn-ea"/>
        <a:cs typeface="+mn-cs"/>
      </a:defRPr>
    </a:lvl4pPr>
    <a:lvl5pPr marL="2600005" algn="l" defTabSz="650001" rtl="0" eaLnBrk="1" latinLnBrk="0" hangingPunct="1">
      <a:defRPr sz="2600" kern="1200">
        <a:solidFill>
          <a:schemeClr val="tx1"/>
        </a:solidFill>
        <a:latin typeface="+mn-lt"/>
        <a:ea typeface="+mn-ea"/>
        <a:cs typeface="+mn-cs"/>
      </a:defRPr>
    </a:lvl5pPr>
    <a:lvl6pPr marL="3250006" algn="l" defTabSz="650001" rtl="0" eaLnBrk="1" latinLnBrk="0" hangingPunct="1">
      <a:defRPr sz="2600" kern="1200">
        <a:solidFill>
          <a:schemeClr val="tx1"/>
        </a:solidFill>
        <a:latin typeface="+mn-lt"/>
        <a:ea typeface="+mn-ea"/>
        <a:cs typeface="+mn-cs"/>
      </a:defRPr>
    </a:lvl6pPr>
    <a:lvl7pPr marL="3900007" algn="l" defTabSz="650001" rtl="0" eaLnBrk="1" latinLnBrk="0" hangingPunct="1">
      <a:defRPr sz="2600" kern="1200">
        <a:solidFill>
          <a:schemeClr val="tx1"/>
        </a:solidFill>
        <a:latin typeface="+mn-lt"/>
        <a:ea typeface="+mn-ea"/>
        <a:cs typeface="+mn-cs"/>
      </a:defRPr>
    </a:lvl7pPr>
    <a:lvl8pPr marL="4550009" algn="l" defTabSz="650001" rtl="0" eaLnBrk="1" latinLnBrk="0" hangingPunct="1">
      <a:defRPr sz="2600" kern="1200">
        <a:solidFill>
          <a:schemeClr val="tx1"/>
        </a:solidFill>
        <a:latin typeface="+mn-lt"/>
        <a:ea typeface="+mn-ea"/>
        <a:cs typeface="+mn-cs"/>
      </a:defRPr>
    </a:lvl8pPr>
    <a:lvl9pPr marL="5200010" algn="l" defTabSz="650001" rtl="0" eaLnBrk="1" latinLnBrk="0" hangingPunct="1">
      <a:defRPr sz="26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C2F01D7-572E-D948-A34B-147F8D9850DF}">
          <p14:sldIdLst>
            <p14:sldId id="256"/>
            <p14:sldId id="274"/>
            <p14:sldId id="276"/>
            <p14:sldId id="277"/>
            <p14:sldId id="278"/>
            <p14:sldId id="281"/>
            <p14:sldId id="280"/>
            <p14:sldId id="289"/>
            <p14:sldId id="288"/>
            <p14:sldId id="283"/>
            <p14:sldId id="287"/>
            <p14:sldId id="290"/>
            <p14:sldId id="292"/>
            <p14:sldId id="291"/>
            <p14:sldId id="293"/>
          </p14:sldIdLst>
        </p14:section>
      </p14:sectionLst>
    </p:ext>
    <p:ext uri="{EFAFB233-063F-42B5-8137-9DF3F51BA10A}">
      <p15:sldGuideLst xmlns:p15="http://schemas.microsoft.com/office/powerpoint/2012/main">
        <p15:guide id="1" orient="horz" pos="3073">
          <p15:clr>
            <a:srgbClr val="A4A3A4"/>
          </p15:clr>
        </p15:guide>
        <p15:guide id="2" pos="40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2" d="100"/>
          <a:sy n="42" d="100"/>
        </p:scale>
        <p:origin x="1472" y="44"/>
      </p:cViewPr>
      <p:guideLst>
        <p:guide orient="horz" pos="3073"/>
        <p:guide pos="409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5611B1-8F3A-4E57-B385-A71FC2769CF9}" type="datetimeFigureOut">
              <a:rPr lang="en-GB" smtClean="0"/>
              <a:t>01/02/2020</a:t>
            </a:fld>
            <a:endParaRPr lang="en-GB"/>
          </a:p>
        </p:txBody>
      </p:sp>
      <p:sp>
        <p:nvSpPr>
          <p:cNvPr id="4" name="Slide Image Placeholder 3"/>
          <p:cNvSpPr>
            <a:spLocks noGrp="1" noRot="1" noChangeAspect="1"/>
          </p:cNvSpPr>
          <p:nvPr>
            <p:ph type="sldImg" idx="2"/>
          </p:nvPr>
        </p:nvSpPr>
        <p:spPr>
          <a:xfrm>
            <a:off x="1374775" y="1143000"/>
            <a:ext cx="410845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C5EB9E-86C6-42F7-BF4A-089AC470B5EE}" type="slidenum">
              <a:rPr lang="en-GB" smtClean="0"/>
              <a:t>‹#›</a:t>
            </a:fld>
            <a:endParaRPr lang="en-GB"/>
          </a:p>
        </p:txBody>
      </p:sp>
    </p:spTree>
    <p:extLst>
      <p:ext uri="{BB962C8B-B14F-4D97-AF65-F5344CB8AC3E}">
        <p14:creationId xmlns:p14="http://schemas.microsoft.com/office/powerpoint/2010/main" val="3638692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C5EB9E-86C6-42F7-BF4A-089AC470B5EE}" type="slidenum">
              <a:rPr lang="en-GB" smtClean="0"/>
              <a:t>1</a:t>
            </a:fld>
            <a:endParaRPr lang="en-GB"/>
          </a:p>
        </p:txBody>
      </p:sp>
    </p:spTree>
    <p:extLst>
      <p:ext uri="{BB962C8B-B14F-4D97-AF65-F5344CB8AC3E}">
        <p14:creationId xmlns:p14="http://schemas.microsoft.com/office/powerpoint/2010/main" val="14578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indent="-685800" algn="just">
              <a:buFont typeface="Arial" panose="020B0604020202020204" pitchFamily="34" charset="0"/>
              <a:buChar char="•"/>
            </a:pPr>
            <a:endParaRPr lang="en-GB" sz="1200" b="1" cap="none" dirty="0">
              <a:solidFill>
                <a:schemeClr val="tx1"/>
              </a:solidFill>
            </a:endParaRPr>
          </a:p>
        </p:txBody>
      </p:sp>
      <p:sp>
        <p:nvSpPr>
          <p:cNvPr id="4" name="Slide Number Placeholder 3"/>
          <p:cNvSpPr>
            <a:spLocks noGrp="1"/>
          </p:cNvSpPr>
          <p:nvPr>
            <p:ph type="sldNum" sz="quarter" idx="5"/>
          </p:nvPr>
        </p:nvSpPr>
        <p:spPr/>
        <p:txBody>
          <a:bodyPr/>
          <a:lstStyle/>
          <a:p>
            <a:fld id="{ABC5EB9E-86C6-42F7-BF4A-089AC470B5EE}" type="slidenum">
              <a:rPr lang="en-GB" smtClean="0"/>
              <a:t>5</a:t>
            </a:fld>
            <a:endParaRPr lang="en-GB"/>
          </a:p>
        </p:txBody>
      </p:sp>
    </p:spTree>
    <p:extLst>
      <p:ext uri="{BB962C8B-B14F-4D97-AF65-F5344CB8AC3E}">
        <p14:creationId xmlns:p14="http://schemas.microsoft.com/office/powerpoint/2010/main" val="3002424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indent="-685800" algn="just">
              <a:buFont typeface="Arial" panose="020B0604020202020204" pitchFamily="34" charset="0"/>
              <a:buChar char="•"/>
            </a:pPr>
            <a:endParaRPr lang="en-GB" sz="1200" b="1" cap="none" dirty="0">
              <a:solidFill>
                <a:schemeClr val="tx1"/>
              </a:solidFill>
            </a:endParaRPr>
          </a:p>
        </p:txBody>
      </p:sp>
      <p:sp>
        <p:nvSpPr>
          <p:cNvPr id="4" name="Slide Number Placeholder 3"/>
          <p:cNvSpPr>
            <a:spLocks noGrp="1"/>
          </p:cNvSpPr>
          <p:nvPr>
            <p:ph type="sldNum" sz="quarter" idx="5"/>
          </p:nvPr>
        </p:nvSpPr>
        <p:spPr/>
        <p:txBody>
          <a:bodyPr/>
          <a:lstStyle/>
          <a:p>
            <a:fld id="{ABC5EB9E-86C6-42F7-BF4A-089AC470B5EE}" type="slidenum">
              <a:rPr lang="en-GB" smtClean="0"/>
              <a:t>10</a:t>
            </a:fld>
            <a:endParaRPr lang="en-GB"/>
          </a:p>
        </p:txBody>
      </p:sp>
    </p:spTree>
    <p:extLst>
      <p:ext uri="{BB962C8B-B14F-4D97-AF65-F5344CB8AC3E}">
        <p14:creationId xmlns:p14="http://schemas.microsoft.com/office/powerpoint/2010/main" val="33181746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9685" y="4227812"/>
            <a:ext cx="11694319" cy="1626129"/>
          </a:xfrm>
        </p:spPr>
        <p:txBody>
          <a:bodyPr>
            <a:normAutofit/>
          </a:bodyPr>
          <a:lstStyle>
            <a:lvl1pPr>
              <a:defRPr sz="8800" baseline="0"/>
            </a:lvl1pPr>
          </a:lstStyle>
          <a:p>
            <a:r>
              <a:rPr lang="en-GB" dirty="0"/>
              <a:t>Presentation Title</a:t>
            </a:r>
            <a:endParaRPr lang="en-US" dirty="0"/>
          </a:p>
        </p:txBody>
      </p:sp>
    </p:spTree>
    <p:extLst>
      <p:ext uri="{BB962C8B-B14F-4D97-AF65-F5344CB8AC3E}">
        <p14:creationId xmlns:p14="http://schemas.microsoft.com/office/powerpoint/2010/main" val="107768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mple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a:t>Header style</a:t>
            </a:r>
            <a:endParaRPr lang="en-US" dirty="0"/>
          </a:p>
        </p:txBody>
      </p:sp>
      <p:sp>
        <p:nvSpPr>
          <p:cNvPr id="5"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a:t>SUB-HEADER STYLE</a:t>
            </a:r>
          </a:p>
        </p:txBody>
      </p:sp>
      <p:sp>
        <p:nvSpPr>
          <p:cNvPr id="6"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a:t>Bullet text style</a:t>
            </a:r>
          </a:p>
        </p:txBody>
      </p:sp>
      <p:sp>
        <p:nvSpPr>
          <p:cNvPr id="7"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a:t>Drag image  to placeholder or click icon to add</a:t>
            </a:r>
          </a:p>
        </p:txBody>
      </p:sp>
      <p:sp>
        <p:nvSpPr>
          <p:cNvPr id="8"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a:t>Body text style</a:t>
            </a:r>
          </a:p>
        </p:txBody>
      </p:sp>
    </p:spTree>
    <p:extLst>
      <p:ext uri="{BB962C8B-B14F-4D97-AF65-F5344CB8AC3E}">
        <p14:creationId xmlns:p14="http://schemas.microsoft.com/office/powerpoint/2010/main" val="3188896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a:t>Sub-header Style</a:t>
            </a:r>
          </a:p>
        </p:txBody>
      </p:sp>
    </p:spTree>
    <p:extLst>
      <p:ext uri="{BB962C8B-B14F-4D97-AF65-F5344CB8AC3E}">
        <p14:creationId xmlns:p14="http://schemas.microsoft.com/office/powerpoint/2010/main" val="1973413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coal watermark and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a:t>Drag image  to placeholder or click icon to add</a:t>
            </a:r>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a:t>Body text style</a:t>
            </a:r>
          </a:p>
        </p:txBody>
      </p:sp>
    </p:spTree>
    <p:extLst>
      <p:ext uri="{BB962C8B-B14F-4D97-AF65-F5344CB8AC3E}">
        <p14:creationId xmlns:p14="http://schemas.microsoft.com/office/powerpoint/2010/main" val="1060888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coal watermark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a:t>Header style</a:t>
            </a:r>
            <a:endParaRPr lang="en-US" dirty="0"/>
          </a:p>
        </p:txBody>
      </p:sp>
      <p:sp>
        <p:nvSpPr>
          <p:cNvPr id="13"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a:t>Sub-header Style</a:t>
            </a:r>
          </a:p>
        </p:txBody>
      </p:sp>
    </p:spTree>
    <p:extLst>
      <p:ext uri="{BB962C8B-B14F-4D97-AF65-F5344CB8AC3E}">
        <p14:creationId xmlns:p14="http://schemas.microsoft.com/office/powerpoint/2010/main" val="4257488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rcoal watermark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a:t>Drag image  to placeholder or click icon to add</a:t>
            </a:r>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a:t>Body text style</a:t>
            </a:r>
          </a:p>
        </p:txBody>
      </p:sp>
    </p:spTree>
    <p:extLst>
      <p:ext uri="{BB962C8B-B14F-4D97-AF65-F5344CB8AC3E}">
        <p14:creationId xmlns:p14="http://schemas.microsoft.com/office/powerpoint/2010/main" val="252986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coal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a:t>Header style</a:t>
            </a:r>
            <a:endParaRPr lang="en-US" dirty="0"/>
          </a:p>
        </p:txBody>
      </p:sp>
      <p:sp>
        <p:nvSpPr>
          <p:cNvPr id="12"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a:t>Sub-header Style</a:t>
            </a:r>
          </a:p>
        </p:txBody>
      </p:sp>
    </p:spTree>
    <p:extLst>
      <p:ext uri="{BB962C8B-B14F-4D97-AF65-F5344CB8AC3E}">
        <p14:creationId xmlns:p14="http://schemas.microsoft.com/office/powerpoint/2010/main" val="700782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rcoal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a:t>Drag image  to placeholder or click icon to add</a:t>
            </a:r>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a:t>Body text style</a:t>
            </a:r>
          </a:p>
        </p:txBody>
      </p:sp>
    </p:spTree>
    <p:extLst>
      <p:ext uri="{BB962C8B-B14F-4D97-AF65-F5344CB8AC3E}">
        <p14:creationId xmlns:p14="http://schemas.microsoft.com/office/powerpoint/2010/main" val="1082600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coal 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a:t>Header style</a:t>
            </a:r>
            <a:endParaRPr lang="en-US" dirty="0"/>
          </a:p>
        </p:txBody>
      </p:sp>
      <p:sp>
        <p:nvSpPr>
          <p:cNvPr id="13"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a:t>Sub-header Style</a:t>
            </a:r>
          </a:p>
        </p:txBody>
      </p:sp>
    </p:spTree>
    <p:extLst>
      <p:ext uri="{BB962C8B-B14F-4D97-AF65-F5344CB8AC3E}">
        <p14:creationId xmlns:p14="http://schemas.microsoft.com/office/powerpoint/2010/main" val="8319520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rcoal Simple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a:t>Drag image  to placeholder or click icon to add</a:t>
            </a:r>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a:t>Body text style</a:t>
            </a:r>
          </a:p>
        </p:txBody>
      </p:sp>
    </p:spTree>
    <p:extLst>
      <p:ext uri="{BB962C8B-B14F-4D97-AF65-F5344CB8AC3E}">
        <p14:creationId xmlns:p14="http://schemas.microsoft.com/office/powerpoint/2010/main" val="286671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ull size imag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0"/>
            <a:ext cx="12993688" cy="9756775"/>
          </a:xfrm>
        </p:spPr>
        <p:txBody>
          <a:bodyPr anchor="ctr"/>
          <a:lstStyle>
            <a:lvl1pPr marL="0" marR="0" indent="0" algn="ctr" defTabSz="650001" rtl="0" eaLnBrk="1" fontAlgn="auto" latinLnBrk="0" hangingPunct="1">
              <a:lnSpc>
                <a:spcPct val="100000"/>
              </a:lnSpc>
              <a:spcBef>
                <a:spcPct val="20000"/>
              </a:spcBef>
              <a:spcAft>
                <a:spcPts val="0"/>
              </a:spcAft>
              <a:buClrTx/>
              <a:buSzTx/>
              <a:buFont typeface="Arial"/>
              <a:buNone/>
              <a:tabLst/>
              <a:defRPr/>
            </a:lvl1pPr>
          </a:lstStyle>
          <a:p>
            <a:r>
              <a:rPr lang="en-US" dirty="0"/>
              <a:t>Drag image  to placeholder </a:t>
            </a:r>
            <a:br>
              <a:rPr lang="en-US" dirty="0"/>
            </a:br>
            <a:r>
              <a:rPr lang="en-US" dirty="0"/>
              <a:t>or click icon to add</a:t>
            </a:r>
          </a:p>
          <a:p>
            <a:endParaRPr lang="en-US" dirty="0"/>
          </a:p>
        </p:txBody>
      </p:sp>
    </p:spTree>
    <p:extLst>
      <p:ext uri="{BB962C8B-B14F-4D97-AF65-F5344CB8AC3E}">
        <p14:creationId xmlns:p14="http://schemas.microsoft.com/office/powerpoint/2010/main" val="424819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7800"/>
            </a:lvl1pPr>
          </a:lstStyle>
          <a:p>
            <a:r>
              <a:rPr lang="en-GB" dirty="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p>
            <a:pPr lvl="0"/>
            <a:r>
              <a:rPr lang="en-GB" dirty="0"/>
              <a:t>Sub-header Style</a:t>
            </a:r>
          </a:p>
        </p:txBody>
      </p:sp>
    </p:spTree>
    <p:extLst>
      <p:ext uri="{BB962C8B-B14F-4D97-AF65-F5344CB8AC3E}">
        <p14:creationId xmlns:p14="http://schemas.microsoft.com/office/powerpoint/2010/main" val="2697669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mark and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a:t>Header style</a:t>
            </a:r>
            <a:endParaRPr lang="en-US" dirty="0"/>
          </a:p>
        </p:txBody>
      </p:sp>
      <p:sp>
        <p:nvSpPr>
          <p:cNvPr id="3"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a:t>SUB-HEADER STYLE</a:t>
            </a:r>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a:t>Body text style</a:t>
            </a:r>
          </a:p>
        </p:txBody>
      </p:sp>
      <p:sp>
        <p:nvSpPr>
          <p:cNvPr id="12"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a:t>Bullet text style</a:t>
            </a:r>
          </a:p>
        </p:txBody>
      </p:sp>
      <p:sp>
        <p:nvSpPr>
          <p:cNvPr id="15"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a:t>Drag image  to placeholder or click icon to add</a:t>
            </a:r>
          </a:p>
        </p:txBody>
      </p:sp>
    </p:spTree>
    <p:extLst>
      <p:ext uri="{BB962C8B-B14F-4D97-AF65-F5344CB8AC3E}">
        <p14:creationId xmlns:p14="http://schemas.microsoft.com/office/powerpoint/2010/main" val="314567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atermark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49685" y="3238980"/>
            <a:ext cx="11694319" cy="1626129"/>
          </a:xfrm>
        </p:spPr>
        <p:txBody>
          <a:bodyPr>
            <a:normAutofit/>
          </a:bodyPr>
          <a:lstStyle>
            <a:lvl1pPr>
              <a:defRPr sz="7800"/>
            </a:lvl1pPr>
          </a:lstStyle>
          <a:p>
            <a:r>
              <a:rPr lang="en-GB" dirty="0"/>
              <a:t>Header style</a:t>
            </a:r>
            <a:endParaRPr lang="en-US" dirty="0"/>
          </a:p>
        </p:txBody>
      </p:sp>
      <p:sp>
        <p:nvSpPr>
          <p:cNvPr id="10" name="Text Placeholder 4"/>
          <p:cNvSpPr>
            <a:spLocks noGrp="1"/>
          </p:cNvSpPr>
          <p:nvPr>
            <p:ph type="body" sz="quarter" idx="10" hasCustomPrompt="1"/>
          </p:nvPr>
        </p:nvSpPr>
        <p:spPr>
          <a:xfrm>
            <a:off x="649288" y="4681538"/>
            <a:ext cx="6789737" cy="1912937"/>
          </a:xfrm>
        </p:spPr>
        <p:txBody>
          <a:bodyPr/>
          <a:lstStyle/>
          <a:p>
            <a:pPr lvl="0"/>
            <a:r>
              <a:rPr lang="en-GB" dirty="0"/>
              <a:t>Sub-header Style</a:t>
            </a:r>
          </a:p>
        </p:txBody>
      </p:sp>
    </p:spTree>
    <p:extLst>
      <p:ext uri="{BB962C8B-B14F-4D97-AF65-F5344CB8AC3E}">
        <p14:creationId xmlns:p14="http://schemas.microsoft.com/office/powerpoint/2010/main" val="14608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mark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a:t>Header style</a:t>
            </a:r>
            <a:endParaRPr lang="en-US" dirty="0"/>
          </a:p>
        </p:txBody>
      </p:sp>
      <p:sp>
        <p:nvSpPr>
          <p:cNvPr id="5"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a:t>SUB-HEADER STYLE</a:t>
            </a:r>
          </a:p>
        </p:txBody>
      </p:sp>
      <p:sp>
        <p:nvSpPr>
          <p:cNvPr id="6"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a:t>Body text style</a:t>
            </a:r>
          </a:p>
        </p:txBody>
      </p:sp>
      <p:sp>
        <p:nvSpPr>
          <p:cNvPr id="7"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a:t>Drag image  to placeholder or click icon to add</a:t>
            </a:r>
          </a:p>
        </p:txBody>
      </p:sp>
    </p:spTree>
    <p:extLst>
      <p:ext uri="{BB962C8B-B14F-4D97-AF65-F5344CB8AC3E}">
        <p14:creationId xmlns:p14="http://schemas.microsoft.com/office/powerpoint/2010/main" val="3888733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238980"/>
            <a:ext cx="11694319" cy="1626129"/>
          </a:xfrm>
        </p:spPr>
        <p:txBody>
          <a:bodyPr>
            <a:normAutofit/>
          </a:bodyPr>
          <a:lstStyle>
            <a:lvl1pPr>
              <a:defRPr sz="7800"/>
            </a:lvl1pPr>
          </a:lstStyle>
          <a:p>
            <a:r>
              <a:rPr lang="en-GB" dirty="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p>
            <a:pPr lvl="0"/>
            <a:r>
              <a:rPr lang="en-GB" dirty="0"/>
              <a:t>Sub-header Style</a:t>
            </a:r>
          </a:p>
        </p:txBody>
      </p:sp>
    </p:spTree>
    <p:extLst>
      <p:ext uri="{BB962C8B-B14F-4D97-AF65-F5344CB8AC3E}">
        <p14:creationId xmlns:p14="http://schemas.microsoft.com/office/powerpoint/2010/main" val="3493551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a:t>Header style</a:t>
            </a:r>
            <a:endParaRPr lang="en-US" dirty="0"/>
          </a:p>
        </p:txBody>
      </p:sp>
      <p:sp>
        <p:nvSpPr>
          <p:cNvPr id="6"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a:t>SUB-HEADER STYLE</a:t>
            </a:r>
          </a:p>
        </p:txBody>
      </p:sp>
      <p:sp>
        <p:nvSpPr>
          <p:cNvPr id="7"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a:t>Body text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a:t>Bullet text style</a:t>
            </a:r>
          </a:p>
        </p:txBody>
      </p:sp>
      <p:sp>
        <p:nvSpPr>
          <p:cNvPr id="10"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a:t>Drag image  to placeholder or click icon to add</a:t>
            </a:r>
          </a:p>
        </p:txBody>
      </p:sp>
    </p:spTree>
    <p:extLst>
      <p:ext uri="{BB962C8B-B14F-4D97-AF65-F5344CB8AC3E}">
        <p14:creationId xmlns:p14="http://schemas.microsoft.com/office/powerpoint/2010/main" val="2465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238980"/>
            <a:ext cx="11694319" cy="1626129"/>
          </a:xfrm>
        </p:spPr>
        <p:txBody>
          <a:bodyPr>
            <a:normAutofit/>
          </a:bodyPr>
          <a:lstStyle>
            <a:lvl1pPr>
              <a:defRPr sz="7800"/>
            </a:lvl1pPr>
          </a:lstStyle>
          <a:p>
            <a:r>
              <a:rPr lang="en-GB" dirty="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p>
            <a:pPr lvl="0"/>
            <a:r>
              <a:rPr lang="en-GB" dirty="0"/>
              <a:t>Sub-header Style</a:t>
            </a:r>
          </a:p>
        </p:txBody>
      </p:sp>
    </p:spTree>
    <p:extLst>
      <p:ext uri="{BB962C8B-B14F-4D97-AF65-F5344CB8AC3E}">
        <p14:creationId xmlns:p14="http://schemas.microsoft.com/office/powerpoint/2010/main" val="2799866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9685" y="3238980"/>
            <a:ext cx="11694319" cy="1626129"/>
          </a:xfrm>
          <a:prstGeom prst="rect">
            <a:avLst/>
          </a:prstGeom>
        </p:spPr>
        <p:txBody>
          <a:bodyPr vert="horz" lIns="130000" tIns="65000" rIns="130000" bIns="65000" rtlCol="0" anchor="ctr">
            <a:normAutofit/>
          </a:bodyPr>
          <a:lstStyle/>
          <a:p>
            <a:r>
              <a:rPr lang="en-GB" dirty="0"/>
              <a:t>Header style</a:t>
            </a:r>
            <a:endParaRPr lang="en-US" dirty="0"/>
          </a:p>
        </p:txBody>
      </p:sp>
      <p:sp>
        <p:nvSpPr>
          <p:cNvPr id="3" name="Text Placeholder 2"/>
          <p:cNvSpPr>
            <a:spLocks noGrp="1"/>
          </p:cNvSpPr>
          <p:nvPr>
            <p:ph type="body" idx="1"/>
          </p:nvPr>
        </p:nvSpPr>
        <p:spPr>
          <a:xfrm>
            <a:off x="649685" y="5057136"/>
            <a:ext cx="11694319" cy="962400"/>
          </a:xfrm>
          <a:prstGeom prst="rect">
            <a:avLst/>
          </a:prstGeom>
        </p:spPr>
        <p:txBody>
          <a:bodyPr vert="horz" lIns="130000" tIns="65000" rIns="130000" bIns="65000" rtlCol="0">
            <a:normAutofit/>
          </a:bodyPr>
          <a:lstStyle/>
          <a:p>
            <a:pPr lvl="0"/>
            <a:r>
              <a:rPr lang="en-GB" dirty="0"/>
              <a:t>SUB-HEADER STYLE</a:t>
            </a:r>
          </a:p>
        </p:txBody>
      </p:sp>
    </p:spTree>
    <p:extLst>
      <p:ext uri="{BB962C8B-B14F-4D97-AF65-F5344CB8AC3E}">
        <p14:creationId xmlns:p14="http://schemas.microsoft.com/office/powerpoint/2010/main" val="2619897227"/>
      </p:ext>
    </p:extLst>
  </p:cSld>
  <p:clrMap bg1="lt1" tx1="dk1" bg2="lt2" tx2="dk2" accent1="accent1" accent2="accent2" accent3="accent3" accent4="accent4" accent5="accent5" accent6="accent6" hlink="hlink" folHlink="folHlink"/>
  <p:sldLayoutIdLst>
    <p:sldLayoutId id="2147483659" r:id="rId1"/>
    <p:sldLayoutId id="2147483658" r:id="rId2"/>
    <p:sldLayoutId id="2147483660" r:id="rId3"/>
    <p:sldLayoutId id="2147483649" r:id="rId4"/>
    <p:sldLayoutId id="2147483662" r:id="rId5"/>
    <p:sldLayoutId id="2147483661" r:id="rId6"/>
    <p:sldLayoutId id="2147483664" r:id="rId7"/>
    <p:sldLayoutId id="2147483663" r:id="rId8"/>
    <p:sldLayoutId id="2147483666" r:id="rId9"/>
    <p:sldLayoutId id="2147483665" r:id="rId10"/>
    <p:sldLayoutId id="2147483667" r:id="rId11"/>
    <p:sldLayoutId id="2147483668" r:id="rId12"/>
    <p:sldLayoutId id="2147483672" r:id="rId13"/>
    <p:sldLayoutId id="2147483670" r:id="rId14"/>
    <p:sldLayoutId id="2147483673" r:id="rId15"/>
    <p:sldLayoutId id="2147483671" r:id="rId16"/>
    <p:sldLayoutId id="2147483674" r:id="rId17"/>
    <p:sldLayoutId id="2147483669" r:id="rId18"/>
  </p:sldLayoutIdLst>
  <p:txStyles>
    <p:titleStyle>
      <a:lvl1pPr algn="l" defTabSz="650001" rtl="0" eaLnBrk="1" latinLnBrk="0" hangingPunct="1">
        <a:spcBef>
          <a:spcPct val="0"/>
        </a:spcBef>
        <a:buNone/>
        <a:defRPr sz="7800" b="1" kern="1200">
          <a:solidFill>
            <a:schemeClr val="tx1"/>
          </a:solidFill>
          <a:latin typeface="Cambria"/>
          <a:ea typeface="+mj-ea"/>
          <a:cs typeface="Cambria"/>
        </a:defRPr>
      </a:lvl1pPr>
    </p:titleStyle>
    <p:bodyStyle>
      <a:lvl1pPr marL="0" indent="0" algn="l" defTabSz="650001" rtl="0" eaLnBrk="1" latinLnBrk="0" hangingPunct="1">
        <a:spcBef>
          <a:spcPct val="20000"/>
        </a:spcBef>
        <a:buFont typeface="Arial"/>
        <a:buNone/>
        <a:defRPr sz="4800" kern="1200" cap="all" baseline="0">
          <a:solidFill>
            <a:srgbClr val="25303B"/>
          </a:solidFill>
          <a:latin typeface="+mn-lt"/>
          <a:ea typeface="+mn-ea"/>
          <a:cs typeface="+mn-cs"/>
        </a:defRPr>
      </a:lvl1pPr>
      <a:lvl2pPr marL="1056252" indent="-406251" algn="l" defTabSz="650001" rtl="0" eaLnBrk="1" latinLnBrk="0" hangingPunct="1">
        <a:spcBef>
          <a:spcPct val="20000"/>
        </a:spcBef>
        <a:buFont typeface="Arial"/>
        <a:buChar char="–"/>
        <a:defRPr sz="4000" kern="1200">
          <a:solidFill>
            <a:schemeClr val="tx1"/>
          </a:solidFill>
          <a:latin typeface="+mn-lt"/>
          <a:ea typeface="+mn-ea"/>
          <a:cs typeface="+mn-cs"/>
        </a:defRPr>
      </a:lvl2pPr>
      <a:lvl3pPr marL="1625003" indent="-325001" algn="l" defTabSz="650001" rtl="0" eaLnBrk="1" latinLnBrk="0" hangingPunct="1">
        <a:spcBef>
          <a:spcPct val="20000"/>
        </a:spcBef>
        <a:buFont typeface="Arial"/>
        <a:buChar char="•"/>
        <a:defRPr sz="3400" kern="1200">
          <a:solidFill>
            <a:schemeClr val="tx1"/>
          </a:solidFill>
          <a:latin typeface="+mn-lt"/>
          <a:ea typeface="+mn-ea"/>
          <a:cs typeface="+mn-cs"/>
        </a:defRPr>
      </a:lvl3pPr>
      <a:lvl4pPr marL="2275004" indent="-325001" algn="l" defTabSz="650001" rtl="0" eaLnBrk="1" latinLnBrk="0" hangingPunct="1">
        <a:spcBef>
          <a:spcPct val="20000"/>
        </a:spcBef>
        <a:buFont typeface="Arial"/>
        <a:buChar char="–"/>
        <a:defRPr sz="2800" kern="1200">
          <a:solidFill>
            <a:schemeClr val="tx1"/>
          </a:solidFill>
          <a:latin typeface="+mn-lt"/>
          <a:ea typeface="+mn-ea"/>
          <a:cs typeface="+mn-cs"/>
        </a:defRPr>
      </a:lvl4pPr>
      <a:lvl5pPr marL="2925006" indent="-325001" algn="l" defTabSz="650001" rtl="0" eaLnBrk="1" latinLnBrk="0" hangingPunct="1">
        <a:spcBef>
          <a:spcPct val="20000"/>
        </a:spcBef>
        <a:buFont typeface="Arial"/>
        <a:buChar char="»"/>
        <a:defRPr sz="2800" kern="1200">
          <a:solidFill>
            <a:schemeClr val="tx1"/>
          </a:solidFill>
          <a:latin typeface="+mn-lt"/>
          <a:ea typeface="+mn-ea"/>
          <a:cs typeface="+mn-cs"/>
        </a:defRPr>
      </a:lvl5pPr>
      <a:lvl6pPr marL="3575007" indent="-325001" algn="l" defTabSz="650001" rtl="0" eaLnBrk="1" latinLnBrk="0" hangingPunct="1">
        <a:spcBef>
          <a:spcPct val="20000"/>
        </a:spcBef>
        <a:buFont typeface="Arial"/>
        <a:buChar char="•"/>
        <a:defRPr sz="2800" kern="1200">
          <a:solidFill>
            <a:schemeClr val="tx1"/>
          </a:solidFill>
          <a:latin typeface="+mn-lt"/>
          <a:ea typeface="+mn-ea"/>
          <a:cs typeface="+mn-cs"/>
        </a:defRPr>
      </a:lvl6pPr>
      <a:lvl7pPr marL="4225008" indent="-325001" algn="l" defTabSz="650001" rtl="0" eaLnBrk="1" latinLnBrk="0" hangingPunct="1">
        <a:spcBef>
          <a:spcPct val="20000"/>
        </a:spcBef>
        <a:buFont typeface="Arial"/>
        <a:buChar char="•"/>
        <a:defRPr sz="2800" kern="1200">
          <a:solidFill>
            <a:schemeClr val="tx1"/>
          </a:solidFill>
          <a:latin typeface="+mn-lt"/>
          <a:ea typeface="+mn-ea"/>
          <a:cs typeface="+mn-cs"/>
        </a:defRPr>
      </a:lvl7pPr>
      <a:lvl8pPr marL="4875009" indent="-325001" algn="l" defTabSz="650001" rtl="0" eaLnBrk="1" latinLnBrk="0" hangingPunct="1">
        <a:spcBef>
          <a:spcPct val="20000"/>
        </a:spcBef>
        <a:buFont typeface="Arial"/>
        <a:buChar char="•"/>
        <a:defRPr sz="2800" kern="1200">
          <a:solidFill>
            <a:schemeClr val="tx1"/>
          </a:solidFill>
          <a:latin typeface="+mn-lt"/>
          <a:ea typeface="+mn-ea"/>
          <a:cs typeface="+mn-cs"/>
        </a:defRPr>
      </a:lvl8pPr>
      <a:lvl9pPr marL="5525011" indent="-325001" algn="l" defTabSz="650001"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en-US"/>
      </a:defPPr>
      <a:lvl1pPr marL="0" algn="l" defTabSz="650001" rtl="0" eaLnBrk="1" latinLnBrk="0" hangingPunct="1">
        <a:defRPr sz="2600" kern="1200">
          <a:solidFill>
            <a:schemeClr val="tx1"/>
          </a:solidFill>
          <a:latin typeface="+mn-lt"/>
          <a:ea typeface="+mn-ea"/>
          <a:cs typeface="+mn-cs"/>
        </a:defRPr>
      </a:lvl1pPr>
      <a:lvl2pPr marL="650001" algn="l" defTabSz="650001" rtl="0" eaLnBrk="1" latinLnBrk="0" hangingPunct="1">
        <a:defRPr sz="2600" kern="1200">
          <a:solidFill>
            <a:schemeClr val="tx1"/>
          </a:solidFill>
          <a:latin typeface="+mn-lt"/>
          <a:ea typeface="+mn-ea"/>
          <a:cs typeface="+mn-cs"/>
        </a:defRPr>
      </a:lvl2pPr>
      <a:lvl3pPr marL="1300002" algn="l" defTabSz="650001" rtl="0" eaLnBrk="1" latinLnBrk="0" hangingPunct="1">
        <a:defRPr sz="2600" kern="1200">
          <a:solidFill>
            <a:schemeClr val="tx1"/>
          </a:solidFill>
          <a:latin typeface="+mn-lt"/>
          <a:ea typeface="+mn-ea"/>
          <a:cs typeface="+mn-cs"/>
        </a:defRPr>
      </a:lvl3pPr>
      <a:lvl4pPr marL="1950004" algn="l" defTabSz="650001" rtl="0" eaLnBrk="1" latinLnBrk="0" hangingPunct="1">
        <a:defRPr sz="2600" kern="1200">
          <a:solidFill>
            <a:schemeClr val="tx1"/>
          </a:solidFill>
          <a:latin typeface="+mn-lt"/>
          <a:ea typeface="+mn-ea"/>
          <a:cs typeface="+mn-cs"/>
        </a:defRPr>
      </a:lvl4pPr>
      <a:lvl5pPr marL="2600005" algn="l" defTabSz="650001" rtl="0" eaLnBrk="1" latinLnBrk="0" hangingPunct="1">
        <a:defRPr sz="2600" kern="1200">
          <a:solidFill>
            <a:schemeClr val="tx1"/>
          </a:solidFill>
          <a:latin typeface="+mn-lt"/>
          <a:ea typeface="+mn-ea"/>
          <a:cs typeface="+mn-cs"/>
        </a:defRPr>
      </a:lvl5pPr>
      <a:lvl6pPr marL="3250006" algn="l" defTabSz="650001" rtl="0" eaLnBrk="1" latinLnBrk="0" hangingPunct="1">
        <a:defRPr sz="2600" kern="1200">
          <a:solidFill>
            <a:schemeClr val="tx1"/>
          </a:solidFill>
          <a:latin typeface="+mn-lt"/>
          <a:ea typeface="+mn-ea"/>
          <a:cs typeface="+mn-cs"/>
        </a:defRPr>
      </a:lvl6pPr>
      <a:lvl7pPr marL="3900007" algn="l" defTabSz="650001" rtl="0" eaLnBrk="1" latinLnBrk="0" hangingPunct="1">
        <a:defRPr sz="2600" kern="1200">
          <a:solidFill>
            <a:schemeClr val="tx1"/>
          </a:solidFill>
          <a:latin typeface="+mn-lt"/>
          <a:ea typeface="+mn-ea"/>
          <a:cs typeface="+mn-cs"/>
        </a:defRPr>
      </a:lvl7pPr>
      <a:lvl8pPr marL="4550009" algn="l" defTabSz="650001" rtl="0" eaLnBrk="1" latinLnBrk="0" hangingPunct="1">
        <a:defRPr sz="2600" kern="1200">
          <a:solidFill>
            <a:schemeClr val="tx1"/>
          </a:solidFill>
          <a:latin typeface="+mn-lt"/>
          <a:ea typeface="+mn-ea"/>
          <a:cs typeface="+mn-cs"/>
        </a:defRPr>
      </a:lvl8pPr>
      <a:lvl9pPr marL="5200010" algn="l" defTabSz="650001"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3.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685" y="2343150"/>
            <a:ext cx="11694319" cy="4071938"/>
          </a:xfrm>
        </p:spPr>
        <p:txBody>
          <a:bodyPr>
            <a:normAutofit fontScale="90000"/>
          </a:bodyPr>
          <a:lstStyle/>
          <a:p>
            <a:pPr algn="just"/>
            <a:br>
              <a:rPr lang="en-GB" sz="3600" dirty="0"/>
            </a:br>
            <a:br>
              <a:rPr lang="en-GB" sz="3600" dirty="0"/>
            </a:br>
            <a:r>
              <a:rPr lang="en-GB" sz="4000" dirty="0">
                <a:solidFill>
                  <a:srgbClr val="FF0000"/>
                </a:solidFill>
              </a:rPr>
              <a:t>Are cost-reflective tariffs the solution? </a:t>
            </a:r>
            <a:br>
              <a:rPr lang="en-GB" sz="4000" dirty="0">
                <a:solidFill>
                  <a:srgbClr val="FF0000"/>
                </a:solidFill>
              </a:rPr>
            </a:br>
            <a:r>
              <a:rPr lang="en-GB" sz="4000" dirty="0">
                <a:solidFill>
                  <a:srgbClr val="FF0000"/>
                </a:solidFill>
              </a:rPr>
              <a:t>Assessing Mozambique Electricity Supply Company (</a:t>
            </a:r>
            <a:r>
              <a:rPr lang="en-GB" sz="4000" dirty="0" err="1">
                <a:solidFill>
                  <a:srgbClr val="FF0000"/>
                </a:solidFill>
              </a:rPr>
              <a:t>Electricidade</a:t>
            </a:r>
            <a:r>
              <a:rPr lang="en-GB" sz="4000" dirty="0">
                <a:solidFill>
                  <a:srgbClr val="FF0000"/>
                </a:solidFill>
              </a:rPr>
              <a:t> de </a:t>
            </a:r>
            <a:r>
              <a:rPr lang="en-GB" sz="4000" dirty="0" err="1">
                <a:solidFill>
                  <a:srgbClr val="FF0000"/>
                </a:solidFill>
              </a:rPr>
              <a:t>Moçambique</a:t>
            </a:r>
            <a:r>
              <a:rPr lang="en-GB" sz="4000" dirty="0">
                <a:solidFill>
                  <a:srgbClr val="FF0000"/>
                </a:solidFill>
              </a:rPr>
              <a:t> – EDM) challenges to provide affordable and reliable services to residential customers</a:t>
            </a:r>
            <a:br>
              <a:rPr lang="en-GB" dirty="0">
                <a:solidFill>
                  <a:srgbClr val="FF0000"/>
                </a:solidFill>
              </a:rPr>
            </a:br>
            <a:endParaRPr lang="en-US" dirty="0">
              <a:solidFill>
                <a:srgbClr val="FF0000"/>
              </a:solidFill>
            </a:endParaRPr>
          </a:p>
        </p:txBody>
      </p:sp>
      <p:sp>
        <p:nvSpPr>
          <p:cNvPr id="3" name="Rectangle 2">
            <a:extLst>
              <a:ext uri="{FF2B5EF4-FFF2-40B4-BE49-F238E27FC236}">
                <a16:creationId xmlns:a16="http://schemas.microsoft.com/office/drawing/2014/main" id="{76C51147-7F14-4600-95C4-2036539880A5}"/>
              </a:ext>
            </a:extLst>
          </p:cNvPr>
          <p:cNvSpPr/>
          <p:nvPr/>
        </p:nvSpPr>
        <p:spPr>
          <a:xfrm>
            <a:off x="7834313" y="6953031"/>
            <a:ext cx="6496050" cy="1569660"/>
          </a:xfrm>
          <a:prstGeom prst="rect">
            <a:avLst/>
          </a:prstGeom>
        </p:spPr>
        <p:txBody>
          <a:bodyPr>
            <a:spAutoFit/>
          </a:bodyPr>
          <a:lstStyle/>
          <a:p>
            <a:r>
              <a:rPr lang="en-GB" sz="3200" b="1" dirty="0"/>
              <a:t>Daniela Salite (Presenter)</a:t>
            </a:r>
          </a:p>
          <a:p>
            <a:r>
              <a:rPr lang="en-GB" sz="3200" dirty="0"/>
              <a:t>Joshua Kirshner</a:t>
            </a:r>
          </a:p>
          <a:p>
            <a:r>
              <a:rPr lang="en-GB" sz="3200" dirty="0"/>
              <a:t>Matthew Cotton</a:t>
            </a:r>
          </a:p>
        </p:txBody>
      </p:sp>
      <p:sp>
        <p:nvSpPr>
          <p:cNvPr id="5" name="Rectangle 4">
            <a:extLst>
              <a:ext uri="{FF2B5EF4-FFF2-40B4-BE49-F238E27FC236}">
                <a16:creationId xmlns:a16="http://schemas.microsoft.com/office/drawing/2014/main" id="{CB5D2F6F-93AE-4E9A-831B-1F6CC0483C92}"/>
              </a:ext>
            </a:extLst>
          </p:cNvPr>
          <p:cNvSpPr/>
          <p:nvPr/>
        </p:nvSpPr>
        <p:spPr>
          <a:xfrm>
            <a:off x="649685" y="8372475"/>
            <a:ext cx="4622403" cy="584775"/>
          </a:xfrm>
          <a:prstGeom prst="rect">
            <a:avLst/>
          </a:prstGeom>
        </p:spPr>
        <p:txBody>
          <a:bodyPr wrap="square">
            <a:spAutoFit/>
          </a:bodyPr>
          <a:lstStyle/>
          <a:p>
            <a:r>
              <a:rPr lang="en-GB" sz="3200" dirty="0"/>
              <a:t>05 February 2020</a:t>
            </a:r>
          </a:p>
        </p:txBody>
      </p:sp>
      <p:pic>
        <p:nvPicPr>
          <p:cNvPr id="7" name="Picture 6">
            <a:extLst>
              <a:ext uri="{FF2B5EF4-FFF2-40B4-BE49-F238E27FC236}">
                <a16:creationId xmlns:a16="http://schemas.microsoft.com/office/drawing/2014/main" id="{58A40E01-66F6-41B2-8D71-7E4B023E191F}"/>
              </a:ext>
            </a:extLst>
          </p:cNvPr>
          <p:cNvPicPr>
            <a:picLocks noChangeAspect="1"/>
          </p:cNvPicPr>
          <p:nvPr/>
        </p:nvPicPr>
        <p:blipFill>
          <a:blip r:embed="rId3"/>
          <a:stretch>
            <a:fillRect/>
          </a:stretch>
        </p:blipFill>
        <p:spPr>
          <a:xfrm>
            <a:off x="1292919" y="654768"/>
            <a:ext cx="1721743" cy="1416919"/>
          </a:xfrm>
          <a:prstGeom prst="rect">
            <a:avLst/>
          </a:prstGeom>
        </p:spPr>
      </p:pic>
    </p:spTree>
    <p:extLst>
      <p:ext uri="{BB962C8B-B14F-4D97-AF65-F5344CB8AC3E}">
        <p14:creationId xmlns:p14="http://schemas.microsoft.com/office/powerpoint/2010/main" val="3387840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678060" y="824234"/>
            <a:ext cx="11537553" cy="1031661"/>
          </a:xfrm>
        </p:spPr>
        <p:txBody>
          <a:bodyPr>
            <a:noAutofit/>
          </a:bodyPr>
          <a:lstStyle/>
          <a:p>
            <a:r>
              <a:rPr lang="en-GB" sz="6000" dirty="0"/>
              <a:t>Electricity affordability/ Sustainability (Cont.)</a:t>
            </a:r>
          </a:p>
        </p:txBody>
      </p:sp>
      <p:sp>
        <p:nvSpPr>
          <p:cNvPr id="7" name="Text Placeholder 6">
            <a:extLst>
              <a:ext uri="{FF2B5EF4-FFF2-40B4-BE49-F238E27FC236}">
                <a16:creationId xmlns:a16="http://schemas.microsoft.com/office/drawing/2014/main" id="{0F5A4E6E-8E21-437E-8978-0854CC29B860}"/>
              </a:ext>
            </a:extLst>
          </p:cNvPr>
          <p:cNvSpPr>
            <a:spLocks noGrp="1"/>
          </p:cNvSpPr>
          <p:nvPr>
            <p:ph type="body" sz="quarter" idx="10"/>
          </p:nvPr>
        </p:nvSpPr>
        <p:spPr>
          <a:xfrm>
            <a:off x="0" y="2377505"/>
            <a:ext cx="12893674" cy="1357118"/>
          </a:xfrm>
          <a:prstGeom prst="rect">
            <a:avLst/>
          </a:prstGeom>
        </p:spPr>
        <p:txBody>
          <a:bodyPr wrap="square">
            <a:spAutoFit/>
          </a:bodyPr>
          <a:lstStyle/>
          <a:p>
            <a:pPr algn="ctr">
              <a:lnSpc>
                <a:spcPct val="150000"/>
              </a:lnSpc>
              <a:spcAft>
                <a:spcPts val="0"/>
              </a:spcAft>
            </a:pPr>
            <a:r>
              <a:rPr lang="en-GB" sz="2800" b="1" cap="none" dirty="0">
                <a:solidFill>
                  <a:schemeClr val="tx1"/>
                </a:solidFill>
                <a:latin typeface="Times New Roman" panose="02020603050405020304" pitchFamily="18" charset="0"/>
                <a:ea typeface="Trebuchet MS" panose="020B0603020202020204" pitchFamily="34" charset="0"/>
                <a:cs typeface="Times New Roman" panose="02020603050405020304" pitchFamily="18" charset="0"/>
              </a:rPr>
              <a:t>Fig 1:</a:t>
            </a:r>
            <a:r>
              <a:rPr lang="en-GB" sz="2800" cap="none" dirty="0">
                <a:solidFill>
                  <a:schemeClr val="tx1"/>
                </a:solidFill>
                <a:latin typeface="Times New Roman" panose="02020603050405020304" pitchFamily="18" charset="0"/>
                <a:ea typeface="Trebuchet MS" panose="020B0603020202020204" pitchFamily="34" charset="0"/>
                <a:cs typeface="Times New Roman" panose="02020603050405020304" pitchFamily="18" charset="0"/>
              </a:rPr>
              <a:t> </a:t>
            </a:r>
            <a:r>
              <a:rPr lang="en-GB" sz="2800" b="1" cap="none" dirty="0"/>
              <a:t>Tariff increase from 2013 – 2019 by level of consumption (left) and tariff increase scenario 2018 – 2027 (right) (source: EDM)</a:t>
            </a:r>
            <a:endParaRPr lang="en-GB" sz="2800" cap="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81ED618A-115B-4880-81FC-FEBC0AD65D8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82095" y="3732315"/>
            <a:ext cx="6322385" cy="5840309"/>
          </a:xfrm>
          <a:prstGeom prst="rect">
            <a:avLst/>
          </a:prstGeom>
          <a:noFill/>
          <a:ln>
            <a:noFill/>
          </a:ln>
        </p:spPr>
      </p:pic>
      <p:pic>
        <p:nvPicPr>
          <p:cNvPr id="9" name="Picture 8">
            <a:extLst>
              <a:ext uri="{FF2B5EF4-FFF2-40B4-BE49-F238E27FC236}">
                <a16:creationId xmlns:a16="http://schemas.microsoft.com/office/drawing/2014/main" id="{9B48056F-FB4D-4BAD-8611-261AAACE1FE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786563" y="3732316"/>
            <a:ext cx="5925029" cy="5840308"/>
          </a:xfrm>
          <a:prstGeom prst="rect">
            <a:avLst/>
          </a:prstGeom>
          <a:noFill/>
          <a:ln>
            <a:noFill/>
          </a:ln>
        </p:spPr>
      </p:pic>
    </p:spTree>
    <p:extLst>
      <p:ext uri="{BB962C8B-B14F-4D97-AF65-F5344CB8AC3E}">
        <p14:creationId xmlns:p14="http://schemas.microsoft.com/office/powerpoint/2010/main" val="3118090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535385" y="897152"/>
            <a:ext cx="11537553" cy="1374561"/>
          </a:xfrm>
        </p:spPr>
        <p:txBody>
          <a:bodyPr>
            <a:normAutofit fontScale="90000"/>
          </a:bodyPr>
          <a:lstStyle/>
          <a:p>
            <a:r>
              <a:rPr lang="en-GB" sz="6300" dirty="0"/>
              <a:t>Electricity affordability/ Sustainability (Cont.)</a:t>
            </a:r>
          </a:p>
        </p:txBody>
      </p:sp>
      <p:sp>
        <p:nvSpPr>
          <p:cNvPr id="3" name="Text Placeholder 2">
            <a:extLst>
              <a:ext uri="{FF2B5EF4-FFF2-40B4-BE49-F238E27FC236}">
                <a16:creationId xmlns:a16="http://schemas.microsoft.com/office/drawing/2014/main" id="{021348CD-2074-4CCC-84DB-7222C23A8D1A}"/>
              </a:ext>
            </a:extLst>
          </p:cNvPr>
          <p:cNvSpPr>
            <a:spLocks noGrp="1"/>
          </p:cNvSpPr>
          <p:nvPr>
            <p:ph type="body" sz="quarter" idx="10"/>
          </p:nvPr>
        </p:nvSpPr>
        <p:spPr>
          <a:xfrm>
            <a:off x="649288" y="2614614"/>
            <a:ext cx="11537950" cy="6386512"/>
          </a:xfrm>
        </p:spPr>
        <p:txBody>
          <a:bodyPr>
            <a:noAutofit/>
          </a:bodyPr>
          <a:lstStyle/>
          <a:p>
            <a:pPr algn="just"/>
            <a:r>
              <a:rPr lang="en-GB" sz="4000" b="1" cap="none" dirty="0"/>
              <a:t>The public integrity centre (CIP) recommends: </a:t>
            </a:r>
          </a:p>
          <a:p>
            <a:pPr marL="685800" indent="-685800" algn="just">
              <a:buFont typeface="Arial" panose="020B0604020202020204" pitchFamily="34" charset="0"/>
              <a:buChar char="•"/>
            </a:pPr>
            <a:r>
              <a:rPr lang="en-GB" sz="4000" cap="none" dirty="0"/>
              <a:t>The removal of some of the costs that are part of the electricity price structure that should not be charged to consumers;</a:t>
            </a:r>
          </a:p>
          <a:p>
            <a:pPr marL="685800" indent="-685800" algn="just">
              <a:buFont typeface="Arial" panose="020B0604020202020204" pitchFamily="34" charset="0"/>
              <a:buChar char="•"/>
            </a:pPr>
            <a:r>
              <a:rPr lang="en-GB" sz="4000" cap="none" dirty="0"/>
              <a:t>The state to pay EDM its debts in electricity bills to prevent the debts from being indirectly transferred to the citizen;</a:t>
            </a:r>
          </a:p>
          <a:p>
            <a:pPr marL="685800" indent="-685800" algn="just">
              <a:buFont typeface="Arial" panose="020B0604020202020204" pitchFamily="34" charset="0"/>
              <a:buChar char="•"/>
            </a:pPr>
            <a:r>
              <a:rPr lang="en-GB" sz="4000" cap="none" dirty="0"/>
              <a:t>EDM to renegotiate contracts with the IPPs; </a:t>
            </a:r>
          </a:p>
        </p:txBody>
      </p:sp>
    </p:spTree>
    <p:extLst>
      <p:ext uri="{BB962C8B-B14F-4D97-AF65-F5344CB8AC3E}">
        <p14:creationId xmlns:p14="http://schemas.microsoft.com/office/powerpoint/2010/main" val="4170999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728067" y="798511"/>
            <a:ext cx="11537553" cy="1374561"/>
          </a:xfrm>
        </p:spPr>
        <p:txBody>
          <a:bodyPr>
            <a:normAutofit fontScale="90000"/>
          </a:bodyPr>
          <a:lstStyle/>
          <a:p>
            <a:r>
              <a:rPr lang="en-GB" sz="6300" dirty="0"/>
              <a:t>Electricity affordability/ Sustainability (Cont.)</a:t>
            </a:r>
          </a:p>
        </p:txBody>
      </p:sp>
      <p:sp>
        <p:nvSpPr>
          <p:cNvPr id="3" name="Text Placeholder 2">
            <a:extLst>
              <a:ext uri="{FF2B5EF4-FFF2-40B4-BE49-F238E27FC236}">
                <a16:creationId xmlns:a16="http://schemas.microsoft.com/office/drawing/2014/main" id="{021348CD-2074-4CCC-84DB-7222C23A8D1A}"/>
              </a:ext>
            </a:extLst>
          </p:cNvPr>
          <p:cNvSpPr>
            <a:spLocks noGrp="1"/>
          </p:cNvSpPr>
          <p:nvPr>
            <p:ph type="body" sz="quarter" idx="10"/>
          </p:nvPr>
        </p:nvSpPr>
        <p:spPr>
          <a:xfrm>
            <a:off x="649288" y="2571752"/>
            <a:ext cx="11537950" cy="6386512"/>
          </a:xfrm>
        </p:spPr>
        <p:txBody>
          <a:bodyPr>
            <a:noAutofit/>
          </a:bodyPr>
          <a:lstStyle/>
          <a:p>
            <a:pPr marL="685800" indent="-685800" algn="just">
              <a:buFont typeface="Arial" panose="020B0604020202020204" pitchFamily="34" charset="0"/>
              <a:buChar char="•"/>
            </a:pPr>
            <a:r>
              <a:rPr lang="en-GB" sz="4000" cap="none" dirty="0"/>
              <a:t>Look for alternative sources of electricity generation to provide cheaper energy.</a:t>
            </a:r>
            <a:r>
              <a:rPr lang="en-GB" sz="4000" dirty="0"/>
              <a:t> </a:t>
            </a:r>
          </a:p>
          <a:p>
            <a:pPr marL="685800" indent="-685800" algn="just">
              <a:buFont typeface="Arial" panose="020B0604020202020204" pitchFamily="34" charset="0"/>
              <a:buChar char="•"/>
            </a:pPr>
            <a:r>
              <a:rPr lang="en-GB" sz="4000" cap="none" dirty="0">
                <a:solidFill>
                  <a:schemeClr val="tx1"/>
                </a:solidFill>
              </a:rPr>
              <a:t>The energy regulatory authority to start exercising its powers and responsibilities; </a:t>
            </a:r>
          </a:p>
          <a:p>
            <a:pPr algn="just"/>
            <a:endParaRPr lang="en-GB" sz="4000" cap="none" dirty="0">
              <a:solidFill>
                <a:schemeClr val="tx1"/>
              </a:solidFill>
            </a:endParaRPr>
          </a:p>
          <a:p>
            <a:pPr algn="just"/>
            <a:r>
              <a:rPr lang="en-GB" sz="4000" b="1" cap="none" dirty="0"/>
              <a:t>Consumers proposed solutions:</a:t>
            </a:r>
          </a:p>
          <a:p>
            <a:pPr algn="just"/>
            <a:r>
              <a:rPr lang="en-GB" sz="4000" cap="none" dirty="0"/>
              <a:t>	- Change of electricity meters;</a:t>
            </a:r>
          </a:p>
          <a:p>
            <a:pPr algn="just"/>
            <a:r>
              <a:rPr lang="en-GB" sz="4000" cap="none" dirty="0"/>
              <a:t>	- Market liberalization;</a:t>
            </a:r>
          </a:p>
          <a:p>
            <a:pPr algn="just"/>
            <a:r>
              <a:rPr lang="en-GB" sz="4000" cap="none" dirty="0"/>
              <a:t>	- Existence of an operational Energy Regulatory 		  Authority;</a:t>
            </a:r>
          </a:p>
          <a:p>
            <a:pPr algn="just"/>
            <a:endParaRPr lang="en-GB" sz="4000" cap="none" dirty="0">
              <a:solidFill>
                <a:schemeClr val="tx1"/>
              </a:solidFill>
            </a:endParaRPr>
          </a:p>
          <a:p>
            <a:pPr algn="just"/>
            <a:endParaRPr lang="en-GB" dirty="0"/>
          </a:p>
          <a:p>
            <a:pPr algn="just"/>
            <a:endParaRPr lang="en-GB" dirty="0"/>
          </a:p>
        </p:txBody>
      </p:sp>
    </p:spTree>
    <p:extLst>
      <p:ext uri="{BB962C8B-B14F-4D97-AF65-F5344CB8AC3E}">
        <p14:creationId xmlns:p14="http://schemas.microsoft.com/office/powerpoint/2010/main" val="1122216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21348CD-2074-4CCC-84DB-7222C23A8D1A}"/>
              </a:ext>
            </a:extLst>
          </p:cNvPr>
          <p:cNvSpPr>
            <a:spLocks noGrp="1"/>
          </p:cNvSpPr>
          <p:nvPr>
            <p:ph type="body" sz="quarter" idx="10"/>
          </p:nvPr>
        </p:nvSpPr>
        <p:spPr>
          <a:xfrm>
            <a:off x="649288" y="2571752"/>
            <a:ext cx="11537950" cy="6386512"/>
          </a:xfrm>
        </p:spPr>
        <p:txBody>
          <a:bodyPr>
            <a:noAutofit/>
          </a:bodyPr>
          <a:lstStyle/>
          <a:p>
            <a:pPr marL="685800" indent="-685800" algn="ctr">
              <a:buFont typeface="Arial" panose="020B0604020202020204" pitchFamily="34" charset="0"/>
              <a:buChar char="•"/>
            </a:pPr>
            <a:endParaRPr lang="en-GB" sz="4000" b="1" dirty="0">
              <a:solidFill>
                <a:srgbClr val="FF0000"/>
              </a:solidFill>
            </a:endParaRPr>
          </a:p>
          <a:p>
            <a:pPr marL="685800" indent="-685800" algn="ctr">
              <a:buFont typeface="Arial" panose="020B0604020202020204" pitchFamily="34" charset="0"/>
              <a:buChar char="•"/>
            </a:pPr>
            <a:endParaRPr lang="en-GB" sz="4000" b="1" dirty="0">
              <a:solidFill>
                <a:srgbClr val="FF0000"/>
              </a:solidFill>
            </a:endParaRPr>
          </a:p>
          <a:p>
            <a:pPr algn="ctr"/>
            <a:r>
              <a:rPr lang="en-GB" b="1" dirty="0">
                <a:solidFill>
                  <a:srgbClr val="FF0000"/>
                </a:solidFill>
              </a:rPr>
              <a:t>What are the solutions for the provision of reliable and affordable electricity service? </a:t>
            </a:r>
            <a:endParaRPr lang="en-GB" b="1" cap="none" dirty="0">
              <a:solidFill>
                <a:schemeClr val="tx1"/>
              </a:solidFill>
            </a:endParaRPr>
          </a:p>
          <a:p>
            <a:pPr algn="just"/>
            <a:endParaRPr lang="en-GB" dirty="0"/>
          </a:p>
          <a:p>
            <a:pPr algn="just"/>
            <a:endParaRPr lang="en-GB" dirty="0"/>
          </a:p>
        </p:txBody>
      </p:sp>
    </p:spTree>
    <p:extLst>
      <p:ext uri="{BB962C8B-B14F-4D97-AF65-F5344CB8AC3E}">
        <p14:creationId xmlns:p14="http://schemas.microsoft.com/office/powerpoint/2010/main" val="1440321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649685" y="1382927"/>
            <a:ext cx="11537553" cy="1374561"/>
          </a:xfrm>
        </p:spPr>
        <p:txBody>
          <a:bodyPr>
            <a:normAutofit/>
          </a:bodyPr>
          <a:lstStyle/>
          <a:p>
            <a:r>
              <a:rPr lang="en-GB" sz="6300" dirty="0"/>
              <a:t>References</a:t>
            </a:r>
          </a:p>
        </p:txBody>
      </p:sp>
      <p:sp>
        <p:nvSpPr>
          <p:cNvPr id="3" name="Text Placeholder 2">
            <a:extLst>
              <a:ext uri="{FF2B5EF4-FFF2-40B4-BE49-F238E27FC236}">
                <a16:creationId xmlns:a16="http://schemas.microsoft.com/office/drawing/2014/main" id="{021348CD-2074-4CCC-84DB-7222C23A8D1A}"/>
              </a:ext>
            </a:extLst>
          </p:cNvPr>
          <p:cNvSpPr>
            <a:spLocks noGrp="1"/>
          </p:cNvSpPr>
          <p:nvPr>
            <p:ph type="body" sz="quarter" idx="10"/>
          </p:nvPr>
        </p:nvSpPr>
        <p:spPr>
          <a:xfrm>
            <a:off x="649288" y="2614614"/>
            <a:ext cx="11537950" cy="6715124"/>
          </a:xfrm>
        </p:spPr>
        <p:txBody>
          <a:bodyPr>
            <a:noAutofit/>
          </a:bodyPr>
          <a:lstStyle/>
          <a:p>
            <a:pPr marL="457200" indent="-457200" algn="just">
              <a:buFont typeface="Arial" panose="020B0604020202020204" pitchFamily="34" charset="0"/>
              <a:buChar char="•"/>
            </a:pPr>
            <a:r>
              <a:rPr lang="en-US" sz="2800" cap="none" dirty="0"/>
              <a:t>Arthur, F.; Cockerill, A. (2019). "The roles of government and the public utility in achieving universal access to electricity."  </a:t>
            </a:r>
            <a:r>
              <a:rPr lang="en-US" sz="2800" i="1" cap="none" dirty="0"/>
              <a:t>Economics of energy &amp; environmental policy</a:t>
            </a:r>
            <a:r>
              <a:rPr lang="en-US" sz="2800" cap="none" dirty="0"/>
              <a:t> 8 (1);</a:t>
            </a:r>
          </a:p>
          <a:p>
            <a:pPr marL="342900" indent="-342900">
              <a:buFont typeface="Arial" panose="020B0604020202020204" pitchFamily="34" charset="0"/>
              <a:buChar char="•"/>
            </a:pPr>
            <a:r>
              <a:rPr lang="pt-PT" sz="2800" cap="none" dirty="0">
                <a:solidFill>
                  <a:schemeClr val="tx1"/>
                </a:solidFill>
              </a:rPr>
              <a:t>EDM (2013). Relatorio anual de estatisticas de 2013. </a:t>
            </a:r>
          </a:p>
          <a:p>
            <a:pPr marL="342900" indent="-342900">
              <a:buFont typeface="Arial" panose="020B0604020202020204" pitchFamily="34" charset="0"/>
              <a:buChar char="•"/>
            </a:pPr>
            <a:r>
              <a:rPr lang="pt-PT" sz="2800" cap="none" dirty="0">
                <a:solidFill>
                  <a:schemeClr val="tx1"/>
                </a:solidFill>
              </a:rPr>
              <a:t>EDM (2014). Relatorio anual de estatisticas de 2014. </a:t>
            </a:r>
            <a:endParaRPr lang="en-GB" sz="2800" cap="none" dirty="0">
              <a:solidFill>
                <a:schemeClr val="tx1"/>
              </a:solidFill>
            </a:endParaRPr>
          </a:p>
          <a:p>
            <a:pPr marL="342900" indent="-342900">
              <a:buFont typeface="Arial" panose="020B0604020202020204" pitchFamily="34" charset="0"/>
              <a:buChar char="•"/>
            </a:pPr>
            <a:r>
              <a:rPr lang="pt-PT" sz="2800" cap="none" dirty="0">
                <a:solidFill>
                  <a:schemeClr val="tx1"/>
                </a:solidFill>
              </a:rPr>
              <a:t>EDM (2015). Relatorio anual de estatisticas de 2015. </a:t>
            </a:r>
            <a:endParaRPr lang="en-GB" sz="2800" cap="none" dirty="0">
              <a:solidFill>
                <a:schemeClr val="tx1"/>
              </a:solidFill>
            </a:endParaRPr>
          </a:p>
          <a:p>
            <a:pPr marL="342900" indent="-342900">
              <a:buFont typeface="Arial" panose="020B0604020202020204" pitchFamily="34" charset="0"/>
              <a:buChar char="•"/>
            </a:pPr>
            <a:r>
              <a:rPr lang="en-GB" sz="2800" cap="none" dirty="0">
                <a:solidFill>
                  <a:schemeClr val="tx1"/>
                </a:solidFill>
              </a:rPr>
              <a:t>EDM (2018a). EDM strategy 2018 – 2028. </a:t>
            </a:r>
          </a:p>
          <a:p>
            <a:pPr marL="342900" indent="-342900">
              <a:buFont typeface="Arial" panose="020B0604020202020204" pitchFamily="34" charset="0"/>
              <a:buChar char="•"/>
            </a:pPr>
            <a:r>
              <a:rPr lang="en-GB" sz="2800" cap="none" dirty="0">
                <a:solidFill>
                  <a:schemeClr val="tx1"/>
                </a:solidFill>
              </a:rPr>
              <a:t>EDM (2018b). Integrated master plan Mozambique power system development: final report. </a:t>
            </a:r>
          </a:p>
          <a:p>
            <a:pPr marL="342900" indent="-342900">
              <a:buFont typeface="Arial" panose="020B0604020202020204" pitchFamily="34" charset="0"/>
              <a:buChar char="•"/>
            </a:pPr>
            <a:r>
              <a:rPr lang="en-GB" sz="2800" cap="none" dirty="0">
                <a:solidFill>
                  <a:schemeClr val="tx1"/>
                </a:solidFill>
              </a:rPr>
              <a:t>EDM (2018c). Electricity tariffs.</a:t>
            </a:r>
          </a:p>
          <a:p>
            <a:pPr marL="342900" indent="-342900">
              <a:buFont typeface="Arial" panose="020B0604020202020204" pitchFamily="34" charset="0"/>
              <a:buChar char="•"/>
            </a:pPr>
            <a:r>
              <a:rPr lang="pt-PT" sz="2800" cap="none" dirty="0">
                <a:solidFill>
                  <a:schemeClr val="tx1"/>
                </a:solidFill>
              </a:rPr>
              <a:t>Nhamire, B.; Mapisse, I.; Fael, B. (2019). Corrupção e más práticas nos sectores dos combustíveis e de energia eléctrica - seus efeitos para o orçamento das famílias moçambicanas. </a:t>
            </a:r>
            <a:endParaRPr lang="en-GB" sz="2800" cap="none" dirty="0">
              <a:solidFill>
                <a:schemeClr val="tx1"/>
              </a:solidFill>
            </a:endParaRPr>
          </a:p>
          <a:p>
            <a:pPr marL="457200" indent="-457200" algn="just">
              <a:buFont typeface="Arial" panose="020B0604020202020204" pitchFamily="34" charset="0"/>
              <a:buChar char="•"/>
            </a:pPr>
            <a:endParaRPr lang="en-US" sz="2800" cap="none" dirty="0"/>
          </a:p>
          <a:p>
            <a:pPr algn="just"/>
            <a:endParaRPr lang="en-GB" sz="2800" cap="none" dirty="0"/>
          </a:p>
          <a:p>
            <a:pPr algn="just"/>
            <a:endParaRPr lang="en-GB" dirty="0"/>
          </a:p>
        </p:txBody>
      </p:sp>
    </p:spTree>
    <p:extLst>
      <p:ext uri="{BB962C8B-B14F-4D97-AF65-F5344CB8AC3E}">
        <p14:creationId xmlns:p14="http://schemas.microsoft.com/office/powerpoint/2010/main" val="2974151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1CDE0-9962-4855-B8D1-05259C98260C}"/>
              </a:ext>
            </a:extLst>
          </p:cNvPr>
          <p:cNvSpPr>
            <a:spLocks noGrp="1"/>
          </p:cNvSpPr>
          <p:nvPr>
            <p:ph type="title"/>
          </p:nvPr>
        </p:nvSpPr>
        <p:spPr/>
        <p:txBody>
          <a:bodyPr/>
          <a:lstStyle/>
          <a:p>
            <a:pPr algn="ctr"/>
            <a:r>
              <a:rPr lang="en-GB" dirty="0"/>
              <a:t>Thank You</a:t>
            </a:r>
          </a:p>
        </p:txBody>
      </p:sp>
      <p:sp>
        <p:nvSpPr>
          <p:cNvPr id="3" name="Text Placeholder 2">
            <a:extLst>
              <a:ext uri="{FF2B5EF4-FFF2-40B4-BE49-F238E27FC236}">
                <a16:creationId xmlns:a16="http://schemas.microsoft.com/office/drawing/2014/main" id="{80F0427C-8BCC-4B52-9CD8-5C4DE4C86D62}"/>
              </a:ext>
            </a:extLst>
          </p:cNvPr>
          <p:cNvSpPr>
            <a:spLocks noGrp="1"/>
          </p:cNvSpPr>
          <p:nvPr>
            <p:ph type="body" sz="quarter" idx="10"/>
          </p:nvPr>
        </p:nvSpPr>
        <p:spPr>
          <a:xfrm>
            <a:off x="3221038" y="4691063"/>
            <a:ext cx="6789737" cy="1912937"/>
          </a:xfrm>
        </p:spPr>
        <p:txBody>
          <a:bodyPr/>
          <a:lstStyle/>
          <a:p>
            <a:pPr algn="ctr"/>
            <a:r>
              <a:rPr lang="en-GB" b="1" dirty="0" err="1"/>
              <a:t>Obrigado</a:t>
            </a:r>
            <a:endParaRPr lang="en-GB" b="1" dirty="0"/>
          </a:p>
        </p:txBody>
      </p:sp>
    </p:spTree>
    <p:extLst>
      <p:ext uri="{BB962C8B-B14F-4D97-AF65-F5344CB8AC3E}">
        <p14:creationId xmlns:p14="http://schemas.microsoft.com/office/powerpoint/2010/main" val="2723475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649685" y="1983003"/>
            <a:ext cx="11537553" cy="1274548"/>
          </a:xfrm>
        </p:spPr>
        <p:txBody>
          <a:bodyPr>
            <a:normAutofit fontScale="90000"/>
          </a:bodyPr>
          <a:lstStyle/>
          <a:p>
            <a:r>
              <a:rPr lang="en-GB" dirty="0"/>
              <a:t>Introduction</a:t>
            </a:r>
          </a:p>
        </p:txBody>
      </p:sp>
      <p:sp>
        <p:nvSpPr>
          <p:cNvPr id="3" name="Text Placeholder 2">
            <a:extLst>
              <a:ext uri="{FF2B5EF4-FFF2-40B4-BE49-F238E27FC236}">
                <a16:creationId xmlns:a16="http://schemas.microsoft.com/office/drawing/2014/main" id="{021348CD-2074-4CCC-84DB-7222C23A8D1A}"/>
              </a:ext>
            </a:extLst>
          </p:cNvPr>
          <p:cNvSpPr>
            <a:spLocks noGrp="1"/>
          </p:cNvSpPr>
          <p:nvPr>
            <p:ph type="body" sz="quarter" idx="10"/>
          </p:nvPr>
        </p:nvSpPr>
        <p:spPr>
          <a:xfrm>
            <a:off x="649288" y="3257551"/>
            <a:ext cx="11537950" cy="6057899"/>
          </a:xfrm>
        </p:spPr>
        <p:txBody>
          <a:bodyPr>
            <a:noAutofit/>
          </a:bodyPr>
          <a:lstStyle/>
          <a:p>
            <a:pPr marL="685800" indent="-685800">
              <a:buFont typeface="Arial" panose="020B0604020202020204" pitchFamily="34" charset="0"/>
              <a:buChar char="•"/>
            </a:pPr>
            <a:r>
              <a:rPr lang="en-GB" sz="4000" cap="none" dirty="0"/>
              <a:t>Electricity is considered one of the top priorities for both social and economic development in Mozambique;</a:t>
            </a:r>
          </a:p>
          <a:p>
            <a:pPr marL="685800" indent="-685800">
              <a:buFont typeface="Arial" panose="020B0604020202020204" pitchFamily="34" charset="0"/>
              <a:buChar char="•"/>
            </a:pPr>
            <a:r>
              <a:rPr lang="en-GB" sz="4000" cap="none" dirty="0"/>
              <a:t>Mozambique has made significant strides in expanding electricity access from 6% in 2006 to 32% in 2019;</a:t>
            </a:r>
          </a:p>
          <a:p>
            <a:pPr marL="685800" indent="-685800" algn="just">
              <a:buFont typeface="Arial" panose="020B0604020202020204" pitchFamily="34" charset="0"/>
              <a:buChar char="•"/>
            </a:pPr>
            <a:r>
              <a:rPr lang="en-GB" sz="4000" cap="none" dirty="0">
                <a:solidFill>
                  <a:schemeClr val="tx1"/>
                </a:solidFill>
              </a:rPr>
              <a:t>Mozambique is planning to achieve 50% access to electricity in 2023 and universal access by 2030;</a:t>
            </a:r>
          </a:p>
          <a:p>
            <a:pPr marL="685800" indent="-685800">
              <a:buFont typeface="Arial" panose="020B0604020202020204" pitchFamily="34" charset="0"/>
              <a:buChar char="•"/>
            </a:pPr>
            <a:endParaRPr lang="en-GB" sz="4000" cap="none" dirty="0"/>
          </a:p>
        </p:txBody>
      </p:sp>
    </p:spTree>
    <p:extLst>
      <p:ext uri="{BB962C8B-B14F-4D97-AF65-F5344CB8AC3E}">
        <p14:creationId xmlns:p14="http://schemas.microsoft.com/office/powerpoint/2010/main" val="1015903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649685" y="1983002"/>
            <a:ext cx="11537553" cy="1626129"/>
          </a:xfrm>
        </p:spPr>
        <p:txBody>
          <a:bodyPr/>
          <a:lstStyle/>
          <a:p>
            <a:r>
              <a:rPr lang="en-GB" dirty="0"/>
              <a:t>Introduction (Cont.)</a:t>
            </a:r>
          </a:p>
        </p:txBody>
      </p:sp>
      <p:sp>
        <p:nvSpPr>
          <p:cNvPr id="3" name="Text Placeholder 2">
            <a:extLst>
              <a:ext uri="{FF2B5EF4-FFF2-40B4-BE49-F238E27FC236}">
                <a16:creationId xmlns:a16="http://schemas.microsoft.com/office/drawing/2014/main" id="{021348CD-2074-4CCC-84DB-7222C23A8D1A}"/>
              </a:ext>
            </a:extLst>
          </p:cNvPr>
          <p:cNvSpPr>
            <a:spLocks noGrp="1"/>
          </p:cNvSpPr>
          <p:nvPr>
            <p:ph type="body" sz="quarter" idx="10"/>
          </p:nvPr>
        </p:nvSpPr>
        <p:spPr>
          <a:xfrm>
            <a:off x="649288" y="4052044"/>
            <a:ext cx="11537950" cy="5263406"/>
          </a:xfrm>
        </p:spPr>
        <p:txBody>
          <a:bodyPr>
            <a:noAutofit/>
          </a:bodyPr>
          <a:lstStyle/>
          <a:p>
            <a:pPr marL="685800" indent="-685800">
              <a:buFont typeface="Arial" panose="020B0604020202020204" pitchFamily="34" charset="0"/>
              <a:buChar char="•"/>
            </a:pPr>
            <a:r>
              <a:rPr lang="en-GB" sz="4000" cap="none" dirty="0"/>
              <a:t>EDM has been registering an average annual increase in power consumption of 6 to 8 %;</a:t>
            </a:r>
          </a:p>
          <a:p>
            <a:pPr marL="685800" indent="-685800">
              <a:buFont typeface="Arial" panose="020B0604020202020204" pitchFamily="34" charset="0"/>
              <a:buChar char="•"/>
            </a:pPr>
            <a:r>
              <a:rPr lang="en-GB" sz="4000" cap="none" dirty="0"/>
              <a:t>Electricity reliability, affordability, and sustainability remain a challenge.</a:t>
            </a:r>
          </a:p>
          <a:p>
            <a:pPr marL="685800" indent="-685800">
              <a:buFont typeface="Arial" panose="020B0604020202020204" pitchFamily="34" charset="0"/>
              <a:buChar char="•"/>
            </a:pPr>
            <a:endParaRPr lang="en-GB" sz="4000" cap="none" dirty="0"/>
          </a:p>
        </p:txBody>
      </p:sp>
    </p:spTree>
    <p:extLst>
      <p:ext uri="{BB962C8B-B14F-4D97-AF65-F5344CB8AC3E}">
        <p14:creationId xmlns:p14="http://schemas.microsoft.com/office/powerpoint/2010/main" val="2251198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649685" y="1554378"/>
            <a:ext cx="11537553" cy="817347"/>
          </a:xfrm>
        </p:spPr>
        <p:txBody>
          <a:bodyPr>
            <a:normAutofit fontScale="90000"/>
          </a:bodyPr>
          <a:lstStyle/>
          <a:p>
            <a:r>
              <a:rPr lang="en-GB" dirty="0"/>
              <a:t>Electricity reliability</a:t>
            </a:r>
          </a:p>
        </p:txBody>
      </p:sp>
      <p:sp>
        <p:nvSpPr>
          <p:cNvPr id="3" name="Text Placeholder 2">
            <a:extLst>
              <a:ext uri="{FF2B5EF4-FFF2-40B4-BE49-F238E27FC236}">
                <a16:creationId xmlns:a16="http://schemas.microsoft.com/office/drawing/2014/main" id="{021348CD-2074-4CCC-84DB-7222C23A8D1A}"/>
              </a:ext>
            </a:extLst>
          </p:cNvPr>
          <p:cNvSpPr>
            <a:spLocks noGrp="1"/>
          </p:cNvSpPr>
          <p:nvPr>
            <p:ph type="body" sz="quarter" idx="10"/>
          </p:nvPr>
        </p:nvSpPr>
        <p:spPr>
          <a:xfrm>
            <a:off x="649288" y="2628901"/>
            <a:ext cx="11537950" cy="6057899"/>
          </a:xfrm>
        </p:spPr>
        <p:txBody>
          <a:bodyPr>
            <a:noAutofit/>
          </a:bodyPr>
          <a:lstStyle/>
          <a:p>
            <a:pPr marL="685800" indent="-685800" algn="just">
              <a:buFont typeface="Arial" panose="020B0604020202020204" pitchFamily="34" charset="0"/>
              <a:buChar char="•"/>
            </a:pPr>
            <a:r>
              <a:rPr lang="en-GB" sz="3800" cap="none" dirty="0">
                <a:solidFill>
                  <a:schemeClr val="tx1"/>
                </a:solidFill>
              </a:rPr>
              <a:t>Mozambique has frequent power outages, oscillations and load issues:</a:t>
            </a:r>
          </a:p>
          <a:p>
            <a:pPr algn="just"/>
            <a:r>
              <a:rPr lang="en-GB" dirty="0">
                <a:solidFill>
                  <a:schemeClr val="tx1"/>
                </a:solidFill>
              </a:rPr>
              <a:t>	- </a:t>
            </a:r>
            <a:r>
              <a:rPr lang="en-GB" sz="3600" cap="none" dirty="0">
                <a:solidFill>
                  <a:schemeClr val="tx1"/>
                </a:solidFill>
              </a:rPr>
              <a:t>Old and overloaded infrastructures;</a:t>
            </a:r>
          </a:p>
          <a:p>
            <a:pPr algn="just"/>
            <a:r>
              <a:rPr lang="en-GB" sz="3600" cap="none" dirty="0">
                <a:solidFill>
                  <a:schemeClr val="tx1"/>
                </a:solidFill>
              </a:rPr>
              <a:t>	- Electricity supply shortages;</a:t>
            </a:r>
          </a:p>
          <a:p>
            <a:pPr algn="just"/>
            <a:r>
              <a:rPr lang="en-GB" sz="3600" cap="none" dirty="0">
                <a:solidFill>
                  <a:schemeClr val="tx1"/>
                </a:solidFill>
              </a:rPr>
              <a:t>	- Lack of or insufficient technical staff/financial health;</a:t>
            </a:r>
          </a:p>
          <a:p>
            <a:pPr algn="just"/>
            <a:r>
              <a:rPr lang="en-GB" sz="3600" cap="none" dirty="0">
                <a:solidFill>
                  <a:schemeClr val="tx1"/>
                </a:solidFill>
              </a:rPr>
              <a:t>	- Erratic weather events;</a:t>
            </a:r>
          </a:p>
          <a:p>
            <a:pPr algn="just"/>
            <a:r>
              <a:rPr lang="en-GB" sz="3600" cap="none" dirty="0">
                <a:solidFill>
                  <a:schemeClr val="tx1"/>
                </a:solidFill>
              </a:rPr>
              <a:t>	- Clandestine power connections;</a:t>
            </a:r>
          </a:p>
          <a:p>
            <a:pPr algn="just"/>
            <a:r>
              <a:rPr lang="en-GB" sz="3600" cap="none" dirty="0">
                <a:solidFill>
                  <a:schemeClr val="tx1"/>
                </a:solidFill>
              </a:rPr>
              <a:t>	- Vandalism;</a:t>
            </a:r>
          </a:p>
          <a:p>
            <a:pPr marL="571500" indent="-571500" algn="just">
              <a:buFont typeface="Arial" panose="020B0604020202020204" pitchFamily="34" charset="0"/>
              <a:buChar char="•"/>
            </a:pPr>
            <a:r>
              <a:rPr lang="en-GB" sz="3800" cap="none" dirty="0">
                <a:solidFill>
                  <a:schemeClr val="tx1"/>
                </a:solidFill>
              </a:rPr>
              <a:t>2015: over 1700 power outages in Maputo city, with</a:t>
            </a:r>
            <a:r>
              <a:rPr lang="en-GB" sz="3800" i="1" cap="none" dirty="0">
                <a:solidFill>
                  <a:schemeClr val="tx1"/>
                </a:solidFill>
              </a:rPr>
              <a:t> </a:t>
            </a:r>
            <a:r>
              <a:rPr lang="en-GB" sz="3800" cap="none" dirty="0">
                <a:solidFill>
                  <a:schemeClr val="tx1"/>
                </a:solidFill>
              </a:rPr>
              <a:t>an average transmission interruption of 1 hour;</a:t>
            </a:r>
          </a:p>
          <a:p>
            <a:pPr marL="571500" indent="-571500" algn="just">
              <a:buFont typeface="Arial" panose="020B0604020202020204" pitchFamily="34" charset="0"/>
              <a:buChar char="•"/>
            </a:pPr>
            <a:endParaRPr lang="en-GB" sz="4000" cap="none" dirty="0">
              <a:solidFill>
                <a:schemeClr val="tx1"/>
              </a:solidFill>
            </a:endParaRPr>
          </a:p>
        </p:txBody>
      </p:sp>
    </p:spTree>
    <p:extLst>
      <p:ext uri="{BB962C8B-B14F-4D97-AF65-F5344CB8AC3E}">
        <p14:creationId xmlns:p14="http://schemas.microsoft.com/office/powerpoint/2010/main" val="358356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649685" y="1340065"/>
            <a:ext cx="11537553" cy="1031661"/>
          </a:xfrm>
        </p:spPr>
        <p:txBody>
          <a:bodyPr>
            <a:noAutofit/>
          </a:bodyPr>
          <a:lstStyle/>
          <a:p>
            <a:r>
              <a:rPr lang="en-GB" sz="6600" dirty="0"/>
              <a:t>Electricity reliability (cont.)</a:t>
            </a:r>
          </a:p>
        </p:txBody>
      </p:sp>
      <p:pic>
        <p:nvPicPr>
          <p:cNvPr id="4" name="Picture 3">
            <a:extLst>
              <a:ext uri="{FF2B5EF4-FFF2-40B4-BE49-F238E27FC236}">
                <a16:creationId xmlns:a16="http://schemas.microsoft.com/office/drawing/2014/main" id="{CD5E2EEA-EBFD-44D1-9C93-F6224D39CF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0013" y="3686175"/>
            <a:ext cx="6515100" cy="5629276"/>
          </a:xfrm>
          <a:prstGeom prst="rect">
            <a:avLst/>
          </a:prstGeom>
          <a:noFill/>
          <a:ln>
            <a:noFill/>
          </a:ln>
        </p:spPr>
      </p:pic>
      <p:pic>
        <p:nvPicPr>
          <p:cNvPr id="6" name="Picture 5">
            <a:extLst>
              <a:ext uri="{FF2B5EF4-FFF2-40B4-BE49-F238E27FC236}">
                <a16:creationId xmlns:a16="http://schemas.microsoft.com/office/drawing/2014/main" id="{46010B4B-7F32-4ACB-A494-55E00A64ECC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729413" y="3686175"/>
            <a:ext cx="6164261" cy="5629276"/>
          </a:xfrm>
          <a:prstGeom prst="rect">
            <a:avLst/>
          </a:prstGeom>
          <a:noFill/>
          <a:ln>
            <a:noFill/>
          </a:ln>
        </p:spPr>
      </p:pic>
      <p:sp>
        <p:nvSpPr>
          <p:cNvPr id="7" name="Text Placeholder 6">
            <a:extLst>
              <a:ext uri="{FF2B5EF4-FFF2-40B4-BE49-F238E27FC236}">
                <a16:creationId xmlns:a16="http://schemas.microsoft.com/office/drawing/2014/main" id="{0F5A4E6E-8E21-437E-8978-0854CC29B860}"/>
              </a:ext>
            </a:extLst>
          </p:cNvPr>
          <p:cNvSpPr>
            <a:spLocks noGrp="1"/>
          </p:cNvSpPr>
          <p:nvPr>
            <p:ph type="body" sz="quarter" idx="10"/>
          </p:nvPr>
        </p:nvSpPr>
        <p:spPr>
          <a:xfrm>
            <a:off x="0" y="2377505"/>
            <a:ext cx="12893674" cy="1354810"/>
          </a:xfrm>
          <a:prstGeom prst="rect">
            <a:avLst/>
          </a:prstGeom>
        </p:spPr>
        <p:txBody>
          <a:bodyPr wrap="square">
            <a:spAutoFit/>
          </a:bodyPr>
          <a:lstStyle/>
          <a:p>
            <a:pPr algn="ctr">
              <a:lnSpc>
                <a:spcPct val="150000"/>
              </a:lnSpc>
              <a:spcAft>
                <a:spcPts val="0"/>
              </a:spcAft>
            </a:pPr>
            <a:r>
              <a:rPr lang="en-GB" sz="2800" b="1" cap="none" dirty="0">
                <a:solidFill>
                  <a:schemeClr val="tx1"/>
                </a:solidFill>
                <a:latin typeface="Times New Roman" panose="02020603050405020304" pitchFamily="18" charset="0"/>
                <a:ea typeface="Trebuchet MS" panose="020B0603020202020204" pitchFamily="34" charset="0"/>
                <a:cs typeface="Times New Roman" panose="02020603050405020304" pitchFamily="18" charset="0"/>
              </a:rPr>
              <a:t>Fig 1:</a:t>
            </a:r>
            <a:r>
              <a:rPr lang="en-GB" sz="2800" cap="none" dirty="0">
                <a:solidFill>
                  <a:schemeClr val="tx1"/>
                </a:solidFill>
                <a:latin typeface="Times New Roman" panose="02020603050405020304" pitchFamily="18" charset="0"/>
                <a:ea typeface="Trebuchet MS" panose="020B0603020202020204" pitchFamily="34" charset="0"/>
                <a:cs typeface="Times New Roman" panose="02020603050405020304" pitchFamily="18" charset="0"/>
              </a:rPr>
              <a:t> </a:t>
            </a:r>
            <a:r>
              <a:rPr lang="en-GB" sz="2800" b="1" cap="none" dirty="0">
                <a:solidFill>
                  <a:schemeClr val="tx1"/>
                </a:solidFill>
                <a:latin typeface="Times New Roman" panose="02020603050405020304" pitchFamily="18" charset="0"/>
                <a:ea typeface="Trebuchet MS" panose="020B0603020202020204" pitchFamily="34" charset="0"/>
                <a:cs typeface="Times New Roman" panose="02020603050405020304" pitchFamily="18" charset="0"/>
              </a:rPr>
              <a:t>Load index of critical transformers (left) and distribution lines (right) in Maputo and </a:t>
            </a:r>
            <a:r>
              <a:rPr lang="en-GB" sz="2800" b="1" cap="none" dirty="0" err="1">
                <a:solidFill>
                  <a:schemeClr val="tx1"/>
                </a:solidFill>
                <a:latin typeface="Times New Roman" panose="02020603050405020304" pitchFamily="18" charset="0"/>
                <a:ea typeface="Trebuchet MS" panose="020B0603020202020204" pitchFamily="34" charset="0"/>
                <a:cs typeface="Times New Roman" panose="02020603050405020304" pitchFamily="18" charset="0"/>
              </a:rPr>
              <a:t>Matola</a:t>
            </a:r>
            <a:r>
              <a:rPr lang="en-GB" sz="2800" b="1" cap="none" dirty="0">
                <a:solidFill>
                  <a:schemeClr val="tx1"/>
                </a:solidFill>
                <a:latin typeface="Times New Roman" panose="02020603050405020304" pitchFamily="18" charset="0"/>
                <a:ea typeface="Trebuchet MS" panose="020B0603020202020204" pitchFamily="34" charset="0"/>
                <a:cs typeface="Times New Roman" panose="02020603050405020304" pitchFamily="18" charset="0"/>
              </a:rPr>
              <a:t> cities </a:t>
            </a:r>
            <a:r>
              <a:rPr lang="en-GB"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(source: EDM)</a:t>
            </a:r>
            <a:endParaRPr lang="en-GB" sz="2800" cap="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750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649685" y="1554377"/>
            <a:ext cx="11537553" cy="1374561"/>
          </a:xfrm>
        </p:spPr>
        <p:txBody>
          <a:bodyPr>
            <a:normAutofit/>
          </a:bodyPr>
          <a:lstStyle/>
          <a:p>
            <a:r>
              <a:rPr lang="en-GB" sz="6600" dirty="0"/>
              <a:t>Electricity reliability (Cont.)</a:t>
            </a:r>
          </a:p>
        </p:txBody>
      </p:sp>
      <p:sp>
        <p:nvSpPr>
          <p:cNvPr id="3" name="Text Placeholder 2">
            <a:extLst>
              <a:ext uri="{FF2B5EF4-FFF2-40B4-BE49-F238E27FC236}">
                <a16:creationId xmlns:a16="http://schemas.microsoft.com/office/drawing/2014/main" id="{021348CD-2074-4CCC-84DB-7222C23A8D1A}"/>
              </a:ext>
            </a:extLst>
          </p:cNvPr>
          <p:cNvSpPr>
            <a:spLocks noGrp="1"/>
          </p:cNvSpPr>
          <p:nvPr>
            <p:ph type="body" sz="quarter" idx="10"/>
          </p:nvPr>
        </p:nvSpPr>
        <p:spPr>
          <a:xfrm>
            <a:off x="649288" y="2928939"/>
            <a:ext cx="11537950" cy="6386512"/>
          </a:xfrm>
        </p:spPr>
        <p:txBody>
          <a:bodyPr>
            <a:noAutofit/>
          </a:bodyPr>
          <a:lstStyle/>
          <a:p>
            <a:r>
              <a:rPr lang="en-GB" sz="4000" i="1" cap="none" dirty="0"/>
              <a:t>“I have a three-phase connection but I never have the recommended voltage (220kV). Because of that, I always have to keep a rag on the floor of my kitchen to soak the water from the fridge since it is always defrosting. This all happens because the expansion of electricity was not accompanied by improvement in quality (interview EDM staff, </a:t>
            </a:r>
            <a:r>
              <a:rPr lang="en-GB" sz="4000" i="1" cap="none" dirty="0" err="1"/>
              <a:t>december</a:t>
            </a:r>
            <a:r>
              <a:rPr lang="en-GB" sz="4000" i="1" cap="none" dirty="0"/>
              <a:t> 2019).” </a:t>
            </a:r>
            <a:endParaRPr lang="en-GB" sz="4000" cap="none" dirty="0"/>
          </a:p>
          <a:p>
            <a:pPr marL="571500" indent="-571500" algn="just">
              <a:buFont typeface="Arial" panose="020B0604020202020204" pitchFamily="34" charset="0"/>
              <a:buChar char="•"/>
            </a:pPr>
            <a:endParaRPr lang="en-GB" sz="4000" cap="none" dirty="0">
              <a:solidFill>
                <a:schemeClr val="tx1"/>
              </a:solidFill>
            </a:endParaRPr>
          </a:p>
        </p:txBody>
      </p:sp>
    </p:spTree>
    <p:extLst>
      <p:ext uri="{BB962C8B-B14F-4D97-AF65-F5344CB8AC3E}">
        <p14:creationId xmlns:p14="http://schemas.microsoft.com/office/powerpoint/2010/main" val="1783387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649685" y="1554378"/>
            <a:ext cx="11537553" cy="1174536"/>
          </a:xfrm>
        </p:spPr>
        <p:txBody>
          <a:bodyPr>
            <a:normAutofit fontScale="90000"/>
          </a:bodyPr>
          <a:lstStyle/>
          <a:p>
            <a:r>
              <a:rPr lang="en-GB" dirty="0"/>
              <a:t>Electricity affordability</a:t>
            </a:r>
          </a:p>
        </p:txBody>
      </p:sp>
      <p:sp>
        <p:nvSpPr>
          <p:cNvPr id="3" name="Text Placeholder 2">
            <a:extLst>
              <a:ext uri="{FF2B5EF4-FFF2-40B4-BE49-F238E27FC236}">
                <a16:creationId xmlns:a16="http://schemas.microsoft.com/office/drawing/2014/main" id="{021348CD-2074-4CCC-84DB-7222C23A8D1A}"/>
              </a:ext>
            </a:extLst>
          </p:cNvPr>
          <p:cNvSpPr>
            <a:spLocks noGrp="1"/>
          </p:cNvSpPr>
          <p:nvPr>
            <p:ph type="body" sz="quarter" idx="10"/>
          </p:nvPr>
        </p:nvSpPr>
        <p:spPr>
          <a:xfrm>
            <a:off x="649288" y="2728914"/>
            <a:ext cx="11537950" cy="6386512"/>
          </a:xfrm>
        </p:spPr>
        <p:txBody>
          <a:bodyPr>
            <a:noAutofit/>
          </a:bodyPr>
          <a:lstStyle/>
          <a:p>
            <a:pPr marL="685800" indent="-685800" algn="just">
              <a:buFont typeface="Arial" panose="020B0604020202020204" pitchFamily="34" charset="0"/>
              <a:buChar char="•"/>
            </a:pPr>
            <a:r>
              <a:rPr lang="en-GB" sz="4000" cap="none" dirty="0"/>
              <a:t>EDM has a growing debt (upwards of US$1 billion) with suppliers:</a:t>
            </a:r>
          </a:p>
          <a:p>
            <a:pPr algn="just"/>
            <a:r>
              <a:rPr lang="en-GB" sz="4000" cap="none" dirty="0"/>
              <a:t>	- Selling power at a loss;</a:t>
            </a:r>
          </a:p>
          <a:p>
            <a:pPr algn="just"/>
            <a:r>
              <a:rPr lang="en-GB" sz="4000" cap="none" dirty="0"/>
              <a:t>	-  Buying 30% of its total energy needs with the 	IPPs at 3 to 4 times higher than with HCB;</a:t>
            </a:r>
          </a:p>
          <a:p>
            <a:pPr algn="just"/>
            <a:r>
              <a:rPr lang="en-GB" sz="4000" cap="none" dirty="0"/>
              <a:t>	- </a:t>
            </a:r>
            <a:r>
              <a:rPr lang="en-GB" sz="4000" cap="none" dirty="0">
                <a:solidFill>
                  <a:schemeClr val="tx1"/>
                </a:solidFill>
              </a:rPr>
              <a:t>Debts of electricity bills by governmental institutions o</a:t>
            </a:r>
            <a:r>
              <a:rPr lang="en-GB" sz="4000" cap="none" dirty="0"/>
              <a:t>f around 280 million meticais (US$4.8 million)</a:t>
            </a:r>
            <a:r>
              <a:rPr lang="en-GB" sz="4000" cap="none" dirty="0">
                <a:solidFill>
                  <a:schemeClr val="tx1"/>
                </a:solidFill>
              </a:rPr>
              <a:t>. </a:t>
            </a:r>
          </a:p>
          <a:p>
            <a:pPr algn="just"/>
            <a:endParaRPr lang="en-GB" sz="4000" cap="none" dirty="0"/>
          </a:p>
          <a:p>
            <a:pPr marL="571500" indent="-571500" algn="just">
              <a:buFontTx/>
              <a:buChar char="-"/>
            </a:pPr>
            <a:endParaRPr lang="en-GB" sz="4000" cap="none" dirty="0"/>
          </a:p>
        </p:txBody>
      </p:sp>
    </p:spTree>
    <p:extLst>
      <p:ext uri="{BB962C8B-B14F-4D97-AF65-F5344CB8AC3E}">
        <p14:creationId xmlns:p14="http://schemas.microsoft.com/office/powerpoint/2010/main" val="126968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649685" y="1554377"/>
            <a:ext cx="11537553" cy="1374561"/>
          </a:xfrm>
        </p:spPr>
        <p:txBody>
          <a:bodyPr>
            <a:noAutofit/>
          </a:bodyPr>
          <a:lstStyle/>
          <a:p>
            <a:r>
              <a:rPr lang="en-GB" sz="6300" dirty="0"/>
              <a:t>Electricity affordability/ Sustainability (Cont.)</a:t>
            </a:r>
          </a:p>
        </p:txBody>
      </p:sp>
      <p:sp>
        <p:nvSpPr>
          <p:cNvPr id="3" name="Text Placeholder 2">
            <a:extLst>
              <a:ext uri="{FF2B5EF4-FFF2-40B4-BE49-F238E27FC236}">
                <a16:creationId xmlns:a16="http://schemas.microsoft.com/office/drawing/2014/main" id="{021348CD-2074-4CCC-84DB-7222C23A8D1A}"/>
              </a:ext>
            </a:extLst>
          </p:cNvPr>
          <p:cNvSpPr>
            <a:spLocks noGrp="1"/>
          </p:cNvSpPr>
          <p:nvPr>
            <p:ph type="body" sz="quarter" idx="10"/>
          </p:nvPr>
        </p:nvSpPr>
        <p:spPr>
          <a:xfrm>
            <a:off x="649685" y="3286123"/>
            <a:ext cx="11537950" cy="6386512"/>
          </a:xfrm>
        </p:spPr>
        <p:txBody>
          <a:bodyPr>
            <a:noAutofit/>
          </a:bodyPr>
          <a:lstStyle/>
          <a:p>
            <a:pPr algn="just"/>
            <a:r>
              <a:rPr lang="en-GB" sz="2800" b="1" cap="none" dirty="0"/>
              <a:t>Table 1: Electricity tariffs applied by energy suppliers in Mozambique (source: </a:t>
            </a:r>
            <a:r>
              <a:rPr lang="en-GB" sz="2800" b="1" cap="none" dirty="0" err="1"/>
              <a:t>Nhamire</a:t>
            </a:r>
            <a:r>
              <a:rPr lang="en-GB" sz="2800" b="1" cap="none" dirty="0"/>
              <a:t> and </a:t>
            </a:r>
            <a:r>
              <a:rPr lang="en-GB" sz="2800" b="1" cap="none" dirty="0" err="1"/>
              <a:t>Mosca</a:t>
            </a:r>
            <a:r>
              <a:rPr lang="en-GB" sz="2800" b="1" cap="none" dirty="0"/>
              <a:t>, 2015)</a:t>
            </a:r>
          </a:p>
          <a:p>
            <a:pPr algn="just"/>
            <a:endParaRPr lang="en-GB" b="1" dirty="0"/>
          </a:p>
          <a:p>
            <a:pPr algn="just"/>
            <a:endParaRPr lang="en-GB" dirty="0"/>
          </a:p>
          <a:p>
            <a:pPr marL="571500" indent="-571500" algn="just">
              <a:buFont typeface="Arial" panose="020B0604020202020204" pitchFamily="34" charset="0"/>
              <a:buChar char="•"/>
            </a:pPr>
            <a:endParaRPr lang="en-GB" dirty="0"/>
          </a:p>
        </p:txBody>
      </p:sp>
      <p:graphicFrame>
        <p:nvGraphicFramePr>
          <p:cNvPr id="7" name="Table 6">
            <a:extLst>
              <a:ext uri="{FF2B5EF4-FFF2-40B4-BE49-F238E27FC236}">
                <a16:creationId xmlns:a16="http://schemas.microsoft.com/office/drawing/2014/main" id="{024165E6-0652-48B4-B447-4820B02893AB}"/>
              </a:ext>
            </a:extLst>
          </p:cNvPr>
          <p:cNvGraphicFramePr>
            <a:graphicFrameLocks noGrp="1"/>
          </p:cNvGraphicFramePr>
          <p:nvPr>
            <p:extLst>
              <p:ext uri="{D42A27DB-BD31-4B8C-83A1-F6EECF244321}">
                <p14:modId xmlns:p14="http://schemas.microsoft.com/office/powerpoint/2010/main" val="4008861773"/>
              </p:ext>
            </p:extLst>
          </p:nvPr>
        </p:nvGraphicFramePr>
        <p:xfrm>
          <a:off x="1057275" y="4572000"/>
          <a:ext cx="10186988" cy="4357684"/>
        </p:xfrm>
        <a:graphic>
          <a:graphicData uri="http://schemas.openxmlformats.org/drawingml/2006/table">
            <a:tbl>
              <a:tblPr firstRow="1" firstCol="1" bandRow="1">
                <a:tableStyleId>{775DCB02-9BB8-47FD-8907-85C794F793BA}</a:tableStyleId>
              </a:tblPr>
              <a:tblGrid>
                <a:gridCol w="5557838">
                  <a:extLst>
                    <a:ext uri="{9D8B030D-6E8A-4147-A177-3AD203B41FA5}">
                      <a16:colId xmlns:a16="http://schemas.microsoft.com/office/drawing/2014/main" val="3034038570"/>
                    </a:ext>
                  </a:extLst>
                </a:gridCol>
                <a:gridCol w="4629150">
                  <a:extLst>
                    <a:ext uri="{9D8B030D-6E8A-4147-A177-3AD203B41FA5}">
                      <a16:colId xmlns:a16="http://schemas.microsoft.com/office/drawing/2014/main" val="332871742"/>
                    </a:ext>
                  </a:extLst>
                </a:gridCol>
              </a:tblGrid>
              <a:tr h="612439">
                <a:tc>
                  <a:txBody>
                    <a:bodyPr/>
                    <a:lstStyle/>
                    <a:p>
                      <a:pPr algn="just">
                        <a:lnSpc>
                          <a:spcPct val="150000"/>
                        </a:lnSpc>
                        <a:spcAft>
                          <a:spcPts val="0"/>
                        </a:spcAft>
                      </a:pPr>
                      <a:r>
                        <a:rPr lang="en-GB" sz="2800" dirty="0">
                          <a:effectLst/>
                        </a:rPr>
                        <a:t>Energy Supplier</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tc>
                  <a:txBody>
                    <a:bodyPr/>
                    <a:lstStyle/>
                    <a:p>
                      <a:pPr algn="just">
                        <a:lnSpc>
                          <a:spcPct val="150000"/>
                        </a:lnSpc>
                        <a:spcAft>
                          <a:spcPts val="0"/>
                        </a:spcAft>
                      </a:pPr>
                      <a:r>
                        <a:rPr lang="en-GB" sz="2800">
                          <a:effectLst/>
                        </a:rPr>
                        <a:t>Applied Tariff (USc/kwh)</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extLst>
                  <a:ext uri="{0D108BD9-81ED-4DB2-BD59-A6C34878D82A}">
                    <a16:rowId xmlns:a16="http://schemas.microsoft.com/office/drawing/2014/main" val="294886321"/>
                  </a:ext>
                </a:extLst>
              </a:tr>
              <a:tr h="612439">
                <a:tc>
                  <a:txBody>
                    <a:bodyPr/>
                    <a:lstStyle/>
                    <a:p>
                      <a:pPr algn="just">
                        <a:lnSpc>
                          <a:spcPct val="150000"/>
                        </a:lnSpc>
                        <a:spcAft>
                          <a:spcPts val="0"/>
                        </a:spcAft>
                      </a:pPr>
                      <a:r>
                        <a:rPr lang="pt-PT" sz="2800" dirty="0">
                          <a:effectLst/>
                        </a:rPr>
                        <a:t>HCB</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tc>
                  <a:txBody>
                    <a:bodyPr/>
                    <a:lstStyle/>
                    <a:p>
                      <a:pPr algn="just">
                        <a:lnSpc>
                          <a:spcPct val="150000"/>
                        </a:lnSpc>
                        <a:spcAft>
                          <a:spcPts val="0"/>
                        </a:spcAft>
                      </a:pPr>
                      <a:r>
                        <a:rPr lang="pt-PT" sz="2800">
                          <a:effectLst/>
                        </a:rPr>
                        <a:t>3.6</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extLst>
                  <a:ext uri="{0D108BD9-81ED-4DB2-BD59-A6C34878D82A}">
                    <a16:rowId xmlns:a16="http://schemas.microsoft.com/office/drawing/2014/main" val="2086688937"/>
                  </a:ext>
                </a:extLst>
              </a:tr>
              <a:tr h="1295489">
                <a:tc>
                  <a:txBody>
                    <a:bodyPr/>
                    <a:lstStyle/>
                    <a:p>
                      <a:pPr algn="just">
                        <a:lnSpc>
                          <a:spcPct val="150000"/>
                        </a:lnSpc>
                        <a:spcAft>
                          <a:spcPts val="0"/>
                        </a:spcAft>
                      </a:pPr>
                      <a:r>
                        <a:rPr lang="pt-PT" sz="2800" dirty="0">
                          <a:effectLst/>
                        </a:rPr>
                        <a:t>Central Termica de Ressano Garcia (CTRG)</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tc>
                  <a:txBody>
                    <a:bodyPr/>
                    <a:lstStyle/>
                    <a:p>
                      <a:pPr algn="just">
                        <a:lnSpc>
                          <a:spcPct val="150000"/>
                        </a:lnSpc>
                        <a:spcAft>
                          <a:spcPts val="0"/>
                        </a:spcAft>
                      </a:pPr>
                      <a:r>
                        <a:rPr lang="pt-PT" sz="2800" dirty="0">
                          <a:effectLst/>
                        </a:rPr>
                        <a:t>8.5</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extLst>
                  <a:ext uri="{0D108BD9-81ED-4DB2-BD59-A6C34878D82A}">
                    <a16:rowId xmlns:a16="http://schemas.microsoft.com/office/drawing/2014/main" val="147375953"/>
                  </a:ext>
                </a:extLst>
              </a:tr>
              <a:tr h="612439">
                <a:tc>
                  <a:txBody>
                    <a:bodyPr/>
                    <a:lstStyle/>
                    <a:p>
                      <a:pPr algn="just">
                        <a:lnSpc>
                          <a:spcPct val="150000"/>
                        </a:lnSpc>
                        <a:spcAft>
                          <a:spcPts val="0"/>
                        </a:spcAft>
                      </a:pPr>
                      <a:r>
                        <a:rPr lang="pt-PT" sz="2800">
                          <a:effectLst/>
                        </a:rPr>
                        <a:t>Gigawatts </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tc>
                  <a:txBody>
                    <a:bodyPr/>
                    <a:lstStyle/>
                    <a:p>
                      <a:pPr algn="just">
                        <a:lnSpc>
                          <a:spcPct val="150000"/>
                        </a:lnSpc>
                        <a:spcAft>
                          <a:spcPts val="0"/>
                        </a:spcAft>
                      </a:pPr>
                      <a:r>
                        <a:rPr lang="pt-PT" sz="2800">
                          <a:effectLst/>
                        </a:rPr>
                        <a:t>9.47</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extLst>
                  <a:ext uri="{0D108BD9-81ED-4DB2-BD59-A6C34878D82A}">
                    <a16:rowId xmlns:a16="http://schemas.microsoft.com/office/drawing/2014/main" val="118300393"/>
                  </a:ext>
                </a:extLst>
              </a:tr>
              <a:tr h="612439">
                <a:tc>
                  <a:txBody>
                    <a:bodyPr/>
                    <a:lstStyle/>
                    <a:p>
                      <a:pPr algn="just">
                        <a:lnSpc>
                          <a:spcPct val="150000"/>
                        </a:lnSpc>
                        <a:spcAft>
                          <a:spcPts val="0"/>
                        </a:spcAft>
                      </a:pPr>
                      <a:r>
                        <a:rPr lang="pt-PT" sz="2800">
                          <a:effectLst/>
                        </a:rPr>
                        <a:t>Aggreko</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tc>
                  <a:txBody>
                    <a:bodyPr/>
                    <a:lstStyle/>
                    <a:p>
                      <a:pPr algn="just">
                        <a:lnSpc>
                          <a:spcPct val="150000"/>
                        </a:lnSpc>
                        <a:spcAft>
                          <a:spcPts val="0"/>
                        </a:spcAft>
                      </a:pPr>
                      <a:r>
                        <a:rPr lang="pt-PT" sz="2800">
                          <a:effectLst/>
                        </a:rPr>
                        <a:t>12.2 – 14.8 </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extLst>
                  <a:ext uri="{0D108BD9-81ED-4DB2-BD59-A6C34878D82A}">
                    <a16:rowId xmlns:a16="http://schemas.microsoft.com/office/drawing/2014/main" val="235034826"/>
                  </a:ext>
                </a:extLst>
              </a:tr>
              <a:tr h="612439">
                <a:tc>
                  <a:txBody>
                    <a:bodyPr/>
                    <a:lstStyle/>
                    <a:p>
                      <a:pPr algn="just">
                        <a:lnSpc>
                          <a:spcPct val="150000"/>
                        </a:lnSpc>
                        <a:spcAft>
                          <a:spcPts val="0"/>
                        </a:spcAft>
                      </a:pPr>
                      <a:r>
                        <a:rPr lang="pt-PT" sz="2800" dirty="0">
                          <a:effectLst/>
                        </a:rPr>
                        <a:t>ESKOM</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tc>
                  <a:txBody>
                    <a:bodyPr/>
                    <a:lstStyle/>
                    <a:p>
                      <a:pPr algn="just">
                        <a:lnSpc>
                          <a:spcPct val="150000"/>
                        </a:lnSpc>
                        <a:spcAft>
                          <a:spcPts val="0"/>
                        </a:spcAft>
                      </a:pPr>
                      <a:r>
                        <a:rPr lang="pt-PT" sz="2800" dirty="0">
                          <a:effectLst/>
                        </a:rPr>
                        <a:t>30</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873" marR="44873" marT="0" marB="0"/>
                </a:tc>
                <a:extLst>
                  <a:ext uri="{0D108BD9-81ED-4DB2-BD59-A6C34878D82A}">
                    <a16:rowId xmlns:a16="http://schemas.microsoft.com/office/drawing/2014/main" val="2776808887"/>
                  </a:ext>
                </a:extLst>
              </a:tr>
            </a:tbl>
          </a:graphicData>
        </a:graphic>
      </p:graphicFrame>
    </p:spTree>
    <p:extLst>
      <p:ext uri="{BB962C8B-B14F-4D97-AF65-F5344CB8AC3E}">
        <p14:creationId xmlns:p14="http://schemas.microsoft.com/office/powerpoint/2010/main" val="1223756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68C9-2827-4C23-956A-E1A59BD683C5}"/>
              </a:ext>
            </a:extLst>
          </p:cNvPr>
          <p:cNvSpPr>
            <a:spLocks noGrp="1"/>
          </p:cNvSpPr>
          <p:nvPr>
            <p:ph type="title"/>
          </p:nvPr>
        </p:nvSpPr>
        <p:spPr>
          <a:xfrm>
            <a:off x="649685" y="1554377"/>
            <a:ext cx="11537553" cy="1374561"/>
          </a:xfrm>
        </p:spPr>
        <p:txBody>
          <a:bodyPr>
            <a:normAutofit fontScale="90000"/>
          </a:bodyPr>
          <a:lstStyle/>
          <a:p>
            <a:r>
              <a:rPr lang="en-GB" sz="6300" dirty="0"/>
              <a:t>Electricity affordability/ Sustainability (Cont.)</a:t>
            </a:r>
          </a:p>
        </p:txBody>
      </p:sp>
      <p:sp>
        <p:nvSpPr>
          <p:cNvPr id="3" name="Text Placeholder 2">
            <a:extLst>
              <a:ext uri="{FF2B5EF4-FFF2-40B4-BE49-F238E27FC236}">
                <a16:creationId xmlns:a16="http://schemas.microsoft.com/office/drawing/2014/main" id="{021348CD-2074-4CCC-84DB-7222C23A8D1A}"/>
              </a:ext>
            </a:extLst>
          </p:cNvPr>
          <p:cNvSpPr>
            <a:spLocks noGrp="1"/>
          </p:cNvSpPr>
          <p:nvPr>
            <p:ph type="body" sz="quarter" idx="10"/>
          </p:nvPr>
        </p:nvSpPr>
        <p:spPr>
          <a:xfrm>
            <a:off x="649288" y="3398838"/>
            <a:ext cx="11537950" cy="6386512"/>
          </a:xfrm>
        </p:spPr>
        <p:txBody>
          <a:bodyPr>
            <a:noAutofit/>
          </a:bodyPr>
          <a:lstStyle/>
          <a:p>
            <a:pPr algn="just"/>
            <a:r>
              <a:rPr lang="en-GB" sz="4000" b="1" cap="none" dirty="0"/>
              <a:t>EDM proposed solution:</a:t>
            </a:r>
          </a:p>
          <a:p>
            <a:pPr marL="571500" indent="-571500" algn="just">
              <a:buFont typeface="Arial" panose="020B0604020202020204" pitchFamily="34" charset="0"/>
              <a:buChar char="•"/>
            </a:pPr>
            <a:r>
              <a:rPr lang="en-GB" sz="4000" cap="none" dirty="0"/>
              <a:t>Cost-reflective tariffs to ensure their financial balance to invest in maintenance, operation and quality services;</a:t>
            </a:r>
          </a:p>
          <a:p>
            <a:pPr marL="685800" indent="-685800" algn="just">
              <a:buFont typeface="Arial" panose="020B0604020202020204" pitchFamily="34" charset="0"/>
              <a:buChar char="•"/>
            </a:pPr>
            <a:r>
              <a:rPr lang="en-GB" sz="4000" cap="none" dirty="0"/>
              <a:t>Since 2015, tariffs increased on average of 118.6%, but still not cost reflective yet;</a:t>
            </a:r>
          </a:p>
          <a:p>
            <a:pPr marL="685800" indent="-685800" algn="just">
              <a:buFont typeface="Arial" panose="020B0604020202020204" pitchFamily="34" charset="0"/>
              <a:buChar char="•"/>
            </a:pPr>
            <a:r>
              <a:rPr lang="en-GB" sz="4000" cap="none" dirty="0"/>
              <a:t>Consumers are struggling to afford the high tariffs. </a:t>
            </a:r>
            <a:endParaRPr lang="en-GB" dirty="0"/>
          </a:p>
        </p:txBody>
      </p:sp>
    </p:spTree>
    <p:extLst>
      <p:ext uri="{BB962C8B-B14F-4D97-AF65-F5344CB8AC3E}">
        <p14:creationId xmlns:p14="http://schemas.microsoft.com/office/powerpoint/2010/main" val="4041114331"/>
      </p:ext>
    </p:extLst>
  </p:cSld>
  <p:clrMapOvr>
    <a:masterClrMapping/>
  </p:clrMapOvr>
</p:sld>
</file>

<file path=ppt/theme/theme1.xml><?xml version="1.0" encoding="utf-8"?>
<a:theme xmlns:a="http://schemas.openxmlformats.org/drawingml/2006/main" name="uoy-powerpoint-standardscreen">
  <a:themeElements>
    <a:clrScheme name="University of York Colour Palette">
      <a:dk1>
        <a:srgbClr val="25303B"/>
      </a:dk1>
      <a:lt1>
        <a:srgbClr val="FFFFFF"/>
      </a:lt1>
      <a:dk2>
        <a:srgbClr val="E3E6E5"/>
      </a:dk2>
      <a:lt2>
        <a:srgbClr val="00627D"/>
      </a:lt2>
      <a:accent1>
        <a:srgbClr val="5AB031"/>
      </a:accent1>
      <a:accent2>
        <a:srgbClr val="9067A9"/>
      </a:accent2>
      <a:accent3>
        <a:srgbClr val="E2388C"/>
      </a:accent3>
      <a:accent4>
        <a:srgbClr val="E62A32"/>
      </a:accent4>
      <a:accent5>
        <a:srgbClr val="F18626"/>
      </a:accent5>
      <a:accent6>
        <a:srgbClr val="00ABAA"/>
      </a:accent6>
      <a:hlink>
        <a:srgbClr val="0096D6"/>
      </a:hlink>
      <a:folHlink>
        <a:srgbClr val="E238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uoy-powerpoint-standardscreen</Template>
  <TotalTime>10131</TotalTime>
  <Words>647</Words>
  <Application>Microsoft Office PowerPoint</Application>
  <PresentationFormat>Custom</PresentationFormat>
  <Paragraphs>84</Paragraphs>
  <Slides>15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Cambria</vt:lpstr>
      <vt:lpstr>Times New Roman</vt:lpstr>
      <vt:lpstr>Trebuchet MS</vt:lpstr>
      <vt:lpstr>Wingdings</vt:lpstr>
      <vt:lpstr>uoy-powerpoint-standardscreen</vt:lpstr>
      <vt:lpstr>  Are cost-reflective tariffs the solution?  Assessing Mozambique Electricity Supply Company (Electricidade de Moçambique – EDM) challenges to provide affordable and reliable services to residential customers </vt:lpstr>
      <vt:lpstr>Introduction</vt:lpstr>
      <vt:lpstr>Introduction (Cont.)</vt:lpstr>
      <vt:lpstr>Electricity reliability</vt:lpstr>
      <vt:lpstr>Electricity reliability (cont.)</vt:lpstr>
      <vt:lpstr>Electricity reliability (Cont.)</vt:lpstr>
      <vt:lpstr>Electricity affordability</vt:lpstr>
      <vt:lpstr>Electricity affordability/ Sustainability (Cont.)</vt:lpstr>
      <vt:lpstr>Electricity affordability/ Sustainability (Cont.)</vt:lpstr>
      <vt:lpstr>Electricity affordability/ Sustainability (Cont.)</vt:lpstr>
      <vt:lpstr>Electricity affordability/ Sustainability (Cont.)</vt:lpstr>
      <vt:lpstr>Electricity affordability/ Sustainability (Cont.)</vt:lpstr>
      <vt:lpstr>PowerPoint Presentation</vt:lpstr>
      <vt:lpstr>References</vt:lpstr>
      <vt:lpstr>Thank You</vt:lpstr>
    </vt:vector>
  </TitlesOfParts>
  <Company>The University of York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Lock</dc:creator>
  <cp:lastModifiedBy>Daniela Salite</cp:lastModifiedBy>
  <cp:revision>32</cp:revision>
  <dcterms:created xsi:type="dcterms:W3CDTF">2016-10-03T14:02:28Z</dcterms:created>
  <dcterms:modified xsi:type="dcterms:W3CDTF">2020-02-07T07:18:38Z</dcterms:modified>
</cp:coreProperties>
</file>