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85" r:id="rId4"/>
    <p:sldId id="257" r:id="rId5"/>
    <p:sldId id="280" r:id="rId6"/>
    <p:sldId id="259" r:id="rId7"/>
    <p:sldId id="275" r:id="rId8"/>
    <p:sldId id="296" r:id="rId9"/>
    <p:sldId id="287" r:id="rId10"/>
    <p:sldId id="286" r:id="rId11"/>
    <p:sldId id="289" r:id="rId12"/>
    <p:sldId id="288" r:id="rId13"/>
    <p:sldId id="290" r:id="rId14"/>
    <p:sldId id="291" r:id="rId15"/>
    <p:sldId id="292" r:id="rId16"/>
    <p:sldId id="293" r:id="rId17"/>
    <p:sldId id="294" r:id="rId18"/>
    <p:sldId id="298" r:id="rId19"/>
    <p:sldId id="297" r:id="rId20"/>
    <p:sldId id="299" r:id="rId21"/>
    <p:sldId id="300" r:id="rId22"/>
    <p:sldId id="301" r:id="rId23"/>
    <p:sldId id="295" r:id="rId24"/>
    <p:sldId id="302" r:id="rId25"/>
    <p:sldId id="314" r:id="rId26"/>
    <p:sldId id="304" r:id="rId27"/>
    <p:sldId id="305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5" r:id="rId36"/>
    <p:sldId id="317" r:id="rId37"/>
    <p:sldId id="318" r:id="rId38"/>
    <p:sldId id="319" r:id="rId39"/>
    <p:sldId id="320" r:id="rId40"/>
    <p:sldId id="321" r:id="rId41"/>
    <p:sldId id="322" r:id="rId42"/>
    <p:sldId id="324" r:id="rId43"/>
    <p:sldId id="32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D1C91-9A77-49E1-A6DD-B383C0C40CC4}" type="datetimeFigureOut">
              <a:rPr lang="en-GB" smtClean="0"/>
              <a:pPr/>
              <a:t>06/12/2019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72336-1E85-40C4-BA46-97AA201838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1826-7EEC-42B0-8D0A-0E90F7B5F513}" type="datetimeFigureOut">
              <a:rPr lang="en-GB" smtClean="0"/>
              <a:pPr/>
              <a:t>06/12/2019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A4E7A-4344-46C6-9E6B-40185EFFF9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7740-B051-43CB-B1F6-DED6BA389ACE}" type="datetimeFigureOut">
              <a:rPr lang="en-GB" smtClean="0"/>
              <a:pPr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9B0D-39BB-4139-B734-4AA641180A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7740-B051-43CB-B1F6-DED6BA389ACE}" type="datetimeFigureOut">
              <a:rPr lang="en-GB" smtClean="0"/>
              <a:pPr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9B0D-39BB-4139-B734-4AA641180A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7740-B051-43CB-B1F6-DED6BA389ACE}" type="datetimeFigureOut">
              <a:rPr lang="en-GB" smtClean="0"/>
              <a:pPr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9B0D-39BB-4139-B734-4AA641180A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7740-B051-43CB-B1F6-DED6BA389ACE}" type="datetimeFigureOut">
              <a:rPr lang="en-GB" smtClean="0"/>
              <a:pPr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9B0D-39BB-4139-B734-4AA641180A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7740-B051-43CB-B1F6-DED6BA389ACE}" type="datetimeFigureOut">
              <a:rPr lang="en-GB" smtClean="0"/>
              <a:pPr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9B0D-39BB-4139-B734-4AA641180A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7740-B051-43CB-B1F6-DED6BA389ACE}" type="datetimeFigureOut">
              <a:rPr lang="en-GB" smtClean="0"/>
              <a:pPr/>
              <a:t>06/12/2019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9B0D-39BB-4139-B734-4AA641180A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7740-B051-43CB-B1F6-DED6BA389ACE}" type="datetimeFigureOut">
              <a:rPr lang="en-GB" smtClean="0"/>
              <a:pPr/>
              <a:t>06/12/2019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9B0D-39BB-4139-B734-4AA641180A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7740-B051-43CB-B1F6-DED6BA389ACE}" type="datetimeFigureOut">
              <a:rPr lang="en-GB" smtClean="0"/>
              <a:pPr/>
              <a:t>06/12/2019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9B0D-39BB-4139-B734-4AA641180A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7740-B051-43CB-B1F6-DED6BA389ACE}" type="datetimeFigureOut">
              <a:rPr lang="en-GB" smtClean="0"/>
              <a:pPr/>
              <a:t>06/12/2019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9B0D-39BB-4139-B734-4AA641180A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7740-B051-43CB-B1F6-DED6BA389ACE}" type="datetimeFigureOut">
              <a:rPr lang="en-GB" smtClean="0"/>
              <a:pPr/>
              <a:t>06/12/2019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9B0D-39BB-4139-B734-4AA641180A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7740-B051-43CB-B1F6-DED6BA389ACE}" type="datetimeFigureOut">
              <a:rPr lang="en-GB" smtClean="0"/>
              <a:pPr/>
              <a:t>06/12/2019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9B0D-39BB-4139-B734-4AA641180A1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No photo description available.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4" descr="University of Sheffield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53000" y="228600"/>
            <a:ext cx="3943350" cy="169674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47740-B051-43CB-B1F6-DED6BA389ACE}" type="datetimeFigureOut">
              <a:rPr lang="en-GB" smtClean="0"/>
              <a:pPr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C9B0D-39BB-4139-B734-4AA641180A1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22" descr="https://disabledgoimageslive.blob.core.windows.net/venues/b4b16950-62ea-2b44-ac47-ca2c65c0e66d/143ad9ab-f134-e64f-a167-bc268a4a8660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</p:spPr>
      </p:pic>
      <p:pic>
        <p:nvPicPr>
          <p:cNvPr id="20" name="Picture 26" descr="https://media-exp2.licdn.com/media-proxy/ext?w=800&amp;h=800&amp;f=n&amp;hash=Gt5hZ1rLhS2LVY%2BFAt9Rwwxg1q0%3D&amp;ora=1%2CaFBCTXdkRmpGL2lvQUFBPQ%2CxAVta5g-0R6jnhodx1Ey9KGTqAGj6E5DQJHUA3L0CHH05IbfPWjve5TffrSopEARKykFjQBne7m1SDm1FI7tL4nqeNRyiMLkLJL5aRUPbhU4hGUB5sE-Pg"/>
          <p:cNvPicPr>
            <a:picLocks noChangeAspect="1" noChangeArrowheads="1"/>
          </p:cNvPicPr>
          <p:nvPr userDrawn="1"/>
        </p:nvPicPr>
        <p:blipFill>
          <a:blip r:embed="rId16" cstate="print"/>
          <a:srcRect l="27943" b="28571"/>
          <a:stretch>
            <a:fillRect/>
          </a:stretch>
        </p:blipFill>
        <p:spPr bwMode="auto">
          <a:xfrm>
            <a:off x="1066800" y="5486400"/>
            <a:ext cx="3065349" cy="1371600"/>
          </a:xfrm>
          <a:prstGeom prst="rect">
            <a:avLst/>
          </a:prstGeom>
          <a:noFill/>
        </p:spPr>
      </p:pic>
      <p:pic>
        <p:nvPicPr>
          <p:cNvPr id="21" name="Picture 36" descr="Related imag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43600" y="5486400"/>
            <a:ext cx="1371600" cy="1371600"/>
          </a:xfrm>
          <a:prstGeom prst="rect">
            <a:avLst/>
          </a:prstGeom>
          <a:noFill/>
        </p:spPr>
      </p:pic>
      <p:pic>
        <p:nvPicPr>
          <p:cNvPr id="22" name="Picture 38" descr="photo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5486400"/>
            <a:ext cx="1098983" cy="1371600"/>
          </a:xfrm>
          <a:prstGeom prst="rect">
            <a:avLst/>
          </a:prstGeom>
          <a:noFill/>
        </p:spPr>
      </p:pic>
      <p:pic>
        <p:nvPicPr>
          <p:cNvPr id="17" name="Picture 18" descr="Image result for mass consultants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19400" y="381000"/>
            <a:ext cx="1447800" cy="1447800"/>
          </a:xfrm>
          <a:prstGeom prst="rect">
            <a:avLst/>
          </a:prstGeom>
          <a:noFill/>
        </p:spPr>
      </p:pic>
      <p:pic>
        <p:nvPicPr>
          <p:cNvPr id="18" name="Picture 20" descr="Image result for cohort plc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76717" y="381000"/>
            <a:ext cx="2573163" cy="1447800"/>
          </a:xfrm>
          <a:prstGeom prst="rect">
            <a:avLst/>
          </a:prstGeom>
          <a:noFill/>
        </p:spPr>
      </p:pic>
      <p:pic>
        <p:nvPicPr>
          <p:cNvPr id="23" name="Picture 2" descr="Image result for chess dynamics"/>
          <p:cNvPicPr>
            <a:picLocks noChangeAspect="1" noChangeArrowheads="1"/>
          </p:cNvPicPr>
          <p:nvPr userDrawn="1"/>
        </p:nvPicPr>
        <p:blipFill>
          <a:blip r:embed="rId21" cstate="print"/>
          <a:srcRect t="36000" b="36000"/>
          <a:stretch>
            <a:fillRect/>
          </a:stretch>
        </p:blipFill>
        <p:spPr bwMode="auto">
          <a:xfrm>
            <a:off x="1371600" y="1219200"/>
            <a:ext cx="457200" cy="1280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10" Type="http://schemas.openxmlformats.org/officeDocument/2006/relationships/image" Target="../media/image9.jpeg"/><Relationship Id="rId4" Type="http://schemas.openxmlformats.org/officeDocument/2006/relationships/image" Target="../media/image7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8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2" name="Picture 16" descr="No photo description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590" name="Picture 14" descr="University of Sheffield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3943350" cy="16967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Algebraic Expert System with Neural Network Concepts for Cyber, Big Data and Data Migration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Richard Rudd-</a:t>
            </a:r>
            <a:r>
              <a:rPr lang="en-GB" dirty="0" err="1" smtClean="0">
                <a:solidFill>
                  <a:schemeClr val="bg1"/>
                </a:solidFill>
              </a:rPr>
              <a:t>Orthner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err="1" smtClean="0">
                <a:solidFill>
                  <a:schemeClr val="bg1"/>
                </a:solidFill>
              </a:rPr>
              <a:t>Lyudmilla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Mihaylova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24578" name="AutoShape 2" descr="Image result for sheffiel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0" name="AutoShape 4" descr="Image result for sheffiel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Image result for sheffiel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Image result for sheffiel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6" name="AutoShape 10" descr="Image result for sheffiel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8" name="AutoShape 12" descr="Image result for sheffiel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94" name="Picture 18" descr="Image result for mass consulta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81000"/>
            <a:ext cx="1447800" cy="1447800"/>
          </a:xfrm>
          <a:prstGeom prst="rect">
            <a:avLst/>
          </a:prstGeom>
          <a:noFill/>
        </p:spPr>
      </p:pic>
      <p:pic>
        <p:nvPicPr>
          <p:cNvPr id="24596" name="Picture 20" descr="Image result for cohort pl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17" y="381000"/>
            <a:ext cx="2573163" cy="1447800"/>
          </a:xfrm>
          <a:prstGeom prst="rect">
            <a:avLst/>
          </a:prstGeom>
          <a:noFill/>
        </p:spPr>
      </p:pic>
      <p:pic>
        <p:nvPicPr>
          <p:cNvPr id="24598" name="Picture 22" descr="https://disabledgoimageslive.blob.core.windows.net/venues/b4b16950-62ea-2b44-ac47-ca2c65c0e66d/143ad9ab-f134-e64f-a167-bc268a4a86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</p:spPr>
      </p:pic>
      <p:pic>
        <p:nvPicPr>
          <p:cNvPr id="24602" name="Picture 26" descr="https://media-exp2.licdn.com/media-proxy/ext?w=800&amp;h=800&amp;f=n&amp;hash=Gt5hZ1rLhS2LVY%2BFAt9Rwwxg1q0%3D&amp;ora=1%2CaFBCTXdkRmpGL2lvQUFBPQ%2CxAVta5g-0R6jnhodx1Ey9KGTqAGj6E5DQJHUA3L0CHH05IbfPWjve5TffrSopEARKykFjQBne7m1SDm1FI7tL4nqeNRyiMLkLJL5aRUPbhU4hGUB5sE-Pg"/>
          <p:cNvPicPr>
            <a:picLocks noChangeAspect="1" noChangeArrowheads="1"/>
          </p:cNvPicPr>
          <p:nvPr/>
        </p:nvPicPr>
        <p:blipFill>
          <a:blip r:embed="rId7" cstate="print"/>
          <a:srcRect l="27943" b="28571"/>
          <a:stretch>
            <a:fillRect/>
          </a:stretch>
        </p:blipFill>
        <p:spPr bwMode="auto">
          <a:xfrm>
            <a:off x="1066800" y="5486400"/>
            <a:ext cx="3065349" cy="1371600"/>
          </a:xfrm>
          <a:prstGeom prst="rect">
            <a:avLst/>
          </a:prstGeom>
          <a:noFill/>
        </p:spPr>
      </p:pic>
      <p:sp>
        <p:nvSpPr>
          <p:cNvPr id="24606" name="AutoShape 30" descr="Image result for Lyudmila Mihay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08" name="AutoShape 32" descr="Image result for Lyudmila Mihay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10" name="AutoShape 34" descr="Image result for Lyudmila Mihay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612" name="Picture 36" descr="Related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5486400"/>
            <a:ext cx="1371600" cy="1371600"/>
          </a:xfrm>
          <a:prstGeom prst="rect">
            <a:avLst/>
          </a:prstGeom>
          <a:noFill/>
        </p:spPr>
      </p:pic>
      <p:pic>
        <p:nvPicPr>
          <p:cNvPr id="24614" name="Picture 38" descr="pho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486400"/>
            <a:ext cx="1098983" cy="1371600"/>
          </a:xfrm>
          <a:prstGeom prst="rect">
            <a:avLst/>
          </a:prstGeom>
          <a:noFill/>
        </p:spPr>
      </p:pic>
      <p:pic>
        <p:nvPicPr>
          <p:cNvPr id="22" name="Picture 2" descr="Image result for chess dynamics"/>
          <p:cNvPicPr>
            <a:picLocks noChangeAspect="1" noChangeArrowheads="1"/>
          </p:cNvPicPr>
          <p:nvPr/>
        </p:nvPicPr>
        <p:blipFill>
          <a:blip r:embed="rId10" cstate="print"/>
          <a:srcRect t="36000" b="36000"/>
          <a:stretch>
            <a:fillRect/>
          </a:stretch>
        </p:blipFill>
        <p:spPr bwMode="auto">
          <a:xfrm>
            <a:off x="1371600" y="1219200"/>
            <a:ext cx="457200" cy="12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Multi-Value, Multi-Hypothesis Approach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Traditionally: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Textual or Logic form,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Single value instance for each input,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Multi Rule,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Grades a Rule Confidence.</a:t>
            </a: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Proposed: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Algebraic form,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Multi value instance for each input,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All combinations of valid Rules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Multi Rule &amp; Multi Value combination,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Grades a Value &amp; Provides a Confidence.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Knowledge Representation (BNF)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&lt;</a:t>
            </a:r>
            <a:r>
              <a:rPr lang="en-GB" b="1" dirty="0" err="1" smtClean="0">
                <a:solidFill>
                  <a:schemeClr val="bg1"/>
                </a:solidFill>
              </a:rPr>
              <a:t>KnowledgeBase</a:t>
            </a:r>
            <a:r>
              <a:rPr lang="en-GB" b="1" dirty="0" smtClean="0">
                <a:solidFill>
                  <a:schemeClr val="bg1"/>
                </a:solidFill>
              </a:rPr>
              <a:t>&gt;	::=	 &lt;</a:t>
            </a:r>
            <a:r>
              <a:rPr lang="en-GB" b="1" dirty="0" err="1" smtClean="0">
                <a:solidFill>
                  <a:schemeClr val="bg1"/>
                </a:solidFill>
              </a:rPr>
              <a:t>AxiomAtom</a:t>
            </a:r>
            <a:r>
              <a:rPr lang="en-GB" b="1" dirty="0" smtClean="0">
                <a:solidFill>
                  <a:schemeClr val="bg1"/>
                </a:solidFill>
              </a:rPr>
              <a:t>&gt; ";" [&lt;</a:t>
            </a:r>
            <a:r>
              <a:rPr lang="en-GB" b="1" dirty="0" err="1" smtClean="0">
                <a:solidFill>
                  <a:schemeClr val="bg1"/>
                </a:solidFill>
              </a:rPr>
              <a:t>KnowledgeBase</a:t>
            </a:r>
            <a:r>
              <a:rPr lang="en-GB" b="1" dirty="0" smtClean="0">
                <a:solidFill>
                  <a:schemeClr val="bg1"/>
                </a:solidFill>
              </a:rPr>
              <a:t>&gt;] ;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&lt;</a:t>
            </a:r>
            <a:r>
              <a:rPr lang="en-GB" b="1" dirty="0" err="1" smtClean="0">
                <a:solidFill>
                  <a:schemeClr val="bg1"/>
                </a:solidFill>
              </a:rPr>
              <a:t>AxiomAtom</a:t>
            </a:r>
            <a:r>
              <a:rPr lang="en-GB" b="1" dirty="0" smtClean="0">
                <a:solidFill>
                  <a:schemeClr val="bg1"/>
                </a:solidFill>
              </a:rPr>
              <a:t>&gt;	::=	&lt;Symbol&gt; "=" &lt;Expression&gt; </a:t>
            </a:r>
          </a:p>
          <a:p>
            <a:pPr lvl="1">
              <a:buNone/>
            </a:pPr>
            <a:r>
              <a:rPr lang="en-GB" b="1" dirty="0" smtClean="0">
                <a:solidFill>
                  <a:schemeClr val="bg1"/>
                </a:solidFill>
              </a:rPr>
              <a:t>[ "When" &lt;Expression&gt; ] [ "Security" &lt;Integer&gt; ]  [ "Confidence" &lt;Expression&gt; ] ;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&lt;Symbol&gt;	::=	&lt;Identifier&gt; ;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&lt;Literal&gt;	::=	&lt;Real&gt; | &lt;Integer&gt; ;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&lt;Expression&gt;	::=	&lt;Term&gt; [ &lt;Relation&gt; &lt;Expression&gt; ] ;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&lt;Relation&gt;	::=	"&lt;" | "&lt;=" | "==" | "&gt;=" | "&gt;" | "!=" ;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&lt;Term&gt;		::= 	&lt;Factor&gt; [ &lt;Operator&gt; &lt;Expression&gt; ] ;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&lt;Operator&gt;	::=	"+" | "-" ;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&lt;Factor&gt;		::=	&lt;Quantity&gt; [ "*" | "/" &lt;Expression&gt; ] ;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&lt;Quantity&gt;	::=	&lt;Value&gt;  [ "&amp;&amp;" | "||" &lt;Expression&gt; ] ;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&lt;Value&gt;		::=	[ &lt;Operator&gt; ] &lt;Parameter&gt; ;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&lt;Parameter&gt;	::=	  &lt;Symbol&gt; | &lt;Function&gt; | &lt;Literal&gt; | 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"(" &lt;Expression&gt; ")" ;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&lt;Function&gt;	::=	&lt;Symbol&gt; "(" [ &lt;</a:t>
            </a:r>
            <a:r>
              <a:rPr lang="en-GB" b="1" dirty="0" err="1" smtClean="0">
                <a:solidFill>
                  <a:schemeClr val="bg1"/>
                </a:solidFill>
              </a:rPr>
              <a:t>ParameterList</a:t>
            </a:r>
            <a:r>
              <a:rPr lang="en-GB" b="1" dirty="0" smtClean="0">
                <a:solidFill>
                  <a:schemeClr val="bg1"/>
                </a:solidFill>
              </a:rPr>
              <a:t>&gt; ] ")" ;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&lt;</a:t>
            </a:r>
            <a:r>
              <a:rPr lang="en-GB" b="1" dirty="0" err="1" smtClean="0">
                <a:solidFill>
                  <a:schemeClr val="bg1"/>
                </a:solidFill>
              </a:rPr>
              <a:t>ParameterList</a:t>
            </a:r>
            <a:r>
              <a:rPr lang="en-GB" b="1" dirty="0" smtClean="0">
                <a:solidFill>
                  <a:schemeClr val="bg1"/>
                </a:solidFill>
              </a:rPr>
              <a:t>&gt;	::=	&lt;Expression&gt; [ "," &lt;</a:t>
            </a:r>
            <a:r>
              <a:rPr lang="en-GB" b="1" dirty="0" err="1" smtClean="0">
                <a:solidFill>
                  <a:schemeClr val="bg1"/>
                </a:solidFill>
              </a:rPr>
              <a:t>ParameterList</a:t>
            </a:r>
            <a:r>
              <a:rPr lang="en-GB" b="1" dirty="0" smtClean="0">
                <a:solidFill>
                  <a:schemeClr val="bg1"/>
                </a:solidFill>
              </a:rPr>
              <a:t>&gt; ] ;</a:t>
            </a:r>
          </a:p>
          <a:p>
            <a:pPr lvl="1">
              <a:buNone/>
            </a:pPr>
            <a:endParaRPr lang="en-GB" b="1" dirty="0" smtClean="0">
              <a:solidFill>
                <a:schemeClr val="bg1"/>
              </a:solidFill>
            </a:endParaRPr>
          </a:p>
          <a:p>
            <a:pPr lvl="2"/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Algebraic Representation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Node Structure: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A Hierarchical structure,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Forming an ANN Computational Graph: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Binary Tree,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But Dependant Parameters are set below the node:</a:t>
            </a:r>
          </a:p>
          <a:p>
            <a:pPr lvl="3"/>
            <a:r>
              <a:rPr lang="en-GB" b="1" dirty="0" smtClean="0">
                <a:solidFill>
                  <a:schemeClr val="bg1"/>
                </a:solidFill>
              </a:rPr>
              <a:t>Allowing more than two parameters.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Number of input Value permutations,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Reverse Polish Expression,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Security Caveats Tracking,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Value Confidence Weighting Tracking.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Building a Computational Graph (Reverse Polish Expressions)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Execution Order: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Recursive Operation, 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Breadth then depth node order,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From the Leaf to Root.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Computational Graph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Fact value (Atom) are added to Rules (Axioms) 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Alternative values for Facts are compiled into a list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Single Tree (of </a:t>
            </a:r>
            <a:r>
              <a:rPr lang="en-GB" b="1" dirty="0" err="1" smtClean="0">
                <a:solidFill>
                  <a:schemeClr val="bg1"/>
                </a:solidFill>
              </a:rPr>
              <a:t>theforest</a:t>
            </a:r>
            <a:r>
              <a:rPr lang="en-GB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Each node in the BNF is inserted above unless BODMAS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Forms Reverse Polish Expressions in execution order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Default Values: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Security Caveat 0x00000000 (No Caveat),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Confidence 1.0 (100%).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Each File compartment  loaded in order: Defines, Raw, Information and Intelligence (Defines, Input, Hidden and Output layers)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Evaluation of  Graph with node types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Nodes execution dependant on Type: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Literal</a:t>
            </a:r>
          </a:p>
          <a:p>
            <a:pPr lvl="2"/>
            <a:endParaRPr lang="en-GB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GB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Operators &amp; Functions</a:t>
            </a:r>
          </a:p>
          <a:p>
            <a:pPr lvl="2"/>
            <a:endParaRPr lang="en-GB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GB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GB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Variables</a:t>
            </a:r>
          </a:p>
          <a:p>
            <a:pPr lvl="2"/>
            <a:endParaRPr lang="en-GB" b="1" dirty="0" smtClean="0">
              <a:solidFill>
                <a:schemeClr val="bg1"/>
              </a:solidFill>
            </a:endParaRPr>
          </a:p>
          <a:p>
            <a:pPr lvl="2"/>
            <a:endParaRPr lang="en-GB" b="1" dirty="0" smtClean="0">
              <a:solidFill>
                <a:schemeClr val="bg1"/>
              </a:solidFill>
            </a:endParaRPr>
          </a:p>
          <a:p>
            <a:pPr lvl="2"/>
            <a:endParaRPr lang="en-GB" b="1" dirty="0" smtClean="0">
              <a:solidFill>
                <a:schemeClr val="bg1"/>
              </a:solidFill>
            </a:endParaRPr>
          </a:p>
          <a:p>
            <a:pPr lvl="2"/>
            <a:endParaRPr lang="en-GB" b="1" dirty="0" smtClean="0">
              <a:solidFill>
                <a:schemeClr val="bg1"/>
              </a:solidFill>
            </a:endParaRP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4000" t="48140" r="57000" b="41628"/>
          <a:stretch>
            <a:fillRect/>
          </a:stretch>
        </p:blipFill>
        <p:spPr bwMode="auto">
          <a:xfrm>
            <a:off x="2286000" y="19812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4000" t="47209" r="54000" b="42558"/>
          <a:stretch>
            <a:fillRect/>
          </a:stretch>
        </p:blipFill>
        <p:spPr bwMode="auto">
          <a:xfrm>
            <a:off x="2286000" y="31242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 l="4000" t="40698" r="54500" b="37907"/>
          <a:stretch>
            <a:fillRect/>
          </a:stretch>
        </p:blipFill>
        <p:spPr bwMode="auto">
          <a:xfrm>
            <a:off x="2286000" y="4267200"/>
            <a:ext cx="632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Estimating a Value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Probability Trees: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Confidences were multiplied longitudinally,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Add operation is used laterally as Histogram.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Centre of Gravity: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Provides a perfected value,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Inverse Provides a perfected Confidence.</a:t>
            </a:r>
          </a:p>
          <a:p>
            <a:pPr lvl="2"/>
            <a:endParaRPr lang="en-GB" b="1" dirty="0" smtClean="0">
              <a:solidFill>
                <a:schemeClr val="bg1"/>
              </a:solidFill>
            </a:endParaRPr>
          </a:p>
          <a:p>
            <a:pPr lvl="2"/>
            <a:endParaRPr lang="en-GB" b="1" dirty="0" smtClean="0">
              <a:solidFill>
                <a:schemeClr val="bg1"/>
              </a:solidFill>
            </a:endParaRPr>
          </a:p>
          <a:p>
            <a:pPr lvl="2"/>
            <a:endParaRPr lang="en-GB" b="1" dirty="0" smtClean="0">
              <a:solidFill>
                <a:schemeClr val="bg1"/>
              </a:solidFill>
            </a:endParaRPr>
          </a:p>
          <a:p>
            <a:pPr lvl="2"/>
            <a:endParaRPr lang="en-GB" b="1" dirty="0" smtClean="0">
              <a:solidFill>
                <a:schemeClr val="bg1"/>
              </a:solidFill>
            </a:endParaRPr>
          </a:p>
          <a:p>
            <a:pPr lvl="2"/>
            <a:endParaRPr lang="en-GB" b="1" dirty="0" smtClean="0">
              <a:solidFill>
                <a:schemeClr val="bg1"/>
              </a:solidFill>
            </a:endParaRPr>
          </a:p>
          <a:p>
            <a:pPr lvl="2"/>
            <a:endParaRPr lang="en-GB" b="1" dirty="0" smtClean="0">
              <a:solidFill>
                <a:schemeClr val="bg1"/>
              </a:solidFill>
            </a:endParaRPr>
          </a:p>
          <a:p>
            <a:pPr lvl="2"/>
            <a:endParaRPr lang="en-GB" b="1" dirty="0" smtClean="0">
              <a:solidFill>
                <a:schemeClr val="bg1"/>
              </a:solidFill>
            </a:endParaRPr>
          </a:p>
          <a:p>
            <a:pPr lvl="2"/>
            <a:endParaRPr lang="en-GB" b="1" dirty="0" smtClean="0">
              <a:solidFill>
                <a:schemeClr val="bg1"/>
              </a:solidFill>
            </a:endParaRPr>
          </a:p>
          <a:p>
            <a:pPr lvl="2"/>
            <a:endParaRPr lang="en-GB" b="1" dirty="0" smtClean="0">
              <a:solidFill>
                <a:schemeClr val="bg1"/>
              </a:solidFill>
            </a:endParaRP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.</a:t>
            </a:r>
          </a:p>
          <a:p>
            <a:pPr lvl="2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3500" t="38837" r="12000" b="23953"/>
          <a:stretch>
            <a:fillRect/>
          </a:stretch>
        </p:blipFill>
        <p:spPr bwMode="auto">
          <a:xfrm>
            <a:off x="2133600" y="3581400"/>
            <a:ext cx="678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Decision Trees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Similar to Traditional Expert systems: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Decision trees: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Build Valid Populations,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Guard Equation,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“When” Clause.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If Unknown is used as a valid value: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Then more Rules can be activated:</a:t>
            </a:r>
          </a:p>
          <a:p>
            <a:pPr lvl="3"/>
            <a:r>
              <a:rPr lang="en-GB" b="1" dirty="0" smtClean="0">
                <a:solidFill>
                  <a:schemeClr val="bg1"/>
                </a:solidFill>
              </a:rPr>
              <a:t>Meaning that the result is with respect to larger population,</a:t>
            </a:r>
          </a:p>
          <a:p>
            <a:pPr lvl="3"/>
            <a:r>
              <a:rPr lang="en-GB" b="1" dirty="0" smtClean="0">
                <a:solidFill>
                  <a:schemeClr val="bg1"/>
                </a:solidFill>
              </a:rPr>
              <a:t>When Known value used it can be a smaller population.</a:t>
            </a:r>
          </a:p>
          <a:p>
            <a:pPr>
              <a:buNone/>
            </a:pPr>
            <a:endParaRPr lang="en-GB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l="23000" t="36047" r="51000" b="18372"/>
          <a:stretch>
            <a:fillRect/>
          </a:stretch>
        </p:blipFill>
        <p:spPr bwMode="auto">
          <a:xfrm>
            <a:off x="5514392" y="3352800"/>
            <a:ext cx="347720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Illustrative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SpeedofLight</a:t>
            </a:r>
            <a:r>
              <a:rPr lang="en-GB" b="1" dirty="0" smtClean="0">
                <a:solidFill>
                  <a:schemeClr val="bg1"/>
                </a:solidFill>
              </a:rPr>
              <a:t> = 299792458.0;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Symbol Table</a:t>
            </a:r>
          </a:p>
          <a:p>
            <a:endParaRPr lang="en-GB" b="1" dirty="0" smtClean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3558" t="50108" r="44058" b="37442"/>
          <a:stretch>
            <a:fillRect/>
          </a:stretch>
        </p:blipFill>
        <p:spPr bwMode="auto">
          <a:xfrm>
            <a:off x="3200400" y="2209800"/>
            <a:ext cx="579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Illustrative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Symbol Table Node (</a:t>
            </a:r>
            <a:r>
              <a:rPr lang="en-GB" b="1" dirty="0" err="1" smtClean="0">
                <a:solidFill>
                  <a:schemeClr val="bg1"/>
                </a:solidFill>
              </a:rPr>
              <a:t>aNode</a:t>
            </a:r>
            <a:r>
              <a:rPr lang="en-GB" b="1" dirty="0" smtClean="0">
                <a:solidFill>
                  <a:schemeClr val="bg1"/>
                </a:solidFill>
              </a:rPr>
              <a:t>):</a:t>
            </a:r>
          </a:p>
          <a:p>
            <a:pPr lvl="1">
              <a:tabLst>
                <a:tab pos="32004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Ref Name	Unique Symbol name reference.</a:t>
            </a:r>
          </a:p>
          <a:p>
            <a:pPr lvl="1">
              <a:tabLst>
                <a:tab pos="32004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Type	Symbol node type.</a:t>
            </a:r>
          </a:p>
          <a:p>
            <a:pPr lvl="1">
              <a:tabLst>
                <a:tab pos="32004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Semantic	</a:t>
            </a:r>
            <a:r>
              <a:rPr lang="en-GB" b="1" dirty="0" err="1" smtClean="0">
                <a:solidFill>
                  <a:schemeClr val="bg1"/>
                </a:solidFill>
              </a:rPr>
              <a:t>Semantic</a:t>
            </a:r>
            <a:r>
              <a:rPr lang="en-GB" b="1" dirty="0" smtClean="0">
                <a:solidFill>
                  <a:schemeClr val="bg1"/>
                </a:solidFill>
              </a:rPr>
              <a:t> function indicator.</a:t>
            </a:r>
          </a:p>
          <a:p>
            <a:pPr lvl="1">
              <a:tabLst>
                <a:tab pos="32004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Value </a:t>
            </a:r>
            <a:r>
              <a:rPr lang="en-GB" b="1" dirty="0" err="1" smtClean="0">
                <a:solidFill>
                  <a:schemeClr val="bg1"/>
                </a:solidFill>
              </a:rPr>
              <a:t>Ptr</a:t>
            </a:r>
            <a:r>
              <a:rPr lang="en-GB" b="1" dirty="0" smtClean="0">
                <a:solidFill>
                  <a:schemeClr val="bg1"/>
                </a:solidFill>
              </a:rPr>
              <a:t>	Initial value in the linked list.</a:t>
            </a:r>
          </a:p>
          <a:p>
            <a:pPr lvl="1">
              <a:tabLst>
                <a:tab pos="32004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Security	</a:t>
            </a:r>
            <a:r>
              <a:rPr lang="en-GB" b="1" dirty="0" err="1" smtClean="0">
                <a:solidFill>
                  <a:schemeClr val="bg1"/>
                </a:solidFill>
              </a:rPr>
              <a:t>Security</a:t>
            </a:r>
            <a:r>
              <a:rPr lang="en-GB" b="1" dirty="0" smtClean="0">
                <a:solidFill>
                  <a:schemeClr val="bg1"/>
                </a:solidFill>
              </a:rPr>
              <a:t> tracking value.</a:t>
            </a:r>
          </a:p>
          <a:p>
            <a:pPr lvl="1">
              <a:tabLst>
                <a:tab pos="32004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Confidence	Graded confidence value.</a:t>
            </a:r>
          </a:p>
          <a:p>
            <a:pPr lvl="1">
              <a:tabLst>
                <a:tab pos="32004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Left, Right 	Next Tree pointers.</a:t>
            </a:r>
          </a:p>
          <a:p>
            <a:pPr lvl="1">
              <a:tabLst>
                <a:tab pos="32004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2004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2004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.</a:t>
            </a:r>
          </a:p>
          <a:p>
            <a:endParaRPr lang="en-GB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Illustrative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Value Linked List Node:</a:t>
            </a:r>
          </a:p>
          <a:p>
            <a:pPr lvl="1">
              <a:tabLst>
                <a:tab pos="26289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The Value	</a:t>
            </a:r>
            <a:r>
              <a:rPr lang="en-GB" b="1" dirty="0" err="1" smtClean="0">
                <a:solidFill>
                  <a:schemeClr val="bg1"/>
                </a:solidFill>
              </a:rPr>
              <a:t>Value</a:t>
            </a:r>
            <a:r>
              <a:rPr lang="en-GB" b="1" dirty="0" smtClean="0">
                <a:solidFill>
                  <a:schemeClr val="bg1"/>
                </a:solidFill>
              </a:rPr>
              <a:t> of this value permutation.</a:t>
            </a:r>
          </a:p>
          <a:p>
            <a:pPr lvl="1">
              <a:tabLst>
                <a:tab pos="26289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Confidence	</a:t>
            </a:r>
            <a:r>
              <a:rPr lang="en-GB" b="1" dirty="0" err="1" smtClean="0">
                <a:solidFill>
                  <a:schemeClr val="bg1"/>
                </a:solidFill>
              </a:rPr>
              <a:t>Confidence</a:t>
            </a:r>
            <a:r>
              <a:rPr lang="en-GB" b="1" dirty="0" smtClean="0">
                <a:solidFill>
                  <a:schemeClr val="bg1"/>
                </a:solidFill>
              </a:rPr>
              <a:t> of this Value.</a:t>
            </a:r>
          </a:p>
          <a:p>
            <a:pPr lvl="1">
              <a:tabLst>
                <a:tab pos="26289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Security	</a:t>
            </a:r>
            <a:r>
              <a:rPr lang="en-GB" b="1" dirty="0" err="1" smtClean="0">
                <a:solidFill>
                  <a:schemeClr val="bg1"/>
                </a:solidFill>
              </a:rPr>
              <a:t>Security</a:t>
            </a:r>
            <a:r>
              <a:rPr lang="en-GB" b="1" dirty="0" smtClean="0">
                <a:solidFill>
                  <a:schemeClr val="bg1"/>
                </a:solidFill>
              </a:rPr>
              <a:t> Caveats Tracking.</a:t>
            </a:r>
          </a:p>
          <a:p>
            <a:pPr lvl="1">
              <a:tabLst>
                <a:tab pos="26289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Origin 1	Where value was calculated from.</a:t>
            </a:r>
          </a:p>
          <a:p>
            <a:pPr lvl="1">
              <a:tabLst>
                <a:tab pos="26289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Origin 2	Where value was calculated from.</a:t>
            </a:r>
          </a:p>
          <a:p>
            <a:pPr lvl="1">
              <a:tabLst>
                <a:tab pos="26289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Next	Pointer to the Next value in the linked list.</a:t>
            </a:r>
          </a:p>
          <a:p>
            <a:pPr lvl="1">
              <a:tabLst>
                <a:tab pos="26289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26289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26289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26289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.</a:t>
            </a:r>
          </a:p>
          <a:p>
            <a:endParaRPr lang="en-GB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Running Order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Introduction: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Motivation,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Novelty,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Other works in this area.</a:t>
            </a: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Reasoning for the form: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Mapping of Human reasoning to Computational Techniques (Intel Life Cycle &amp; ANN Structure),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Input Representation,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Multi-Value, Multi-Hypothesis Approach.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Illustrative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 Hierarchical Node:</a:t>
            </a:r>
          </a:p>
          <a:p>
            <a:pPr lvl="1">
              <a:tabLst>
                <a:tab pos="34290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Value List </a:t>
            </a:r>
            <a:r>
              <a:rPr lang="en-GB" b="1" dirty="0" err="1" smtClean="0">
                <a:solidFill>
                  <a:schemeClr val="bg1"/>
                </a:solidFill>
              </a:rPr>
              <a:t>Ptr</a:t>
            </a:r>
            <a:r>
              <a:rPr lang="en-GB" b="1" dirty="0" smtClean="0">
                <a:solidFill>
                  <a:schemeClr val="bg1"/>
                </a:solidFill>
              </a:rPr>
              <a:t>    	Calculated values linked list.</a:t>
            </a:r>
          </a:p>
          <a:p>
            <a:pPr lvl="1">
              <a:tabLst>
                <a:tab pos="34290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Member </a:t>
            </a:r>
            <a:r>
              <a:rPr lang="en-GB" b="1" dirty="0" err="1" smtClean="0">
                <a:solidFill>
                  <a:schemeClr val="bg1"/>
                </a:solidFill>
              </a:rPr>
              <a:t>Ptr</a:t>
            </a:r>
            <a:r>
              <a:rPr lang="en-GB" b="1" dirty="0" smtClean="0">
                <a:solidFill>
                  <a:schemeClr val="bg1"/>
                </a:solidFill>
              </a:rPr>
              <a:t>     	Pointer to Symbol table node.</a:t>
            </a:r>
          </a:p>
          <a:p>
            <a:pPr lvl="1">
              <a:tabLst>
                <a:tab pos="34290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Guard Hierarchal	Guard Equation.</a:t>
            </a:r>
          </a:p>
          <a:p>
            <a:pPr lvl="1">
              <a:tabLst>
                <a:tab pos="34290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Below, </a:t>
            </a:r>
            <a:r>
              <a:rPr lang="en-GB" b="1" dirty="0" err="1" smtClean="0">
                <a:solidFill>
                  <a:schemeClr val="bg1"/>
                </a:solidFill>
              </a:rPr>
              <a:t>SameLevel</a:t>
            </a:r>
            <a:r>
              <a:rPr lang="en-GB" b="1" dirty="0" smtClean="0">
                <a:solidFill>
                  <a:schemeClr val="bg1"/>
                </a:solidFill>
              </a:rPr>
              <a:t>	Linked node tree pointers.</a:t>
            </a: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.</a:t>
            </a:r>
          </a:p>
          <a:p>
            <a:endParaRPr lang="en-GB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Illustrative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Node Linkage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.</a:t>
            </a:r>
          </a:p>
          <a:p>
            <a:endParaRPr lang="en-GB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1500" t="26977" r="12000" b="20930"/>
          <a:stretch>
            <a:fillRect/>
          </a:stretch>
        </p:blipFill>
        <p:spPr bwMode="auto">
          <a:xfrm>
            <a:off x="1600200" y="2133600"/>
            <a:ext cx="7086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Illustrative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BODMAS Example 1+2/3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endParaRPr lang="en-GB" b="1" dirty="0" smtClean="0">
              <a:solidFill>
                <a:schemeClr val="bg1"/>
              </a:solidFill>
            </a:endParaRPr>
          </a:p>
          <a:p>
            <a:pPr lvl="1">
              <a:tabLst>
                <a:tab pos="34290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Forms the Reverse Polish Expression:</a:t>
            </a:r>
          </a:p>
          <a:p>
            <a:pPr lvl="2">
              <a:tabLst>
                <a:tab pos="3429000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2 3 / 1 + =  a [1.66667]</a:t>
            </a:r>
          </a:p>
          <a:p>
            <a:endParaRPr lang="en-GB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1500" t="28837" r="12000" b="33023"/>
          <a:stretch>
            <a:fillRect/>
          </a:stretch>
        </p:blipFill>
        <p:spPr bwMode="auto">
          <a:xfrm>
            <a:off x="1676400" y="20574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Multiple Hidden layers can be combined for use as Deep Learning,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Confidences: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Not of truth (Value’s Probability match to </a:t>
            </a:r>
            <a:r>
              <a:rPr lang="en-GB" b="1" dirty="0" err="1" smtClean="0">
                <a:solidFill>
                  <a:schemeClr val="bg1"/>
                </a:solidFill>
              </a:rPr>
              <a:t>knowlwge</a:t>
            </a:r>
            <a:r>
              <a:rPr lang="en-GB" b="1" dirty="0" smtClean="0">
                <a:solidFill>
                  <a:schemeClr val="bg1"/>
                </a:solidFill>
              </a:rPr>
              <a:t>),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But matches of a value to results from many rules: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Matched to established understanding that are numerically confirming.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Histogram is consistent with a probability tree: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Highest score for numerical convergence.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Confidence Values takes the distribution into account from the whole valid population.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pPr lvl="1"/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Can be used for irregular data,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Can be used for data migration,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Mixed concept structure with ANNs,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Supports decision trees: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May map to rule extraction.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Modernised Expert system: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Algebraic form,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Computational Graph structure closer to ANN,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Provides confidences,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Part of a research thread for solving intractable  problems.</a:t>
            </a:r>
          </a:p>
          <a:p>
            <a:pPr lvl="1"/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Demonstration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Published source provides: on image or antenna type but provides the values for: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Spot Frequency of:		9.374GHz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Operational Bandwidth of:	14MHz</a:t>
            </a:r>
          </a:p>
          <a:p>
            <a:pPr lvl="1"/>
            <a:r>
              <a:rPr lang="en-GB" b="1" dirty="0" err="1" smtClean="0">
                <a:solidFill>
                  <a:schemeClr val="bg1"/>
                </a:solidFill>
              </a:rPr>
              <a:t>Beamwidth</a:t>
            </a:r>
            <a:r>
              <a:rPr lang="en-GB" b="1" dirty="0" smtClean="0">
                <a:solidFill>
                  <a:schemeClr val="bg1"/>
                </a:solidFill>
              </a:rPr>
              <a:t> of:		2.0degrees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Antenna Diameter:	1.0m</a:t>
            </a: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And we want to get a Best Values for: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Antenna Gain 		in </a:t>
            </a:r>
            <a:r>
              <a:rPr lang="en-GB" b="1" dirty="0" err="1" smtClean="0">
                <a:solidFill>
                  <a:schemeClr val="bg1"/>
                </a:solidFill>
              </a:rPr>
              <a:t>dBi</a:t>
            </a:r>
            <a:r>
              <a:rPr lang="en-GB" b="1" dirty="0" smtClean="0">
                <a:solidFill>
                  <a:schemeClr val="bg1"/>
                </a:solidFill>
              </a:rPr>
              <a:t>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Antenna Efficiency 	in %,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Carrier Frequency 		in </a:t>
            </a:r>
            <a:r>
              <a:rPr lang="en-GB" b="1" dirty="0" err="1" smtClean="0">
                <a:solidFill>
                  <a:schemeClr val="bg1"/>
                </a:solidFill>
              </a:rPr>
              <a:t>MHz.</a:t>
            </a:r>
            <a:endParaRPr lang="en-GB" b="1" dirty="0" smtClean="0">
              <a:solidFill>
                <a:schemeClr val="bg1"/>
              </a:solidFill>
            </a:endParaRP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So we can look for a match in our “operating environment” and model the systems performance in Software.</a:t>
            </a: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pPr lvl="1"/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Definition Knowledgebase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TRUE=1;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FALSE=0;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err="1" smtClean="0">
                <a:solidFill>
                  <a:schemeClr val="bg1"/>
                </a:solidFill>
              </a:rPr>
              <a:t>SpeedOfLight</a:t>
            </a:r>
            <a:r>
              <a:rPr lang="en-GB" b="1" dirty="0" smtClean="0">
                <a:solidFill>
                  <a:schemeClr val="bg1"/>
                </a:solidFill>
              </a:rPr>
              <a:t> = 299792458.0;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Hz  = 1.0;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KHz = Hz  * 1000.0;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MHz = KHz * 1000.0;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GHz = MHz * 1000.0;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err="1" smtClean="0">
                <a:solidFill>
                  <a:schemeClr val="bg1"/>
                </a:solidFill>
              </a:rPr>
              <a:t>DegToRad</a:t>
            </a:r>
            <a:r>
              <a:rPr lang="en-GB" b="1" dirty="0" smtClean="0">
                <a:solidFill>
                  <a:schemeClr val="bg1"/>
                </a:solidFill>
              </a:rPr>
              <a:t> = pi()/180.0;</a:t>
            </a:r>
          </a:p>
          <a:p>
            <a:r>
              <a:rPr lang="en-GB" b="1" dirty="0" err="1" smtClean="0">
                <a:solidFill>
                  <a:schemeClr val="bg1"/>
                </a:solidFill>
              </a:rPr>
              <a:t>RadToDeg</a:t>
            </a:r>
            <a:r>
              <a:rPr lang="en-GB" b="1" dirty="0" smtClean="0">
                <a:solidFill>
                  <a:schemeClr val="bg1"/>
                </a:solidFill>
              </a:rPr>
              <a:t> = 180.0/pi();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Input Layer Knowledgebase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Database Record:</a:t>
            </a:r>
          </a:p>
          <a:p>
            <a:r>
              <a:rPr lang="en-GB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MinFrequency</a:t>
            </a:r>
            <a:r>
              <a:rPr lang="en-GB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    </a:t>
            </a:r>
            <a:r>
              <a:rPr lang="en-GB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MaxFrequency</a:t>
            </a:r>
            <a:r>
              <a:rPr lang="en-GB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    </a:t>
            </a:r>
            <a:r>
              <a:rPr lang="en-GB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BeamWidth</a:t>
            </a:r>
            <a:r>
              <a:rPr lang="en-GB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AntennaDiameter</a:t>
            </a:r>
            <a:endParaRPr lang="en-GB" sz="16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9.374*GHz - 7*MHz,9.374*GHz + 7*MHz,2.0,       1.0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Input Layer for record:</a:t>
            </a:r>
          </a:p>
          <a:p>
            <a:pPr lvl="1"/>
            <a:r>
              <a:rPr lang="en-GB" dirty="0" err="1" smtClean="0">
                <a:solidFill>
                  <a:schemeClr val="bg1"/>
                </a:solidFill>
              </a:rPr>
              <a:t>MinFrequency</a:t>
            </a:r>
            <a:r>
              <a:rPr lang="en-GB" dirty="0" smtClean="0">
                <a:solidFill>
                  <a:schemeClr val="bg1"/>
                </a:solidFill>
              </a:rPr>
              <a:t> = 9.374*GHz - 7*MHz;</a:t>
            </a:r>
          </a:p>
          <a:p>
            <a:pPr lvl="1"/>
            <a:r>
              <a:rPr lang="en-GB" dirty="0" err="1" smtClean="0">
                <a:solidFill>
                  <a:schemeClr val="bg1"/>
                </a:solidFill>
              </a:rPr>
              <a:t>MaxFrequency</a:t>
            </a:r>
            <a:r>
              <a:rPr lang="en-GB" dirty="0" smtClean="0">
                <a:solidFill>
                  <a:schemeClr val="bg1"/>
                </a:solidFill>
              </a:rPr>
              <a:t> = 9.374*GHz + 7*MHz;   </a:t>
            </a:r>
          </a:p>
          <a:p>
            <a:pPr lvl="1"/>
            <a:r>
              <a:rPr lang="en-GB" dirty="0" err="1" smtClean="0">
                <a:solidFill>
                  <a:schemeClr val="bg1"/>
                </a:solidFill>
              </a:rPr>
              <a:t>BeamWidth</a:t>
            </a:r>
            <a:r>
              <a:rPr lang="en-GB" dirty="0" smtClean="0">
                <a:solidFill>
                  <a:schemeClr val="bg1"/>
                </a:solidFill>
              </a:rPr>
              <a:t> = 2.0;</a:t>
            </a:r>
          </a:p>
          <a:p>
            <a:pPr lvl="1"/>
            <a:r>
              <a:rPr lang="en-GB" dirty="0" err="1" smtClean="0">
                <a:solidFill>
                  <a:schemeClr val="bg1"/>
                </a:solidFill>
              </a:rPr>
              <a:t>AntennaDiameter</a:t>
            </a:r>
            <a:r>
              <a:rPr lang="en-GB" dirty="0" smtClean="0">
                <a:solidFill>
                  <a:schemeClr val="bg1"/>
                </a:solidFill>
              </a:rPr>
              <a:t> = 1.0;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Hidden Layer Knowledgebase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CentreCarrier</a:t>
            </a:r>
            <a:r>
              <a:rPr lang="en-GB" b="1" dirty="0" smtClean="0">
                <a:solidFill>
                  <a:schemeClr val="bg1"/>
                </a:solidFill>
              </a:rPr>
              <a:t>     = (</a:t>
            </a:r>
            <a:r>
              <a:rPr lang="en-GB" b="1" dirty="0" err="1" smtClean="0">
                <a:solidFill>
                  <a:schemeClr val="bg1"/>
                </a:solidFill>
              </a:rPr>
              <a:t>MaxFrequency</a:t>
            </a:r>
            <a:r>
              <a:rPr lang="en-GB" b="1" dirty="0" smtClean="0">
                <a:solidFill>
                  <a:schemeClr val="bg1"/>
                </a:solidFill>
              </a:rPr>
              <a:t> + </a:t>
            </a:r>
            <a:r>
              <a:rPr lang="en-GB" b="1" dirty="0" err="1" smtClean="0">
                <a:solidFill>
                  <a:schemeClr val="bg1"/>
                </a:solidFill>
              </a:rPr>
              <a:t>MinFrequency</a:t>
            </a:r>
            <a:r>
              <a:rPr lang="en-GB" b="1" dirty="0" smtClean="0">
                <a:solidFill>
                  <a:schemeClr val="bg1"/>
                </a:solidFill>
              </a:rPr>
              <a:t>) / 2.0;</a:t>
            </a:r>
          </a:p>
          <a:p>
            <a:r>
              <a:rPr lang="en-GB" b="1" dirty="0" err="1" smtClean="0">
                <a:solidFill>
                  <a:schemeClr val="bg1"/>
                </a:solidFill>
              </a:rPr>
              <a:t>WaveLength</a:t>
            </a:r>
            <a:r>
              <a:rPr lang="en-GB" b="1" dirty="0" smtClean="0">
                <a:solidFill>
                  <a:schemeClr val="bg1"/>
                </a:solidFill>
              </a:rPr>
              <a:t>       = </a:t>
            </a:r>
            <a:r>
              <a:rPr lang="en-GB" b="1" dirty="0" err="1" smtClean="0">
                <a:solidFill>
                  <a:schemeClr val="bg1"/>
                </a:solidFill>
              </a:rPr>
              <a:t>SpeedOfLight</a:t>
            </a:r>
            <a:r>
              <a:rPr lang="en-GB" b="1" dirty="0" smtClean="0">
                <a:solidFill>
                  <a:schemeClr val="bg1"/>
                </a:solidFill>
              </a:rPr>
              <a:t> / </a:t>
            </a:r>
            <a:r>
              <a:rPr lang="en-GB" b="1" dirty="0" err="1" smtClean="0">
                <a:solidFill>
                  <a:schemeClr val="bg1"/>
                </a:solidFill>
              </a:rPr>
              <a:t>CentreCarrier</a:t>
            </a:r>
            <a:r>
              <a:rPr lang="en-GB" b="1" dirty="0" smtClean="0">
                <a:solidFill>
                  <a:schemeClr val="bg1"/>
                </a:solidFill>
              </a:rPr>
              <a:t>;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err="1" smtClean="0">
                <a:solidFill>
                  <a:schemeClr val="bg1"/>
                </a:solidFill>
              </a:rPr>
              <a:t>BeamWidth</a:t>
            </a:r>
            <a:r>
              <a:rPr lang="en-GB" b="1" dirty="0" smtClean="0">
                <a:solidFill>
                  <a:schemeClr val="bg1"/>
                </a:solidFill>
              </a:rPr>
              <a:t>  = 72.0 * </a:t>
            </a:r>
            <a:r>
              <a:rPr lang="en-GB" b="1" dirty="0" err="1" smtClean="0">
                <a:solidFill>
                  <a:schemeClr val="bg1"/>
                </a:solidFill>
              </a:rPr>
              <a:t>WaveLength</a:t>
            </a:r>
            <a:r>
              <a:rPr lang="en-GB" b="1" dirty="0" smtClean="0">
                <a:solidFill>
                  <a:schemeClr val="bg1"/>
                </a:solidFill>
              </a:rPr>
              <a:t> / </a:t>
            </a:r>
            <a:r>
              <a:rPr lang="en-GB" b="1" dirty="0" err="1" smtClean="0">
                <a:solidFill>
                  <a:schemeClr val="bg1"/>
                </a:solidFill>
              </a:rPr>
              <a:t>AntennaDiameter</a:t>
            </a:r>
            <a:r>
              <a:rPr lang="en-GB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GB" b="1" dirty="0" err="1" smtClean="0">
                <a:solidFill>
                  <a:schemeClr val="bg1"/>
                </a:solidFill>
              </a:rPr>
              <a:t>BeamWidth</a:t>
            </a:r>
            <a:r>
              <a:rPr lang="en-GB" b="1" dirty="0" smtClean="0">
                <a:solidFill>
                  <a:schemeClr val="bg1"/>
                </a:solidFill>
              </a:rPr>
              <a:t>  = 70.0 * </a:t>
            </a:r>
            <a:r>
              <a:rPr lang="en-GB" b="1" dirty="0" err="1" smtClean="0">
                <a:solidFill>
                  <a:schemeClr val="bg1"/>
                </a:solidFill>
              </a:rPr>
              <a:t>WaveLength</a:t>
            </a:r>
            <a:r>
              <a:rPr lang="en-GB" b="1" dirty="0" smtClean="0">
                <a:solidFill>
                  <a:schemeClr val="bg1"/>
                </a:solidFill>
              </a:rPr>
              <a:t> / </a:t>
            </a:r>
            <a:r>
              <a:rPr lang="en-GB" b="1" dirty="0" err="1" smtClean="0">
                <a:solidFill>
                  <a:schemeClr val="bg1"/>
                </a:solidFill>
              </a:rPr>
              <a:t>AntennaDiameter</a:t>
            </a:r>
            <a:r>
              <a:rPr lang="en-GB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GB" b="1" dirty="0" err="1" smtClean="0">
                <a:solidFill>
                  <a:schemeClr val="bg1"/>
                </a:solidFill>
              </a:rPr>
              <a:t>BeamWidth</a:t>
            </a:r>
            <a:r>
              <a:rPr lang="en-GB" b="1" dirty="0" smtClean="0">
                <a:solidFill>
                  <a:schemeClr val="bg1"/>
                </a:solidFill>
              </a:rPr>
              <a:t>  = 60.0 * </a:t>
            </a:r>
            <a:r>
              <a:rPr lang="en-GB" b="1" dirty="0" err="1" smtClean="0">
                <a:solidFill>
                  <a:schemeClr val="bg1"/>
                </a:solidFill>
              </a:rPr>
              <a:t>WaveLength</a:t>
            </a:r>
            <a:r>
              <a:rPr lang="en-GB" b="1" dirty="0" smtClean="0">
                <a:solidFill>
                  <a:schemeClr val="bg1"/>
                </a:solidFill>
              </a:rPr>
              <a:t> / </a:t>
            </a:r>
            <a:r>
              <a:rPr lang="en-GB" b="1" dirty="0" err="1" smtClean="0">
                <a:solidFill>
                  <a:schemeClr val="bg1"/>
                </a:solidFill>
              </a:rPr>
              <a:t>AntennaDiameter</a:t>
            </a:r>
            <a:r>
              <a:rPr lang="en-GB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GB" b="1" dirty="0" err="1" smtClean="0">
                <a:solidFill>
                  <a:schemeClr val="bg1"/>
                </a:solidFill>
              </a:rPr>
              <a:t>BeamWidth</a:t>
            </a:r>
            <a:r>
              <a:rPr lang="en-GB" b="1" dirty="0" smtClean="0">
                <a:solidFill>
                  <a:schemeClr val="bg1"/>
                </a:solidFill>
              </a:rPr>
              <a:t>  = 57.1 * </a:t>
            </a:r>
            <a:r>
              <a:rPr lang="en-GB" b="1" dirty="0" err="1" smtClean="0">
                <a:solidFill>
                  <a:schemeClr val="bg1"/>
                </a:solidFill>
              </a:rPr>
              <a:t>WaveLength</a:t>
            </a:r>
            <a:r>
              <a:rPr lang="en-GB" b="1" dirty="0" smtClean="0">
                <a:solidFill>
                  <a:schemeClr val="bg1"/>
                </a:solidFill>
              </a:rPr>
              <a:t> / </a:t>
            </a:r>
            <a:r>
              <a:rPr lang="en-GB" b="1" dirty="0" err="1" smtClean="0">
                <a:solidFill>
                  <a:schemeClr val="bg1"/>
                </a:solidFill>
              </a:rPr>
              <a:t>AntennaDiameter</a:t>
            </a:r>
            <a:r>
              <a:rPr lang="en-GB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GB" b="1" dirty="0" err="1" smtClean="0">
                <a:solidFill>
                  <a:schemeClr val="bg1"/>
                </a:solidFill>
              </a:rPr>
              <a:t>BeamWidth</a:t>
            </a:r>
            <a:r>
              <a:rPr lang="en-GB" b="1" dirty="0" smtClean="0">
                <a:solidFill>
                  <a:schemeClr val="bg1"/>
                </a:solidFill>
              </a:rPr>
              <a:t>  = 55.0 * </a:t>
            </a:r>
            <a:r>
              <a:rPr lang="en-GB" b="1" dirty="0" err="1" smtClean="0">
                <a:solidFill>
                  <a:schemeClr val="bg1"/>
                </a:solidFill>
              </a:rPr>
              <a:t>WaveLength</a:t>
            </a:r>
            <a:r>
              <a:rPr lang="en-GB" b="1" dirty="0" smtClean="0">
                <a:solidFill>
                  <a:schemeClr val="bg1"/>
                </a:solidFill>
              </a:rPr>
              <a:t> / </a:t>
            </a:r>
            <a:r>
              <a:rPr lang="en-GB" b="1" dirty="0" err="1" smtClean="0">
                <a:solidFill>
                  <a:schemeClr val="bg1"/>
                </a:solidFill>
              </a:rPr>
              <a:t>AntennaDiameter</a:t>
            </a:r>
            <a:r>
              <a:rPr lang="en-GB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GB" b="1" dirty="0" err="1" smtClean="0">
                <a:solidFill>
                  <a:schemeClr val="bg1"/>
                </a:solidFill>
              </a:rPr>
              <a:t>BeamWidth</a:t>
            </a:r>
            <a:r>
              <a:rPr lang="en-GB" b="1" dirty="0" smtClean="0">
                <a:solidFill>
                  <a:schemeClr val="bg1"/>
                </a:solidFill>
              </a:rPr>
              <a:t>  = 54.0 * </a:t>
            </a:r>
            <a:r>
              <a:rPr lang="en-GB" b="1" dirty="0" err="1" smtClean="0">
                <a:solidFill>
                  <a:schemeClr val="bg1"/>
                </a:solidFill>
              </a:rPr>
              <a:t>WaveLength</a:t>
            </a:r>
            <a:r>
              <a:rPr lang="en-GB" b="1" dirty="0" smtClean="0">
                <a:solidFill>
                  <a:schemeClr val="bg1"/>
                </a:solidFill>
              </a:rPr>
              <a:t> / </a:t>
            </a:r>
            <a:r>
              <a:rPr lang="en-GB" b="1" dirty="0" err="1" smtClean="0">
                <a:solidFill>
                  <a:schemeClr val="bg1"/>
                </a:solidFill>
              </a:rPr>
              <a:t>AntennaDiameter</a:t>
            </a:r>
            <a:r>
              <a:rPr lang="en-GB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GB" b="1" dirty="0" err="1" smtClean="0">
                <a:solidFill>
                  <a:schemeClr val="bg1"/>
                </a:solidFill>
              </a:rPr>
              <a:t>BeamWidth</a:t>
            </a:r>
            <a:r>
              <a:rPr lang="en-GB" b="1" dirty="0" smtClean="0">
                <a:solidFill>
                  <a:schemeClr val="bg1"/>
                </a:solidFill>
              </a:rPr>
              <a:t>  = 50.0 * </a:t>
            </a:r>
            <a:r>
              <a:rPr lang="en-GB" b="1" dirty="0" err="1" smtClean="0">
                <a:solidFill>
                  <a:schemeClr val="bg1"/>
                </a:solidFill>
              </a:rPr>
              <a:t>WaveLength</a:t>
            </a:r>
            <a:r>
              <a:rPr lang="en-GB" b="1" dirty="0" smtClean="0">
                <a:solidFill>
                  <a:schemeClr val="bg1"/>
                </a:solidFill>
              </a:rPr>
              <a:t> / </a:t>
            </a:r>
            <a:r>
              <a:rPr lang="en-GB" b="1" dirty="0" err="1" smtClean="0">
                <a:solidFill>
                  <a:schemeClr val="bg1"/>
                </a:solidFill>
              </a:rPr>
              <a:t>AntennaDiameter</a:t>
            </a:r>
            <a:r>
              <a:rPr lang="en-GB" b="1" dirty="0" smtClean="0">
                <a:solidFill>
                  <a:schemeClr val="bg1"/>
                </a:solidFill>
              </a:rPr>
              <a:t>;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Freq   = 1.2 * </a:t>
            </a:r>
            <a:r>
              <a:rPr lang="en-GB" b="1" dirty="0" err="1" smtClean="0">
                <a:solidFill>
                  <a:schemeClr val="bg1"/>
                </a:solidFill>
              </a:rPr>
              <a:t>SpeedOfLight</a:t>
            </a:r>
            <a:r>
              <a:rPr lang="en-GB" b="1" dirty="0" smtClean="0">
                <a:solidFill>
                  <a:schemeClr val="bg1"/>
                </a:solidFill>
              </a:rPr>
              <a:t> / </a:t>
            </a:r>
            <a:r>
              <a:rPr lang="en-GB" b="1" dirty="0" err="1" smtClean="0">
                <a:solidFill>
                  <a:schemeClr val="bg1"/>
                </a:solidFill>
              </a:rPr>
              <a:t>AntennaDiameter</a:t>
            </a:r>
            <a:r>
              <a:rPr lang="en-GB" b="1" dirty="0" smtClean="0">
                <a:solidFill>
                  <a:schemeClr val="bg1"/>
                </a:solidFill>
              </a:rPr>
              <a:t> / (</a:t>
            </a:r>
            <a:r>
              <a:rPr lang="en-GB" b="1" dirty="0" err="1" smtClean="0">
                <a:solidFill>
                  <a:schemeClr val="bg1"/>
                </a:solidFill>
              </a:rPr>
              <a:t>BeamWidth</a:t>
            </a:r>
            <a:r>
              <a:rPr lang="en-GB" b="1" dirty="0" smtClean="0">
                <a:solidFill>
                  <a:schemeClr val="bg1"/>
                </a:solidFill>
              </a:rPr>
              <a:t> * </a:t>
            </a:r>
            <a:r>
              <a:rPr lang="en-GB" b="1" dirty="0" err="1" smtClean="0">
                <a:solidFill>
                  <a:schemeClr val="bg1"/>
                </a:solidFill>
              </a:rPr>
              <a:t>DegToRad</a:t>
            </a:r>
            <a:r>
              <a:rPr lang="en-GB" b="1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Freq   = </a:t>
            </a:r>
            <a:r>
              <a:rPr lang="en-GB" b="1" dirty="0" err="1" smtClean="0">
                <a:solidFill>
                  <a:schemeClr val="bg1"/>
                </a:solidFill>
              </a:rPr>
              <a:t>CentreCarrier</a:t>
            </a:r>
            <a:r>
              <a:rPr lang="en-GB" b="1" dirty="0" smtClean="0">
                <a:solidFill>
                  <a:schemeClr val="bg1"/>
                </a:solidFill>
              </a:rPr>
              <a:t>;</a:t>
            </a:r>
          </a:p>
          <a:p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705600" y="2590800"/>
            <a:ext cx="304800" cy="205740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086600" y="284994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FF00"/>
                </a:solidFill>
              </a:rPr>
              <a:t>“When” Clauses can be added to match the antenna type or a “unknown Type” to control the  valid population.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543800" y="4876800"/>
            <a:ext cx="304800" cy="99060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848600" y="4495800"/>
            <a:ext cx="129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FF00"/>
                </a:solidFill>
              </a:rPr>
              <a:t>Published value is added to estimates, so it compared with rule values</a:t>
            </a:r>
            <a:endParaRPr lang="en-GB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Output Layer Knowledgebase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</a:rPr>
              <a:t>AntennaEfficiency</a:t>
            </a:r>
            <a:r>
              <a:rPr lang="en-GB" sz="2400" b="1" dirty="0" smtClean="0">
                <a:solidFill>
                  <a:schemeClr val="bg1"/>
                </a:solidFill>
              </a:rPr>
              <a:t> = </a:t>
            </a:r>
            <a:r>
              <a:rPr lang="en-GB" sz="2400" b="1" dirty="0" err="1" smtClean="0">
                <a:solidFill>
                  <a:schemeClr val="bg1"/>
                </a:solidFill>
              </a:rPr>
              <a:t>BeamWidth</a:t>
            </a:r>
            <a:r>
              <a:rPr lang="en-GB" sz="2400" b="1" dirty="0" smtClean="0">
                <a:solidFill>
                  <a:schemeClr val="bg1"/>
                </a:solidFill>
              </a:rPr>
              <a:t> * </a:t>
            </a:r>
            <a:r>
              <a:rPr lang="en-GB" sz="2400" b="1" dirty="0" err="1" smtClean="0">
                <a:solidFill>
                  <a:schemeClr val="bg1"/>
                </a:solidFill>
              </a:rPr>
              <a:t>AntennaDiameter</a:t>
            </a:r>
            <a:r>
              <a:rPr lang="en-GB" sz="2400" b="1" dirty="0" smtClean="0">
                <a:solidFill>
                  <a:schemeClr val="bg1"/>
                </a:solidFill>
              </a:rPr>
              <a:t> / Wavelength;</a:t>
            </a:r>
          </a:p>
          <a:p>
            <a:endParaRPr lang="en-GB" sz="2400" b="1" dirty="0" smtClean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Frequency=Freq / MHz;</a:t>
            </a:r>
          </a:p>
          <a:p>
            <a:endParaRPr lang="en-GB" sz="2400" b="1" dirty="0" smtClean="0">
              <a:solidFill>
                <a:schemeClr val="bg1"/>
              </a:solidFill>
            </a:endParaRPr>
          </a:p>
          <a:p>
            <a:r>
              <a:rPr lang="en-GB" sz="2400" b="1" dirty="0" err="1" smtClean="0">
                <a:solidFill>
                  <a:schemeClr val="bg1"/>
                </a:solidFill>
              </a:rPr>
              <a:t>AntennaGain</a:t>
            </a:r>
            <a:r>
              <a:rPr lang="en-GB" sz="2400" b="1" dirty="0" smtClean="0">
                <a:solidFill>
                  <a:schemeClr val="bg1"/>
                </a:solidFill>
              </a:rPr>
              <a:t> = 44.0 - log10(</a:t>
            </a:r>
            <a:r>
              <a:rPr lang="en-GB" sz="2400" b="1" dirty="0" err="1" smtClean="0">
                <a:solidFill>
                  <a:schemeClr val="bg1"/>
                </a:solidFill>
              </a:rPr>
              <a:t>BeamWidth</a:t>
            </a:r>
            <a:r>
              <a:rPr lang="en-GB" sz="2400" b="1" dirty="0" smtClean="0">
                <a:solidFill>
                  <a:schemeClr val="bg1"/>
                </a:solidFill>
              </a:rPr>
              <a:t>)*10.0 - log10(</a:t>
            </a:r>
            <a:r>
              <a:rPr lang="en-GB" sz="2400" b="1" dirty="0" err="1" smtClean="0">
                <a:solidFill>
                  <a:schemeClr val="bg1"/>
                </a:solidFill>
              </a:rPr>
              <a:t>BeamWidth</a:t>
            </a:r>
            <a:r>
              <a:rPr lang="en-GB" sz="2400" b="1" dirty="0" smtClean="0">
                <a:solidFill>
                  <a:schemeClr val="bg1"/>
                </a:solidFill>
              </a:rPr>
              <a:t>)*10.0;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Running Order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Proposed Method: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Knowledge representation (BNF),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Algebraic Representation,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Building a Computational Graph (Reverse Polish Expressions),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Evaluation of  Graph with node types,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Estimating a Value,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Decision Trees.</a:t>
            </a: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Illustrative Example,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Summary and Conclusions,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Demonstration &amp; </a:t>
            </a:r>
            <a:r>
              <a:rPr lang="en-GB" b="1" dirty="0" smtClean="0">
                <a:solidFill>
                  <a:schemeClr val="bg1"/>
                </a:solidFill>
              </a:rPr>
              <a:t>Diagrammatical Distinction.</a:t>
            </a:r>
            <a:endParaRPr lang="en-GB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Output Antenna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Symbol = </a:t>
            </a:r>
            <a:r>
              <a:rPr lang="en-GB" sz="14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AntennaEfficiency</a:t>
            </a:r>
            <a:endParaRPr lang="en-GB" sz="1400" b="1" kern="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endParaRPr lang="en-GB" sz="1400" b="1" kern="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Calculated by: </a:t>
            </a:r>
            <a:r>
              <a:rPr lang="en-GB" sz="14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AntennaEfficiency</a:t>
            </a: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4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BeamWidth</a:t>
            </a: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400" b="1" kern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AntennaDiameter</a:t>
            </a: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/ Wavelength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50,      (3.04503%) Confidence,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54,      (4.83208%) Confidence,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55,      (5.20008%) Confidence,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57.1,    (5.60475%) Confidence,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60,      (5.60475%) Confidence,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62.5366, (5.1593%)  Confidence,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70,      (3.28651%) Confidence,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72,      (2.77542%) Confidence,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HISTOGRAM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╔═══════════════════════════════════════════════════════╗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                                       ║ 50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                              ║ 53.1429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║███████████████████████████████████████████████████████║ 56.2857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║█████████████████████████████                          ║ 59.4286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║███████████████████████████                            ║ 62.5714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                                                       ║ 65.7143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                                      ║ 68.8571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                                        ║ 72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╚═══════════════════════════════════════════════════════╝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Weighted value 59.1202 (35.5079% Confidence / Certainty 12.1148%)</a:t>
            </a:r>
          </a:p>
          <a:p>
            <a:pPr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en-GB" sz="14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Stochastic Min 50 Stochastic Max 72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001000" y="4724400"/>
            <a:ext cx="914400" cy="0"/>
          </a:xfrm>
          <a:prstGeom prst="line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4800" y="4866382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FF00"/>
                </a:solidFill>
              </a:rPr>
              <a:t>35.5079% Confidence 12.11448% Certainty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3733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95000"/>
                  </a:schemeClr>
                </a:solidFill>
              </a:rPr>
              <a:t>In Percentage</a:t>
            </a:r>
            <a:endParaRPr lang="en-GB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Output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Symbol = Frequency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endParaRPr lang="en-GB" sz="13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Calculated by: Frequency = Freq / MHz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endParaRPr lang="en-GB" sz="13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8951.51, (0.294231%) Confidence,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9207.27, (0.424362%) Confidence,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9374,    (14.1245%)  Confidence,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10306.1,  (0.968437%) Confidence,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10741.8,  (1.09653%)  Confidence,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11287.4,  (1.04353%)  Confidence,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11718.3,  (0.865243%) Confidence,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11935.3,  (0.73353%)  Confidence,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12890.2,  (0.269717%) Confidence,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HISTOGRAM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╔═══════════════════════════════════════════════════════╗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                                                     ║  8951.51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║███████████████████████████████████████████████████████║  9443.84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                                                       ║  9936.18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                                                   ║ 10428.5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                                                  ║ 10920.8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                                                   ║ 11413.2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                                                ║ 11905.5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                                                       ║ 12397.8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                                                     ║ 12890.2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╚═══════════════════════════════════════════════════════╝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Weighted value 9915.51 (19.82% Confidence / Certainty 10.0883%)</a:t>
            </a:r>
          </a:p>
          <a:p>
            <a:pPr indent="0">
              <a:lnSpc>
                <a:spcPts val="1300"/>
              </a:lnSpc>
              <a:spcBef>
                <a:spcPts val="0"/>
              </a:spcBef>
              <a:buNone/>
            </a:pPr>
            <a:r>
              <a:rPr lang="en-GB" sz="13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Stochastic Min 8951.51 Stochastic Max 12355.6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620000" y="4495800"/>
            <a:ext cx="1295400" cy="0"/>
          </a:xfrm>
          <a:prstGeom prst="line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72400" y="4637782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FF00"/>
                </a:solidFill>
              </a:rPr>
              <a:t>19.82% Confidence 10.0883% Certainty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37338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95000"/>
                  </a:schemeClr>
                </a:solidFill>
              </a:rPr>
              <a:t>In MHz</a:t>
            </a:r>
            <a:endParaRPr lang="en-GB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620000" y="4343400"/>
            <a:ext cx="1295400" cy="0"/>
          </a:xfrm>
          <a:prstGeom prst="line">
            <a:avLst/>
          </a:prstGeom>
          <a:ln w="381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91400" y="3657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92D050"/>
                </a:solidFill>
              </a:rPr>
              <a:t>Original published Value to compare</a:t>
            </a:r>
            <a:endParaRPr lang="en-GB" sz="16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590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solidFill>
                  <a:srgbClr val="FFFF00"/>
                </a:solidFill>
              </a:rPr>
              <a:t>Could a apply a confidence to the Rules and Values in back propagation or by trust of the source</a:t>
            </a:r>
            <a:endParaRPr lang="en-GB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Output Antenna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Symbol = </a:t>
            </a:r>
            <a:r>
              <a:rPr lang="en-GB" sz="1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AntennaGain</a:t>
            </a:r>
            <a:endParaRPr lang="en-GB" sz="12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indent="0">
              <a:spcBef>
                <a:spcPts val="0"/>
              </a:spcBef>
              <a:buNone/>
            </a:pPr>
            <a:endParaRPr lang="en-GB" sz="12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Calculated by: </a:t>
            </a:r>
            <a:r>
              <a:rPr lang="en-GB" sz="1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AntennaGain</a:t>
            </a: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44 - log10( </a:t>
            </a:r>
            <a:r>
              <a:rPr lang="en-GB" sz="1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BeamWidth</a:t>
            </a: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) * 10 - log10( </a:t>
            </a:r>
            <a:r>
              <a:rPr lang="en-GB" sz="1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BeamWidth</a:t>
            </a: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) * 10</a:t>
            </a:r>
          </a:p>
          <a:p>
            <a:pPr indent="0">
              <a:spcBef>
                <a:spcPts val="0"/>
              </a:spcBef>
              <a:buNone/>
            </a:pPr>
            <a:endParaRPr lang="en-GB" sz="12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36.7554, (0.0770295%)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36.8778, (0.182429%)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37.0001, (0.108012%)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37.3674, (0.286384%)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37.4898, (0.339122%)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37.5472, (0.311111%)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37.6696, (0.368402%)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37.7624, (0.311111%)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37.8847, (0.368402%)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37.9251, (0.288648%)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37.9794, (0.266183%)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38.0048, (0.268221%)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38.0475, (0.341802%)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38.1272, (0.317614%)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38.1592, (0.578332%)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38.3391, (0.483157%)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38.3744, (0.578332%)  Confidence,</a:t>
            </a:r>
          </a:p>
          <a:p>
            <a:pPr indent="0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38.4614, (0.200151%)  Confidence,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2332037"/>
            <a:ext cx="4267200" cy="384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38.5371, (0.536575%)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38.5542, (0.628265%)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38.6168, (0.498603%)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38.7169, (0.582903%)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38.7694, (0.314133%)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38.7966, (0.541652%)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38.9321, (0.582903%)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38.951,  (0.314204%)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39.0118, (0.541652%)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39.0948, (0.270408%)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39.1309, (0.341333%)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39.1745, (0.502544%)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39.2542, (0.23349%) 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39.346,  (0.341333%)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39.5088, (0.316688%)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39.5884, (0.294276%) Confidence,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39.9227, (0.092722%) Confidence,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Output Antenna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HISTOGRAM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╔═══════════════════════════════════════════════════════╗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                                                   ║ 36.7554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                                              ║ 36.8486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                                                       ║ 36.9417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                                                 ║ 37.0349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                                                       ║ 37.1281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                                                       ║ 37.2212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                                                       ║ 37.3144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                                         ║ 37.4075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                                      ║ 37.5007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                                        ║ 37.5938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                                     ║ 37.687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                                        ║ 37.7801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                                     ║ 37.8733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║███████████████████████████████████████                ║ 37.9664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                                      ║ 38.0596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║███████████████████████████████████████████            ║ 38.1528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                                                       ║ 38.2459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║███████████████████████████████████████████████████    ║ 38.3391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                                             ║ 38.4322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║███████████████████████████████████████████████████████║ 38.5254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                               ║ 38.6185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║████████████████████████████                           ║ 38.7117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║█████████████████████████████████████████              ║ 38.8048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║████████████████████████████                           ║ 38.898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║█████████████████████████████████████████              ║ 38.9911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                                          ║ 39.0843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║████████████████████████████████████████               ║ 39.1774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                                           ║ 39.2706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                                      ║ 39.3638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                                                       ║ 39.4569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║█████████████████████████████                          ║ 39.5501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                                                       ║ 39.6432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                                                       ║ 39.7364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                                                       ║ 39.8295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║█████                                                  ║ 39.9227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╚═══════════════════════════════════════════════════════╝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Weighted value 38.4791 (12.6081% Confidence / Certainty 2.86758%)</a:t>
            </a:r>
          </a:p>
          <a:p>
            <a:pPr indent="0">
              <a:lnSpc>
                <a:spcPts val="1000"/>
              </a:lnSpc>
              <a:spcBef>
                <a:spcPts val="0"/>
              </a:spcBef>
              <a:buNone/>
            </a:pPr>
            <a:r>
              <a:rPr lang="en-GB" sz="1000" b="1" kern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Stochastic Min 36.8548 Stochastic Max 39.9227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943600" y="4267200"/>
            <a:ext cx="2971800" cy="0"/>
          </a:xfrm>
          <a:prstGeom prst="line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24600" y="4267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FF00"/>
                </a:solidFill>
              </a:rPr>
              <a:t>12.6081% Confidence 2.86758% Certainty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5240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95000"/>
                  </a:schemeClr>
                </a:solidFill>
              </a:rPr>
              <a:t>In </a:t>
            </a:r>
            <a:r>
              <a:rPr lang="en-GB" sz="1600" b="1" dirty="0" err="1" smtClean="0">
                <a:solidFill>
                  <a:schemeClr val="bg1">
                    <a:lumMod val="95000"/>
                  </a:schemeClr>
                </a:solidFill>
              </a:rPr>
              <a:t>dBi</a:t>
            </a:r>
            <a:endParaRPr lang="en-GB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Novelty / Conservatism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Novelty:</a:t>
            </a:r>
          </a:p>
          <a:p>
            <a:pPr lvl="1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Best Value perfection:</a:t>
            </a:r>
          </a:p>
          <a:p>
            <a:pPr lvl="2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Based on all Known and valid rules in the knowledgebase and there distribution of values.</a:t>
            </a:r>
          </a:p>
          <a:p>
            <a:pPr lvl="1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Confidence grading (Communicable with populations),</a:t>
            </a:r>
          </a:p>
          <a:p>
            <a:pPr lvl="1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Computation Graph structure (and in an ANN structure).</a:t>
            </a:r>
          </a:p>
          <a:p>
            <a:pPr lvl="2"/>
            <a:endParaRPr lang="en-GB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Conservatism (Still Applicable):</a:t>
            </a:r>
          </a:p>
          <a:p>
            <a:pPr lvl="1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Confidence of Rules and Values can be asserted:</a:t>
            </a:r>
          </a:p>
          <a:p>
            <a:pPr lvl="2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In keeping with a traditional approach,</a:t>
            </a:r>
          </a:p>
          <a:p>
            <a:pPr lvl="1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Sensitivity of Rules and Values:</a:t>
            </a:r>
          </a:p>
          <a:p>
            <a:pPr lvl="2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Can be exploited in traditional backward chaining approaches.</a:t>
            </a:r>
          </a:p>
          <a:p>
            <a:pPr lvl="1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Decision Tree approach preserved.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Existing: Knowledge Base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958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95800" y="29718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95800" y="35814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5800" y="4191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3600" y="3886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95800" y="17526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76600" y="3810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1200" y="37338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Fact3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5" idx="6"/>
            <a:endCxn id="13" idx="3"/>
          </p:cNvCxnSpPr>
          <p:nvPr/>
        </p:nvCxnSpPr>
        <p:spPr>
          <a:xfrm flipV="1">
            <a:off x="4114800" y="2142845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6"/>
            <a:endCxn id="8" idx="2"/>
          </p:cNvCxnSpPr>
          <p:nvPr/>
        </p:nvCxnSpPr>
        <p:spPr>
          <a:xfrm>
            <a:off x="4114800" y="2590800"/>
            <a:ext cx="381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943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5" idx="6"/>
            <a:endCxn id="9" idx="1"/>
          </p:cNvCxnSpPr>
          <p:nvPr/>
        </p:nvCxnSpPr>
        <p:spPr>
          <a:xfrm>
            <a:off x="4114800" y="2590800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6"/>
            <a:endCxn id="10" idx="2"/>
          </p:cNvCxnSpPr>
          <p:nvPr/>
        </p:nvCxnSpPr>
        <p:spPr>
          <a:xfrm flipV="1">
            <a:off x="4114800" y="3810000"/>
            <a:ext cx="381000" cy="228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6"/>
            <a:endCxn id="11" idx="1"/>
          </p:cNvCxnSpPr>
          <p:nvPr/>
        </p:nvCxnSpPr>
        <p:spPr>
          <a:xfrm>
            <a:off x="4114800" y="4038600"/>
            <a:ext cx="503752" cy="219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6"/>
            <a:endCxn id="9" idx="3"/>
          </p:cNvCxnSpPr>
          <p:nvPr/>
        </p:nvCxnSpPr>
        <p:spPr>
          <a:xfrm flipV="1">
            <a:off x="4114800" y="3362045"/>
            <a:ext cx="503752" cy="6765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3"/>
            <a:endCxn id="5" idx="2"/>
          </p:cNvCxnSpPr>
          <p:nvPr/>
        </p:nvCxnSpPr>
        <p:spPr>
          <a:xfrm>
            <a:off x="2819400" y="1943100"/>
            <a:ext cx="457200" cy="6477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981200" y="25146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>
            <a:stCxn id="47" idx="3"/>
            <a:endCxn id="5" idx="2"/>
          </p:cNvCxnSpPr>
          <p:nvPr/>
        </p:nvCxnSpPr>
        <p:spPr>
          <a:xfrm flipV="1">
            <a:off x="2819400" y="2590800"/>
            <a:ext cx="457200" cy="1905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3" idx="6"/>
            <a:endCxn id="24" idx="1"/>
          </p:cNvCxnSpPr>
          <p:nvPr/>
        </p:nvCxnSpPr>
        <p:spPr>
          <a:xfrm>
            <a:off x="5334000" y="1981200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391400" y="23622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8" idx="6"/>
            <a:endCxn id="24" idx="2"/>
          </p:cNvCxnSpPr>
          <p:nvPr/>
        </p:nvCxnSpPr>
        <p:spPr>
          <a:xfrm>
            <a:off x="5334000" y="2590800"/>
            <a:ext cx="6096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9" idx="6"/>
            <a:endCxn id="24" idx="3"/>
          </p:cNvCxnSpPr>
          <p:nvPr/>
        </p:nvCxnSpPr>
        <p:spPr>
          <a:xfrm flipV="1">
            <a:off x="5334000" y="2752445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7" idx="3"/>
            <a:endCxn id="14" idx="2"/>
          </p:cNvCxnSpPr>
          <p:nvPr/>
        </p:nvCxnSpPr>
        <p:spPr>
          <a:xfrm>
            <a:off x="2819400" y="4000500"/>
            <a:ext cx="4572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6"/>
            <a:endCxn id="12" idx="1"/>
          </p:cNvCxnSpPr>
          <p:nvPr/>
        </p:nvCxnSpPr>
        <p:spPr>
          <a:xfrm>
            <a:off x="5334000" y="3810000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334000" y="4276445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4" idx="6"/>
            <a:endCxn id="55" idx="1"/>
          </p:cNvCxnSpPr>
          <p:nvPr/>
        </p:nvCxnSpPr>
        <p:spPr>
          <a:xfrm>
            <a:off x="6781800" y="25908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391400" y="3810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/>
          <p:cNvCxnSpPr>
            <a:stCxn id="12" idx="6"/>
            <a:endCxn id="77" idx="1"/>
          </p:cNvCxnSpPr>
          <p:nvPr/>
        </p:nvCxnSpPr>
        <p:spPr>
          <a:xfrm flipV="1">
            <a:off x="6781800" y="40767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7391400" y="4953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943600" y="4953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02" name="Straight Arrow Connector 101"/>
          <p:cNvCxnSpPr>
            <a:stCxn id="101" idx="6"/>
            <a:endCxn id="97" idx="1"/>
          </p:cNvCxnSpPr>
          <p:nvPr/>
        </p:nvCxnSpPr>
        <p:spPr>
          <a:xfrm>
            <a:off x="6781800" y="51816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1" idx="5"/>
            <a:endCxn id="101" idx="2"/>
          </p:cNvCxnSpPr>
          <p:nvPr/>
        </p:nvCxnSpPr>
        <p:spPr>
          <a:xfrm>
            <a:off x="5211248" y="4581245"/>
            <a:ext cx="732352" cy="600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" idx="5"/>
            <a:endCxn id="101" idx="1"/>
          </p:cNvCxnSpPr>
          <p:nvPr/>
        </p:nvCxnSpPr>
        <p:spPr>
          <a:xfrm>
            <a:off x="5211248" y="3362045"/>
            <a:ext cx="855104" cy="165791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0480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43434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56388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Added: Knowledge Compartments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80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Input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434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Hidden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388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Output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276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4958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495800" y="29718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495800" y="35814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95800" y="4191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43600" y="3886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495800" y="17526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276600" y="3810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9812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981200" y="37338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Fact3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46" idx="6"/>
            <a:endCxn id="57" idx="3"/>
          </p:cNvCxnSpPr>
          <p:nvPr/>
        </p:nvCxnSpPr>
        <p:spPr>
          <a:xfrm flipV="1">
            <a:off x="4114800" y="2142845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6" idx="6"/>
            <a:endCxn id="49" idx="2"/>
          </p:cNvCxnSpPr>
          <p:nvPr/>
        </p:nvCxnSpPr>
        <p:spPr>
          <a:xfrm>
            <a:off x="4114800" y="2590800"/>
            <a:ext cx="381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5943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>
            <a:stCxn id="46" idx="6"/>
            <a:endCxn id="50" idx="1"/>
          </p:cNvCxnSpPr>
          <p:nvPr/>
        </p:nvCxnSpPr>
        <p:spPr>
          <a:xfrm>
            <a:off x="4114800" y="2590800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8" idx="6"/>
            <a:endCxn id="52" idx="2"/>
          </p:cNvCxnSpPr>
          <p:nvPr/>
        </p:nvCxnSpPr>
        <p:spPr>
          <a:xfrm flipV="1">
            <a:off x="4114800" y="3810000"/>
            <a:ext cx="381000" cy="228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8" idx="6"/>
            <a:endCxn id="53" idx="1"/>
          </p:cNvCxnSpPr>
          <p:nvPr/>
        </p:nvCxnSpPr>
        <p:spPr>
          <a:xfrm>
            <a:off x="4114800" y="4038600"/>
            <a:ext cx="503752" cy="219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8" idx="6"/>
            <a:endCxn id="50" idx="3"/>
          </p:cNvCxnSpPr>
          <p:nvPr/>
        </p:nvCxnSpPr>
        <p:spPr>
          <a:xfrm flipV="1">
            <a:off x="4114800" y="3362045"/>
            <a:ext cx="503752" cy="6765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9" idx="3"/>
            <a:endCxn id="46" idx="2"/>
          </p:cNvCxnSpPr>
          <p:nvPr/>
        </p:nvCxnSpPr>
        <p:spPr>
          <a:xfrm>
            <a:off x="2819400" y="1943100"/>
            <a:ext cx="457200" cy="6477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981200" y="25146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stCxn id="74" idx="3"/>
            <a:endCxn id="46" idx="2"/>
          </p:cNvCxnSpPr>
          <p:nvPr/>
        </p:nvCxnSpPr>
        <p:spPr>
          <a:xfrm flipV="1">
            <a:off x="2819400" y="2590800"/>
            <a:ext cx="457200" cy="1905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7" idx="6"/>
            <a:endCxn id="65" idx="1"/>
          </p:cNvCxnSpPr>
          <p:nvPr/>
        </p:nvCxnSpPr>
        <p:spPr>
          <a:xfrm>
            <a:off x="5334000" y="1981200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391400" y="23622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>
            <a:stCxn id="49" idx="6"/>
            <a:endCxn id="65" idx="2"/>
          </p:cNvCxnSpPr>
          <p:nvPr/>
        </p:nvCxnSpPr>
        <p:spPr>
          <a:xfrm>
            <a:off x="5334000" y="2590800"/>
            <a:ext cx="6096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0" idx="6"/>
            <a:endCxn id="65" idx="3"/>
          </p:cNvCxnSpPr>
          <p:nvPr/>
        </p:nvCxnSpPr>
        <p:spPr>
          <a:xfrm flipV="1">
            <a:off x="5334000" y="2752445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1" idx="3"/>
            <a:endCxn id="58" idx="2"/>
          </p:cNvCxnSpPr>
          <p:nvPr/>
        </p:nvCxnSpPr>
        <p:spPr>
          <a:xfrm>
            <a:off x="2819400" y="4000500"/>
            <a:ext cx="4572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2" idx="6"/>
            <a:endCxn id="54" idx="1"/>
          </p:cNvCxnSpPr>
          <p:nvPr/>
        </p:nvCxnSpPr>
        <p:spPr>
          <a:xfrm>
            <a:off x="5334000" y="3810000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53" idx="6"/>
            <a:endCxn id="54" idx="3"/>
          </p:cNvCxnSpPr>
          <p:nvPr/>
        </p:nvCxnSpPr>
        <p:spPr>
          <a:xfrm flipV="1">
            <a:off x="5334000" y="4276445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5" idx="6"/>
            <a:endCxn id="78" idx="1"/>
          </p:cNvCxnSpPr>
          <p:nvPr/>
        </p:nvCxnSpPr>
        <p:spPr>
          <a:xfrm>
            <a:off x="6781800" y="25908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391400" y="3810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/>
          <p:cNvCxnSpPr>
            <a:stCxn id="54" idx="6"/>
            <a:endCxn id="86" idx="1"/>
          </p:cNvCxnSpPr>
          <p:nvPr/>
        </p:nvCxnSpPr>
        <p:spPr>
          <a:xfrm flipV="1">
            <a:off x="6781800" y="40767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391400" y="4953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943600" y="4953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>
            <a:stCxn id="89" idx="6"/>
            <a:endCxn id="88" idx="1"/>
          </p:cNvCxnSpPr>
          <p:nvPr/>
        </p:nvCxnSpPr>
        <p:spPr>
          <a:xfrm>
            <a:off x="6781800" y="51816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3" idx="5"/>
            <a:endCxn id="89" idx="2"/>
          </p:cNvCxnSpPr>
          <p:nvPr/>
        </p:nvCxnSpPr>
        <p:spPr>
          <a:xfrm>
            <a:off x="5211248" y="4581245"/>
            <a:ext cx="732352" cy="600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0" idx="5"/>
            <a:endCxn id="89" idx="1"/>
          </p:cNvCxnSpPr>
          <p:nvPr/>
        </p:nvCxnSpPr>
        <p:spPr>
          <a:xfrm>
            <a:off x="5211248" y="3362045"/>
            <a:ext cx="855104" cy="165791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Added: Irregular Populations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480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43434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56388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30480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Input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434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Hidden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388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Output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276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4958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95800" y="29718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495800" y="35814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495800" y="4191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943600" y="3886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495800" y="17526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276600" y="3810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9812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981200" y="37338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Fact3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8" name="Straight Arrow Connector 77"/>
          <p:cNvCxnSpPr>
            <a:stCxn id="64" idx="6"/>
            <a:endCxn id="72" idx="3"/>
          </p:cNvCxnSpPr>
          <p:nvPr/>
        </p:nvCxnSpPr>
        <p:spPr>
          <a:xfrm flipV="1">
            <a:off x="4114800" y="2142845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4" idx="6"/>
            <a:endCxn id="65" idx="2"/>
          </p:cNvCxnSpPr>
          <p:nvPr/>
        </p:nvCxnSpPr>
        <p:spPr>
          <a:xfrm>
            <a:off x="4114800" y="2590800"/>
            <a:ext cx="381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943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81" name="Straight Arrow Connector 80"/>
          <p:cNvCxnSpPr>
            <a:stCxn id="64" idx="6"/>
            <a:endCxn id="67" idx="1"/>
          </p:cNvCxnSpPr>
          <p:nvPr/>
        </p:nvCxnSpPr>
        <p:spPr>
          <a:xfrm>
            <a:off x="4114800" y="2590800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4" idx="6"/>
            <a:endCxn id="68" idx="2"/>
          </p:cNvCxnSpPr>
          <p:nvPr/>
        </p:nvCxnSpPr>
        <p:spPr>
          <a:xfrm flipV="1">
            <a:off x="4114800" y="3810000"/>
            <a:ext cx="381000" cy="228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4" idx="6"/>
            <a:endCxn id="69" idx="1"/>
          </p:cNvCxnSpPr>
          <p:nvPr/>
        </p:nvCxnSpPr>
        <p:spPr>
          <a:xfrm>
            <a:off x="4114800" y="4038600"/>
            <a:ext cx="503752" cy="219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4" idx="6"/>
            <a:endCxn id="67" idx="3"/>
          </p:cNvCxnSpPr>
          <p:nvPr/>
        </p:nvCxnSpPr>
        <p:spPr>
          <a:xfrm flipV="1">
            <a:off x="4114800" y="3362045"/>
            <a:ext cx="503752" cy="6765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5" idx="3"/>
            <a:endCxn id="64" idx="2"/>
          </p:cNvCxnSpPr>
          <p:nvPr/>
        </p:nvCxnSpPr>
        <p:spPr>
          <a:xfrm>
            <a:off x="2819400" y="1943100"/>
            <a:ext cx="457200" cy="6477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981200" y="25146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8" name="Straight Arrow Connector 87"/>
          <p:cNvCxnSpPr>
            <a:stCxn id="87" idx="3"/>
            <a:endCxn id="64" idx="2"/>
          </p:cNvCxnSpPr>
          <p:nvPr/>
        </p:nvCxnSpPr>
        <p:spPr>
          <a:xfrm flipV="1">
            <a:off x="2819400" y="2590800"/>
            <a:ext cx="457200" cy="1905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2" idx="6"/>
            <a:endCxn id="80" idx="1"/>
          </p:cNvCxnSpPr>
          <p:nvPr/>
        </p:nvCxnSpPr>
        <p:spPr>
          <a:xfrm>
            <a:off x="5334000" y="1981200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7391400" y="23622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1" name="Straight Arrow Connector 90"/>
          <p:cNvCxnSpPr>
            <a:stCxn id="65" idx="6"/>
            <a:endCxn id="80" idx="2"/>
          </p:cNvCxnSpPr>
          <p:nvPr/>
        </p:nvCxnSpPr>
        <p:spPr>
          <a:xfrm>
            <a:off x="5334000" y="2590800"/>
            <a:ext cx="6096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7" idx="6"/>
            <a:endCxn id="80" idx="3"/>
          </p:cNvCxnSpPr>
          <p:nvPr/>
        </p:nvCxnSpPr>
        <p:spPr>
          <a:xfrm flipV="1">
            <a:off x="5334000" y="2752445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76" idx="3"/>
            <a:endCxn id="74" idx="2"/>
          </p:cNvCxnSpPr>
          <p:nvPr/>
        </p:nvCxnSpPr>
        <p:spPr>
          <a:xfrm>
            <a:off x="2819400" y="4000500"/>
            <a:ext cx="4572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8" idx="6"/>
            <a:endCxn id="71" idx="1"/>
          </p:cNvCxnSpPr>
          <p:nvPr/>
        </p:nvCxnSpPr>
        <p:spPr>
          <a:xfrm>
            <a:off x="5334000" y="3810000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9" idx="6"/>
            <a:endCxn id="71" idx="3"/>
          </p:cNvCxnSpPr>
          <p:nvPr/>
        </p:nvCxnSpPr>
        <p:spPr>
          <a:xfrm flipV="1">
            <a:off x="5334000" y="4276445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0" idx="6"/>
            <a:endCxn id="90" idx="1"/>
          </p:cNvCxnSpPr>
          <p:nvPr/>
        </p:nvCxnSpPr>
        <p:spPr>
          <a:xfrm>
            <a:off x="6781800" y="25908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391400" y="3810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>
            <a:stCxn id="71" idx="6"/>
            <a:endCxn id="98" idx="1"/>
          </p:cNvCxnSpPr>
          <p:nvPr/>
        </p:nvCxnSpPr>
        <p:spPr>
          <a:xfrm flipV="1">
            <a:off x="6781800" y="40767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7391400" y="4953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943600" y="4953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>
            <a:stCxn id="103" idx="6"/>
            <a:endCxn id="100" idx="1"/>
          </p:cNvCxnSpPr>
          <p:nvPr/>
        </p:nvCxnSpPr>
        <p:spPr>
          <a:xfrm>
            <a:off x="6781800" y="51816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5"/>
            <a:endCxn id="103" idx="2"/>
          </p:cNvCxnSpPr>
          <p:nvPr/>
        </p:nvCxnSpPr>
        <p:spPr>
          <a:xfrm>
            <a:off x="5211248" y="4581245"/>
            <a:ext cx="732352" cy="600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7" idx="5"/>
            <a:endCxn id="103" idx="1"/>
          </p:cNvCxnSpPr>
          <p:nvPr/>
        </p:nvCxnSpPr>
        <p:spPr>
          <a:xfrm>
            <a:off x="5211248" y="3362045"/>
            <a:ext cx="855104" cy="165791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10668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524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066800" y="37338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3" name="Right Brace 112"/>
          <p:cNvSpPr/>
          <p:nvPr/>
        </p:nvSpPr>
        <p:spPr>
          <a:xfrm rot="16200000">
            <a:off x="1333500" y="190500"/>
            <a:ext cx="304800" cy="2819400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0" y="1154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Irregular Populations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143000" y="6248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Permutation Confidences (Multiply and Normalised)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Added: Perfect a Value and Grade it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143000" y="6629400"/>
            <a:ext cx="6019800" cy="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391400" y="1143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Additive Histogram Summation then </a:t>
            </a:r>
            <a:r>
              <a:rPr lang="en-GB" b="1" dirty="0" err="1" smtClean="0">
                <a:solidFill>
                  <a:schemeClr val="bg1"/>
                </a:solidFill>
              </a:rPr>
              <a:t>CoG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480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/>
          <p:cNvSpPr/>
          <p:nvPr/>
        </p:nvSpPr>
        <p:spPr>
          <a:xfrm>
            <a:off x="43434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56388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30480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Input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434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Hidden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388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Output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3276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4958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495800" y="29718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495800" y="35814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4495800" y="4191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43600" y="3886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4495800" y="17526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3276600" y="3810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9812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81200" y="37338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Fact3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>
            <a:stCxn id="71" idx="6"/>
            <a:endCxn id="79" idx="3"/>
          </p:cNvCxnSpPr>
          <p:nvPr/>
        </p:nvCxnSpPr>
        <p:spPr>
          <a:xfrm flipV="1">
            <a:off x="4114800" y="2142845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1" idx="6"/>
            <a:endCxn id="72" idx="2"/>
          </p:cNvCxnSpPr>
          <p:nvPr/>
        </p:nvCxnSpPr>
        <p:spPr>
          <a:xfrm>
            <a:off x="4114800" y="2590800"/>
            <a:ext cx="381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5943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/>
          <p:cNvCxnSpPr>
            <a:stCxn id="71" idx="6"/>
            <a:endCxn id="74" idx="1"/>
          </p:cNvCxnSpPr>
          <p:nvPr/>
        </p:nvCxnSpPr>
        <p:spPr>
          <a:xfrm>
            <a:off x="4114800" y="2590800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0" idx="6"/>
            <a:endCxn id="75" idx="2"/>
          </p:cNvCxnSpPr>
          <p:nvPr/>
        </p:nvCxnSpPr>
        <p:spPr>
          <a:xfrm flipV="1">
            <a:off x="4114800" y="3810000"/>
            <a:ext cx="381000" cy="228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0" idx="6"/>
            <a:endCxn id="76" idx="1"/>
          </p:cNvCxnSpPr>
          <p:nvPr/>
        </p:nvCxnSpPr>
        <p:spPr>
          <a:xfrm>
            <a:off x="4114800" y="4038600"/>
            <a:ext cx="503752" cy="219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0" idx="6"/>
            <a:endCxn id="74" idx="3"/>
          </p:cNvCxnSpPr>
          <p:nvPr/>
        </p:nvCxnSpPr>
        <p:spPr>
          <a:xfrm flipV="1">
            <a:off x="4114800" y="3362045"/>
            <a:ext cx="503752" cy="6765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1" idx="3"/>
            <a:endCxn id="71" idx="2"/>
          </p:cNvCxnSpPr>
          <p:nvPr/>
        </p:nvCxnSpPr>
        <p:spPr>
          <a:xfrm>
            <a:off x="2819400" y="1943100"/>
            <a:ext cx="457200" cy="6477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981200" y="25146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3" name="Straight Arrow Connector 92"/>
          <p:cNvCxnSpPr>
            <a:stCxn id="92" idx="3"/>
            <a:endCxn id="71" idx="2"/>
          </p:cNvCxnSpPr>
          <p:nvPr/>
        </p:nvCxnSpPr>
        <p:spPr>
          <a:xfrm flipV="1">
            <a:off x="2819400" y="2590800"/>
            <a:ext cx="457200" cy="1905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9" idx="6"/>
            <a:endCxn id="86" idx="1"/>
          </p:cNvCxnSpPr>
          <p:nvPr/>
        </p:nvCxnSpPr>
        <p:spPr>
          <a:xfrm>
            <a:off x="5334000" y="1981200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7391400" y="23622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6" name="Straight Arrow Connector 95"/>
          <p:cNvCxnSpPr>
            <a:stCxn id="72" idx="6"/>
            <a:endCxn id="86" idx="2"/>
          </p:cNvCxnSpPr>
          <p:nvPr/>
        </p:nvCxnSpPr>
        <p:spPr>
          <a:xfrm>
            <a:off x="5334000" y="2590800"/>
            <a:ext cx="6096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74" idx="6"/>
            <a:endCxn id="86" idx="3"/>
          </p:cNvCxnSpPr>
          <p:nvPr/>
        </p:nvCxnSpPr>
        <p:spPr>
          <a:xfrm flipV="1">
            <a:off x="5334000" y="2752445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3" idx="3"/>
            <a:endCxn id="80" idx="2"/>
          </p:cNvCxnSpPr>
          <p:nvPr/>
        </p:nvCxnSpPr>
        <p:spPr>
          <a:xfrm>
            <a:off x="2819400" y="4000500"/>
            <a:ext cx="4572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5" idx="6"/>
            <a:endCxn id="78" idx="1"/>
          </p:cNvCxnSpPr>
          <p:nvPr/>
        </p:nvCxnSpPr>
        <p:spPr>
          <a:xfrm>
            <a:off x="5334000" y="3810000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76" idx="6"/>
            <a:endCxn id="78" idx="3"/>
          </p:cNvCxnSpPr>
          <p:nvPr/>
        </p:nvCxnSpPr>
        <p:spPr>
          <a:xfrm flipV="1">
            <a:off x="5334000" y="4276445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6" idx="6"/>
            <a:endCxn id="95" idx="1"/>
          </p:cNvCxnSpPr>
          <p:nvPr/>
        </p:nvCxnSpPr>
        <p:spPr>
          <a:xfrm>
            <a:off x="6781800" y="25908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391400" y="3810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/>
          <p:cNvCxnSpPr>
            <a:stCxn id="78" idx="6"/>
            <a:endCxn id="106" idx="1"/>
          </p:cNvCxnSpPr>
          <p:nvPr/>
        </p:nvCxnSpPr>
        <p:spPr>
          <a:xfrm flipV="1">
            <a:off x="6781800" y="40767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7391400" y="4953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943600" y="4953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10" name="Straight Arrow Connector 109"/>
          <p:cNvCxnSpPr>
            <a:stCxn id="109" idx="6"/>
            <a:endCxn id="108" idx="1"/>
          </p:cNvCxnSpPr>
          <p:nvPr/>
        </p:nvCxnSpPr>
        <p:spPr>
          <a:xfrm>
            <a:off x="6781800" y="51816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76" idx="5"/>
            <a:endCxn id="109" idx="2"/>
          </p:cNvCxnSpPr>
          <p:nvPr/>
        </p:nvCxnSpPr>
        <p:spPr>
          <a:xfrm>
            <a:off x="5211248" y="4581245"/>
            <a:ext cx="732352" cy="600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74" idx="5"/>
            <a:endCxn id="109" idx="1"/>
          </p:cNvCxnSpPr>
          <p:nvPr/>
        </p:nvCxnSpPr>
        <p:spPr>
          <a:xfrm>
            <a:off x="5211248" y="3362045"/>
            <a:ext cx="855104" cy="165791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10668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524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066800" y="37338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7" name="Right Brace 116"/>
          <p:cNvSpPr/>
          <p:nvPr/>
        </p:nvSpPr>
        <p:spPr>
          <a:xfrm rot="16200000">
            <a:off x="1333500" y="190500"/>
            <a:ext cx="304800" cy="2819400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/>
          <p:cNvSpPr txBox="1"/>
          <p:nvPr/>
        </p:nvSpPr>
        <p:spPr>
          <a:xfrm>
            <a:off x="0" y="1154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Irregular Populations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143000" y="6248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Permutation Confidences (Multiply and Normalised)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Neural Network ‘Like’ (Virtualised)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143000" y="6629400"/>
            <a:ext cx="6019800" cy="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0480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43434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>
            <a:off x="56388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TextBox 77"/>
          <p:cNvSpPr txBox="1"/>
          <p:nvPr/>
        </p:nvSpPr>
        <p:spPr>
          <a:xfrm>
            <a:off x="30480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Input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434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Hidden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88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Output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276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44958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4495800" y="29718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95800" y="35814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4495800" y="4191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5943600" y="3886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495800" y="17526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3276600" y="3810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981200" y="37338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Fact3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/>
          <p:cNvCxnSpPr>
            <a:stCxn id="141" idx="6"/>
            <a:endCxn id="88" idx="2"/>
          </p:cNvCxnSpPr>
          <p:nvPr/>
        </p:nvCxnSpPr>
        <p:spPr>
          <a:xfrm flipV="1">
            <a:off x="4114800" y="1981200"/>
            <a:ext cx="3810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47" idx="6"/>
            <a:endCxn id="84" idx="2"/>
          </p:cNvCxnSpPr>
          <p:nvPr/>
        </p:nvCxnSpPr>
        <p:spPr>
          <a:xfrm>
            <a:off x="4114800" y="3124200"/>
            <a:ext cx="3810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943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81" idx="6"/>
            <a:endCxn id="84" idx="1"/>
          </p:cNvCxnSpPr>
          <p:nvPr/>
        </p:nvCxnSpPr>
        <p:spPr>
          <a:xfrm>
            <a:off x="4114800" y="2590800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9" idx="6"/>
            <a:endCxn id="85" idx="2"/>
          </p:cNvCxnSpPr>
          <p:nvPr/>
        </p:nvCxnSpPr>
        <p:spPr>
          <a:xfrm flipV="1">
            <a:off x="4114800" y="3810000"/>
            <a:ext cx="381000" cy="228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9" idx="6"/>
            <a:endCxn id="86" idx="1"/>
          </p:cNvCxnSpPr>
          <p:nvPr/>
        </p:nvCxnSpPr>
        <p:spPr>
          <a:xfrm>
            <a:off x="4114800" y="4038600"/>
            <a:ext cx="503752" cy="219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9" idx="6"/>
            <a:endCxn id="84" idx="3"/>
          </p:cNvCxnSpPr>
          <p:nvPr/>
        </p:nvCxnSpPr>
        <p:spPr>
          <a:xfrm flipV="1">
            <a:off x="4114800" y="3362045"/>
            <a:ext cx="503752" cy="6765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0" idx="3"/>
            <a:endCxn id="81" idx="2"/>
          </p:cNvCxnSpPr>
          <p:nvPr/>
        </p:nvCxnSpPr>
        <p:spPr>
          <a:xfrm>
            <a:off x="2819400" y="1943100"/>
            <a:ext cx="457200" cy="6477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1981200" y="25146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>
            <a:stCxn id="103" idx="3"/>
            <a:endCxn id="81" idx="2"/>
          </p:cNvCxnSpPr>
          <p:nvPr/>
        </p:nvCxnSpPr>
        <p:spPr>
          <a:xfrm flipV="1">
            <a:off x="2819400" y="2590800"/>
            <a:ext cx="457200" cy="1905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88" idx="6"/>
            <a:endCxn id="94" idx="1"/>
          </p:cNvCxnSpPr>
          <p:nvPr/>
        </p:nvCxnSpPr>
        <p:spPr>
          <a:xfrm>
            <a:off x="5334000" y="1981200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7391400" y="23622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8" name="Straight Arrow Connector 107"/>
          <p:cNvCxnSpPr>
            <a:stCxn id="83" idx="6"/>
            <a:endCxn id="94" idx="2"/>
          </p:cNvCxnSpPr>
          <p:nvPr/>
        </p:nvCxnSpPr>
        <p:spPr>
          <a:xfrm>
            <a:off x="5334000" y="2590800"/>
            <a:ext cx="6096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84" idx="6"/>
            <a:endCxn id="94" idx="3"/>
          </p:cNvCxnSpPr>
          <p:nvPr/>
        </p:nvCxnSpPr>
        <p:spPr>
          <a:xfrm flipV="1">
            <a:off x="5334000" y="2752445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1" idx="3"/>
            <a:endCxn id="89" idx="2"/>
          </p:cNvCxnSpPr>
          <p:nvPr/>
        </p:nvCxnSpPr>
        <p:spPr>
          <a:xfrm>
            <a:off x="2819400" y="4000500"/>
            <a:ext cx="4572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5" idx="6"/>
            <a:endCxn id="87" idx="1"/>
          </p:cNvCxnSpPr>
          <p:nvPr/>
        </p:nvCxnSpPr>
        <p:spPr>
          <a:xfrm>
            <a:off x="5334000" y="3810000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6" idx="6"/>
            <a:endCxn id="87" idx="3"/>
          </p:cNvCxnSpPr>
          <p:nvPr/>
        </p:nvCxnSpPr>
        <p:spPr>
          <a:xfrm flipV="1">
            <a:off x="5334000" y="4276445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4" idx="6"/>
            <a:endCxn id="107" idx="1"/>
          </p:cNvCxnSpPr>
          <p:nvPr/>
        </p:nvCxnSpPr>
        <p:spPr>
          <a:xfrm>
            <a:off x="6781800" y="25908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391400" y="3810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5" name="Straight Arrow Connector 114"/>
          <p:cNvCxnSpPr>
            <a:stCxn id="87" idx="6"/>
            <a:endCxn id="114" idx="1"/>
          </p:cNvCxnSpPr>
          <p:nvPr/>
        </p:nvCxnSpPr>
        <p:spPr>
          <a:xfrm flipV="1">
            <a:off x="6781800" y="40767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391400" y="4953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943600" y="4953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19" name="Straight Arrow Connector 118"/>
          <p:cNvCxnSpPr>
            <a:stCxn id="118" idx="6"/>
            <a:endCxn id="117" idx="1"/>
          </p:cNvCxnSpPr>
          <p:nvPr/>
        </p:nvCxnSpPr>
        <p:spPr>
          <a:xfrm>
            <a:off x="6781800" y="51816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86" idx="5"/>
            <a:endCxn id="118" idx="2"/>
          </p:cNvCxnSpPr>
          <p:nvPr/>
        </p:nvCxnSpPr>
        <p:spPr>
          <a:xfrm>
            <a:off x="5211248" y="4581245"/>
            <a:ext cx="732352" cy="600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4" idx="5"/>
            <a:endCxn id="118" idx="1"/>
          </p:cNvCxnSpPr>
          <p:nvPr/>
        </p:nvCxnSpPr>
        <p:spPr>
          <a:xfrm>
            <a:off x="5211248" y="3362045"/>
            <a:ext cx="855104" cy="165791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1066800" y="37338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048000" y="5638800"/>
            <a:ext cx="1295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Atom Values 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343400" y="5638800"/>
            <a:ext cx="1295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Atom Values 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5638800" y="5638800"/>
            <a:ext cx="1295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Atom Values 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276600" y="4343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3276600" y="1828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3276600" y="28956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49" name="Straight Arrow Connector 148"/>
          <p:cNvCxnSpPr>
            <a:stCxn id="103" idx="3"/>
            <a:endCxn id="147" idx="2"/>
          </p:cNvCxnSpPr>
          <p:nvPr/>
        </p:nvCxnSpPr>
        <p:spPr>
          <a:xfrm>
            <a:off x="2819400" y="2781300"/>
            <a:ext cx="457200" cy="3429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03" idx="3"/>
            <a:endCxn id="141" idx="2"/>
          </p:cNvCxnSpPr>
          <p:nvPr/>
        </p:nvCxnSpPr>
        <p:spPr>
          <a:xfrm flipV="1">
            <a:off x="2819400" y="2057400"/>
            <a:ext cx="457200" cy="7239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22" idx="3"/>
            <a:endCxn id="141" idx="2"/>
          </p:cNvCxnSpPr>
          <p:nvPr/>
        </p:nvCxnSpPr>
        <p:spPr>
          <a:xfrm>
            <a:off x="1905000" y="1943100"/>
            <a:ext cx="1371600" cy="1143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23" idx="3"/>
            <a:endCxn id="141" idx="2"/>
          </p:cNvCxnSpPr>
          <p:nvPr/>
        </p:nvCxnSpPr>
        <p:spPr>
          <a:xfrm>
            <a:off x="990600" y="1943100"/>
            <a:ext cx="2286000" cy="1143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9812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668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24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64" name="Straight Arrow Connector 163"/>
          <p:cNvCxnSpPr>
            <a:stCxn id="141" idx="6"/>
            <a:endCxn id="83" idx="1"/>
          </p:cNvCxnSpPr>
          <p:nvPr/>
        </p:nvCxnSpPr>
        <p:spPr>
          <a:xfrm>
            <a:off x="4114800" y="2057400"/>
            <a:ext cx="503752" cy="3717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81" idx="6"/>
            <a:endCxn id="88" idx="3"/>
          </p:cNvCxnSpPr>
          <p:nvPr/>
        </p:nvCxnSpPr>
        <p:spPr>
          <a:xfrm flipV="1">
            <a:off x="4114800" y="2142845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47" idx="6"/>
            <a:endCxn id="83" idx="3"/>
          </p:cNvCxnSpPr>
          <p:nvPr/>
        </p:nvCxnSpPr>
        <p:spPr>
          <a:xfrm flipV="1">
            <a:off x="4114800" y="2752445"/>
            <a:ext cx="503752" cy="3717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47" idx="6"/>
            <a:endCxn id="88" idx="2"/>
          </p:cNvCxnSpPr>
          <p:nvPr/>
        </p:nvCxnSpPr>
        <p:spPr>
          <a:xfrm flipV="1">
            <a:off x="4114800" y="1981200"/>
            <a:ext cx="381000" cy="11430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34" idx="6"/>
            <a:endCxn id="85" idx="3"/>
          </p:cNvCxnSpPr>
          <p:nvPr/>
        </p:nvCxnSpPr>
        <p:spPr>
          <a:xfrm flipV="1">
            <a:off x="4114800" y="3971645"/>
            <a:ext cx="503752" cy="6003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34" idx="6"/>
            <a:endCxn id="86" idx="2"/>
          </p:cNvCxnSpPr>
          <p:nvPr/>
        </p:nvCxnSpPr>
        <p:spPr>
          <a:xfrm flipV="1">
            <a:off x="4114800" y="4419600"/>
            <a:ext cx="381000" cy="1524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84" idx="3"/>
          </p:cNvCxnSpPr>
          <p:nvPr/>
        </p:nvCxnSpPr>
        <p:spPr>
          <a:xfrm flipV="1">
            <a:off x="4191000" y="3362045"/>
            <a:ext cx="427552" cy="12099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91" idx="3"/>
            <a:endCxn id="134" idx="2"/>
          </p:cNvCxnSpPr>
          <p:nvPr/>
        </p:nvCxnSpPr>
        <p:spPr>
          <a:xfrm>
            <a:off x="2819400" y="4000500"/>
            <a:ext cx="4572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41" idx="6"/>
            <a:endCxn id="84" idx="1"/>
          </p:cNvCxnSpPr>
          <p:nvPr/>
        </p:nvCxnSpPr>
        <p:spPr>
          <a:xfrm>
            <a:off x="4114800" y="2057400"/>
            <a:ext cx="503752" cy="9813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81" idx="6"/>
            <a:endCxn id="83" idx="2"/>
          </p:cNvCxnSpPr>
          <p:nvPr/>
        </p:nvCxnSpPr>
        <p:spPr>
          <a:xfrm>
            <a:off x="4114800" y="2590800"/>
            <a:ext cx="381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/>
          <p:cNvSpPr/>
          <p:nvPr/>
        </p:nvSpPr>
        <p:spPr>
          <a:xfrm>
            <a:off x="4495800" y="4724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4495800" y="49530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95800" y="51816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15" name="Straight Arrow Connector 214"/>
          <p:cNvCxnSpPr>
            <a:endCxn id="212" idx="2"/>
          </p:cNvCxnSpPr>
          <p:nvPr/>
        </p:nvCxnSpPr>
        <p:spPr>
          <a:xfrm>
            <a:off x="4191000" y="4572000"/>
            <a:ext cx="304800" cy="3810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stCxn id="134" idx="6"/>
            <a:endCxn id="214" idx="2"/>
          </p:cNvCxnSpPr>
          <p:nvPr/>
        </p:nvCxnSpPr>
        <p:spPr>
          <a:xfrm>
            <a:off x="4114800" y="4572000"/>
            <a:ext cx="381000" cy="838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134" idx="6"/>
            <a:endCxn id="213" idx="2"/>
          </p:cNvCxnSpPr>
          <p:nvPr/>
        </p:nvCxnSpPr>
        <p:spPr>
          <a:xfrm>
            <a:off x="4114800" y="4572000"/>
            <a:ext cx="381000" cy="609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214" idx="6"/>
            <a:endCxn id="118" idx="2"/>
          </p:cNvCxnSpPr>
          <p:nvPr/>
        </p:nvCxnSpPr>
        <p:spPr>
          <a:xfrm flipV="1">
            <a:off x="5334000" y="5181600"/>
            <a:ext cx="609600" cy="228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endCxn id="118" idx="2"/>
          </p:cNvCxnSpPr>
          <p:nvPr/>
        </p:nvCxnSpPr>
        <p:spPr>
          <a:xfrm>
            <a:off x="5334000" y="5181600"/>
            <a:ext cx="609600" cy="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5334000" y="4953000"/>
            <a:ext cx="609600" cy="1524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86" idx="6"/>
            <a:endCxn id="240" idx="1"/>
          </p:cNvCxnSpPr>
          <p:nvPr/>
        </p:nvCxnSpPr>
        <p:spPr>
          <a:xfrm flipV="1">
            <a:off x="5334000" y="4410355"/>
            <a:ext cx="732352" cy="924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Oval 239"/>
          <p:cNvSpPr/>
          <p:nvPr/>
        </p:nvSpPr>
        <p:spPr>
          <a:xfrm>
            <a:off x="5943600" y="4343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5943600" y="2819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44" name="Straight Arrow Connector 243"/>
          <p:cNvCxnSpPr>
            <a:stCxn id="212" idx="6"/>
            <a:endCxn id="240" idx="2"/>
          </p:cNvCxnSpPr>
          <p:nvPr/>
        </p:nvCxnSpPr>
        <p:spPr>
          <a:xfrm flipV="1">
            <a:off x="5334000" y="4572000"/>
            <a:ext cx="609600" cy="3810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stCxn id="213" idx="6"/>
            <a:endCxn id="240" idx="2"/>
          </p:cNvCxnSpPr>
          <p:nvPr/>
        </p:nvCxnSpPr>
        <p:spPr>
          <a:xfrm flipV="1">
            <a:off x="5334000" y="4572000"/>
            <a:ext cx="609600" cy="609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endCxn id="241" idx="2"/>
          </p:cNvCxnSpPr>
          <p:nvPr/>
        </p:nvCxnSpPr>
        <p:spPr>
          <a:xfrm flipV="1">
            <a:off x="5334000" y="3657600"/>
            <a:ext cx="609600" cy="228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84" idx="5"/>
          </p:cNvCxnSpPr>
          <p:nvPr/>
        </p:nvCxnSpPr>
        <p:spPr>
          <a:xfrm>
            <a:off x="5211248" y="3362045"/>
            <a:ext cx="884752" cy="1431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stCxn id="241" idx="6"/>
            <a:endCxn id="114" idx="1"/>
          </p:cNvCxnSpPr>
          <p:nvPr/>
        </p:nvCxnSpPr>
        <p:spPr>
          <a:xfrm>
            <a:off x="6781800" y="3657600"/>
            <a:ext cx="609600" cy="4191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240" idx="6"/>
            <a:endCxn id="117" idx="1"/>
          </p:cNvCxnSpPr>
          <p:nvPr/>
        </p:nvCxnSpPr>
        <p:spPr>
          <a:xfrm>
            <a:off x="6781800" y="4572000"/>
            <a:ext cx="609600" cy="6477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>
            <a:stCxn id="242" idx="7"/>
            <a:endCxn id="107" idx="1"/>
          </p:cNvCxnSpPr>
          <p:nvPr/>
        </p:nvCxnSpPr>
        <p:spPr>
          <a:xfrm flipV="1">
            <a:off x="6659048" y="2628900"/>
            <a:ext cx="732352" cy="2574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stCxn id="243" idx="5"/>
            <a:endCxn id="107" idx="1"/>
          </p:cNvCxnSpPr>
          <p:nvPr/>
        </p:nvCxnSpPr>
        <p:spPr>
          <a:xfrm>
            <a:off x="6659048" y="2219045"/>
            <a:ext cx="732352" cy="4098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endCxn id="243" idx="2"/>
          </p:cNvCxnSpPr>
          <p:nvPr/>
        </p:nvCxnSpPr>
        <p:spPr>
          <a:xfrm>
            <a:off x="5410200" y="1981200"/>
            <a:ext cx="5334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83" idx="6"/>
            <a:endCxn id="242" idx="2"/>
          </p:cNvCxnSpPr>
          <p:nvPr/>
        </p:nvCxnSpPr>
        <p:spPr>
          <a:xfrm>
            <a:off x="5334000" y="2590800"/>
            <a:ext cx="609600" cy="457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>
            <a:stCxn id="83" idx="7"/>
          </p:cNvCxnSpPr>
          <p:nvPr/>
        </p:nvCxnSpPr>
        <p:spPr>
          <a:xfrm>
            <a:off x="5211248" y="2429155"/>
            <a:ext cx="732352" cy="39024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83" idx="7"/>
            <a:endCxn id="243" idx="3"/>
          </p:cNvCxnSpPr>
          <p:nvPr/>
        </p:nvCxnSpPr>
        <p:spPr>
          <a:xfrm flipV="1">
            <a:off x="5211248" y="2219045"/>
            <a:ext cx="855104" cy="21011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Oval 289"/>
          <p:cNvSpPr/>
          <p:nvPr/>
        </p:nvSpPr>
        <p:spPr>
          <a:xfrm>
            <a:off x="5943600" y="1676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5943600" y="1828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91" name="Straight Arrow Connector 290"/>
          <p:cNvCxnSpPr>
            <a:stCxn id="290" idx="6"/>
            <a:endCxn id="107" idx="1"/>
          </p:cNvCxnSpPr>
          <p:nvPr/>
        </p:nvCxnSpPr>
        <p:spPr>
          <a:xfrm>
            <a:off x="6781800" y="1905000"/>
            <a:ext cx="609600" cy="7239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>
            <a:stCxn id="88" idx="6"/>
            <a:endCxn id="290" idx="2"/>
          </p:cNvCxnSpPr>
          <p:nvPr/>
        </p:nvCxnSpPr>
        <p:spPr>
          <a:xfrm flipV="1">
            <a:off x="5334000" y="1905000"/>
            <a:ext cx="6096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>
            <a:stCxn id="299" idx="6"/>
            <a:endCxn id="114" idx="1"/>
          </p:cNvCxnSpPr>
          <p:nvPr/>
        </p:nvCxnSpPr>
        <p:spPr>
          <a:xfrm>
            <a:off x="6781800" y="3505200"/>
            <a:ext cx="6096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>
            <a:endCxn id="299" idx="2"/>
          </p:cNvCxnSpPr>
          <p:nvPr/>
        </p:nvCxnSpPr>
        <p:spPr>
          <a:xfrm flipV="1">
            <a:off x="5410200" y="3505200"/>
            <a:ext cx="533400" cy="3048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>
            <a:stCxn id="84" idx="5"/>
          </p:cNvCxnSpPr>
          <p:nvPr/>
        </p:nvCxnSpPr>
        <p:spPr>
          <a:xfrm flipV="1">
            <a:off x="5211248" y="3352800"/>
            <a:ext cx="808552" cy="924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43" idx="6"/>
            <a:endCxn id="107" idx="1"/>
          </p:cNvCxnSpPr>
          <p:nvPr/>
        </p:nvCxnSpPr>
        <p:spPr>
          <a:xfrm>
            <a:off x="6781800" y="2057400"/>
            <a:ext cx="6096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Oval 315"/>
          <p:cNvSpPr/>
          <p:nvPr/>
        </p:nvSpPr>
        <p:spPr>
          <a:xfrm>
            <a:off x="5943600" y="2971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17" name="Straight Arrow Connector 316"/>
          <p:cNvCxnSpPr>
            <a:stCxn id="316" idx="6"/>
            <a:endCxn id="107" idx="1"/>
          </p:cNvCxnSpPr>
          <p:nvPr/>
        </p:nvCxnSpPr>
        <p:spPr>
          <a:xfrm flipV="1">
            <a:off x="6781800" y="2628900"/>
            <a:ext cx="6096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>
            <a:endCxn id="316" idx="2"/>
          </p:cNvCxnSpPr>
          <p:nvPr/>
        </p:nvCxnSpPr>
        <p:spPr>
          <a:xfrm>
            <a:off x="5334000" y="2667000"/>
            <a:ext cx="609600" cy="5334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Oval 298"/>
          <p:cNvSpPr/>
          <p:nvPr/>
        </p:nvSpPr>
        <p:spPr>
          <a:xfrm>
            <a:off x="5943600" y="32766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5943600" y="34290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5943600" y="4495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34" name="Straight Arrow Connector 333"/>
          <p:cNvCxnSpPr>
            <a:stCxn id="86" idx="6"/>
            <a:endCxn id="332" idx="1"/>
          </p:cNvCxnSpPr>
          <p:nvPr/>
        </p:nvCxnSpPr>
        <p:spPr>
          <a:xfrm>
            <a:off x="5334000" y="4419600"/>
            <a:ext cx="732352" cy="1431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>
            <a:stCxn id="332" idx="6"/>
            <a:endCxn id="117" idx="1"/>
          </p:cNvCxnSpPr>
          <p:nvPr/>
        </p:nvCxnSpPr>
        <p:spPr>
          <a:xfrm>
            <a:off x="6781800" y="4724400"/>
            <a:ext cx="609600" cy="4953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39"/>
          <p:cNvSpPr txBox="1"/>
          <p:nvPr/>
        </p:nvSpPr>
        <p:spPr>
          <a:xfrm>
            <a:off x="7391400" y="1143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Additive Histogram Summation then </a:t>
            </a:r>
            <a:r>
              <a:rPr lang="en-GB" b="1" dirty="0" err="1" smtClean="0">
                <a:solidFill>
                  <a:schemeClr val="bg1"/>
                </a:solidFill>
              </a:rPr>
              <a:t>CoG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41" name="Right Brace 340"/>
          <p:cNvSpPr/>
          <p:nvPr/>
        </p:nvSpPr>
        <p:spPr>
          <a:xfrm rot="16200000">
            <a:off x="1333500" y="190500"/>
            <a:ext cx="304800" cy="2819400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TextBox 341"/>
          <p:cNvSpPr txBox="1"/>
          <p:nvPr/>
        </p:nvSpPr>
        <p:spPr>
          <a:xfrm>
            <a:off x="0" y="1154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Irregular Populations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Motivation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Safety Critical Artificial Intelligence: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Expert Systems: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Higher Validation Certification,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Lower ability to Machine Learn.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Neural Networks: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Lower Validation Certification,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Higher ability to Machine Learn.</a:t>
            </a:r>
          </a:p>
          <a:p>
            <a:pPr lvl="2"/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Coping with missing or irregular shaped data: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“Rationally, machine reasoning has the greatest value when the information is uncertain, inaccurate, unclear, conflicting or incomplete...“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“This provides a forward chaining execution policy to combine with a neural network rule extraction method in solving intractable problems.”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143000" y="6248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Permutation Confidences (Multiply and Normalised)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Neural Network ‘Like’ (BN P. Tree)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143000" y="6629400"/>
            <a:ext cx="6019800" cy="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0480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43434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>
            <a:off x="56388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TextBox 77"/>
          <p:cNvSpPr txBox="1"/>
          <p:nvPr/>
        </p:nvSpPr>
        <p:spPr>
          <a:xfrm>
            <a:off x="30480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Input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434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Hidden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88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Output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276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44958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4495800" y="29718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95800" y="35814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4495800" y="4191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5943600" y="3886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495800" y="17526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3276600" y="3810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981200" y="37338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Fact3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/>
          <p:cNvCxnSpPr>
            <a:stCxn id="141" idx="6"/>
            <a:endCxn id="88" idx="2"/>
          </p:cNvCxnSpPr>
          <p:nvPr/>
        </p:nvCxnSpPr>
        <p:spPr>
          <a:xfrm flipV="1">
            <a:off x="4114800" y="1981200"/>
            <a:ext cx="3810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47" idx="6"/>
            <a:endCxn id="84" idx="2"/>
          </p:cNvCxnSpPr>
          <p:nvPr/>
        </p:nvCxnSpPr>
        <p:spPr>
          <a:xfrm>
            <a:off x="4114800" y="3124200"/>
            <a:ext cx="3810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943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81" idx="6"/>
            <a:endCxn id="84" idx="1"/>
          </p:cNvCxnSpPr>
          <p:nvPr/>
        </p:nvCxnSpPr>
        <p:spPr>
          <a:xfrm>
            <a:off x="4114800" y="2590800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9" idx="6"/>
            <a:endCxn id="85" idx="2"/>
          </p:cNvCxnSpPr>
          <p:nvPr/>
        </p:nvCxnSpPr>
        <p:spPr>
          <a:xfrm flipV="1">
            <a:off x="4114800" y="3810000"/>
            <a:ext cx="381000" cy="228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9" idx="6"/>
            <a:endCxn id="86" idx="1"/>
          </p:cNvCxnSpPr>
          <p:nvPr/>
        </p:nvCxnSpPr>
        <p:spPr>
          <a:xfrm>
            <a:off x="4114800" y="4038600"/>
            <a:ext cx="503752" cy="219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9" idx="6"/>
            <a:endCxn id="84" idx="3"/>
          </p:cNvCxnSpPr>
          <p:nvPr/>
        </p:nvCxnSpPr>
        <p:spPr>
          <a:xfrm flipV="1">
            <a:off x="4114800" y="3362045"/>
            <a:ext cx="503752" cy="6765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0" idx="3"/>
            <a:endCxn id="81" idx="2"/>
          </p:cNvCxnSpPr>
          <p:nvPr/>
        </p:nvCxnSpPr>
        <p:spPr>
          <a:xfrm>
            <a:off x="2819400" y="1943100"/>
            <a:ext cx="457200" cy="6477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1981200" y="25146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>
            <a:stCxn id="103" idx="3"/>
            <a:endCxn id="81" idx="2"/>
          </p:cNvCxnSpPr>
          <p:nvPr/>
        </p:nvCxnSpPr>
        <p:spPr>
          <a:xfrm flipV="1">
            <a:off x="2819400" y="2590800"/>
            <a:ext cx="457200" cy="1905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88" idx="6"/>
            <a:endCxn id="94" idx="1"/>
          </p:cNvCxnSpPr>
          <p:nvPr/>
        </p:nvCxnSpPr>
        <p:spPr>
          <a:xfrm>
            <a:off x="5334000" y="1981200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7391400" y="23622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8" name="Straight Arrow Connector 107"/>
          <p:cNvCxnSpPr>
            <a:stCxn id="83" idx="6"/>
            <a:endCxn id="94" idx="2"/>
          </p:cNvCxnSpPr>
          <p:nvPr/>
        </p:nvCxnSpPr>
        <p:spPr>
          <a:xfrm>
            <a:off x="5334000" y="2590800"/>
            <a:ext cx="6096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84" idx="6"/>
            <a:endCxn id="94" idx="3"/>
          </p:cNvCxnSpPr>
          <p:nvPr/>
        </p:nvCxnSpPr>
        <p:spPr>
          <a:xfrm flipV="1">
            <a:off x="5334000" y="2752445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1" idx="3"/>
            <a:endCxn id="89" idx="2"/>
          </p:cNvCxnSpPr>
          <p:nvPr/>
        </p:nvCxnSpPr>
        <p:spPr>
          <a:xfrm>
            <a:off x="2819400" y="4000500"/>
            <a:ext cx="4572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5" idx="6"/>
            <a:endCxn id="87" idx="1"/>
          </p:cNvCxnSpPr>
          <p:nvPr/>
        </p:nvCxnSpPr>
        <p:spPr>
          <a:xfrm>
            <a:off x="5334000" y="3810000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6" idx="6"/>
            <a:endCxn id="87" idx="3"/>
          </p:cNvCxnSpPr>
          <p:nvPr/>
        </p:nvCxnSpPr>
        <p:spPr>
          <a:xfrm flipV="1">
            <a:off x="5334000" y="4276445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4" idx="6"/>
            <a:endCxn id="107" idx="1"/>
          </p:cNvCxnSpPr>
          <p:nvPr/>
        </p:nvCxnSpPr>
        <p:spPr>
          <a:xfrm>
            <a:off x="6781800" y="25908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391400" y="3810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5" name="Straight Arrow Connector 114"/>
          <p:cNvCxnSpPr>
            <a:stCxn id="87" idx="6"/>
            <a:endCxn id="114" idx="1"/>
          </p:cNvCxnSpPr>
          <p:nvPr/>
        </p:nvCxnSpPr>
        <p:spPr>
          <a:xfrm flipV="1">
            <a:off x="6781800" y="40767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391400" y="4953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943600" y="4953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19" name="Straight Arrow Connector 118"/>
          <p:cNvCxnSpPr>
            <a:stCxn id="118" idx="6"/>
            <a:endCxn id="117" idx="1"/>
          </p:cNvCxnSpPr>
          <p:nvPr/>
        </p:nvCxnSpPr>
        <p:spPr>
          <a:xfrm>
            <a:off x="6781800" y="51816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86" idx="5"/>
            <a:endCxn id="118" idx="2"/>
          </p:cNvCxnSpPr>
          <p:nvPr/>
        </p:nvCxnSpPr>
        <p:spPr>
          <a:xfrm>
            <a:off x="5211248" y="4581245"/>
            <a:ext cx="732352" cy="600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4" idx="5"/>
            <a:endCxn id="118" idx="1"/>
          </p:cNvCxnSpPr>
          <p:nvPr/>
        </p:nvCxnSpPr>
        <p:spPr>
          <a:xfrm>
            <a:off x="5211248" y="3362045"/>
            <a:ext cx="855104" cy="165791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1066800" y="37338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048000" y="5638800"/>
            <a:ext cx="1295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Atom Values 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343400" y="5638800"/>
            <a:ext cx="1295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Atom Values 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5638800" y="5638800"/>
            <a:ext cx="1295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Atom Values 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276600" y="4343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3276600" y="1828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3276600" y="28956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49" name="Straight Arrow Connector 148"/>
          <p:cNvCxnSpPr>
            <a:stCxn id="103" idx="3"/>
            <a:endCxn id="147" idx="2"/>
          </p:cNvCxnSpPr>
          <p:nvPr/>
        </p:nvCxnSpPr>
        <p:spPr>
          <a:xfrm>
            <a:off x="2819400" y="2781300"/>
            <a:ext cx="457200" cy="3429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03" idx="3"/>
            <a:endCxn id="141" idx="2"/>
          </p:cNvCxnSpPr>
          <p:nvPr/>
        </p:nvCxnSpPr>
        <p:spPr>
          <a:xfrm flipV="1">
            <a:off x="2819400" y="2057400"/>
            <a:ext cx="457200" cy="7239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22" idx="3"/>
            <a:endCxn id="141" idx="2"/>
          </p:cNvCxnSpPr>
          <p:nvPr/>
        </p:nvCxnSpPr>
        <p:spPr>
          <a:xfrm>
            <a:off x="1905000" y="1943100"/>
            <a:ext cx="1371600" cy="1143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23" idx="3"/>
            <a:endCxn id="141" idx="2"/>
          </p:cNvCxnSpPr>
          <p:nvPr/>
        </p:nvCxnSpPr>
        <p:spPr>
          <a:xfrm>
            <a:off x="990600" y="1943100"/>
            <a:ext cx="2286000" cy="1143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9812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668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24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64" name="Straight Arrow Connector 163"/>
          <p:cNvCxnSpPr>
            <a:stCxn id="141" idx="6"/>
            <a:endCxn id="83" idx="1"/>
          </p:cNvCxnSpPr>
          <p:nvPr/>
        </p:nvCxnSpPr>
        <p:spPr>
          <a:xfrm>
            <a:off x="4114800" y="2057400"/>
            <a:ext cx="503752" cy="3717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81" idx="6"/>
            <a:endCxn id="88" idx="3"/>
          </p:cNvCxnSpPr>
          <p:nvPr/>
        </p:nvCxnSpPr>
        <p:spPr>
          <a:xfrm flipV="1">
            <a:off x="4114800" y="2142845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47" idx="6"/>
            <a:endCxn id="83" idx="3"/>
          </p:cNvCxnSpPr>
          <p:nvPr/>
        </p:nvCxnSpPr>
        <p:spPr>
          <a:xfrm flipV="1">
            <a:off x="4114800" y="2752445"/>
            <a:ext cx="503752" cy="3717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47" idx="6"/>
            <a:endCxn id="88" idx="2"/>
          </p:cNvCxnSpPr>
          <p:nvPr/>
        </p:nvCxnSpPr>
        <p:spPr>
          <a:xfrm flipV="1">
            <a:off x="4114800" y="1981200"/>
            <a:ext cx="381000" cy="11430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34" idx="6"/>
            <a:endCxn id="85" idx="3"/>
          </p:cNvCxnSpPr>
          <p:nvPr/>
        </p:nvCxnSpPr>
        <p:spPr>
          <a:xfrm flipV="1">
            <a:off x="4114800" y="3971645"/>
            <a:ext cx="503752" cy="6003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34" idx="6"/>
            <a:endCxn id="86" idx="2"/>
          </p:cNvCxnSpPr>
          <p:nvPr/>
        </p:nvCxnSpPr>
        <p:spPr>
          <a:xfrm flipV="1">
            <a:off x="4114800" y="4419600"/>
            <a:ext cx="381000" cy="1524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84" idx="3"/>
          </p:cNvCxnSpPr>
          <p:nvPr/>
        </p:nvCxnSpPr>
        <p:spPr>
          <a:xfrm flipV="1">
            <a:off x="4191000" y="3362045"/>
            <a:ext cx="427552" cy="12099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91" idx="3"/>
            <a:endCxn id="134" idx="2"/>
          </p:cNvCxnSpPr>
          <p:nvPr/>
        </p:nvCxnSpPr>
        <p:spPr>
          <a:xfrm>
            <a:off x="2819400" y="4000500"/>
            <a:ext cx="4572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41" idx="6"/>
            <a:endCxn id="84" idx="1"/>
          </p:cNvCxnSpPr>
          <p:nvPr/>
        </p:nvCxnSpPr>
        <p:spPr>
          <a:xfrm>
            <a:off x="4114800" y="2057400"/>
            <a:ext cx="503752" cy="9813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81" idx="6"/>
            <a:endCxn id="83" idx="2"/>
          </p:cNvCxnSpPr>
          <p:nvPr/>
        </p:nvCxnSpPr>
        <p:spPr>
          <a:xfrm>
            <a:off x="4114800" y="2590800"/>
            <a:ext cx="381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/>
          <p:cNvSpPr/>
          <p:nvPr/>
        </p:nvSpPr>
        <p:spPr>
          <a:xfrm>
            <a:off x="4495800" y="4724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4495800" y="49530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95800" y="51816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15" name="Straight Arrow Connector 214"/>
          <p:cNvCxnSpPr>
            <a:endCxn id="212" idx="2"/>
          </p:cNvCxnSpPr>
          <p:nvPr/>
        </p:nvCxnSpPr>
        <p:spPr>
          <a:xfrm>
            <a:off x="4191000" y="4572000"/>
            <a:ext cx="304800" cy="3810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stCxn id="134" idx="6"/>
            <a:endCxn id="214" idx="2"/>
          </p:cNvCxnSpPr>
          <p:nvPr/>
        </p:nvCxnSpPr>
        <p:spPr>
          <a:xfrm>
            <a:off x="4114800" y="4572000"/>
            <a:ext cx="381000" cy="838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134" idx="6"/>
            <a:endCxn id="213" idx="2"/>
          </p:cNvCxnSpPr>
          <p:nvPr/>
        </p:nvCxnSpPr>
        <p:spPr>
          <a:xfrm>
            <a:off x="4114800" y="4572000"/>
            <a:ext cx="381000" cy="609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214" idx="6"/>
            <a:endCxn id="118" idx="2"/>
          </p:cNvCxnSpPr>
          <p:nvPr/>
        </p:nvCxnSpPr>
        <p:spPr>
          <a:xfrm flipV="1">
            <a:off x="5334000" y="5181600"/>
            <a:ext cx="609600" cy="228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endCxn id="118" idx="2"/>
          </p:cNvCxnSpPr>
          <p:nvPr/>
        </p:nvCxnSpPr>
        <p:spPr>
          <a:xfrm>
            <a:off x="5334000" y="5181600"/>
            <a:ext cx="609600" cy="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5334000" y="4953000"/>
            <a:ext cx="609600" cy="1524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86" idx="6"/>
            <a:endCxn id="240" idx="1"/>
          </p:cNvCxnSpPr>
          <p:nvPr/>
        </p:nvCxnSpPr>
        <p:spPr>
          <a:xfrm flipV="1">
            <a:off x="5334000" y="4410355"/>
            <a:ext cx="732352" cy="924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Oval 239"/>
          <p:cNvSpPr/>
          <p:nvPr/>
        </p:nvSpPr>
        <p:spPr>
          <a:xfrm>
            <a:off x="5943600" y="4343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5943600" y="2819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44" name="Straight Arrow Connector 243"/>
          <p:cNvCxnSpPr>
            <a:stCxn id="212" idx="6"/>
            <a:endCxn id="240" idx="2"/>
          </p:cNvCxnSpPr>
          <p:nvPr/>
        </p:nvCxnSpPr>
        <p:spPr>
          <a:xfrm flipV="1">
            <a:off x="5334000" y="4572000"/>
            <a:ext cx="609600" cy="3810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stCxn id="213" idx="6"/>
            <a:endCxn id="240" idx="2"/>
          </p:cNvCxnSpPr>
          <p:nvPr/>
        </p:nvCxnSpPr>
        <p:spPr>
          <a:xfrm flipV="1">
            <a:off x="5334000" y="4572000"/>
            <a:ext cx="609600" cy="609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endCxn id="241" idx="2"/>
          </p:cNvCxnSpPr>
          <p:nvPr/>
        </p:nvCxnSpPr>
        <p:spPr>
          <a:xfrm flipV="1">
            <a:off x="5334000" y="3657600"/>
            <a:ext cx="609600" cy="228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84" idx="5"/>
          </p:cNvCxnSpPr>
          <p:nvPr/>
        </p:nvCxnSpPr>
        <p:spPr>
          <a:xfrm>
            <a:off x="5211248" y="3362045"/>
            <a:ext cx="884752" cy="1431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stCxn id="241" idx="6"/>
            <a:endCxn id="114" idx="1"/>
          </p:cNvCxnSpPr>
          <p:nvPr/>
        </p:nvCxnSpPr>
        <p:spPr>
          <a:xfrm>
            <a:off x="6781800" y="3657600"/>
            <a:ext cx="609600" cy="4191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240" idx="6"/>
            <a:endCxn id="117" idx="1"/>
          </p:cNvCxnSpPr>
          <p:nvPr/>
        </p:nvCxnSpPr>
        <p:spPr>
          <a:xfrm>
            <a:off x="6781800" y="4572000"/>
            <a:ext cx="609600" cy="6477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>
            <a:stCxn id="242" idx="7"/>
            <a:endCxn id="107" idx="1"/>
          </p:cNvCxnSpPr>
          <p:nvPr/>
        </p:nvCxnSpPr>
        <p:spPr>
          <a:xfrm flipV="1">
            <a:off x="6659048" y="2628900"/>
            <a:ext cx="732352" cy="2574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stCxn id="243" idx="5"/>
            <a:endCxn id="107" idx="1"/>
          </p:cNvCxnSpPr>
          <p:nvPr/>
        </p:nvCxnSpPr>
        <p:spPr>
          <a:xfrm>
            <a:off x="6659048" y="2219045"/>
            <a:ext cx="732352" cy="4098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endCxn id="243" idx="2"/>
          </p:cNvCxnSpPr>
          <p:nvPr/>
        </p:nvCxnSpPr>
        <p:spPr>
          <a:xfrm>
            <a:off x="5410200" y="1981200"/>
            <a:ext cx="5334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83" idx="6"/>
            <a:endCxn id="242" idx="2"/>
          </p:cNvCxnSpPr>
          <p:nvPr/>
        </p:nvCxnSpPr>
        <p:spPr>
          <a:xfrm>
            <a:off x="5334000" y="2590800"/>
            <a:ext cx="609600" cy="457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>
            <a:stCxn id="83" idx="7"/>
          </p:cNvCxnSpPr>
          <p:nvPr/>
        </p:nvCxnSpPr>
        <p:spPr>
          <a:xfrm>
            <a:off x="5211248" y="2429155"/>
            <a:ext cx="732352" cy="39024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83" idx="7"/>
            <a:endCxn id="243" idx="3"/>
          </p:cNvCxnSpPr>
          <p:nvPr/>
        </p:nvCxnSpPr>
        <p:spPr>
          <a:xfrm flipV="1">
            <a:off x="5211248" y="2219045"/>
            <a:ext cx="855104" cy="21011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Oval 289"/>
          <p:cNvSpPr/>
          <p:nvPr/>
        </p:nvSpPr>
        <p:spPr>
          <a:xfrm>
            <a:off x="5943600" y="1676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5943600" y="1828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91" name="Straight Arrow Connector 290"/>
          <p:cNvCxnSpPr>
            <a:stCxn id="290" idx="6"/>
            <a:endCxn id="107" idx="1"/>
          </p:cNvCxnSpPr>
          <p:nvPr/>
        </p:nvCxnSpPr>
        <p:spPr>
          <a:xfrm>
            <a:off x="6781800" y="1905000"/>
            <a:ext cx="609600" cy="7239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>
            <a:stCxn id="88" idx="6"/>
            <a:endCxn id="290" idx="2"/>
          </p:cNvCxnSpPr>
          <p:nvPr/>
        </p:nvCxnSpPr>
        <p:spPr>
          <a:xfrm flipV="1">
            <a:off x="5334000" y="1905000"/>
            <a:ext cx="6096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>
            <a:stCxn id="299" idx="6"/>
            <a:endCxn id="114" idx="1"/>
          </p:cNvCxnSpPr>
          <p:nvPr/>
        </p:nvCxnSpPr>
        <p:spPr>
          <a:xfrm>
            <a:off x="6781800" y="3505200"/>
            <a:ext cx="6096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>
            <a:endCxn id="299" idx="2"/>
          </p:cNvCxnSpPr>
          <p:nvPr/>
        </p:nvCxnSpPr>
        <p:spPr>
          <a:xfrm flipV="1">
            <a:off x="5410200" y="3505200"/>
            <a:ext cx="533400" cy="3048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>
            <a:stCxn id="84" idx="5"/>
          </p:cNvCxnSpPr>
          <p:nvPr/>
        </p:nvCxnSpPr>
        <p:spPr>
          <a:xfrm flipV="1">
            <a:off x="5211248" y="3352800"/>
            <a:ext cx="808552" cy="924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43" idx="6"/>
            <a:endCxn id="107" idx="1"/>
          </p:cNvCxnSpPr>
          <p:nvPr/>
        </p:nvCxnSpPr>
        <p:spPr>
          <a:xfrm>
            <a:off x="6781800" y="2057400"/>
            <a:ext cx="6096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Oval 315"/>
          <p:cNvSpPr/>
          <p:nvPr/>
        </p:nvSpPr>
        <p:spPr>
          <a:xfrm>
            <a:off x="5943600" y="2971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17" name="Straight Arrow Connector 316"/>
          <p:cNvCxnSpPr>
            <a:stCxn id="316" idx="6"/>
            <a:endCxn id="107" idx="1"/>
          </p:cNvCxnSpPr>
          <p:nvPr/>
        </p:nvCxnSpPr>
        <p:spPr>
          <a:xfrm flipV="1">
            <a:off x="6781800" y="2628900"/>
            <a:ext cx="6096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>
            <a:endCxn id="316" idx="2"/>
          </p:cNvCxnSpPr>
          <p:nvPr/>
        </p:nvCxnSpPr>
        <p:spPr>
          <a:xfrm>
            <a:off x="5334000" y="2667000"/>
            <a:ext cx="609600" cy="5334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Oval 298"/>
          <p:cNvSpPr/>
          <p:nvPr/>
        </p:nvSpPr>
        <p:spPr>
          <a:xfrm>
            <a:off x="5943600" y="32766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5943600" y="34290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5943600" y="4495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34" name="Straight Arrow Connector 333"/>
          <p:cNvCxnSpPr>
            <a:stCxn id="86" idx="6"/>
            <a:endCxn id="332" idx="1"/>
          </p:cNvCxnSpPr>
          <p:nvPr/>
        </p:nvCxnSpPr>
        <p:spPr>
          <a:xfrm>
            <a:off x="5334000" y="4419600"/>
            <a:ext cx="732352" cy="1431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>
            <a:stCxn id="332" idx="6"/>
            <a:endCxn id="117" idx="1"/>
          </p:cNvCxnSpPr>
          <p:nvPr/>
        </p:nvCxnSpPr>
        <p:spPr>
          <a:xfrm>
            <a:off x="6781800" y="4724400"/>
            <a:ext cx="609600" cy="4953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39"/>
          <p:cNvSpPr txBox="1"/>
          <p:nvPr/>
        </p:nvSpPr>
        <p:spPr>
          <a:xfrm>
            <a:off x="7391400" y="1143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Additive Histogram Summation then </a:t>
            </a:r>
            <a:r>
              <a:rPr lang="en-GB" b="1" dirty="0" err="1" smtClean="0">
                <a:solidFill>
                  <a:schemeClr val="bg1"/>
                </a:solidFill>
              </a:rPr>
              <a:t>CoG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0" y="42672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Note: In a Neural Network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y = A*W+B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Here: The multiply is along the nodes, and the sum is in the </a:t>
            </a:r>
            <a:r>
              <a:rPr lang="en-GB" b="1" u="sng" dirty="0" smtClean="0">
                <a:solidFill>
                  <a:schemeClr val="bg1"/>
                </a:solidFill>
              </a:rPr>
              <a:t>Histogram</a:t>
            </a:r>
            <a:r>
              <a:rPr lang="en-GB" b="1" dirty="0" smtClean="0">
                <a:solidFill>
                  <a:schemeClr val="bg1"/>
                </a:solidFill>
              </a:rPr>
              <a:t>, but each node is Scaled like a </a:t>
            </a:r>
            <a:r>
              <a:rPr lang="en-GB" b="1" u="sng" dirty="0" smtClean="0">
                <a:solidFill>
                  <a:schemeClr val="bg1"/>
                </a:solidFill>
              </a:rPr>
              <a:t>Bayesian Probability Tree</a:t>
            </a:r>
            <a:r>
              <a:rPr lang="en-GB" b="1" dirty="0" smtClean="0">
                <a:solidFill>
                  <a:schemeClr val="bg1"/>
                </a:solidFill>
              </a:rPr>
              <a:t>.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5" name="Right Brace 124"/>
          <p:cNvSpPr/>
          <p:nvPr/>
        </p:nvSpPr>
        <p:spPr>
          <a:xfrm rot="16200000">
            <a:off x="1333500" y="190500"/>
            <a:ext cx="304800" cy="2819400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TextBox 128"/>
          <p:cNvSpPr txBox="1"/>
          <p:nvPr/>
        </p:nvSpPr>
        <p:spPr>
          <a:xfrm>
            <a:off x="0" y="1154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Irregular Populations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143000" y="6248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Permutation Confidences (Multiply and Normalised)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Neural Network ‘Like’ (Semantics)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143000" y="6629400"/>
            <a:ext cx="6019800" cy="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0480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43434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>
            <a:off x="56388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TextBox 77"/>
          <p:cNvSpPr txBox="1"/>
          <p:nvPr/>
        </p:nvSpPr>
        <p:spPr>
          <a:xfrm>
            <a:off x="30480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Input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434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Hidden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88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Output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276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44958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4495800" y="29718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95800" y="35814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4495800" y="4191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5943600" y="3886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495800" y="17526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3276600" y="3810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981200" y="37338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Fact3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/>
          <p:cNvCxnSpPr>
            <a:stCxn id="141" idx="6"/>
            <a:endCxn id="88" idx="2"/>
          </p:cNvCxnSpPr>
          <p:nvPr/>
        </p:nvCxnSpPr>
        <p:spPr>
          <a:xfrm flipV="1">
            <a:off x="4114800" y="1981200"/>
            <a:ext cx="3810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47" idx="6"/>
            <a:endCxn id="84" idx="2"/>
          </p:cNvCxnSpPr>
          <p:nvPr/>
        </p:nvCxnSpPr>
        <p:spPr>
          <a:xfrm>
            <a:off x="4114800" y="3124200"/>
            <a:ext cx="3810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943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81" idx="6"/>
            <a:endCxn id="84" idx="1"/>
          </p:cNvCxnSpPr>
          <p:nvPr/>
        </p:nvCxnSpPr>
        <p:spPr>
          <a:xfrm>
            <a:off x="4114800" y="2590800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9" idx="6"/>
            <a:endCxn id="85" idx="2"/>
          </p:cNvCxnSpPr>
          <p:nvPr/>
        </p:nvCxnSpPr>
        <p:spPr>
          <a:xfrm flipV="1">
            <a:off x="4114800" y="3810000"/>
            <a:ext cx="381000" cy="228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9" idx="6"/>
            <a:endCxn id="86" idx="1"/>
          </p:cNvCxnSpPr>
          <p:nvPr/>
        </p:nvCxnSpPr>
        <p:spPr>
          <a:xfrm>
            <a:off x="4114800" y="4038600"/>
            <a:ext cx="503752" cy="219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9" idx="6"/>
            <a:endCxn id="84" idx="3"/>
          </p:cNvCxnSpPr>
          <p:nvPr/>
        </p:nvCxnSpPr>
        <p:spPr>
          <a:xfrm flipV="1">
            <a:off x="4114800" y="3362045"/>
            <a:ext cx="503752" cy="6765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0" idx="3"/>
            <a:endCxn id="81" idx="2"/>
          </p:cNvCxnSpPr>
          <p:nvPr/>
        </p:nvCxnSpPr>
        <p:spPr>
          <a:xfrm>
            <a:off x="2819400" y="1943100"/>
            <a:ext cx="457200" cy="6477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1981200" y="25146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>
            <a:stCxn id="103" idx="3"/>
            <a:endCxn id="81" idx="2"/>
          </p:cNvCxnSpPr>
          <p:nvPr/>
        </p:nvCxnSpPr>
        <p:spPr>
          <a:xfrm flipV="1">
            <a:off x="2819400" y="2590800"/>
            <a:ext cx="457200" cy="1905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88" idx="6"/>
            <a:endCxn id="94" idx="1"/>
          </p:cNvCxnSpPr>
          <p:nvPr/>
        </p:nvCxnSpPr>
        <p:spPr>
          <a:xfrm>
            <a:off x="5334000" y="1981200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7391400" y="23622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8" name="Straight Arrow Connector 107"/>
          <p:cNvCxnSpPr>
            <a:stCxn id="83" idx="6"/>
            <a:endCxn id="94" idx="2"/>
          </p:cNvCxnSpPr>
          <p:nvPr/>
        </p:nvCxnSpPr>
        <p:spPr>
          <a:xfrm>
            <a:off x="5334000" y="2590800"/>
            <a:ext cx="6096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84" idx="6"/>
            <a:endCxn id="94" idx="3"/>
          </p:cNvCxnSpPr>
          <p:nvPr/>
        </p:nvCxnSpPr>
        <p:spPr>
          <a:xfrm flipV="1">
            <a:off x="5334000" y="2752445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1" idx="3"/>
            <a:endCxn id="89" idx="2"/>
          </p:cNvCxnSpPr>
          <p:nvPr/>
        </p:nvCxnSpPr>
        <p:spPr>
          <a:xfrm>
            <a:off x="2819400" y="4000500"/>
            <a:ext cx="4572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5" idx="6"/>
            <a:endCxn id="87" idx="1"/>
          </p:cNvCxnSpPr>
          <p:nvPr/>
        </p:nvCxnSpPr>
        <p:spPr>
          <a:xfrm>
            <a:off x="5334000" y="3810000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6" idx="6"/>
            <a:endCxn id="87" idx="3"/>
          </p:cNvCxnSpPr>
          <p:nvPr/>
        </p:nvCxnSpPr>
        <p:spPr>
          <a:xfrm flipV="1">
            <a:off x="5334000" y="4276445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4" idx="6"/>
            <a:endCxn id="107" idx="1"/>
          </p:cNvCxnSpPr>
          <p:nvPr/>
        </p:nvCxnSpPr>
        <p:spPr>
          <a:xfrm>
            <a:off x="6781800" y="25908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391400" y="3810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5" name="Straight Arrow Connector 114"/>
          <p:cNvCxnSpPr>
            <a:stCxn id="87" idx="6"/>
            <a:endCxn id="114" idx="1"/>
          </p:cNvCxnSpPr>
          <p:nvPr/>
        </p:nvCxnSpPr>
        <p:spPr>
          <a:xfrm flipV="1">
            <a:off x="6781800" y="40767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391400" y="4953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943600" y="4953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19" name="Straight Arrow Connector 118"/>
          <p:cNvCxnSpPr>
            <a:stCxn id="118" idx="6"/>
            <a:endCxn id="117" idx="1"/>
          </p:cNvCxnSpPr>
          <p:nvPr/>
        </p:nvCxnSpPr>
        <p:spPr>
          <a:xfrm>
            <a:off x="6781800" y="51816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86" idx="5"/>
            <a:endCxn id="118" idx="2"/>
          </p:cNvCxnSpPr>
          <p:nvPr/>
        </p:nvCxnSpPr>
        <p:spPr>
          <a:xfrm>
            <a:off x="5211248" y="4581245"/>
            <a:ext cx="732352" cy="600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4" idx="5"/>
            <a:endCxn id="118" idx="1"/>
          </p:cNvCxnSpPr>
          <p:nvPr/>
        </p:nvCxnSpPr>
        <p:spPr>
          <a:xfrm>
            <a:off x="5211248" y="3362045"/>
            <a:ext cx="855104" cy="165791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1066800" y="37338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048000" y="5638800"/>
            <a:ext cx="1295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Atom Values 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343400" y="5638800"/>
            <a:ext cx="1295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Atom Values 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5638800" y="5638800"/>
            <a:ext cx="1295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Atom Values 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276600" y="4343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3276600" y="1828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3276600" y="28956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49" name="Straight Arrow Connector 148"/>
          <p:cNvCxnSpPr>
            <a:stCxn id="103" idx="3"/>
            <a:endCxn id="147" idx="2"/>
          </p:cNvCxnSpPr>
          <p:nvPr/>
        </p:nvCxnSpPr>
        <p:spPr>
          <a:xfrm>
            <a:off x="2819400" y="2781300"/>
            <a:ext cx="457200" cy="3429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03" idx="3"/>
            <a:endCxn id="141" idx="2"/>
          </p:cNvCxnSpPr>
          <p:nvPr/>
        </p:nvCxnSpPr>
        <p:spPr>
          <a:xfrm flipV="1">
            <a:off x="2819400" y="2057400"/>
            <a:ext cx="457200" cy="7239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22" idx="3"/>
            <a:endCxn id="141" idx="2"/>
          </p:cNvCxnSpPr>
          <p:nvPr/>
        </p:nvCxnSpPr>
        <p:spPr>
          <a:xfrm>
            <a:off x="1905000" y="1943100"/>
            <a:ext cx="1371600" cy="1143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23" idx="3"/>
            <a:endCxn id="141" idx="2"/>
          </p:cNvCxnSpPr>
          <p:nvPr/>
        </p:nvCxnSpPr>
        <p:spPr>
          <a:xfrm>
            <a:off x="990600" y="1943100"/>
            <a:ext cx="2286000" cy="1143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9812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0668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24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64" name="Straight Arrow Connector 163"/>
          <p:cNvCxnSpPr>
            <a:stCxn id="141" idx="6"/>
            <a:endCxn id="83" idx="1"/>
          </p:cNvCxnSpPr>
          <p:nvPr/>
        </p:nvCxnSpPr>
        <p:spPr>
          <a:xfrm>
            <a:off x="4114800" y="2057400"/>
            <a:ext cx="503752" cy="3717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81" idx="6"/>
            <a:endCxn id="88" idx="3"/>
          </p:cNvCxnSpPr>
          <p:nvPr/>
        </p:nvCxnSpPr>
        <p:spPr>
          <a:xfrm flipV="1">
            <a:off x="4114800" y="2142845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47" idx="6"/>
            <a:endCxn id="83" idx="3"/>
          </p:cNvCxnSpPr>
          <p:nvPr/>
        </p:nvCxnSpPr>
        <p:spPr>
          <a:xfrm flipV="1">
            <a:off x="4114800" y="2752445"/>
            <a:ext cx="503752" cy="3717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47" idx="6"/>
            <a:endCxn id="88" idx="2"/>
          </p:cNvCxnSpPr>
          <p:nvPr/>
        </p:nvCxnSpPr>
        <p:spPr>
          <a:xfrm flipV="1">
            <a:off x="4114800" y="1981200"/>
            <a:ext cx="381000" cy="11430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34" idx="6"/>
            <a:endCxn id="85" idx="3"/>
          </p:cNvCxnSpPr>
          <p:nvPr/>
        </p:nvCxnSpPr>
        <p:spPr>
          <a:xfrm flipV="1">
            <a:off x="4114800" y="3971645"/>
            <a:ext cx="503752" cy="6003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34" idx="6"/>
            <a:endCxn id="86" idx="2"/>
          </p:cNvCxnSpPr>
          <p:nvPr/>
        </p:nvCxnSpPr>
        <p:spPr>
          <a:xfrm flipV="1">
            <a:off x="4114800" y="4419600"/>
            <a:ext cx="381000" cy="1524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84" idx="3"/>
          </p:cNvCxnSpPr>
          <p:nvPr/>
        </p:nvCxnSpPr>
        <p:spPr>
          <a:xfrm flipV="1">
            <a:off x="4191000" y="3362045"/>
            <a:ext cx="427552" cy="12099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91" idx="3"/>
            <a:endCxn id="134" idx="2"/>
          </p:cNvCxnSpPr>
          <p:nvPr/>
        </p:nvCxnSpPr>
        <p:spPr>
          <a:xfrm>
            <a:off x="2819400" y="4000500"/>
            <a:ext cx="4572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41" idx="6"/>
            <a:endCxn id="84" idx="1"/>
          </p:cNvCxnSpPr>
          <p:nvPr/>
        </p:nvCxnSpPr>
        <p:spPr>
          <a:xfrm>
            <a:off x="4114800" y="2057400"/>
            <a:ext cx="503752" cy="9813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81" idx="6"/>
            <a:endCxn id="83" idx="2"/>
          </p:cNvCxnSpPr>
          <p:nvPr/>
        </p:nvCxnSpPr>
        <p:spPr>
          <a:xfrm>
            <a:off x="4114800" y="2590800"/>
            <a:ext cx="381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/>
          <p:cNvSpPr/>
          <p:nvPr/>
        </p:nvSpPr>
        <p:spPr>
          <a:xfrm>
            <a:off x="4495800" y="4724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4495800" y="49530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495800" y="51816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15" name="Straight Arrow Connector 214"/>
          <p:cNvCxnSpPr>
            <a:endCxn id="212" idx="2"/>
          </p:cNvCxnSpPr>
          <p:nvPr/>
        </p:nvCxnSpPr>
        <p:spPr>
          <a:xfrm>
            <a:off x="4191000" y="4572000"/>
            <a:ext cx="304800" cy="3810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stCxn id="134" idx="6"/>
            <a:endCxn id="214" idx="2"/>
          </p:cNvCxnSpPr>
          <p:nvPr/>
        </p:nvCxnSpPr>
        <p:spPr>
          <a:xfrm>
            <a:off x="4114800" y="4572000"/>
            <a:ext cx="381000" cy="838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134" idx="6"/>
            <a:endCxn id="213" idx="2"/>
          </p:cNvCxnSpPr>
          <p:nvPr/>
        </p:nvCxnSpPr>
        <p:spPr>
          <a:xfrm>
            <a:off x="4114800" y="4572000"/>
            <a:ext cx="381000" cy="609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214" idx="6"/>
            <a:endCxn id="118" idx="2"/>
          </p:cNvCxnSpPr>
          <p:nvPr/>
        </p:nvCxnSpPr>
        <p:spPr>
          <a:xfrm flipV="1">
            <a:off x="5334000" y="5181600"/>
            <a:ext cx="609600" cy="228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endCxn id="118" idx="2"/>
          </p:cNvCxnSpPr>
          <p:nvPr/>
        </p:nvCxnSpPr>
        <p:spPr>
          <a:xfrm>
            <a:off x="5334000" y="5181600"/>
            <a:ext cx="609600" cy="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5334000" y="4953000"/>
            <a:ext cx="609600" cy="1524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86" idx="6"/>
            <a:endCxn id="240" idx="1"/>
          </p:cNvCxnSpPr>
          <p:nvPr/>
        </p:nvCxnSpPr>
        <p:spPr>
          <a:xfrm flipV="1">
            <a:off x="5334000" y="4410355"/>
            <a:ext cx="732352" cy="924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Oval 239"/>
          <p:cNvSpPr/>
          <p:nvPr/>
        </p:nvSpPr>
        <p:spPr>
          <a:xfrm>
            <a:off x="5943600" y="4343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5943600" y="2819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44" name="Straight Arrow Connector 243"/>
          <p:cNvCxnSpPr>
            <a:stCxn id="212" idx="6"/>
            <a:endCxn id="240" idx="2"/>
          </p:cNvCxnSpPr>
          <p:nvPr/>
        </p:nvCxnSpPr>
        <p:spPr>
          <a:xfrm flipV="1">
            <a:off x="5334000" y="4572000"/>
            <a:ext cx="609600" cy="3810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stCxn id="213" idx="6"/>
            <a:endCxn id="240" idx="2"/>
          </p:cNvCxnSpPr>
          <p:nvPr/>
        </p:nvCxnSpPr>
        <p:spPr>
          <a:xfrm flipV="1">
            <a:off x="5334000" y="4572000"/>
            <a:ext cx="609600" cy="609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endCxn id="241" idx="2"/>
          </p:cNvCxnSpPr>
          <p:nvPr/>
        </p:nvCxnSpPr>
        <p:spPr>
          <a:xfrm flipV="1">
            <a:off x="5334000" y="3657600"/>
            <a:ext cx="609600" cy="228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84" idx="5"/>
          </p:cNvCxnSpPr>
          <p:nvPr/>
        </p:nvCxnSpPr>
        <p:spPr>
          <a:xfrm>
            <a:off x="5211248" y="3362045"/>
            <a:ext cx="884752" cy="1431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stCxn id="241" idx="6"/>
            <a:endCxn id="114" idx="1"/>
          </p:cNvCxnSpPr>
          <p:nvPr/>
        </p:nvCxnSpPr>
        <p:spPr>
          <a:xfrm>
            <a:off x="6781800" y="3657600"/>
            <a:ext cx="609600" cy="4191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240" idx="6"/>
            <a:endCxn id="117" idx="1"/>
          </p:cNvCxnSpPr>
          <p:nvPr/>
        </p:nvCxnSpPr>
        <p:spPr>
          <a:xfrm>
            <a:off x="6781800" y="4572000"/>
            <a:ext cx="609600" cy="6477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>
            <a:stCxn id="242" idx="7"/>
            <a:endCxn id="107" idx="1"/>
          </p:cNvCxnSpPr>
          <p:nvPr/>
        </p:nvCxnSpPr>
        <p:spPr>
          <a:xfrm flipV="1">
            <a:off x="6659048" y="2628900"/>
            <a:ext cx="732352" cy="2574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stCxn id="243" idx="5"/>
            <a:endCxn id="107" idx="1"/>
          </p:cNvCxnSpPr>
          <p:nvPr/>
        </p:nvCxnSpPr>
        <p:spPr>
          <a:xfrm>
            <a:off x="6659048" y="2219045"/>
            <a:ext cx="732352" cy="4098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endCxn id="243" idx="2"/>
          </p:cNvCxnSpPr>
          <p:nvPr/>
        </p:nvCxnSpPr>
        <p:spPr>
          <a:xfrm>
            <a:off x="5410200" y="1981200"/>
            <a:ext cx="5334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83" idx="6"/>
            <a:endCxn id="242" idx="2"/>
          </p:cNvCxnSpPr>
          <p:nvPr/>
        </p:nvCxnSpPr>
        <p:spPr>
          <a:xfrm>
            <a:off x="5334000" y="2590800"/>
            <a:ext cx="609600" cy="457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>
            <a:stCxn id="83" idx="7"/>
          </p:cNvCxnSpPr>
          <p:nvPr/>
        </p:nvCxnSpPr>
        <p:spPr>
          <a:xfrm>
            <a:off x="5211248" y="2429155"/>
            <a:ext cx="732352" cy="39024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83" idx="7"/>
            <a:endCxn id="243" idx="3"/>
          </p:cNvCxnSpPr>
          <p:nvPr/>
        </p:nvCxnSpPr>
        <p:spPr>
          <a:xfrm flipV="1">
            <a:off x="5211248" y="2219045"/>
            <a:ext cx="855104" cy="21011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Oval 289"/>
          <p:cNvSpPr/>
          <p:nvPr/>
        </p:nvSpPr>
        <p:spPr>
          <a:xfrm>
            <a:off x="5943600" y="1676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5943600" y="1828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91" name="Straight Arrow Connector 290"/>
          <p:cNvCxnSpPr>
            <a:stCxn id="290" idx="6"/>
            <a:endCxn id="107" idx="1"/>
          </p:cNvCxnSpPr>
          <p:nvPr/>
        </p:nvCxnSpPr>
        <p:spPr>
          <a:xfrm>
            <a:off x="6781800" y="1905000"/>
            <a:ext cx="609600" cy="7239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>
            <a:stCxn id="88" idx="6"/>
            <a:endCxn id="290" idx="2"/>
          </p:cNvCxnSpPr>
          <p:nvPr/>
        </p:nvCxnSpPr>
        <p:spPr>
          <a:xfrm flipV="1">
            <a:off x="5334000" y="1905000"/>
            <a:ext cx="6096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>
            <a:stCxn id="299" idx="6"/>
            <a:endCxn id="114" idx="1"/>
          </p:cNvCxnSpPr>
          <p:nvPr/>
        </p:nvCxnSpPr>
        <p:spPr>
          <a:xfrm>
            <a:off x="6781800" y="3505200"/>
            <a:ext cx="6096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>
            <a:endCxn id="299" idx="2"/>
          </p:cNvCxnSpPr>
          <p:nvPr/>
        </p:nvCxnSpPr>
        <p:spPr>
          <a:xfrm flipV="1">
            <a:off x="5410200" y="3505200"/>
            <a:ext cx="533400" cy="3048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>
            <a:stCxn id="84" idx="5"/>
          </p:cNvCxnSpPr>
          <p:nvPr/>
        </p:nvCxnSpPr>
        <p:spPr>
          <a:xfrm flipV="1">
            <a:off x="5211248" y="3352800"/>
            <a:ext cx="808552" cy="924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43" idx="6"/>
            <a:endCxn id="107" idx="1"/>
          </p:cNvCxnSpPr>
          <p:nvPr/>
        </p:nvCxnSpPr>
        <p:spPr>
          <a:xfrm>
            <a:off x="6781800" y="2057400"/>
            <a:ext cx="6096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Oval 315"/>
          <p:cNvSpPr/>
          <p:nvPr/>
        </p:nvSpPr>
        <p:spPr>
          <a:xfrm>
            <a:off x="5943600" y="2971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17" name="Straight Arrow Connector 316"/>
          <p:cNvCxnSpPr>
            <a:stCxn id="316" idx="6"/>
            <a:endCxn id="107" idx="1"/>
          </p:cNvCxnSpPr>
          <p:nvPr/>
        </p:nvCxnSpPr>
        <p:spPr>
          <a:xfrm flipV="1">
            <a:off x="6781800" y="2628900"/>
            <a:ext cx="6096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>
            <a:endCxn id="316" idx="2"/>
          </p:cNvCxnSpPr>
          <p:nvPr/>
        </p:nvCxnSpPr>
        <p:spPr>
          <a:xfrm>
            <a:off x="5334000" y="2667000"/>
            <a:ext cx="609600" cy="5334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Oval 298"/>
          <p:cNvSpPr/>
          <p:nvPr/>
        </p:nvSpPr>
        <p:spPr>
          <a:xfrm>
            <a:off x="5943600" y="32766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5943600" y="34290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5943600" y="4495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34" name="Straight Arrow Connector 333"/>
          <p:cNvCxnSpPr>
            <a:stCxn id="86" idx="6"/>
            <a:endCxn id="332" idx="1"/>
          </p:cNvCxnSpPr>
          <p:nvPr/>
        </p:nvCxnSpPr>
        <p:spPr>
          <a:xfrm>
            <a:off x="5334000" y="4419600"/>
            <a:ext cx="732352" cy="1431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>
            <a:stCxn id="332" idx="6"/>
            <a:endCxn id="117" idx="1"/>
          </p:cNvCxnSpPr>
          <p:nvPr/>
        </p:nvCxnSpPr>
        <p:spPr>
          <a:xfrm>
            <a:off x="6781800" y="4724400"/>
            <a:ext cx="609600" cy="4953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39"/>
          <p:cNvSpPr txBox="1"/>
          <p:nvPr/>
        </p:nvSpPr>
        <p:spPr>
          <a:xfrm>
            <a:off x="7391400" y="1143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Additive Histogram Summation then </a:t>
            </a:r>
            <a:r>
              <a:rPr lang="en-GB" b="1" dirty="0" err="1" smtClean="0">
                <a:solidFill>
                  <a:schemeClr val="bg1"/>
                </a:solidFill>
              </a:rPr>
              <a:t>CoG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0" y="42672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Note: Each node in this form </a:t>
            </a:r>
            <a:r>
              <a:rPr lang="en-GB" b="1" u="sng" dirty="0" smtClean="0">
                <a:solidFill>
                  <a:schemeClr val="bg1"/>
                </a:solidFill>
              </a:rPr>
              <a:t>has a complete semantic </a:t>
            </a:r>
            <a:r>
              <a:rPr lang="en-GB" b="1" dirty="0" smtClean="0">
                <a:solidFill>
                  <a:schemeClr val="bg1"/>
                </a:solidFill>
              </a:rPr>
              <a:t>rather than a neural network where its semantic is distributed in many nodes making this approach easier to certify, for </a:t>
            </a:r>
            <a:r>
              <a:rPr lang="en-GB" b="1" u="sng" dirty="0" smtClean="0">
                <a:solidFill>
                  <a:schemeClr val="bg1"/>
                </a:solidFill>
              </a:rPr>
              <a:t>Safety Critical AI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125" name="Right Brace 124"/>
          <p:cNvSpPr/>
          <p:nvPr/>
        </p:nvSpPr>
        <p:spPr>
          <a:xfrm rot="16200000">
            <a:off x="1333500" y="190500"/>
            <a:ext cx="304800" cy="2819400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TextBox 128"/>
          <p:cNvSpPr txBox="1"/>
          <p:nvPr/>
        </p:nvSpPr>
        <p:spPr>
          <a:xfrm>
            <a:off x="0" y="1154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Irregular Populations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143000" y="6248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Permutation Confidences (Multiply and Normalised)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Neural Network ‘Like’ (Deep)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143000" y="6629400"/>
            <a:ext cx="6019800" cy="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8956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47244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>
            <a:off x="6019800" y="1371600"/>
            <a:ext cx="1295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TextBox 77"/>
          <p:cNvSpPr txBox="1"/>
          <p:nvPr/>
        </p:nvSpPr>
        <p:spPr>
          <a:xfrm>
            <a:off x="28956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Input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7244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Hidden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198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Output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1242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48768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4876800" y="29718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876800" y="35814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4876800" y="4191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6324600" y="3886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876800" y="17526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3124200" y="3810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828800" y="37338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Fact3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/>
          <p:cNvCxnSpPr>
            <a:stCxn id="141" idx="6"/>
          </p:cNvCxnSpPr>
          <p:nvPr/>
        </p:nvCxnSpPr>
        <p:spPr>
          <a:xfrm flipV="1">
            <a:off x="3962400" y="1981200"/>
            <a:ext cx="3810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47" idx="6"/>
          </p:cNvCxnSpPr>
          <p:nvPr/>
        </p:nvCxnSpPr>
        <p:spPr>
          <a:xfrm>
            <a:off x="3962400" y="3124200"/>
            <a:ext cx="3810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63246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81" idx="6"/>
          </p:cNvCxnSpPr>
          <p:nvPr/>
        </p:nvCxnSpPr>
        <p:spPr>
          <a:xfrm>
            <a:off x="3962400" y="2590800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9" idx="6"/>
          </p:cNvCxnSpPr>
          <p:nvPr/>
        </p:nvCxnSpPr>
        <p:spPr>
          <a:xfrm flipV="1">
            <a:off x="3962400" y="3810000"/>
            <a:ext cx="381000" cy="228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9" idx="6"/>
          </p:cNvCxnSpPr>
          <p:nvPr/>
        </p:nvCxnSpPr>
        <p:spPr>
          <a:xfrm>
            <a:off x="3962400" y="4038600"/>
            <a:ext cx="503752" cy="219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9" idx="6"/>
          </p:cNvCxnSpPr>
          <p:nvPr/>
        </p:nvCxnSpPr>
        <p:spPr>
          <a:xfrm flipV="1">
            <a:off x="3962400" y="3362045"/>
            <a:ext cx="503752" cy="6765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0" idx="3"/>
            <a:endCxn id="81" idx="2"/>
          </p:cNvCxnSpPr>
          <p:nvPr/>
        </p:nvCxnSpPr>
        <p:spPr>
          <a:xfrm>
            <a:off x="2667000" y="1943100"/>
            <a:ext cx="457200" cy="6477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1828800" y="25146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>
            <a:stCxn id="103" idx="3"/>
            <a:endCxn id="81" idx="2"/>
          </p:cNvCxnSpPr>
          <p:nvPr/>
        </p:nvCxnSpPr>
        <p:spPr>
          <a:xfrm flipV="1">
            <a:off x="2667000" y="2590800"/>
            <a:ext cx="457200" cy="1905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88" idx="6"/>
            <a:endCxn id="94" idx="1"/>
          </p:cNvCxnSpPr>
          <p:nvPr/>
        </p:nvCxnSpPr>
        <p:spPr>
          <a:xfrm>
            <a:off x="5715000" y="1981200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7772400" y="23622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8" name="Straight Arrow Connector 107"/>
          <p:cNvCxnSpPr>
            <a:stCxn id="83" idx="6"/>
            <a:endCxn id="94" idx="2"/>
          </p:cNvCxnSpPr>
          <p:nvPr/>
        </p:nvCxnSpPr>
        <p:spPr>
          <a:xfrm>
            <a:off x="5715000" y="2590800"/>
            <a:ext cx="6096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84" idx="6"/>
            <a:endCxn id="94" idx="3"/>
          </p:cNvCxnSpPr>
          <p:nvPr/>
        </p:nvCxnSpPr>
        <p:spPr>
          <a:xfrm flipV="1">
            <a:off x="5715000" y="2752445"/>
            <a:ext cx="7323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1" idx="3"/>
            <a:endCxn id="89" idx="2"/>
          </p:cNvCxnSpPr>
          <p:nvPr/>
        </p:nvCxnSpPr>
        <p:spPr>
          <a:xfrm>
            <a:off x="2667000" y="4000500"/>
            <a:ext cx="4572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5" idx="6"/>
            <a:endCxn id="87" idx="1"/>
          </p:cNvCxnSpPr>
          <p:nvPr/>
        </p:nvCxnSpPr>
        <p:spPr>
          <a:xfrm>
            <a:off x="5715000" y="3810000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6" idx="6"/>
            <a:endCxn id="87" idx="3"/>
          </p:cNvCxnSpPr>
          <p:nvPr/>
        </p:nvCxnSpPr>
        <p:spPr>
          <a:xfrm flipV="1">
            <a:off x="5715000" y="4276445"/>
            <a:ext cx="732352" cy="1431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4" idx="6"/>
            <a:endCxn id="107" idx="1"/>
          </p:cNvCxnSpPr>
          <p:nvPr/>
        </p:nvCxnSpPr>
        <p:spPr>
          <a:xfrm>
            <a:off x="7162800" y="25908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772400" y="3810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5" name="Straight Arrow Connector 114"/>
          <p:cNvCxnSpPr>
            <a:stCxn id="87" idx="6"/>
            <a:endCxn id="114" idx="1"/>
          </p:cNvCxnSpPr>
          <p:nvPr/>
        </p:nvCxnSpPr>
        <p:spPr>
          <a:xfrm flipV="1">
            <a:off x="7162800" y="40767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772400" y="49530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Assertion 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324600" y="4953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19" name="Straight Arrow Connector 118"/>
          <p:cNvCxnSpPr>
            <a:stCxn id="118" idx="6"/>
            <a:endCxn id="117" idx="1"/>
          </p:cNvCxnSpPr>
          <p:nvPr/>
        </p:nvCxnSpPr>
        <p:spPr>
          <a:xfrm>
            <a:off x="7162800" y="5181600"/>
            <a:ext cx="609600" cy="381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86" idx="5"/>
            <a:endCxn id="118" idx="2"/>
          </p:cNvCxnSpPr>
          <p:nvPr/>
        </p:nvCxnSpPr>
        <p:spPr>
          <a:xfrm>
            <a:off x="5592248" y="4581245"/>
            <a:ext cx="732352" cy="6003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4" idx="5"/>
            <a:endCxn id="118" idx="1"/>
          </p:cNvCxnSpPr>
          <p:nvPr/>
        </p:nvCxnSpPr>
        <p:spPr>
          <a:xfrm>
            <a:off x="5592248" y="3362045"/>
            <a:ext cx="855104" cy="165791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914400" y="37338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895600" y="5638800"/>
            <a:ext cx="1295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Atom Values 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724400" y="5638800"/>
            <a:ext cx="1295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Atom Values 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019800" y="5638800"/>
            <a:ext cx="1295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Atom Values 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3124200" y="4343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3124200" y="1828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3124200" y="28956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49" name="Straight Arrow Connector 148"/>
          <p:cNvCxnSpPr>
            <a:stCxn id="103" idx="3"/>
            <a:endCxn id="147" idx="2"/>
          </p:cNvCxnSpPr>
          <p:nvPr/>
        </p:nvCxnSpPr>
        <p:spPr>
          <a:xfrm>
            <a:off x="2667000" y="2781300"/>
            <a:ext cx="457200" cy="3429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03" idx="3"/>
            <a:endCxn id="141" idx="2"/>
          </p:cNvCxnSpPr>
          <p:nvPr/>
        </p:nvCxnSpPr>
        <p:spPr>
          <a:xfrm flipV="1">
            <a:off x="2667000" y="2057400"/>
            <a:ext cx="457200" cy="7239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22" idx="3"/>
            <a:endCxn id="141" idx="2"/>
          </p:cNvCxnSpPr>
          <p:nvPr/>
        </p:nvCxnSpPr>
        <p:spPr>
          <a:xfrm>
            <a:off x="1752600" y="1943100"/>
            <a:ext cx="1371600" cy="1143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23" idx="3"/>
            <a:endCxn id="141" idx="2"/>
          </p:cNvCxnSpPr>
          <p:nvPr/>
        </p:nvCxnSpPr>
        <p:spPr>
          <a:xfrm>
            <a:off x="838200" y="1943100"/>
            <a:ext cx="2286000" cy="1143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8288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1440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0" y="1676400"/>
            <a:ext cx="838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Fact1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64" name="Straight Arrow Connector 163"/>
          <p:cNvCxnSpPr>
            <a:stCxn id="141" idx="6"/>
          </p:cNvCxnSpPr>
          <p:nvPr/>
        </p:nvCxnSpPr>
        <p:spPr>
          <a:xfrm>
            <a:off x="3962400" y="2057400"/>
            <a:ext cx="503752" cy="3717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81" idx="6"/>
          </p:cNvCxnSpPr>
          <p:nvPr/>
        </p:nvCxnSpPr>
        <p:spPr>
          <a:xfrm flipV="1">
            <a:off x="3962400" y="2142845"/>
            <a:ext cx="503752" cy="4479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47" idx="6"/>
          </p:cNvCxnSpPr>
          <p:nvPr/>
        </p:nvCxnSpPr>
        <p:spPr>
          <a:xfrm flipV="1">
            <a:off x="3962400" y="2752445"/>
            <a:ext cx="503752" cy="3717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47" idx="6"/>
          </p:cNvCxnSpPr>
          <p:nvPr/>
        </p:nvCxnSpPr>
        <p:spPr>
          <a:xfrm flipV="1">
            <a:off x="3962400" y="1981200"/>
            <a:ext cx="381000" cy="11430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34" idx="6"/>
          </p:cNvCxnSpPr>
          <p:nvPr/>
        </p:nvCxnSpPr>
        <p:spPr>
          <a:xfrm flipV="1">
            <a:off x="3962400" y="3971645"/>
            <a:ext cx="503752" cy="6003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34" idx="6"/>
          </p:cNvCxnSpPr>
          <p:nvPr/>
        </p:nvCxnSpPr>
        <p:spPr>
          <a:xfrm flipV="1">
            <a:off x="3962400" y="4419600"/>
            <a:ext cx="381000" cy="1524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V="1">
            <a:off x="4038600" y="3362045"/>
            <a:ext cx="427552" cy="12099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91" idx="3"/>
            <a:endCxn id="134" idx="2"/>
          </p:cNvCxnSpPr>
          <p:nvPr/>
        </p:nvCxnSpPr>
        <p:spPr>
          <a:xfrm>
            <a:off x="2667000" y="4000500"/>
            <a:ext cx="4572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41" idx="6"/>
          </p:cNvCxnSpPr>
          <p:nvPr/>
        </p:nvCxnSpPr>
        <p:spPr>
          <a:xfrm>
            <a:off x="3962400" y="2057400"/>
            <a:ext cx="503752" cy="9813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81" idx="6"/>
          </p:cNvCxnSpPr>
          <p:nvPr/>
        </p:nvCxnSpPr>
        <p:spPr>
          <a:xfrm>
            <a:off x="3962400" y="2590800"/>
            <a:ext cx="381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/>
          <p:cNvSpPr/>
          <p:nvPr/>
        </p:nvSpPr>
        <p:spPr>
          <a:xfrm>
            <a:off x="4876800" y="4724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4876800" y="49530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876800" y="51816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15" name="Straight Arrow Connector 214"/>
          <p:cNvCxnSpPr/>
          <p:nvPr/>
        </p:nvCxnSpPr>
        <p:spPr>
          <a:xfrm>
            <a:off x="4038600" y="4572000"/>
            <a:ext cx="304800" cy="3810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stCxn id="134" idx="6"/>
          </p:cNvCxnSpPr>
          <p:nvPr/>
        </p:nvCxnSpPr>
        <p:spPr>
          <a:xfrm>
            <a:off x="3962400" y="4572000"/>
            <a:ext cx="381000" cy="838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134" idx="6"/>
          </p:cNvCxnSpPr>
          <p:nvPr/>
        </p:nvCxnSpPr>
        <p:spPr>
          <a:xfrm>
            <a:off x="3962400" y="4572000"/>
            <a:ext cx="381000" cy="609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214" idx="6"/>
            <a:endCxn id="118" idx="2"/>
          </p:cNvCxnSpPr>
          <p:nvPr/>
        </p:nvCxnSpPr>
        <p:spPr>
          <a:xfrm flipV="1">
            <a:off x="5715000" y="5181600"/>
            <a:ext cx="609600" cy="228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endCxn id="118" idx="2"/>
          </p:cNvCxnSpPr>
          <p:nvPr/>
        </p:nvCxnSpPr>
        <p:spPr>
          <a:xfrm>
            <a:off x="5715000" y="5181600"/>
            <a:ext cx="609600" cy="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5715000" y="4953000"/>
            <a:ext cx="609600" cy="1524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86" idx="6"/>
            <a:endCxn id="240" idx="1"/>
          </p:cNvCxnSpPr>
          <p:nvPr/>
        </p:nvCxnSpPr>
        <p:spPr>
          <a:xfrm flipV="1">
            <a:off x="5715000" y="4410355"/>
            <a:ext cx="732352" cy="924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Oval 239"/>
          <p:cNvSpPr/>
          <p:nvPr/>
        </p:nvSpPr>
        <p:spPr>
          <a:xfrm>
            <a:off x="6324600" y="4343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6324600" y="2819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44" name="Straight Arrow Connector 243"/>
          <p:cNvCxnSpPr>
            <a:stCxn id="212" idx="6"/>
            <a:endCxn id="240" idx="2"/>
          </p:cNvCxnSpPr>
          <p:nvPr/>
        </p:nvCxnSpPr>
        <p:spPr>
          <a:xfrm flipV="1">
            <a:off x="5715000" y="4572000"/>
            <a:ext cx="609600" cy="3810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stCxn id="213" idx="6"/>
            <a:endCxn id="240" idx="2"/>
          </p:cNvCxnSpPr>
          <p:nvPr/>
        </p:nvCxnSpPr>
        <p:spPr>
          <a:xfrm flipV="1">
            <a:off x="5715000" y="4572000"/>
            <a:ext cx="609600" cy="609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endCxn id="241" idx="2"/>
          </p:cNvCxnSpPr>
          <p:nvPr/>
        </p:nvCxnSpPr>
        <p:spPr>
          <a:xfrm flipV="1">
            <a:off x="5715000" y="3657600"/>
            <a:ext cx="609600" cy="2286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84" idx="5"/>
          </p:cNvCxnSpPr>
          <p:nvPr/>
        </p:nvCxnSpPr>
        <p:spPr>
          <a:xfrm>
            <a:off x="5592248" y="3362045"/>
            <a:ext cx="884752" cy="1431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stCxn id="241" idx="6"/>
            <a:endCxn id="114" idx="1"/>
          </p:cNvCxnSpPr>
          <p:nvPr/>
        </p:nvCxnSpPr>
        <p:spPr>
          <a:xfrm>
            <a:off x="7162800" y="3657600"/>
            <a:ext cx="609600" cy="4191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240" idx="6"/>
            <a:endCxn id="117" idx="1"/>
          </p:cNvCxnSpPr>
          <p:nvPr/>
        </p:nvCxnSpPr>
        <p:spPr>
          <a:xfrm>
            <a:off x="7162800" y="4572000"/>
            <a:ext cx="609600" cy="6477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>
            <a:stCxn id="242" idx="7"/>
            <a:endCxn id="107" idx="1"/>
          </p:cNvCxnSpPr>
          <p:nvPr/>
        </p:nvCxnSpPr>
        <p:spPr>
          <a:xfrm flipV="1">
            <a:off x="7040048" y="2628900"/>
            <a:ext cx="732352" cy="2574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stCxn id="243" idx="5"/>
            <a:endCxn id="107" idx="1"/>
          </p:cNvCxnSpPr>
          <p:nvPr/>
        </p:nvCxnSpPr>
        <p:spPr>
          <a:xfrm>
            <a:off x="7040048" y="2219045"/>
            <a:ext cx="732352" cy="4098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endCxn id="243" idx="2"/>
          </p:cNvCxnSpPr>
          <p:nvPr/>
        </p:nvCxnSpPr>
        <p:spPr>
          <a:xfrm>
            <a:off x="5791200" y="1981200"/>
            <a:ext cx="5334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83" idx="6"/>
            <a:endCxn id="242" idx="2"/>
          </p:cNvCxnSpPr>
          <p:nvPr/>
        </p:nvCxnSpPr>
        <p:spPr>
          <a:xfrm>
            <a:off x="5715000" y="2590800"/>
            <a:ext cx="609600" cy="457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>
            <a:stCxn id="83" idx="7"/>
          </p:cNvCxnSpPr>
          <p:nvPr/>
        </p:nvCxnSpPr>
        <p:spPr>
          <a:xfrm>
            <a:off x="5592248" y="2429155"/>
            <a:ext cx="732352" cy="39024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83" idx="7"/>
            <a:endCxn id="243" idx="3"/>
          </p:cNvCxnSpPr>
          <p:nvPr/>
        </p:nvCxnSpPr>
        <p:spPr>
          <a:xfrm flipV="1">
            <a:off x="5592248" y="2219045"/>
            <a:ext cx="855104" cy="21011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Oval 289"/>
          <p:cNvSpPr/>
          <p:nvPr/>
        </p:nvSpPr>
        <p:spPr>
          <a:xfrm>
            <a:off x="6324600" y="1676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6324600" y="1828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291" name="Straight Arrow Connector 290"/>
          <p:cNvCxnSpPr>
            <a:stCxn id="290" idx="6"/>
            <a:endCxn id="107" idx="1"/>
          </p:cNvCxnSpPr>
          <p:nvPr/>
        </p:nvCxnSpPr>
        <p:spPr>
          <a:xfrm>
            <a:off x="7162800" y="1905000"/>
            <a:ext cx="609600" cy="7239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>
            <a:stCxn id="88" idx="6"/>
            <a:endCxn id="290" idx="2"/>
          </p:cNvCxnSpPr>
          <p:nvPr/>
        </p:nvCxnSpPr>
        <p:spPr>
          <a:xfrm flipV="1">
            <a:off x="5715000" y="1905000"/>
            <a:ext cx="609600" cy="762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>
            <a:stCxn id="299" idx="6"/>
            <a:endCxn id="114" idx="1"/>
          </p:cNvCxnSpPr>
          <p:nvPr/>
        </p:nvCxnSpPr>
        <p:spPr>
          <a:xfrm>
            <a:off x="7162800" y="3505200"/>
            <a:ext cx="6096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>
            <a:endCxn id="299" idx="2"/>
          </p:cNvCxnSpPr>
          <p:nvPr/>
        </p:nvCxnSpPr>
        <p:spPr>
          <a:xfrm flipV="1">
            <a:off x="5791200" y="3505200"/>
            <a:ext cx="533400" cy="3048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>
            <a:stCxn id="84" idx="5"/>
          </p:cNvCxnSpPr>
          <p:nvPr/>
        </p:nvCxnSpPr>
        <p:spPr>
          <a:xfrm flipV="1">
            <a:off x="5592248" y="3352800"/>
            <a:ext cx="808552" cy="924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43" idx="6"/>
            <a:endCxn id="107" idx="1"/>
          </p:cNvCxnSpPr>
          <p:nvPr/>
        </p:nvCxnSpPr>
        <p:spPr>
          <a:xfrm>
            <a:off x="7162800" y="2057400"/>
            <a:ext cx="6096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Oval 315"/>
          <p:cNvSpPr/>
          <p:nvPr/>
        </p:nvSpPr>
        <p:spPr>
          <a:xfrm>
            <a:off x="6324600" y="2971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17" name="Straight Arrow Connector 316"/>
          <p:cNvCxnSpPr>
            <a:stCxn id="316" idx="6"/>
            <a:endCxn id="107" idx="1"/>
          </p:cNvCxnSpPr>
          <p:nvPr/>
        </p:nvCxnSpPr>
        <p:spPr>
          <a:xfrm flipV="1">
            <a:off x="7162800" y="2628900"/>
            <a:ext cx="609600" cy="5715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>
            <a:endCxn id="316" idx="2"/>
          </p:cNvCxnSpPr>
          <p:nvPr/>
        </p:nvCxnSpPr>
        <p:spPr>
          <a:xfrm>
            <a:off x="5715000" y="2667000"/>
            <a:ext cx="609600" cy="5334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Oval 298"/>
          <p:cNvSpPr/>
          <p:nvPr/>
        </p:nvSpPr>
        <p:spPr>
          <a:xfrm>
            <a:off x="6324600" y="32766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6324600" y="34290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6324600" y="44958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34" name="Straight Arrow Connector 333"/>
          <p:cNvCxnSpPr>
            <a:stCxn id="86" idx="6"/>
            <a:endCxn id="332" idx="1"/>
          </p:cNvCxnSpPr>
          <p:nvPr/>
        </p:nvCxnSpPr>
        <p:spPr>
          <a:xfrm>
            <a:off x="5715000" y="4419600"/>
            <a:ext cx="732352" cy="143155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>
            <a:stCxn id="332" idx="6"/>
            <a:endCxn id="117" idx="1"/>
          </p:cNvCxnSpPr>
          <p:nvPr/>
        </p:nvCxnSpPr>
        <p:spPr>
          <a:xfrm>
            <a:off x="7162800" y="4724400"/>
            <a:ext cx="609600" cy="495300"/>
          </a:xfrm>
          <a:prstGeom prst="straightConnector1">
            <a:avLst/>
          </a:prstGeom>
          <a:ln w="127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 339"/>
          <p:cNvSpPr txBox="1"/>
          <p:nvPr/>
        </p:nvSpPr>
        <p:spPr>
          <a:xfrm>
            <a:off x="7772400" y="1143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Additive Histogram Summation then </a:t>
            </a:r>
            <a:r>
              <a:rPr lang="en-GB" b="1" dirty="0" err="1" smtClean="0">
                <a:solidFill>
                  <a:schemeClr val="bg1"/>
                </a:solidFill>
              </a:rPr>
              <a:t>CoG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0" y="42672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Note the use of layers allows multiple hidden layers to go DEEP! While organising the knowledge for re-use.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4191000" y="1371600"/>
            <a:ext cx="1295400" cy="4267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8" name="TextBox 147"/>
          <p:cNvSpPr txBox="1"/>
          <p:nvPr/>
        </p:nvSpPr>
        <p:spPr>
          <a:xfrm>
            <a:off x="41910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Hidden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4343400" y="23622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4343400" y="29718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4343400" y="35814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4343400" y="41910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4343400" y="1752600"/>
            <a:ext cx="838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191000" y="5638800"/>
            <a:ext cx="1295400" cy="5334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Atom Values List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4343400" y="47244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4343400" y="49530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4343400" y="5181600"/>
            <a:ext cx="838200" cy="457200"/>
          </a:xfrm>
          <a:prstGeom prst="ellipse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Rule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2" name="Right Brace 161"/>
          <p:cNvSpPr/>
          <p:nvPr/>
        </p:nvSpPr>
        <p:spPr>
          <a:xfrm rot="16200000">
            <a:off x="1257300" y="190500"/>
            <a:ext cx="304800" cy="2819400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TextBox 162"/>
          <p:cNvSpPr txBox="1"/>
          <p:nvPr/>
        </p:nvSpPr>
        <p:spPr>
          <a:xfrm>
            <a:off x="-76200" y="1154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Irregular Populations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Fin / Finish / </a:t>
            </a:r>
            <a:r>
              <a:rPr lang="en-GB" b="1" dirty="0" err="1" smtClean="0">
                <a:solidFill>
                  <a:schemeClr val="bg1">
                    <a:lumMod val="95000"/>
                  </a:schemeClr>
                </a:solidFill>
              </a:rPr>
              <a:t>Khalas</a:t>
            </a:r>
            <a:endParaRPr lang="en-GB" dirty="0"/>
          </a:p>
        </p:txBody>
      </p:sp>
      <p:pic>
        <p:nvPicPr>
          <p:cNvPr id="4" name="Picture 14" descr="University of Sheffiel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51259"/>
            <a:ext cx="3943350" cy="1696741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81000" y="3200400"/>
            <a:ext cx="8534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Richard Rudd-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Orthner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bg1"/>
                </a:solidFill>
              </a:rPr>
              <a:t>University of Sheffield </a:t>
            </a:r>
            <a:r>
              <a:rPr lang="en-GB" sz="3200" dirty="0" smtClean="0">
                <a:solidFill>
                  <a:schemeClr val="bg1"/>
                </a:solidFill>
              </a:rPr>
              <a:t>(PhD Student)</a:t>
            </a: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</a:t>
            </a:r>
            <a:r>
              <a:rPr kumimoji="0" lang="en-GB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KSA (a Cohort plc company) </a:t>
            </a:r>
            <a:r>
              <a:rPr lang="en-GB" sz="3200" dirty="0" smtClean="0">
                <a:solidFill>
                  <a:schemeClr val="bg1"/>
                </a:solidFill>
              </a:rPr>
              <a:t>(Consultant: Threat countermeasures)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Lyudmilla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Mihaylova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Sheffield </a:t>
            </a:r>
            <a:r>
              <a:rPr lang="en-GB" sz="3200" dirty="0" smtClean="0">
                <a:solidFill>
                  <a:schemeClr val="bg1"/>
                </a:solidFill>
              </a:rPr>
              <a:t>(Professor of Signal Processing and Control)</a:t>
            </a:r>
            <a:endParaRPr kumimoji="0" lang="en-GB" sz="32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bg1"/>
                </a:solidFill>
              </a:rPr>
              <a:t>Department of Automatic Control and Systems Engineering (ACSE)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8" descr="Image result for mass consulta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03658"/>
            <a:ext cx="1371600" cy="1391941"/>
          </a:xfrm>
          <a:prstGeom prst="rect">
            <a:avLst/>
          </a:prstGeom>
          <a:noFill/>
        </p:spPr>
      </p:pic>
      <p:pic>
        <p:nvPicPr>
          <p:cNvPr id="8" name="Picture 20" descr="Image result for cohort pl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03659"/>
            <a:ext cx="2468880" cy="1389125"/>
          </a:xfrm>
          <a:prstGeom prst="rect">
            <a:avLst/>
          </a:prstGeom>
          <a:noFill/>
        </p:spPr>
      </p:pic>
      <p:pic>
        <p:nvPicPr>
          <p:cNvPr id="9" name="Picture 22" descr="https://disabledgoimageslive.blob.core.windows.net/venues/b4b16950-62ea-2b44-ac47-ca2c65c0e66d/143ad9ab-f134-e64f-a167-bc268a4a86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</p:spPr>
      </p:pic>
      <p:pic>
        <p:nvPicPr>
          <p:cNvPr id="10" name="Picture 26" descr="https://media-exp2.licdn.com/media-proxy/ext?w=800&amp;h=800&amp;f=n&amp;hash=Gt5hZ1rLhS2LVY%2BFAt9Rwwxg1q0%3D&amp;ora=1%2CaFBCTXdkRmpGL2lvQUFBPQ%2CxAVta5g-0R6jnhodx1Ey9KGTqAGj6E5DQJHUA3L0CHH05IbfPWjve5TffrSopEARKykFjQBne7m1SDm1FI7tL4nqeNRyiMLkLJL5aRUPbhU4hGUB5sE-Pg"/>
          <p:cNvPicPr>
            <a:picLocks noChangeAspect="1" noChangeArrowheads="1"/>
          </p:cNvPicPr>
          <p:nvPr/>
        </p:nvPicPr>
        <p:blipFill>
          <a:blip r:embed="rId6" cstate="print"/>
          <a:srcRect l="27943" b="28571"/>
          <a:stretch>
            <a:fillRect/>
          </a:stretch>
        </p:blipFill>
        <p:spPr bwMode="auto">
          <a:xfrm>
            <a:off x="1066800" y="5486400"/>
            <a:ext cx="3065349" cy="1371600"/>
          </a:xfrm>
          <a:prstGeom prst="rect">
            <a:avLst/>
          </a:prstGeom>
          <a:noFill/>
        </p:spPr>
      </p:pic>
      <p:pic>
        <p:nvPicPr>
          <p:cNvPr id="11" name="Picture 36" descr="Relat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5486400"/>
            <a:ext cx="1371600" cy="1371600"/>
          </a:xfrm>
          <a:prstGeom prst="rect">
            <a:avLst/>
          </a:prstGeom>
          <a:noFill/>
        </p:spPr>
      </p:pic>
      <p:pic>
        <p:nvPicPr>
          <p:cNvPr id="12" name="Picture 38" descr="pho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86400"/>
            <a:ext cx="1098983" cy="1371600"/>
          </a:xfrm>
          <a:prstGeom prst="rect">
            <a:avLst/>
          </a:prstGeom>
          <a:noFill/>
        </p:spPr>
      </p:pic>
      <p:pic>
        <p:nvPicPr>
          <p:cNvPr id="2050" name="Picture 2" descr="Image result for chess dynamics"/>
          <p:cNvPicPr>
            <a:picLocks noChangeAspect="1" noChangeArrowheads="1"/>
          </p:cNvPicPr>
          <p:nvPr/>
        </p:nvPicPr>
        <p:blipFill>
          <a:blip r:embed="rId9" cstate="print"/>
          <a:srcRect t="36000" b="36000"/>
          <a:stretch>
            <a:fillRect/>
          </a:stretch>
        </p:blipFill>
        <p:spPr bwMode="auto">
          <a:xfrm>
            <a:off x="1371600" y="2304288"/>
            <a:ext cx="478971" cy="134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Novelty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Modernizing the Expert System approach: 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Mixed with Neural Network concepts,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ANN Computational Graph structure.</a:t>
            </a: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Confidence Grading values rather than grading a rule: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Perfects Values and provides Confidence,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Multi source (Security Origin/Confidence weighting,)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Multiple input value instances.</a:t>
            </a: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Bridge towards ANN mixed method.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Other works in this area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Melen</a:t>
            </a:r>
            <a:r>
              <a:rPr lang="en-GB" b="1" dirty="0" smtClean="0">
                <a:solidFill>
                  <a:schemeClr val="bg1"/>
                </a:solidFill>
              </a:rPr>
              <a:t> et al (2015):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Machine learning for an Expert System,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Using a rule base and a Bayesian Network for rule selection.</a:t>
            </a:r>
          </a:p>
          <a:p>
            <a:pPr lvl="2"/>
            <a:r>
              <a:rPr lang="en-GB" dirty="0" err="1" smtClean="0">
                <a:solidFill>
                  <a:schemeClr val="bg1"/>
                </a:solidFill>
              </a:rPr>
              <a:t>Melen</a:t>
            </a:r>
            <a:r>
              <a:rPr lang="en-GB" dirty="0" smtClean="0">
                <a:solidFill>
                  <a:schemeClr val="bg1"/>
                </a:solidFill>
              </a:rPr>
              <a:t>, R., </a:t>
            </a:r>
            <a:r>
              <a:rPr lang="en-GB" dirty="0" err="1" smtClean="0">
                <a:solidFill>
                  <a:schemeClr val="bg1"/>
                </a:solidFill>
              </a:rPr>
              <a:t>Sartori</a:t>
            </a:r>
            <a:r>
              <a:rPr lang="en-GB" dirty="0" smtClean="0">
                <a:solidFill>
                  <a:schemeClr val="bg1"/>
                </a:solidFill>
              </a:rPr>
              <a:t>, F., &amp; </a:t>
            </a:r>
            <a:r>
              <a:rPr lang="en-GB" dirty="0" err="1" smtClean="0">
                <a:solidFill>
                  <a:schemeClr val="bg1"/>
                </a:solidFill>
              </a:rPr>
              <a:t>Grazioli</a:t>
            </a:r>
            <a:r>
              <a:rPr lang="en-GB" dirty="0" smtClean="0">
                <a:solidFill>
                  <a:schemeClr val="bg1"/>
                </a:solidFill>
              </a:rPr>
              <a:t>, L. (2015). </a:t>
            </a:r>
            <a:r>
              <a:rPr lang="en-GB" dirty="0" err="1" smtClean="0">
                <a:solidFill>
                  <a:schemeClr val="bg1"/>
                </a:solidFill>
              </a:rPr>
              <a:t>Modeling</a:t>
            </a:r>
            <a:r>
              <a:rPr lang="en-GB" dirty="0" smtClean="0">
                <a:solidFill>
                  <a:schemeClr val="bg1"/>
                </a:solidFill>
              </a:rPr>
              <a:t> and understanding time-evolving scenarios. JOURNAL OF SYSTEMICS, CYBERNETICS AND INFORMATICS, 13(5), 62-67</a:t>
            </a:r>
          </a:p>
          <a:p>
            <a:pPr lvl="2"/>
            <a:endParaRPr lang="en-GB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Rudd-</a:t>
            </a:r>
            <a:r>
              <a:rPr lang="en-GB" b="1" dirty="0" err="1" smtClean="0">
                <a:solidFill>
                  <a:schemeClr val="bg1"/>
                </a:solidFill>
              </a:rPr>
              <a:t>Orthner</a:t>
            </a:r>
            <a:r>
              <a:rPr lang="en-GB" b="1" dirty="0" smtClean="0">
                <a:solidFill>
                  <a:schemeClr val="bg1"/>
                </a:solidFill>
              </a:rPr>
              <a:t>. and </a:t>
            </a:r>
            <a:r>
              <a:rPr lang="en-GB" b="1" dirty="0" err="1" smtClean="0">
                <a:solidFill>
                  <a:schemeClr val="bg1"/>
                </a:solidFill>
              </a:rPr>
              <a:t>Milhaylova</a:t>
            </a:r>
            <a:r>
              <a:rPr lang="en-GB" b="1" dirty="0" smtClean="0">
                <a:solidFill>
                  <a:schemeClr val="bg1"/>
                </a:solidFill>
              </a:rPr>
              <a:t> (October 2019):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Distinct from </a:t>
            </a:r>
            <a:r>
              <a:rPr lang="en-GB" dirty="0" err="1" smtClean="0">
                <a:solidFill>
                  <a:schemeClr val="bg1"/>
                </a:solidFill>
              </a:rPr>
              <a:t>Melan</a:t>
            </a:r>
            <a:r>
              <a:rPr lang="en-GB" dirty="0" smtClean="0">
                <a:solidFill>
                  <a:schemeClr val="bg1"/>
                </a:solidFill>
              </a:rPr>
              <a:t> et al, 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Using formula extraction as a compliment to rule extraction.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Rudd-</a:t>
            </a:r>
            <a:r>
              <a:rPr lang="en-GB" dirty="0" err="1" smtClean="0">
                <a:solidFill>
                  <a:schemeClr val="bg1"/>
                </a:solidFill>
              </a:rPr>
              <a:t>Orthner</a:t>
            </a:r>
            <a:r>
              <a:rPr lang="en-GB" dirty="0" smtClean="0">
                <a:solidFill>
                  <a:schemeClr val="bg1"/>
                </a:solidFill>
              </a:rPr>
              <a:t>, R. and </a:t>
            </a:r>
            <a:r>
              <a:rPr lang="en-GB" dirty="0" err="1" smtClean="0">
                <a:solidFill>
                  <a:schemeClr val="bg1"/>
                </a:solidFill>
              </a:rPr>
              <a:t>Milhaylova</a:t>
            </a:r>
            <a:r>
              <a:rPr lang="en-GB" dirty="0" smtClean="0">
                <a:solidFill>
                  <a:schemeClr val="bg1"/>
                </a:solidFill>
              </a:rPr>
              <a:t>, L. (2019). Numerical Discrimination of the Generalisation Model from Learnt Weights in Neural Networks. Annals of Emerging Technologies in Computing, [online] 3(4), pp.1-14. Available at: https://www.researchgate.net/publication/335023149_Numerical_discrimination_of_the_generalisation_model_from_learnt_weights_in_neural_networks.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Mapping of Human Reasoning to Computational Techniques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Forward chaining: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Deductive reasoning  (Aristotle).</a:t>
            </a: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Backward Chaining: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Inductive  reasoning  (Sir Frances Bacon).</a:t>
            </a: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Intel Life Cycle: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Stages: Collection, Processing, Analysis &amp; Production  </a:t>
            </a:r>
            <a:r>
              <a:rPr lang="en-GB" dirty="0" smtClean="0">
                <a:solidFill>
                  <a:schemeClr val="bg1"/>
                </a:solidFill>
              </a:rPr>
              <a:t>and Dissemination,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Data types: Raw Data, Information, Intelligence.</a:t>
            </a: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ANN Layers: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Input, Hidden and Output Layers.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Mapping of Human Reasoning to Computational Techniques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Knowledge Compartments: 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Definitions, 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Quantities and Scientific Conversions,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Allows Re Use of other layers.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Raw Data, 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Output of Intel life cycle “Collection” stage,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“Pre-processing and Input layers” in ANN,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Proposed: Source conversion layer for re-use.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Information, 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Output of Intel life cycle “Processing” stage,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“Hidden layers” of an ANN,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Proposed:  Re-useable Knowledge Transformation Rules.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Intelligence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Output of Intel Life Cycle “Analysis &amp; Production” stage,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“Output Categorisation Layer” of an ANN,</a:t>
            </a:r>
          </a:p>
          <a:p>
            <a:pPr lvl="2"/>
            <a:r>
              <a:rPr lang="en-GB" b="1" dirty="0" smtClean="0">
                <a:solidFill>
                  <a:schemeClr val="bg1"/>
                </a:solidFill>
              </a:rPr>
              <a:t>Proposed: Contextual Re-representation.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Input Representation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RDBMS &amp; XML: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Data Centric, No Machine Operations,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Syntactically Strong,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High Abstraction,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Semantics can be lost in abstraction.</a:t>
            </a:r>
          </a:p>
          <a:p>
            <a:pPr lvl="1"/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Languages: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Data and Machine Operations Combined,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Syntactically Strong,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Low Abstraction,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Semantics can be Preserved in abstraction,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Compartmentalisation and Re-use.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2730</Words>
  <Application>Microsoft Office PowerPoint</Application>
  <PresentationFormat>On-screen Show (4:3)</PresentationFormat>
  <Paragraphs>777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Algebraic Expert System with Neural Network Concepts for Cyber, Big Data and Data Migration</vt:lpstr>
      <vt:lpstr>Running Order</vt:lpstr>
      <vt:lpstr>Running Order</vt:lpstr>
      <vt:lpstr>Motivation</vt:lpstr>
      <vt:lpstr>Novelty</vt:lpstr>
      <vt:lpstr>Other works in this area</vt:lpstr>
      <vt:lpstr>Mapping of Human Reasoning to Computational Techniques </vt:lpstr>
      <vt:lpstr>Mapping of Human Reasoning to Computational Techniques </vt:lpstr>
      <vt:lpstr>Input Representation</vt:lpstr>
      <vt:lpstr>Multi-Value, Multi-Hypothesis Approach</vt:lpstr>
      <vt:lpstr>Knowledge Representation (BNF)</vt:lpstr>
      <vt:lpstr>Algebraic Representation</vt:lpstr>
      <vt:lpstr>Building a Computational Graph (Reverse Polish Expressions)</vt:lpstr>
      <vt:lpstr>Evaluation of  Graph with node types</vt:lpstr>
      <vt:lpstr>Estimating a Value</vt:lpstr>
      <vt:lpstr>Decision Trees</vt:lpstr>
      <vt:lpstr>Illustrative Example</vt:lpstr>
      <vt:lpstr>Illustrative Example</vt:lpstr>
      <vt:lpstr>Illustrative Example</vt:lpstr>
      <vt:lpstr>Illustrative Example</vt:lpstr>
      <vt:lpstr>Illustrative Example</vt:lpstr>
      <vt:lpstr>Illustrative Example</vt:lpstr>
      <vt:lpstr>Summary</vt:lpstr>
      <vt:lpstr>Conclusions</vt:lpstr>
      <vt:lpstr>Demonstration Application</vt:lpstr>
      <vt:lpstr>Definition Knowledgebase</vt:lpstr>
      <vt:lpstr>Input Layer Knowledgebase</vt:lpstr>
      <vt:lpstr>Hidden Layer Knowledgebase</vt:lpstr>
      <vt:lpstr>Output Layer Knowledgebase</vt:lpstr>
      <vt:lpstr>Output Antenna Efficiency</vt:lpstr>
      <vt:lpstr>Output Frequency</vt:lpstr>
      <vt:lpstr>Output Antenna Gain</vt:lpstr>
      <vt:lpstr>Output Antenna Gain</vt:lpstr>
      <vt:lpstr>Novelty / Conservatism</vt:lpstr>
      <vt:lpstr>Existing: Knowledge Base</vt:lpstr>
      <vt:lpstr>Added: Knowledge Compartments</vt:lpstr>
      <vt:lpstr>Added: Irregular Populations</vt:lpstr>
      <vt:lpstr>Added: Perfect a Value and Grade it</vt:lpstr>
      <vt:lpstr>Neural Network ‘Like’ (Virtualised)</vt:lpstr>
      <vt:lpstr>Neural Network ‘Like’ (BN P. Tree)</vt:lpstr>
      <vt:lpstr>Neural Network ‘Like’ (Semantics)</vt:lpstr>
      <vt:lpstr>Neural Network ‘Like’ (Deep)</vt:lpstr>
      <vt:lpstr>Fin / Finish / Khalas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Review of a Scientific Publication Paper/Article</dc:title>
  <dc:creator>11141</dc:creator>
  <cp:lastModifiedBy>11141</cp:lastModifiedBy>
  <cp:revision>28</cp:revision>
  <dcterms:created xsi:type="dcterms:W3CDTF">2019-07-26T07:16:53Z</dcterms:created>
  <dcterms:modified xsi:type="dcterms:W3CDTF">2019-12-06T06:34:31Z</dcterms:modified>
</cp:coreProperties>
</file>