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6" r:id="rId2"/>
    <p:sldId id="258" r:id="rId3"/>
    <p:sldId id="283" r:id="rId4"/>
    <p:sldId id="280" r:id="rId5"/>
    <p:sldId id="274" r:id="rId6"/>
    <p:sldId id="276" r:id="rId7"/>
    <p:sldId id="285" r:id="rId8"/>
    <p:sldId id="284" r:id="rId9"/>
  </p:sldIdLst>
  <p:sldSz cx="12993688" cy="9756775"/>
  <p:notesSz cx="6858000" cy="9144000"/>
  <p:defaultText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C2F01D7-572E-D948-A34B-147F8D9850DF}">
          <p14:sldIdLst>
            <p14:sldId id="266"/>
            <p14:sldId id="258"/>
            <p14:sldId id="283"/>
            <p14:sldId id="280"/>
            <p14:sldId id="274"/>
            <p14:sldId id="276"/>
            <p14:sldId id="285"/>
            <p14:sldId id="284"/>
          </p14:sldIdLst>
        </p14:section>
      </p14:sectionLst>
    </p:ext>
    <p:ext uri="{EFAFB233-063F-42B5-8137-9DF3F51BA10A}">
      <p15:sldGuideLst xmlns:p15="http://schemas.microsoft.com/office/powerpoint/2012/main" xmlns="">
        <p15:guide id="1" orient="horz" pos="3073">
          <p15:clr>
            <a:srgbClr val="A4A3A4"/>
          </p15:clr>
        </p15:guide>
        <p15:guide id="2" pos="40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262D"/>
    <a:srgbClr val="E7B9D8"/>
    <a:srgbClr val="0066CC"/>
    <a:srgbClr val="336699"/>
    <a:srgbClr val="6699FF"/>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5374" autoAdjust="0"/>
  </p:normalViewPr>
  <p:slideViewPr>
    <p:cSldViewPr snapToGrid="0" snapToObjects="1">
      <p:cViewPr>
        <p:scale>
          <a:sx n="57" d="100"/>
          <a:sy n="57" d="100"/>
        </p:scale>
        <p:origin x="-1038" y="378"/>
      </p:cViewPr>
      <p:guideLst>
        <p:guide orient="horz" pos="3073"/>
        <p:guide pos="40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6156892843268242E-2"/>
          <c:y val="3.508993819959226E-2"/>
          <c:w val="0.73946148711179893"/>
          <c:h val="0.79718837328452541"/>
        </c:manualLayout>
      </c:layout>
      <c:barChart>
        <c:barDir val="col"/>
        <c:grouping val="clustered"/>
        <c:varyColors val="0"/>
        <c:ser>
          <c:idx val="0"/>
          <c:order val="0"/>
          <c:tx>
            <c:strRef>
              <c:f>Sheet1!$B$30</c:f>
              <c:strCache>
                <c:ptCount val="1"/>
                <c:pt idx="0">
                  <c:v> Two overnignts</c:v>
                </c:pt>
              </c:strCache>
            </c:strRef>
          </c:tx>
          <c:invertIfNegative val="0"/>
          <c:cat>
            <c:strRef>
              <c:f>Sheet1!$A$31:$A$44</c:f>
              <c:strCache>
                <c:ptCount val="14"/>
                <c:pt idx="1">
                  <c:v>Australia</c:v>
                </c:pt>
                <c:pt idx="2">
                  <c:v>Denmark</c:v>
                </c:pt>
                <c:pt idx="3">
                  <c:v>New Zealand</c:v>
                </c:pt>
                <c:pt idx="4">
                  <c:v>Norway</c:v>
                </c:pt>
                <c:pt idx="5">
                  <c:v>UK</c:v>
                </c:pt>
                <c:pt idx="6">
                  <c:v>Belgium</c:v>
                </c:pt>
                <c:pt idx="7">
                  <c:v>Estonia</c:v>
                </c:pt>
                <c:pt idx="8">
                  <c:v>France</c:v>
                </c:pt>
                <c:pt idx="9">
                  <c:v>Spain</c:v>
                </c:pt>
                <c:pt idx="10">
                  <c:v>Sweden</c:v>
                </c:pt>
                <c:pt idx="11">
                  <c:v>Finland</c:v>
                </c:pt>
                <c:pt idx="12">
                  <c:v>Iceland</c:v>
                </c:pt>
                <c:pt idx="13">
                  <c:v>USA</c:v>
                </c:pt>
              </c:strCache>
            </c:strRef>
          </c:cat>
          <c:val>
            <c:numRef>
              <c:f>Sheet1!$B$31:$B$44</c:f>
              <c:numCache>
                <c:formatCode>General</c:formatCode>
                <c:ptCount val="14"/>
                <c:pt idx="1">
                  <c:v>334</c:v>
                </c:pt>
                <c:pt idx="2">
                  <c:v>185</c:v>
                </c:pt>
                <c:pt idx="3">
                  <c:v>242</c:v>
                </c:pt>
                <c:pt idx="4">
                  <c:v>241</c:v>
                </c:pt>
                <c:pt idx="5">
                  <c:v>211</c:v>
                </c:pt>
                <c:pt idx="6">
                  <c:v>165</c:v>
                </c:pt>
                <c:pt idx="7">
                  <c:v>416</c:v>
                </c:pt>
                <c:pt idx="8">
                  <c:v>151</c:v>
                </c:pt>
                <c:pt idx="9">
                  <c:v>570</c:v>
                </c:pt>
                <c:pt idx="10">
                  <c:v>138</c:v>
                </c:pt>
                <c:pt idx="11">
                  <c:v>212</c:v>
                </c:pt>
                <c:pt idx="12">
                  <c:v>209</c:v>
                </c:pt>
                <c:pt idx="13">
                  <c:v>512</c:v>
                </c:pt>
              </c:numCache>
            </c:numRef>
          </c:val>
          <c:extLst xmlns:c16r2="http://schemas.microsoft.com/office/drawing/2015/06/chart">
            <c:ext xmlns:c16="http://schemas.microsoft.com/office/drawing/2014/chart" uri="{C3380CC4-5D6E-409C-BE32-E72D297353CC}">
              <c16:uniqueId val="{00000000-5E49-4889-A04C-FE9BC32AE1AE}"/>
            </c:ext>
          </c:extLst>
        </c:ser>
        <c:ser>
          <c:idx val="1"/>
          <c:order val="1"/>
          <c:tx>
            <c:strRef>
              <c:f>Sheet1!$C$30</c:f>
              <c:strCache>
                <c:ptCount val="1"/>
                <c:pt idx="0">
                  <c:v>Shared care</c:v>
                </c:pt>
              </c:strCache>
            </c:strRef>
          </c:tx>
          <c:invertIfNegative val="0"/>
          <c:cat>
            <c:strRef>
              <c:f>Sheet1!$A$31:$A$44</c:f>
              <c:strCache>
                <c:ptCount val="14"/>
                <c:pt idx="1">
                  <c:v>Australia</c:v>
                </c:pt>
                <c:pt idx="2">
                  <c:v>Denmark</c:v>
                </c:pt>
                <c:pt idx="3">
                  <c:v>New Zealand</c:v>
                </c:pt>
                <c:pt idx="4">
                  <c:v>Norway</c:v>
                </c:pt>
                <c:pt idx="5">
                  <c:v>UK</c:v>
                </c:pt>
                <c:pt idx="6">
                  <c:v>Belgium</c:v>
                </c:pt>
                <c:pt idx="7">
                  <c:v>Estonia</c:v>
                </c:pt>
                <c:pt idx="8">
                  <c:v>France</c:v>
                </c:pt>
                <c:pt idx="9">
                  <c:v>Spain</c:v>
                </c:pt>
                <c:pt idx="10">
                  <c:v>Sweden</c:v>
                </c:pt>
                <c:pt idx="11">
                  <c:v>Finland</c:v>
                </c:pt>
                <c:pt idx="12">
                  <c:v>Iceland</c:v>
                </c:pt>
                <c:pt idx="13">
                  <c:v>USA</c:v>
                </c:pt>
              </c:strCache>
            </c:strRef>
          </c:cat>
          <c:val>
            <c:numRef>
              <c:f>Sheet1!$C$31:$C$44</c:f>
              <c:numCache>
                <c:formatCode>General</c:formatCode>
                <c:ptCount val="14"/>
                <c:pt idx="1">
                  <c:v>122</c:v>
                </c:pt>
                <c:pt idx="2">
                  <c:v>0</c:v>
                </c:pt>
                <c:pt idx="3">
                  <c:v>48</c:v>
                </c:pt>
                <c:pt idx="4">
                  <c:v>16</c:v>
                </c:pt>
                <c:pt idx="5">
                  <c:v>0</c:v>
                </c:pt>
                <c:pt idx="6">
                  <c:v>88</c:v>
                </c:pt>
                <c:pt idx="7">
                  <c:v>416</c:v>
                </c:pt>
                <c:pt idx="8">
                  <c:v>0</c:v>
                </c:pt>
                <c:pt idx="9">
                  <c:v>75</c:v>
                </c:pt>
                <c:pt idx="10">
                  <c:v>0</c:v>
                </c:pt>
                <c:pt idx="11">
                  <c:v>147</c:v>
                </c:pt>
                <c:pt idx="12">
                  <c:v>209</c:v>
                </c:pt>
                <c:pt idx="13">
                  <c:v>278</c:v>
                </c:pt>
              </c:numCache>
            </c:numRef>
          </c:val>
          <c:extLst xmlns:c16r2="http://schemas.microsoft.com/office/drawing/2015/06/chart">
            <c:ext xmlns:c16="http://schemas.microsoft.com/office/drawing/2014/chart" uri="{C3380CC4-5D6E-409C-BE32-E72D297353CC}">
              <c16:uniqueId val="{00000001-5E49-4889-A04C-FE9BC32AE1AE}"/>
            </c:ext>
          </c:extLst>
        </c:ser>
        <c:dLbls>
          <c:showLegendKey val="0"/>
          <c:showVal val="0"/>
          <c:showCatName val="0"/>
          <c:showSerName val="0"/>
          <c:showPercent val="0"/>
          <c:showBubbleSize val="0"/>
        </c:dLbls>
        <c:gapWidth val="150"/>
        <c:axId val="56238080"/>
        <c:axId val="56239616"/>
      </c:barChart>
      <c:catAx>
        <c:axId val="56238080"/>
        <c:scaling>
          <c:orientation val="minMax"/>
        </c:scaling>
        <c:delete val="0"/>
        <c:axPos val="b"/>
        <c:numFmt formatCode="General" sourceLinked="0"/>
        <c:majorTickMark val="out"/>
        <c:minorTickMark val="none"/>
        <c:tickLblPos val="nextTo"/>
        <c:crossAx val="56239616"/>
        <c:crosses val="autoZero"/>
        <c:auto val="1"/>
        <c:lblAlgn val="ctr"/>
        <c:lblOffset val="100"/>
        <c:noMultiLvlLbl val="0"/>
      </c:catAx>
      <c:valAx>
        <c:axId val="56239616"/>
        <c:scaling>
          <c:orientation val="minMax"/>
        </c:scaling>
        <c:delete val="0"/>
        <c:axPos val="l"/>
        <c:majorGridlines/>
        <c:numFmt formatCode="General" sourceLinked="1"/>
        <c:majorTickMark val="out"/>
        <c:minorTickMark val="none"/>
        <c:tickLblPos val="nextTo"/>
        <c:crossAx val="56238080"/>
        <c:crosses val="autoZero"/>
        <c:crossBetween val="between"/>
      </c:valAx>
    </c:plotArea>
    <c:legend>
      <c:legendPos val="r"/>
      <c:layout>
        <c:manualLayout>
          <c:xMode val="edge"/>
          <c:yMode val="edge"/>
          <c:x val="0.80550623319420067"/>
          <c:y val="0.44521031430285052"/>
          <c:w val="9.3710823290959894E-2"/>
          <c:h val="9.8666674686496272E-2"/>
        </c:manualLayout>
      </c:layout>
      <c:overlay val="0"/>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0416D8-B94E-4956-B180-2C5F8AF73152}" type="datetimeFigureOut">
              <a:rPr lang="en-GB" smtClean="0"/>
              <a:t>14/02/2019</a:t>
            </a:fld>
            <a:endParaRPr lang="en-GB"/>
          </a:p>
        </p:txBody>
      </p:sp>
      <p:sp>
        <p:nvSpPr>
          <p:cNvPr id="4" name="Slide Image Placeholder 3"/>
          <p:cNvSpPr>
            <a:spLocks noGrp="1" noRot="1" noChangeAspect="1"/>
          </p:cNvSpPr>
          <p:nvPr>
            <p:ph type="sldImg" idx="2"/>
          </p:nvPr>
        </p:nvSpPr>
        <p:spPr>
          <a:xfrm>
            <a:off x="1374775" y="1143000"/>
            <a:ext cx="410845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B0CA56-520B-4707-BC64-B581FEB1DD94}" type="slidenum">
              <a:rPr lang="en-GB" smtClean="0"/>
              <a:t>‹#›</a:t>
            </a:fld>
            <a:endParaRPr lang="en-GB"/>
          </a:p>
        </p:txBody>
      </p:sp>
    </p:spTree>
    <p:extLst>
      <p:ext uri="{BB962C8B-B14F-4D97-AF65-F5344CB8AC3E}">
        <p14:creationId xmlns:p14="http://schemas.microsoft.com/office/powerpoint/2010/main" val="2834412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2B0CA56-520B-4707-BC64-B581FEB1DD94}" type="slidenum">
              <a:rPr lang="en-GB" smtClean="0"/>
              <a:t>1</a:t>
            </a:fld>
            <a:endParaRPr lang="en-GB"/>
          </a:p>
        </p:txBody>
      </p:sp>
    </p:spTree>
    <p:extLst>
      <p:ext uri="{BB962C8B-B14F-4D97-AF65-F5344CB8AC3E}">
        <p14:creationId xmlns:p14="http://schemas.microsoft.com/office/powerpoint/2010/main" val="4027888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2B0CA56-520B-4707-BC64-B581FEB1DD94}" type="slidenum">
              <a:rPr lang="en-GB" smtClean="0"/>
              <a:t>3</a:t>
            </a:fld>
            <a:endParaRPr lang="en-GB"/>
          </a:p>
        </p:txBody>
      </p:sp>
    </p:spTree>
    <p:extLst>
      <p:ext uri="{BB962C8B-B14F-4D97-AF65-F5344CB8AC3E}">
        <p14:creationId xmlns:p14="http://schemas.microsoft.com/office/powerpoint/2010/main" val="570893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en-AU" sz="2400" dirty="0" smtClean="0"/>
              <a:t>Substitute: child support replaces some of the income support benefits (but does not necessarily</a:t>
            </a:r>
            <a:r>
              <a:rPr lang="en-AU" sz="2400" baseline="0" dirty="0" smtClean="0"/>
              <a:t> reduce overall income below the benefit threshold within that country’s social assistance programmes). </a:t>
            </a:r>
            <a:endParaRPr lang="en-AU" sz="2400" dirty="0" smtClean="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2400" dirty="0" smtClean="0"/>
              <a:t>Complement: child support is additional to benefits (always increases incomes</a:t>
            </a:r>
            <a:r>
              <a:rPr lang="en-AU" sz="2400" baseline="0" dirty="0" smtClean="0"/>
              <a:t> above </a:t>
            </a:r>
            <a:r>
              <a:rPr lang="en-AU" sz="1200" baseline="0" dirty="0" smtClean="0"/>
              <a:t>the benefit threshold within that country’s social assistance programmes). </a:t>
            </a:r>
            <a:endParaRPr lang="en-AU" sz="1200" dirty="0" smtClean="0"/>
          </a:p>
          <a:p>
            <a:pPr marL="0" lvl="0" indent="0">
              <a:buFont typeface="Arial" panose="020B0604020202020204" pitchFamily="34" charset="0"/>
              <a:buNone/>
            </a:pPr>
            <a:endParaRPr lang="en-US" sz="1200" dirty="0" smtClean="0">
              <a:ea typeface="Times New Roman" panose="02020603050405020304" pitchFamily="18" charset="0"/>
            </a:endParaRPr>
          </a:p>
          <a:p>
            <a:pPr marL="0" lvl="0" indent="0">
              <a:buFont typeface="Arial" panose="020B0604020202020204" pitchFamily="34" charset="0"/>
              <a:buNone/>
            </a:pPr>
            <a:r>
              <a:rPr lang="en-US" sz="1200" dirty="0" smtClean="0">
                <a:ea typeface="Times New Roman" panose="02020603050405020304" pitchFamily="18" charset="0"/>
              </a:rPr>
              <a:t>Quote from OECD ‘Doing Better for Families’ (2011:215).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In the absence of a system of advance maintenance payments, at least some part of the payment by the non-resident parents should go directly to the child. Currently, in some countries if the resident parent receives income support, the payment collected effectively goes to the government to offset the cost of income support being paid to the family in question. This may create disincentives for the non-resident parent to meet his/her commitments. Therefore, some portion of child-support payments should always go to the child for which support is being paid. </a:t>
            </a:r>
            <a:r>
              <a:rPr lang="en-US" sz="1200" kern="1200" dirty="0" smtClean="0">
                <a:solidFill>
                  <a:schemeClr val="tx1"/>
                </a:solidFill>
                <a:effectLst/>
                <a:latin typeface="+mn-lt"/>
                <a:ea typeface="+mn-ea"/>
                <a:cs typeface="+mn-cs"/>
              </a:rPr>
              <a:t>(OECD, 2011, 215)</a:t>
            </a:r>
            <a:r>
              <a:rPr lang="en-GB" sz="1200" i="1"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dirty="0" smtClean="0">
                <a:solidFill>
                  <a:schemeClr val="tx1"/>
                </a:solidFill>
                <a:effectLst/>
                <a:latin typeface="+mn-lt"/>
                <a:ea typeface="+mn-ea"/>
                <a:cs typeface="+mn-cs"/>
              </a:rPr>
              <a:t>Red box takes account of</a:t>
            </a:r>
            <a:r>
              <a:rPr lang="en-GB" sz="1200" i="0" kern="1200" baseline="0" dirty="0" smtClean="0">
                <a:solidFill>
                  <a:schemeClr val="tx1"/>
                </a:solidFill>
                <a:effectLst/>
                <a:latin typeface="+mn-lt"/>
                <a:ea typeface="+mn-ea"/>
                <a:cs typeface="+mn-cs"/>
              </a:rPr>
              <a:t> </a:t>
            </a:r>
            <a:r>
              <a:rPr lang="en-GB" sz="1200" i="0" kern="1200" dirty="0" smtClean="0">
                <a:solidFill>
                  <a:schemeClr val="tx1"/>
                </a:solidFill>
                <a:effectLst/>
                <a:latin typeface="+mn-lt"/>
                <a:ea typeface="+mn-ea"/>
                <a:cs typeface="+mn-cs"/>
              </a:rPr>
              <a:t>pass-through and interaction mechanisms – which means Australia moves from</a:t>
            </a:r>
            <a:r>
              <a:rPr lang="en-GB" sz="1200" i="0" kern="1200" baseline="0" dirty="0" smtClean="0">
                <a:solidFill>
                  <a:schemeClr val="tx1"/>
                </a:solidFill>
                <a:effectLst/>
                <a:latin typeface="+mn-lt"/>
                <a:ea typeface="+mn-ea"/>
                <a:cs typeface="+mn-cs"/>
              </a:rPr>
              <a:t> child support being treated as fully complementary to benefits part of it being treated as a substitute to benefits.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kern="1200" baseline="0" dirty="0" smtClean="0">
                <a:solidFill>
                  <a:schemeClr val="tx1"/>
                </a:solidFill>
                <a:effectLst/>
                <a:latin typeface="+mn-lt"/>
                <a:ea typeface="+mn-ea"/>
                <a:cs typeface="+mn-cs"/>
              </a:rPr>
              <a:t>Results also show that child support has NO additional poverty reduction effects to income support benefits for poor families in Finland, Germany and NZ. But has PARTIAL poverty reduction effects in Australia and USA (</a:t>
            </a:r>
            <a:r>
              <a:rPr lang="en-GB" sz="1200" i="0" kern="1200" baseline="0" dirty="0" err="1" smtClean="0">
                <a:solidFill>
                  <a:schemeClr val="tx1"/>
                </a:solidFill>
                <a:effectLst/>
                <a:latin typeface="+mn-lt"/>
                <a:ea typeface="+mn-ea"/>
                <a:cs typeface="+mn-cs"/>
              </a:rPr>
              <a:t>Wisc</a:t>
            </a:r>
            <a:r>
              <a:rPr lang="en-GB" sz="1200" i="0" kern="1200" baseline="0" dirty="0" smtClean="0">
                <a:solidFill>
                  <a:schemeClr val="tx1"/>
                </a:solidFill>
                <a:effectLst/>
                <a:latin typeface="+mn-lt"/>
                <a:ea typeface="+mn-ea"/>
                <a:cs typeface="+mn-cs"/>
              </a:rPr>
              <a:t>).  Has FULL poverty reduction effects in UK – assuming it is paid!,  </a:t>
            </a:r>
            <a:endParaRPr lang="en-GB" sz="1200" i="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2B0CA56-520B-4707-BC64-B581FEB1DD94}" type="slidenum">
              <a:rPr lang="en-GB" smtClean="0"/>
              <a:t>4</a:t>
            </a:fld>
            <a:endParaRPr lang="en-GB"/>
          </a:p>
        </p:txBody>
      </p:sp>
    </p:spTree>
    <p:extLst>
      <p:ext uri="{BB962C8B-B14F-4D97-AF65-F5344CB8AC3E}">
        <p14:creationId xmlns:p14="http://schemas.microsoft.com/office/powerpoint/2010/main" val="2289050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can’t just look at ‘pass through’ mechanisms within child support policy but also need to take account of the interactions of child support with the operation of social assistance</a:t>
            </a:r>
            <a:r>
              <a:rPr lang="en-GB" baseline="0" dirty="0" smtClean="0"/>
              <a:t> programmes.</a:t>
            </a:r>
          </a:p>
          <a:p>
            <a:endParaRPr lang="en-GB" baseline="0" dirty="0" smtClean="0"/>
          </a:p>
          <a:p>
            <a:r>
              <a:rPr lang="en-GB" baseline="0" dirty="0" smtClean="0"/>
              <a:t>Main Social Assistance benefit programmes for low income families where interactions happen and reduce value of child support payments are: </a:t>
            </a:r>
          </a:p>
          <a:p>
            <a:r>
              <a:rPr lang="en-GB" baseline="0" dirty="0" smtClean="0"/>
              <a:t>(AUS FTB (A): USA SNAP: NZ?? name).</a:t>
            </a:r>
          </a:p>
          <a:p>
            <a:endParaRPr lang="en-GB" baseline="0" dirty="0" smtClean="0"/>
          </a:p>
        </p:txBody>
      </p:sp>
      <p:sp>
        <p:nvSpPr>
          <p:cNvPr id="4" name="Slide Number Placeholder 3"/>
          <p:cNvSpPr>
            <a:spLocks noGrp="1"/>
          </p:cNvSpPr>
          <p:nvPr>
            <p:ph type="sldNum" sz="quarter" idx="10"/>
          </p:nvPr>
        </p:nvSpPr>
        <p:spPr/>
        <p:txBody>
          <a:bodyPr/>
          <a:lstStyle/>
          <a:p>
            <a:fld id="{C2B0CA56-520B-4707-BC64-B581FEB1DD94}" type="slidenum">
              <a:rPr lang="en-GB" smtClean="0"/>
              <a:t>5</a:t>
            </a:fld>
            <a:endParaRPr lang="en-GB"/>
          </a:p>
        </p:txBody>
      </p:sp>
    </p:spTree>
    <p:extLst>
      <p:ext uri="{BB962C8B-B14F-4D97-AF65-F5344CB8AC3E}">
        <p14:creationId xmlns:p14="http://schemas.microsoft.com/office/powerpoint/2010/main" val="72588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HBSC Health</a:t>
            </a:r>
            <a:r>
              <a:rPr lang="en-GB" sz="1200" baseline="0" dirty="0" smtClean="0"/>
              <a:t> </a:t>
            </a:r>
            <a:r>
              <a:rPr lang="en-GB" sz="1200" baseline="0" dirty="0" err="1" smtClean="0"/>
              <a:t>Behvaiour</a:t>
            </a:r>
            <a:r>
              <a:rPr lang="en-GB" sz="1200" baseline="0" dirty="0" smtClean="0"/>
              <a:t> School Children Survey.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Poor data – conceptual and methodological quagmire. </a:t>
            </a:r>
          </a:p>
          <a:p>
            <a:pPr marL="457200" indent="-457200">
              <a:buFont typeface="Arial" panose="020B0604020202020204" pitchFamily="34" charset="0"/>
              <a:buChar char="•"/>
            </a:pPr>
            <a:r>
              <a:rPr lang="en-US" sz="2800" dirty="0" smtClean="0"/>
              <a:t>Highly contested and complex policy area </a:t>
            </a:r>
          </a:p>
          <a:p>
            <a:pPr marL="457200" indent="-457200">
              <a:buFont typeface="Arial" panose="020B0604020202020204" pitchFamily="34" charset="0"/>
              <a:buChar char="•"/>
            </a:pPr>
            <a:r>
              <a:rPr lang="en-US" sz="2800" dirty="0" smtClean="0"/>
              <a:t>Assumption ‘it’ is on the increase – but we do not know what ‘it’ is? </a:t>
            </a:r>
          </a:p>
          <a:p>
            <a:pPr marL="1107201" lvl="1" indent="-457200">
              <a:buFont typeface="Arial" panose="020B0604020202020204" pitchFamily="34" charset="0"/>
              <a:buChar char="•"/>
            </a:pPr>
            <a:r>
              <a:rPr lang="en-US" sz="2800" dirty="0" smtClean="0"/>
              <a:t>Joint physical </a:t>
            </a:r>
            <a:r>
              <a:rPr lang="en-GB" sz="2800" dirty="0" smtClean="0"/>
              <a:t>custody; shared custody; shared care; shared residence; alternating residence; co-parenting.</a:t>
            </a:r>
          </a:p>
          <a:p>
            <a:pPr marL="457200" indent="-457200">
              <a:buFont typeface="Arial" panose="020B0604020202020204" pitchFamily="34" charset="0"/>
              <a:buChar char="•"/>
            </a:pPr>
            <a:r>
              <a:rPr lang="en-GB" sz="2800" dirty="0" smtClean="0"/>
              <a:t>Prevalence rates hard to measure: </a:t>
            </a:r>
          </a:p>
          <a:p>
            <a:pPr marL="1107201" lvl="1" indent="-457200">
              <a:buFont typeface="Arial" panose="020B0604020202020204" pitchFamily="34" charset="0"/>
              <a:buChar char="•"/>
            </a:pPr>
            <a:r>
              <a:rPr lang="en-GB" sz="2800" dirty="0" smtClean="0"/>
              <a:t>UK 3-17% shared care – but ‘equal time’ = 1%. Concurs with HBSC data 36 European countries (2011) – 1% .</a:t>
            </a:r>
          </a:p>
          <a:p>
            <a:pPr marL="1107201" lvl="1" indent="-457200">
              <a:buFont typeface="Arial" panose="020B0604020202020204" pitchFamily="34" charset="0"/>
              <a:buChar char="•"/>
            </a:pPr>
            <a:r>
              <a:rPr lang="en-GB" sz="2800" dirty="0" smtClean="0"/>
              <a:t>USA – Wisconsin, divorcing parents as high as 50%.</a:t>
            </a:r>
          </a:p>
          <a:p>
            <a:pPr marL="457200" indent="-457200">
              <a:buFont typeface="Arial" panose="020B0604020202020204" pitchFamily="34" charset="0"/>
              <a:buChar char="•"/>
            </a:pPr>
            <a:r>
              <a:rPr lang="en-GB" sz="2800" dirty="0" smtClean="0"/>
              <a:t>No good international evidence to guide policy.</a:t>
            </a:r>
          </a:p>
          <a:p>
            <a:pPr marL="457200" indent="-457200">
              <a:buFont typeface="Arial" panose="020B0604020202020204" pitchFamily="34" charset="0"/>
              <a:buChar char="•"/>
            </a:pPr>
            <a:r>
              <a:rPr lang="en-GB" sz="2800" dirty="0" smtClean="0"/>
              <a:t>Certainly – parents need resources to make shared care a reality.</a:t>
            </a:r>
          </a:p>
          <a:p>
            <a:pPr marL="457200" indent="-457200">
              <a:buFont typeface="Arial" panose="020B0604020202020204" pitchFamily="34" charset="0"/>
              <a:buChar char="•"/>
            </a:pPr>
            <a:r>
              <a:rPr lang="en-GB" sz="2800" dirty="0" smtClean="0"/>
              <a:t>But tax transfers, income support, and housing policies operate on assumption ‘one family in one household’. </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smtClean="0"/>
              <a:t>How is Child Support policy doing? Important as they deal with it directly creating financial outcomes. Tension take account of shared care by reducing child support and disadvantaging the main parent. </a:t>
            </a: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kern="1200" dirty="0" smtClean="0">
              <a:solidFill>
                <a:schemeClr val="tx1"/>
              </a:solidFill>
              <a:effectLst/>
              <a:latin typeface="+mn-lt"/>
              <a:ea typeface="+mn-ea"/>
              <a:cs typeface="+mn-cs"/>
            </a:endParaRPr>
          </a:p>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Thirteen countries in total: </a:t>
            </a:r>
            <a:r>
              <a:rPr lang="en-GB" sz="1200" b="1" kern="1200" dirty="0" smtClean="0">
                <a:solidFill>
                  <a:schemeClr val="tx1"/>
                </a:solidFill>
                <a:effectLst/>
                <a:latin typeface="+mn-lt"/>
                <a:ea typeface="+mn-ea"/>
                <a:cs typeface="+mn-cs"/>
              </a:rPr>
              <a:t>Australia, Belgium, Denmark, Estonia, Finland, France, Iceland, New Zealand, Norway, Spain, Sweden, the UK and the US. </a:t>
            </a:r>
            <a:endParaRPr lang="en-GB" sz="1200" kern="1200" dirty="0" smtClean="0">
              <a:solidFill>
                <a:schemeClr val="tx1"/>
              </a:solidFill>
              <a:effectLst/>
              <a:latin typeface="+mn-lt"/>
              <a:ea typeface="+mn-ea"/>
              <a:cs typeface="+mn-cs"/>
            </a:endParaRPr>
          </a:p>
          <a:p>
            <a:pPr marL="457200" indent="-457200">
              <a:buFont typeface="Arial" panose="020B0604020202020204" pitchFamily="34" charset="0"/>
              <a:buChar char="•"/>
            </a:pPr>
            <a:endParaRPr lang="en-GB" sz="2800" dirty="0" smtClean="0"/>
          </a:p>
          <a:p>
            <a:endParaRPr lang="en-GB" dirty="0"/>
          </a:p>
        </p:txBody>
      </p:sp>
      <p:sp>
        <p:nvSpPr>
          <p:cNvPr id="4" name="Slide Number Placeholder 3"/>
          <p:cNvSpPr>
            <a:spLocks noGrp="1"/>
          </p:cNvSpPr>
          <p:nvPr>
            <p:ph type="sldNum" sz="quarter" idx="10"/>
          </p:nvPr>
        </p:nvSpPr>
        <p:spPr/>
        <p:txBody>
          <a:bodyPr/>
          <a:lstStyle/>
          <a:p>
            <a:fld id="{C2B0CA56-520B-4707-BC64-B581FEB1DD94}" type="slidenum">
              <a:rPr lang="en-GB" smtClean="0"/>
              <a:t>6</a:t>
            </a:fld>
            <a:endParaRPr lang="en-GB"/>
          </a:p>
        </p:txBody>
      </p:sp>
    </p:spTree>
    <p:extLst>
      <p:ext uri="{BB962C8B-B14F-4D97-AF65-F5344CB8AC3E}">
        <p14:creationId xmlns:p14="http://schemas.microsoft.com/office/powerpoint/2010/main" val="3564076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Child</a:t>
            </a:r>
            <a:r>
              <a:rPr lang="en-GB" sz="1200" kern="1200" baseline="0" dirty="0" smtClean="0">
                <a:solidFill>
                  <a:schemeClr val="tx1"/>
                </a:solidFill>
                <a:effectLst/>
                <a:latin typeface="+mn-lt"/>
                <a:ea typeface="+mn-ea"/>
                <a:cs typeface="+mn-cs"/>
              </a:rPr>
              <a:t> support </a:t>
            </a:r>
            <a:r>
              <a:rPr lang="en-GB" sz="1200" kern="1200" dirty="0" smtClean="0">
                <a:solidFill>
                  <a:schemeClr val="tx1"/>
                </a:solidFill>
                <a:effectLst/>
                <a:latin typeface="+mn-lt"/>
                <a:ea typeface="+mn-ea"/>
                <a:cs typeface="+mn-cs"/>
              </a:rPr>
              <a:t>awards for two overnight stays highest in Spain, US, Estonia and Australia. Lowest calculated amounts in Sweden, Belgium and France. </a:t>
            </a:r>
          </a:p>
          <a:p>
            <a:r>
              <a:rPr lang="en-GB" sz="1200" kern="1200" dirty="0" smtClean="0">
                <a:solidFill>
                  <a:schemeClr val="tx1"/>
                </a:solidFill>
                <a:effectLst/>
                <a:latin typeface="+mn-lt"/>
                <a:ea typeface="+mn-ea"/>
                <a:cs typeface="+mn-cs"/>
              </a:rPr>
              <a:t>When move to joint Physical custody (as defined by country expert and varies across countries</a:t>
            </a:r>
            <a:r>
              <a:rPr lang="en-GB" sz="1200" kern="1200" baseline="0" dirty="0" smtClean="0">
                <a:solidFill>
                  <a:schemeClr val="tx1"/>
                </a:solidFill>
                <a:effectLst/>
                <a:latin typeface="+mn-lt"/>
                <a:ea typeface="+mn-ea"/>
                <a:cs typeface="+mn-cs"/>
              </a:rPr>
              <a:t> according to time threshold guidelines in CS policies).</a:t>
            </a:r>
          </a:p>
          <a:p>
            <a:r>
              <a:rPr lang="en-GB" sz="1200" kern="1200" baseline="0" dirty="0" smtClean="0">
                <a:solidFill>
                  <a:schemeClr val="tx1"/>
                </a:solidFill>
                <a:effectLst/>
                <a:latin typeface="+mn-lt"/>
                <a:ea typeface="+mn-ea"/>
                <a:cs typeface="+mn-cs"/>
              </a:rPr>
              <a:t>Results </a:t>
            </a:r>
            <a:r>
              <a:rPr lang="en-GB" sz="1200" kern="1200" dirty="0" smtClean="0">
                <a:solidFill>
                  <a:schemeClr val="tx1"/>
                </a:solidFill>
                <a:effectLst/>
                <a:latin typeface="+mn-lt"/>
                <a:ea typeface="+mn-ea"/>
                <a:cs typeface="+mn-cs"/>
              </a:rPr>
              <a:t>cluster four groups. </a:t>
            </a:r>
          </a:p>
          <a:p>
            <a:pPr lvl="1"/>
            <a:r>
              <a:rPr lang="en-GB" sz="1200" kern="1200" dirty="0" smtClean="0">
                <a:solidFill>
                  <a:schemeClr val="tx1"/>
                </a:solidFill>
                <a:effectLst/>
                <a:latin typeface="+mn-lt"/>
                <a:ea typeface="+mn-ea"/>
                <a:cs typeface="+mn-cs"/>
              </a:rPr>
              <a:t>1. Denmark, UK, France and Sweden the child maintenance obligation would be annulled/ set at zero for this model family. This reflects the understanding that if parents share a care of their child equally then the cost of rearing the child must be met equally between them. </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2. Significant reduction (more than 50 percentage reduction to the child maintenance obligation) Australia, New Zealand, Norway, Spain. </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3. Obligation</a:t>
            </a:r>
            <a:r>
              <a:rPr lang="en-GB" sz="1200" kern="1200" baseline="0" dirty="0" smtClean="0">
                <a:solidFill>
                  <a:schemeClr val="tx1"/>
                </a:solidFill>
                <a:effectLst/>
                <a:latin typeface="+mn-lt"/>
                <a:ea typeface="+mn-ea"/>
                <a:cs typeface="+mn-cs"/>
              </a:rPr>
              <a:t> reduced slightly </a:t>
            </a:r>
            <a:r>
              <a:rPr lang="en-GB" sz="1200" kern="1200" dirty="0" smtClean="0">
                <a:solidFill>
                  <a:schemeClr val="tx1"/>
                </a:solidFill>
                <a:effectLst/>
                <a:latin typeface="+mn-lt"/>
                <a:ea typeface="+mn-ea"/>
                <a:cs typeface="+mn-cs"/>
              </a:rPr>
              <a:t>In Belgium, Finland and US</a:t>
            </a:r>
          </a:p>
          <a:p>
            <a:pPr lvl="1"/>
            <a:endParaRPr lang="en-GB" sz="1200" kern="1200" dirty="0" smtClean="0">
              <a:solidFill>
                <a:schemeClr val="tx1"/>
              </a:solidFill>
              <a:effectLst/>
              <a:latin typeface="+mn-lt"/>
              <a:ea typeface="+mn-ea"/>
              <a:cs typeface="+mn-cs"/>
            </a:endParaRPr>
          </a:p>
          <a:p>
            <a:pPr lvl="1"/>
            <a:r>
              <a:rPr lang="en-GB" sz="1200" kern="1200" dirty="0" smtClean="0">
                <a:solidFill>
                  <a:schemeClr val="tx1"/>
                </a:solidFill>
                <a:effectLst/>
                <a:latin typeface="+mn-lt"/>
                <a:ea typeface="+mn-ea"/>
                <a:cs typeface="+mn-cs"/>
              </a:rPr>
              <a:t>4. Estonia and Iceland, the other parent is still expected to pay full amount of child maintenance even if parents have joint physical custody. </a:t>
            </a:r>
          </a:p>
          <a:p>
            <a:pPr lvl="1"/>
            <a:endParaRPr lang="en-GB" dirty="0"/>
          </a:p>
        </p:txBody>
      </p:sp>
      <p:sp>
        <p:nvSpPr>
          <p:cNvPr id="4" name="Slide Number Placeholder 3"/>
          <p:cNvSpPr>
            <a:spLocks noGrp="1"/>
          </p:cNvSpPr>
          <p:nvPr>
            <p:ph type="sldNum" sz="quarter" idx="10"/>
          </p:nvPr>
        </p:nvSpPr>
        <p:spPr/>
        <p:txBody>
          <a:bodyPr/>
          <a:lstStyle/>
          <a:p>
            <a:fld id="{C2B0CA56-520B-4707-BC64-B581FEB1DD94}" type="slidenum">
              <a:rPr lang="en-GB" smtClean="0"/>
              <a:t>7</a:t>
            </a:fld>
            <a:endParaRPr lang="en-GB"/>
          </a:p>
        </p:txBody>
      </p:sp>
    </p:spTree>
    <p:extLst>
      <p:ext uri="{BB962C8B-B14F-4D97-AF65-F5344CB8AC3E}">
        <p14:creationId xmlns:p14="http://schemas.microsoft.com/office/powerpoint/2010/main" val="3564076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CM counted as Income</a:t>
            </a:r>
            <a:r>
              <a:rPr lang="en-GB" baseline="0" dirty="0" smtClean="0"/>
              <a:t> within the main Social Assistance benefit programmes for low income families (Main programmes AUS FTB (A): USA SNAP: UK Income Support: NZ?? name).</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C2B0CA56-520B-4707-BC64-B581FEB1DD94}" type="slidenum">
              <a:rPr lang="en-GB" smtClean="0"/>
              <a:t>8</a:t>
            </a:fld>
            <a:endParaRPr lang="en-GB"/>
          </a:p>
        </p:txBody>
      </p:sp>
    </p:spTree>
    <p:extLst>
      <p:ext uri="{BB962C8B-B14F-4D97-AF65-F5344CB8AC3E}">
        <p14:creationId xmlns:p14="http://schemas.microsoft.com/office/powerpoint/2010/main" val="3985719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sentation titl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9685" y="4227812"/>
            <a:ext cx="11694319" cy="1626129"/>
          </a:xfrm>
        </p:spPr>
        <p:txBody>
          <a:bodyPr>
            <a:normAutofit/>
          </a:bodyPr>
          <a:lstStyle>
            <a:lvl1pPr>
              <a:defRPr sz="8800" baseline="0"/>
            </a:lvl1pPr>
          </a:lstStyle>
          <a:p>
            <a:r>
              <a:rPr lang="en-GB" dirty="0" smtClean="0"/>
              <a:t>Presentation Title</a:t>
            </a:r>
            <a:endParaRPr lang="en-US" dirty="0"/>
          </a:p>
        </p:txBody>
      </p:sp>
    </p:spTree>
    <p:extLst>
      <p:ext uri="{BB962C8B-B14F-4D97-AF65-F5344CB8AC3E}">
        <p14:creationId xmlns:p14="http://schemas.microsoft.com/office/powerpoint/2010/main" val="1077684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5"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6"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7"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
        <p:nvSpPr>
          <p:cNvPr id="8"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3188896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coal 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1973413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coal 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106088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coal 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3"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4257488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rcoal 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2529865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coal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2"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700782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harcoal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1082600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coal 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49685" y="3238980"/>
            <a:ext cx="11694319" cy="1626129"/>
          </a:xfrm>
        </p:spPr>
        <p:txBody>
          <a:bodyPr>
            <a:normAutofit/>
          </a:bodyPr>
          <a:lstStyle>
            <a:lvl1pPr>
              <a:defRPr sz="7800">
                <a:solidFill>
                  <a:schemeClr val="bg1"/>
                </a:solidFill>
              </a:defRPr>
            </a:lvl1pPr>
          </a:lstStyle>
          <a:p>
            <a:r>
              <a:rPr lang="en-GB" dirty="0" smtClean="0"/>
              <a:t>Header style</a:t>
            </a:r>
            <a:endParaRPr lang="en-US" dirty="0"/>
          </a:p>
        </p:txBody>
      </p:sp>
      <p:sp>
        <p:nvSpPr>
          <p:cNvPr id="13" name="Text Placeholder 4"/>
          <p:cNvSpPr>
            <a:spLocks noGrp="1"/>
          </p:cNvSpPr>
          <p:nvPr>
            <p:ph type="body" sz="quarter" idx="10" hasCustomPrompt="1"/>
          </p:nvPr>
        </p:nvSpPr>
        <p:spPr>
          <a:xfrm>
            <a:off x="649288" y="4681538"/>
            <a:ext cx="6789737" cy="1912937"/>
          </a:xfrm>
        </p:spPr>
        <p:txBody>
          <a:bodyPr/>
          <a:lstStyle>
            <a:lvl1pPr>
              <a:defRPr>
                <a:solidFill>
                  <a:srgbClr val="FFFFFF"/>
                </a:solidFill>
              </a:defRPr>
            </a:lvl1pPr>
          </a:lstStyle>
          <a:p>
            <a:pPr lvl="0"/>
            <a:r>
              <a:rPr lang="en-GB" dirty="0" smtClean="0"/>
              <a:t>Sub-header Style</a:t>
            </a:r>
          </a:p>
        </p:txBody>
      </p:sp>
    </p:spTree>
    <p:extLst>
      <p:ext uri="{BB962C8B-B14F-4D97-AF65-F5344CB8AC3E}">
        <p14:creationId xmlns:p14="http://schemas.microsoft.com/office/powerpoint/2010/main" val="8319520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rcoal Simple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974527" y="2632696"/>
            <a:ext cx="6944830" cy="1096766"/>
          </a:xfrm>
        </p:spPr>
        <p:txBody>
          <a:bodyPr>
            <a:normAutofit/>
          </a:bodyPr>
          <a:lstStyle>
            <a:lvl1pPr>
              <a:defRPr sz="6000" baseline="0">
                <a:solidFill>
                  <a:srgbClr val="FFFFFF"/>
                </a:solidFill>
              </a:defRPr>
            </a:lvl1pPr>
          </a:lstStyle>
          <a:p>
            <a:r>
              <a:rPr lang="en-GB" dirty="0" smtClean="0"/>
              <a:t>Header style</a:t>
            </a:r>
            <a:endParaRPr lang="en-US" dirty="0"/>
          </a:p>
        </p:txBody>
      </p:sp>
      <p:sp>
        <p:nvSpPr>
          <p:cNvPr id="7"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FFFFFF"/>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solidFill>
                  <a:srgbClr val="FFFFFF"/>
                </a:solidFill>
              </a:defRPr>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solidFill>
                  <a:srgbClr val="FFFFFF"/>
                </a:solidFill>
              </a:defRPr>
            </a:lvl1pPr>
          </a:lstStyle>
          <a:p>
            <a:r>
              <a:rPr lang="en-US" dirty="0" smtClean="0"/>
              <a:t>Drag image  to placeholder or click icon to add</a:t>
            </a:r>
            <a:endParaRPr lang="en-US" dirty="0"/>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solidFill>
                  <a:srgbClr val="FFFFFF"/>
                </a:solidFill>
              </a:defRPr>
            </a:lvl1pPr>
            <a:lvl2pPr marL="650001" indent="0">
              <a:buNone/>
              <a:defRPr/>
            </a:lvl2pPr>
            <a:lvl3pPr>
              <a:defRPr sz="3200"/>
            </a:lvl3pPr>
            <a:lvl4pPr>
              <a:defRPr sz="3200"/>
            </a:lvl4pPr>
            <a:lvl5pPr>
              <a:defRPr sz="3200"/>
            </a:lvl5pPr>
          </a:lstStyle>
          <a:p>
            <a:pPr lvl="0"/>
            <a:r>
              <a:rPr lang="en-GB" dirty="0" smtClean="0"/>
              <a:t>Body text style</a:t>
            </a:r>
          </a:p>
        </p:txBody>
      </p:sp>
    </p:spTree>
    <p:extLst>
      <p:ext uri="{BB962C8B-B14F-4D97-AF65-F5344CB8AC3E}">
        <p14:creationId xmlns:p14="http://schemas.microsoft.com/office/powerpoint/2010/main" val="286671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ull size imag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0" y="0"/>
            <a:ext cx="12993688" cy="9756775"/>
          </a:xfrm>
        </p:spPr>
        <p:txBody>
          <a:bodyPr anchor="ctr"/>
          <a:lstStyle>
            <a:lvl1pPr marL="0" marR="0" indent="0" algn="ctr" defTabSz="650001" rtl="0" eaLnBrk="1" fontAlgn="auto" latinLnBrk="0" hangingPunct="1">
              <a:lnSpc>
                <a:spcPct val="100000"/>
              </a:lnSpc>
              <a:spcBef>
                <a:spcPct val="20000"/>
              </a:spcBef>
              <a:spcAft>
                <a:spcPts val="0"/>
              </a:spcAft>
              <a:buClrTx/>
              <a:buSzTx/>
              <a:buFont typeface="Arial"/>
              <a:buNone/>
              <a:tabLst/>
              <a:defRPr/>
            </a:lvl1pPr>
          </a:lstStyle>
          <a:p>
            <a:r>
              <a:rPr lang="en-US" dirty="0" smtClean="0"/>
              <a:t>Drag image  to placeholder </a:t>
            </a:r>
            <a:br>
              <a:rPr lang="en-US" dirty="0" smtClean="0"/>
            </a:br>
            <a:r>
              <a:rPr lang="en-US" dirty="0" smtClean="0"/>
              <a:t>or click icon to add</a:t>
            </a:r>
          </a:p>
          <a:p>
            <a:endParaRPr lang="en-US" dirty="0"/>
          </a:p>
        </p:txBody>
      </p:sp>
    </p:spTree>
    <p:extLst>
      <p:ext uri="{BB962C8B-B14F-4D97-AF65-F5344CB8AC3E}">
        <p14:creationId xmlns:p14="http://schemas.microsoft.com/office/powerpoint/2010/main" val="4248196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atermark and 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2697669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mark and 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3"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10"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12"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15"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314567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atermark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smtClean="0"/>
              <a:t>Header style</a:t>
            </a:r>
            <a:endParaRPr lang="en-US" dirty="0"/>
          </a:p>
        </p:txBody>
      </p:sp>
      <p:sp>
        <p:nvSpPr>
          <p:cNvPr id="10"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14608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mark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5"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6"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7"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9"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3888733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3493551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go 2">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974527" y="2632696"/>
            <a:ext cx="6944830" cy="1096766"/>
          </a:xfrm>
        </p:spPr>
        <p:txBody>
          <a:bodyPr>
            <a:normAutofit/>
          </a:bodyPr>
          <a:lstStyle>
            <a:lvl1pPr>
              <a:defRPr sz="6000" baseline="0"/>
            </a:lvl1pPr>
          </a:lstStyle>
          <a:p>
            <a:r>
              <a:rPr lang="en-GB" dirty="0" smtClean="0"/>
              <a:t>Header style</a:t>
            </a:r>
            <a:endParaRPr lang="en-US" dirty="0"/>
          </a:p>
        </p:txBody>
      </p:sp>
      <p:sp>
        <p:nvSpPr>
          <p:cNvPr id="6" name="Subtitle 2"/>
          <p:cNvSpPr>
            <a:spLocks noGrp="1"/>
          </p:cNvSpPr>
          <p:nvPr>
            <p:ph type="subTitle" idx="1" hasCustomPrompt="1"/>
          </p:nvPr>
        </p:nvSpPr>
        <p:spPr>
          <a:xfrm>
            <a:off x="974527" y="3729462"/>
            <a:ext cx="6944830" cy="776599"/>
          </a:xfrm>
        </p:spPr>
        <p:txBody>
          <a:bodyPr>
            <a:normAutofit/>
          </a:bodyPr>
          <a:lstStyle>
            <a:lvl1pPr marL="0" marR="0" indent="0" algn="l" defTabSz="650001" rtl="0" eaLnBrk="1" fontAlgn="auto" latinLnBrk="0" hangingPunct="1">
              <a:lnSpc>
                <a:spcPct val="100000"/>
              </a:lnSpc>
              <a:spcBef>
                <a:spcPct val="20000"/>
              </a:spcBef>
              <a:spcAft>
                <a:spcPts val="0"/>
              </a:spcAft>
              <a:buClrTx/>
              <a:buSzTx/>
              <a:buFont typeface="Arial"/>
              <a:buNone/>
              <a:tabLst/>
              <a:defRPr sz="4000">
                <a:solidFill>
                  <a:srgbClr val="25303B"/>
                </a:solidFill>
              </a:defRPr>
            </a:lvl1pPr>
            <a:lvl2pPr marL="650001" indent="0" algn="ctr">
              <a:buNone/>
              <a:defRPr>
                <a:solidFill>
                  <a:schemeClr val="tx1">
                    <a:tint val="75000"/>
                  </a:schemeClr>
                </a:solidFill>
              </a:defRPr>
            </a:lvl2pPr>
            <a:lvl3pPr marL="1300002" indent="0" algn="ctr">
              <a:buNone/>
              <a:defRPr>
                <a:solidFill>
                  <a:schemeClr val="tx1">
                    <a:tint val="75000"/>
                  </a:schemeClr>
                </a:solidFill>
              </a:defRPr>
            </a:lvl3pPr>
            <a:lvl4pPr marL="1950004" indent="0" algn="ctr">
              <a:buNone/>
              <a:defRPr>
                <a:solidFill>
                  <a:schemeClr val="tx1">
                    <a:tint val="75000"/>
                  </a:schemeClr>
                </a:solidFill>
              </a:defRPr>
            </a:lvl4pPr>
            <a:lvl5pPr marL="2600005" indent="0" algn="ctr">
              <a:buNone/>
              <a:defRPr>
                <a:solidFill>
                  <a:schemeClr val="tx1">
                    <a:tint val="75000"/>
                  </a:schemeClr>
                </a:solidFill>
              </a:defRPr>
            </a:lvl5pPr>
            <a:lvl6pPr marL="3250006" indent="0" algn="ctr">
              <a:buNone/>
              <a:defRPr>
                <a:solidFill>
                  <a:schemeClr val="tx1">
                    <a:tint val="75000"/>
                  </a:schemeClr>
                </a:solidFill>
              </a:defRPr>
            </a:lvl6pPr>
            <a:lvl7pPr marL="3900007" indent="0" algn="ctr">
              <a:buNone/>
              <a:defRPr>
                <a:solidFill>
                  <a:schemeClr val="tx1">
                    <a:tint val="75000"/>
                  </a:schemeClr>
                </a:solidFill>
              </a:defRPr>
            </a:lvl7pPr>
            <a:lvl8pPr marL="4550009" indent="0" algn="ctr">
              <a:buNone/>
              <a:defRPr>
                <a:solidFill>
                  <a:schemeClr val="tx1">
                    <a:tint val="75000"/>
                  </a:schemeClr>
                </a:solidFill>
              </a:defRPr>
            </a:lvl8pPr>
            <a:lvl9pPr marL="5200010" indent="0" algn="ctr">
              <a:buNone/>
              <a:defRPr>
                <a:solidFill>
                  <a:schemeClr val="tx1">
                    <a:tint val="75000"/>
                  </a:schemeClr>
                </a:solidFill>
              </a:defRPr>
            </a:lvl9pPr>
          </a:lstStyle>
          <a:p>
            <a:pPr lvl="0"/>
            <a:r>
              <a:rPr lang="en-GB" dirty="0" smtClean="0"/>
              <a:t>SUB-HEADER STYLE</a:t>
            </a:r>
          </a:p>
        </p:txBody>
      </p:sp>
      <p:sp>
        <p:nvSpPr>
          <p:cNvPr id="7" name="Text Placeholder 9"/>
          <p:cNvSpPr>
            <a:spLocks noGrp="1"/>
          </p:cNvSpPr>
          <p:nvPr>
            <p:ph type="body" sz="quarter" idx="10" hasCustomPrompt="1"/>
          </p:nvPr>
        </p:nvSpPr>
        <p:spPr>
          <a:xfrm>
            <a:off x="974725" y="4523700"/>
            <a:ext cx="6944632" cy="689966"/>
          </a:xfrm>
        </p:spPr>
        <p:txBody>
          <a:bodyPr>
            <a:noAutofit/>
          </a:bodyPr>
          <a:lstStyle>
            <a:lvl1pPr>
              <a:defRPr sz="3200" cap="none" baseline="0"/>
            </a:lvl1pPr>
            <a:lvl2pPr marL="650001" indent="0">
              <a:buNone/>
              <a:defRPr/>
            </a:lvl2pPr>
            <a:lvl3pPr>
              <a:defRPr sz="3200"/>
            </a:lvl3pPr>
            <a:lvl4pPr>
              <a:defRPr sz="3200"/>
            </a:lvl4pPr>
            <a:lvl5pPr>
              <a:defRPr sz="3200"/>
            </a:lvl5pPr>
          </a:lstStyle>
          <a:p>
            <a:pPr lvl="0"/>
            <a:r>
              <a:rPr lang="en-GB" dirty="0" smtClean="0"/>
              <a:t>Body text style</a:t>
            </a:r>
          </a:p>
        </p:txBody>
      </p:sp>
      <p:sp>
        <p:nvSpPr>
          <p:cNvPr id="8" name="Text Placeholder 11"/>
          <p:cNvSpPr>
            <a:spLocks noGrp="1"/>
          </p:cNvSpPr>
          <p:nvPr>
            <p:ph type="body" sz="quarter" idx="11" hasCustomPrompt="1"/>
          </p:nvPr>
        </p:nvSpPr>
        <p:spPr>
          <a:xfrm>
            <a:off x="974725" y="5213666"/>
            <a:ext cx="6944632" cy="1125537"/>
          </a:xfrm>
        </p:spPr>
        <p:txBody>
          <a:bodyPr/>
          <a:lstStyle>
            <a:lvl1pPr marL="0" indent="-424800">
              <a:buSzPct val="80000"/>
              <a:buFont typeface="Wingdings" charset="2"/>
              <a:buChar char="§"/>
              <a:defRPr sz="3200" cap="none"/>
            </a:lvl1pPr>
          </a:lstStyle>
          <a:p>
            <a:pPr lvl="0"/>
            <a:r>
              <a:rPr lang="en-GB" dirty="0" smtClean="0"/>
              <a:t>Bullet text style</a:t>
            </a:r>
          </a:p>
        </p:txBody>
      </p:sp>
      <p:sp>
        <p:nvSpPr>
          <p:cNvPr id="10" name="Picture Placeholder 13"/>
          <p:cNvSpPr>
            <a:spLocks noGrp="1"/>
          </p:cNvSpPr>
          <p:nvPr>
            <p:ph type="pic" sz="quarter" idx="12" hasCustomPrompt="1"/>
          </p:nvPr>
        </p:nvSpPr>
        <p:spPr>
          <a:xfrm>
            <a:off x="8064501" y="2632075"/>
            <a:ext cx="4345214" cy="6284913"/>
          </a:xfrm>
        </p:spPr>
        <p:txBody>
          <a:bodyPr anchor="ctr">
            <a:normAutofit/>
          </a:bodyPr>
          <a:lstStyle>
            <a:lvl1pPr algn="ctr">
              <a:defRPr sz="3200" baseline="0"/>
            </a:lvl1pPr>
          </a:lstStyle>
          <a:p>
            <a:r>
              <a:rPr lang="en-US" dirty="0" smtClean="0"/>
              <a:t>Drag image  to placeholder or click icon to add</a:t>
            </a:r>
            <a:endParaRPr lang="en-US" dirty="0"/>
          </a:p>
        </p:txBody>
      </p:sp>
    </p:spTree>
    <p:extLst>
      <p:ext uri="{BB962C8B-B14F-4D97-AF65-F5344CB8AC3E}">
        <p14:creationId xmlns:p14="http://schemas.microsoft.com/office/powerpoint/2010/main" val="2465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mple 1">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649685" y="3238980"/>
            <a:ext cx="11694319" cy="1626129"/>
          </a:xfrm>
        </p:spPr>
        <p:txBody>
          <a:bodyPr>
            <a:normAutofit/>
          </a:bodyPr>
          <a:lstStyle>
            <a:lvl1pPr>
              <a:defRPr sz="7800"/>
            </a:lvl1pPr>
          </a:lstStyle>
          <a:p>
            <a:r>
              <a:rPr lang="en-GB" dirty="0" smtClean="0"/>
              <a:t>Header style</a:t>
            </a:r>
            <a:endParaRPr lang="en-US" dirty="0"/>
          </a:p>
        </p:txBody>
      </p:sp>
      <p:sp>
        <p:nvSpPr>
          <p:cNvPr id="5" name="Text Placeholder 4"/>
          <p:cNvSpPr>
            <a:spLocks noGrp="1"/>
          </p:cNvSpPr>
          <p:nvPr>
            <p:ph type="body" sz="quarter" idx="10" hasCustomPrompt="1"/>
          </p:nvPr>
        </p:nvSpPr>
        <p:spPr>
          <a:xfrm>
            <a:off x="649288" y="4681538"/>
            <a:ext cx="6789737" cy="1912937"/>
          </a:xfrm>
        </p:spPr>
        <p:txBody>
          <a:bodyPr/>
          <a:lstStyle/>
          <a:p>
            <a:pPr lvl="0"/>
            <a:r>
              <a:rPr lang="en-GB" dirty="0" smtClean="0"/>
              <a:t>Sub-header Style</a:t>
            </a:r>
          </a:p>
        </p:txBody>
      </p:sp>
    </p:spTree>
    <p:extLst>
      <p:ext uri="{BB962C8B-B14F-4D97-AF65-F5344CB8AC3E}">
        <p14:creationId xmlns:p14="http://schemas.microsoft.com/office/powerpoint/2010/main" val="279986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9685" y="3238980"/>
            <a:ext cx="11694319" cy="1626129"/>
          </a:xfrm>
          <a:prstGeom prst="rect">
            <a:avLst/>
          </a:prstGeom>
        </p:spPr>
        <p:txBody>
          <a:bodyPr vert="horz" lIns="130000" tIns="65000" rIns="130000" bIns="65000" rtlCol="0" anchor="ctr">
            <a:normAutofit/>
          </a:bodyPr>
          <a:lstStyle/>
          <a:p>
            <a:r>
              <a:rPr lang="en-GB" dirty="0" smtClean="0"/>
              <a:t>Header style</a:t>
            </a:r>
            <a:endParaRPr lang="en-US" dirty="0"/>
          </a:p>
        </p:txBody>
      </p:sp>
      <p:sp>
        <p:nvSpPr>
          <p:cNvPr id="3" name="Text Placeholder 2"/>
          <p:cNvSpPr>
            <a:spLocks noGrp="1"/>
          </p:cNvSpPr>
          <p:nvPr>
            <p:ph type="body" idx="1"/>
          </p:nvPr>
        </p:nvSpPr>
        <p:spPr>
          <a:xfrm>
            <a:off x="649685" y="5057136"/>
            <a:ext cx="11694319" cy="962400"/>
          </a:xfrm>
          <a:prstGeom prst="rect">
            <a:avLst/>
          </a:prstGeom>
        </p:spPr>
        <p:txBody>
          <a:bodyPr vert="horz" lIns="130000" tIns="65000" rIns="130000" bIns="65000" rtlCol="0">
            <a:normAutofit/>
          </a:bodyPr>
          <a:lstStyle/>
          <a:p>
            <a:pPr lvl="0"/>
            <a:r>
              <a:rPr lang="en-GB" dirty="0" smtClean="0"/>
              <a:t>SUB-HEADER STYLE</a:t>
            </a:r>
          </a:p>
        </p:txBody>
      </p:sp>
    </p:spTree>
    <p:extLst>
      <p:ext uri="{BB962C8B-B14F-4D97-AF65-F5344CB8AC3E}">
        <p14:creationId xmlns:p14="http://schemas.microsoft.com/office/powerpoint/2010/main" val="2619897227"/>
      </p:ext>
    </p:extLst>
  </p:cSld>
  <p:clrMap bg1="lt1" tx1="dk1" bg2="lt2" tx2="dk2" accent1="accent1" accent2="accent2" accent3="accent3" accent4="accent4" accent5="accent5" accent6="accent6" hlink="hlink" folHlink="folHlink"/>
  <p:sldLayoutIdLst>
    <p:sldLayoutId id="2147483659" r:id="rId1"/>
    <p:sldLayoutId id="2147483658" r:id="rId2"/>
    <p:sldLayoutId id="2147483660" r:id="rId3"/>
    <p:sldLayoutId id="2147483649" r:id="rId4"/>
    <p:sldLayoutId id="2147483662" r:id="rId5"/>
    <p:sldLayoutId id="2147483661" r:id="rId6"/>
    <p:sldLayoutId id="2147483664" r:id="rId7"/>
    <p:sldLayoutId id="2147483663" r:id="rId8"/>
    <p:sldLayoutId id="2147483666" r:id="rId9"/>
    <p:sldLayoutId id="2147483665" r:id="rId10"/>
    <p:sldLayoutId id="2147483667" r:id="rId11"/>
    <p:sldLayoutId id="2147483668" r:id="rId12"/>
    <p:sldLayoutId id="2147483672" r:id="rId13"/>
    <p:sldLayoutId id="2147483670" r:id="rId14"/>
    <p:sldLayoutId id="2147483673" r:id="rId15"/>
    <p:sldLayoutId id="2147483671" r:id="rId16"/>
    <p:sldLayoutId id="2147483674" r:id="rId17"/>
    <p:sldLayoutId id="2147483669" r:id="rId18"/>
  </p:sldLayoutIdLst>
  <p:txStyles>
    <p:titleStyle>
      <a:lvl1pPr algn="l" defTabSz="650001" rtl="0" eaLnBrk="1" latinLnBrk="0" hangingPunct="1">
        <a:spcBef>
          <a:spcPct val="0"/>
        </a:spcBef>
        <a:buNone/>
        <a:defRPr sz="7800" b="1" kern="1200">
          <a:solidFill>
            <a:schemeClr val="tx1"/>
          </a:solidFill>
          <a:latin typeface="Cambria"/>
          <a:ea typeface="+mj-ea"/>
          <a:cs typeface="Cambria"/>
        </a:defRPr>
      </a:lvl1pPr>
    </p:titleStyle>
    <p:bodyStyle>
      <a:lvl1pPr marL="0" indent="0" algn="l" defTabSz="650001" rtl="0" eaLnBrk="1" latinLnBrk="0" hangingPunct="1">
        <a:spcBef>
          <a:spcPct val="20000"/>
        </a:spcBef>
        <a:buFont typeface="Arial"/>
        <a:buNone/>
        <a:defRPr sz="4800" kern="1200" cap="all" baseline="0">
          <a:solidFill>
            <a:srgbClr val="25303B"/>
          </a:solidFill>
          <a:latin typeface="+mn-lt"/>
          <a:ea typeface="+mn-ea"/>
          <a:cs typeface="+mn-cs"/>
        </a:defRPr>
      </a:lvl1pPr>
      <a:lvl2pPr marL="1056252" indent="-406251" algn="l" defTabSz="650001" rtl="0" eaLnBrk="1" latinLnBrk="0" hangingPunct="1">
        <a:spcBef>
          <a:spcPct val="20000"/>
        </a:spcBef>
        <a:buFont typeface="Arial"/>
        <a:buChar char="–"/>
        <a:defRPr sz="4000" kern="1200">
          <a:solidFill>
            <a:schemeClr val="tx1"/>
          </a:solidFill>
          <a:latin typeface="+mn-lt"/>
          <a:ea typeface="+mn-ea"/>
          <a:cs typeface="+mn-cs"/>
        </a:defRPr>
      </a:lvl2pPr>
      <a:lvl3pPr marL="1625003" indent="-325001" algn="l" defTabSz="650001" rtl="0" eaLnBrk="1" latinLnBrk="0" hangingPunct="1">
        <a:spcBef>
          <a:spcPct val="20000"/>
        </a:spcBef>
        <a:buFont typeface="Arial"/>
        <a:buChar char="•"/>
        <a:defRPr sz="3400" kern="1200">
          <a:solidFill>
            <a:schemeClr val="tx1"/>
          </a:solidFill>
          <a:latin typeface="+mn-lt"/>
          <a:ea typeface="+mn-ea"/>
          <a:cs typeface="+mn-cs"/>
        </a:defRPr>
      </a:lvl3pPr>
      <a:lvl4pPr marL="2275004" indent="-325001" algn="l" defTabSz="650001" rtl="0" eaLnBrk="1" latinLnBrk="0" hangingPunct="1">
        <a:spcBef>
          <a:spcPct val="20000"/>
        </a:spcBef>
        <a:buFont typeface="Arial"/>
        <a:buChar char="–"/>
        <a:defRPr sz="2800" kern="1200">
          <a:solidFill>
            <a:schemeClr val="tx1"/>
          </a:solidFill>
          <a:latin typeface="+mn-lt"/>
          <a:ea typeface="+mn-ea"/>
          <a:cs typeface="+mn-cs"/>
        </a:defRPr>
      </a:lvl4pPr>
      <a:lvl5pPr marL="2925006" indent="-325001" algn="l" defTabSz="650001" rtl="0" eaLnBrk="1" latinLnBrk="0" hangingPunct="1">
        <a:spcBef>
          <a:spcPct val="20000"/>
        </a:spcBef>
        <a:buFont typeface="Arial"/>
        <a:buChar char="»"/>
        <a:defRPr sz="2800" kern="1200">
          <a:solidFill>
            <a:schemeClr val="tx1"/>
          </a:solidFill>
          <a:latin typeface="+mn-lt"/>
          <a:ea typeface="+mn-ea"/>
          <a:cs typeface="+mn-cs"/>
        </a:defRPr>
      </a:lvl5pPr>
      <a:lvl6pPr marL="3575007" indent="-325001" algn="l" defTabSz="650001" rtl="0" eaLnBrk="1" latinLnBrk="0" hangingPunct="1">
        <a:spcBef>
          <a:spcPct val="20000"/>
        </a:spcBef>
        <a:buFont typeface="Arial"/>
        <a:buChar char="•"/>
        <a:defRPr sz="2800" kern="1200">
          <a:solidFill>
            <a:schemeClr val="tx1"/>
          </a:solidFill>
          <a:latin typeface="+mn-lt"/>
          <a:ea typeface="+mn-ea"/>
          <a:cs typeface="+mn-cs"/>
        </a:defRPr>
      </a:lvl6pPr>
      <a:lvl7pPr marL="4225008" indent="-325001" algn="l" defTabSz="650001" rtl="0" eaLnBrk="1" latinLnBrk="0" hangingPunct="1">
        <a:spcBef>
          <a:spcPct val="20000"/>
        </a:spcBef>
        <a:buFont typeface="Arial"/>
        <a:buChar char="•"/>
        <a:defRPr sz="2800" kern="1200">
          <a:solidFill>
            <a:schemeClr val="tx1"/>
          </a:solidFill>
          <a:latin typeface="+mn-lt"/>
          <a:ea typeface="+mn-ea"/>
          <a:cs typeface="+mn-cs"/>
        </a:defRPr>
      </a:lvl7pPr>
      <a:lvl8pPr marL="4875009" indent="-325001" algn="l" defTabSz="650001" rtl="0" eaLnBrk="1" latinLnBrk="0" hangingPunct="1">
        <a:spcBef>
          <a:spcPct val="20000"/>
        </a:spcBef>
        <a:buFont typeface="Arial"/>
        <a:buChar char="•"/>
        <a:defRPr sz="2800" kern="1200">
          <a:solidFill>
            <a:schemeClr val="tx1"/>
          </a:solidFill>
          <a:latin typeface="+mn-lt"/>
          <a:ea typeface="+mn-ea"/>
          <a:cs typeface="+mn-cs"/>
        </a:defRPr>
      </a:lvl8pPr>
      <a:lvl9pPr marL="5525011" indent="-325001" algn="l" defTabSz="650001"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50001" rtl="0" eaLnBrk="1" latinLnBrk="0" hangingPunct="1">
        <a:defRPr sz="2600" kern="1200">
          <a:solidFill>
            <a:schemeClr val="tx1"/>
          </a:solidFill>
          <a:latin typeface="+mn-lt"/>
          <a:ea typeface="+mn-ea"/>
          <a:cs typeface="+mn-cs"/>
        </a:defRPr>
      </a:lvl1pPr>
      <a:lvl2pPr marL="650001" algn="l" defTabSz="650001" rtl="0" eaLnBrk="1" latinLnBrk="0" hangingPunct="1">
        <a:defRPr sz="2600" kern="1200">
          <a:solidFill>
            <a:schemeClr val="tx1"/>
          </a:solidFill>
          <a:latin typeface="+mn-lt"/>
          <a:ea typeface="+mn-ea"/>
          <a:cs typeface="+mn-cs"/>
        </a:defRPr>
      </a:lvl2pPr>
      <a:lvl3pPr marL="1300002" algn="l" defTabSz="650001" rtl="0" eaLnBrk="1" latinLnBrk="0" hangingPunct="1">
        <a:defRPr sz="2600" kern="1200">
          <a:solidFill>
            <a:schemeClr val="tx1"/>
          </a:solidFill>
          <a:latin typeface="+mn-lt"/>
          <a:ea typeface="+mn-ea"/>
          <a:cs typeface="+mn-cs"/>
        </a:defRPr>
      </a:lvl3pPr>
      <a:lvl4pPr marL="1950004" algn="l" defTabSz="650001" rtl="0" eaLnBrk="1" latinLnBrk="0" hangingPunct="1">
        <a:defRPr sz="2600" kern="1200">
          <a:solidFill>
            <a:schemeClr val="tx1"/>
          </a:solidFill>
          <a:latin typeface="+mn-lt"/>
          <a:ea typeface="+mn-ea"/>
          <a:cs typeface="+mn-cs"/>
        </a:defRPr>
      </a:lvl4pPr>
      <a:lvl5pPr marL="2600005" algn="l" defTabSz="650001" rtl="0" eaLnBrk="1" latinLnBrk="0" hangingPunct="1">
        <a:defRPr sz="2600" kern="1200">
          <a:solidFill>
            <a:schemeClr val="tx1"/>
          </a:solidFill>
          <a:latin typeface="+mn-lt"/>
          <a:ea typeface="+mn-ea"/>
          <a:cs typeface="+mn-cs"/>
        </a:defRPr>
      </a:lvl5pPr>
      <a:lvl6pPr marL="3250006" algn="l" defTabSz="650001" rtl="0" eaLnBrk="1" latinLnBrk="0" hangingPunct="1">
        <a:defRPr sz="2600" kern="1200">
          <a:solidFill>
            <a:schemeClr val="tx1"/>
          </a:solidFill>
          <a:latin typeface="+mn-lt"/>
          <a:ea typeface="+mn-ea"/>
          <a:cs typeface="+mn-cs"/>
        </a:defRPr>
      </a:lvl6pPr>
      <a:lvl7pPr marL="3900007" algn="l" defTabSz="650001" rtl="0" eaLnBrk="1" latinLnBrk="0" hangingPunct="1">
        <a:defRPr sz="2600" kern="1200">
          <a:solidFill>
            <a:schemeClr val="tx1"/>
          </a:solidFill>
          <a:latin typeface="+mn-lt"/>
          <a:ea typeface="+mn-ea"/>
          <a:cs typeface="+mn-cs"/>
        </a:defRPr>
      </a:lvl7pPr>
      <a:lvl8pPr marL="4550009" algn="l" defTabSz="650001" rtl="0" eaLnBrk="1" latinLnBrk="0" hangingPunct="1">
        <a:defRPr sz="2600" kern="1200">
          <a:solidFill>
            <a:schemeClr val="tx1"/>
          </a:solidFill>
          <a:latin typeface="+mn-lt"/>
          <a:ea typeface="+mn-ea"/>
          <a:cs typeface="+mn-cs"/>
        </a:defRPr>
      </a:lvl8pPr>
      <a:lvl9pPr marL="5200010" algn="l" defTabSz="650001"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e.cd/cwb-jan2019"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Family Complexity: Separated </a:t>
            </a:r>
            <a:r>
              <a:rPr lang="en-US" dirty="0"/>
              <a:t>F</a:t>
            </a:r>
            <a:r>
              <a:rPr lang="en-US" dirty="0" smtClean="0"/>
              <a:t>amilies &amp; the State </a:t>
            </a:r>
            <a:endParaRPr lang="en-US" dirty="0"/>
          </a:p>
        </p:txBody>
      </p:sp>
      <p:sp>
        <p:nvSpPr>
          <p:cNvPr id="3" name="Text Placeholder 2"/>
          <p:cNvSpPr>
            <a:spLocks noGrp="1"/>
          </p:cNvSpPr>
          <p:nvPr>
            <p:ph type="body" sz="quarter" idx="10"/>
          </p:nvPr>
        </p:nvSpPr>
        <p:spPr>
          <a:xfrm>
            <a:off x="649684" y="6857206"/>
            <a:ext cx="11304017" cy="2054038"/>
          </a:xfrm>
        </p:spPr>
        <p:txBody>
          <a:bodyPr>
            <a:normAutofit fontScale="92500" lnSpcReduction="20000"/>
          </a:bodyPr>
          <a:lstStyle/>
          <a:p>
            <a:r>
              <a:rPr lang="en-US" sz="2800" dirty="0" smtClean="0"/>
              <a:t>Prof. Christine skinner</a:t>
            </a:r>
          </a:p>
          <a:p>
            <a:r>
              <a:rPr lang="en-US" sz="2800" dirty="0" smtClean="0"/>
              <a:t>Dept. Social Policy and Social </a:t>
            </a:r>
            <a:r>
              <a:rPr lang="en-US" sz="2800" dirty="0" smtClean="0"/>
              <a:t>Work</a:t>
            </a:r>
          </a:p>
          <a:p>
            <a:endParaRPr lang="en-US" sz="2800" dirty="0"/>
          </a:p>
          <a:p>
            <a:r>
              <a:rPr lang="en-GB" sz="2800" dirty="0"/>
              <a:t>OECD Policy Workshop on 'Enhancing child well-being: From ends to means' - Wednesday 16 January </a:t>
            </a:r>
            <a:r>
              <a:rPr lang="en-GB" sz="2800"/>
              <a:t>2019 </a:t>
            </a:r>
            <a:r>
              <a:rPr lang="en-GB" sz="2800" smtClean="0"/>
              <a:t> Paris- </a:t>
            </a:r>
            <a:r>
              <a:rPr lang="en-GB" sz="2800" dirty="0"/>
              <a:t>via </a:t>
            </a:r>
            <a:r>
              <a:rPr lang="en-GB" sz="2800" u="sng" dirty="0">
                <a:hlinkClick r:id="rId3"/>
              </a:rPr>
              <a:t>http://oe.cd/cwb-jan2019</a:t>
            </a:r>
            <a:endParaRPr lang="en-GB" sz="2800" dirty="0"/>
          </a:p>
          <a:p>
            <a:endParaRPr lang="en-US" sz="2800" dirty="0"/>
          </a:p>
        </p:txBody>
      </p:sp>
    </p:spTree>
    <p:extLst>
      <p:ext uri="{BB962C8B-B14F-4D97-AF65-F5344CB8AC3E}">
        <p14:creationId xmlns:p14="http://schemas.microsoft.com/office/powerpoint/2010/main" val="48570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2138" y="925170"/>
            <a:ext cx="11073493" cy="1551395"/>
          </a:xfrm>
        </p:spPr>
        <p:txBody>
          <a:bodyPr>
            <a:normAutofit/>
          </a:bodyPr>
          <a:lstStyle/>
          <a:p>
            <a:r>
              <a:rPr lang="en-US" sz="4800" dirty="0" smtClean="0"/>
              <a:t>Separated families &amp; the state</a:t>
            </a:r>
            <a:endParaRPr lang="en-US" sz="4800" dirty="0"/>
          </a:p>
        </p:txBody>
      </p:sp>
      <p:sp>
        <p:nvSpPr>
          <p:cNvPr id="4" name="Text Placeholder 3"/>
          <p:cNvSpPr>
            <a:spLocks noGrp="1"/>
          </p:cNvSpPr>
          <p:nvPr>
            <p:ph type="body" sz="quarter" idx="10"/>
          </p:nvPr>
        </p:nvSpPr>
        <p:spPr>
          <a:xfrm>
            <a:off x="974724" y="2492497"/>
            <a:ext cx="11583036" cy="7021105"/>
          </a:xfrm>
        </p:spPr>
        <p:txBody>
          <a:bodyPr/>
          <a:lstStyle/>
          <a:p>
            <a:pPr marL="514350" indent="-514350">
              <a:buFont typeface="+mj-lt"/>
              <a:buAutoNum type="arabicPeriod"/>
            </a:pPr>
            <a:r>
              <a:rPr lang="en-US" sz="3600" b="1" dirty="0" smtClean="0"/>
              <a:t>Who is child </a:t>
            </a:r>
            <a:r>
              <a:rPr lang="en-US" sz="3600" b="1" dirty="0"/>
              <a:t>s</a:t>
            </a:r>
            <a:r>
              <a:rPr lang="en-US" sz="3600" b="1" dirty="0" smtClean="0"/>
              <a:t>upport for – the state or children?  </a:t>
            </a:r>
          </a:p>
          <a:p>
            <a:pPr marL="1164351" lvl="1" indent="-514350">
              <a:buFont typeface="Arial" panose="020B0604020202020204" pitchFamily="34" charset="0"/>
              <a:buChar char="•"/>
            </a:pPr>
            <a:r>
              <a:rPr lang="en-US" sz="3200" dirty="0" smtClean="0"/>
              <a:t>What are the poverty reduction outcomes produced by child support when take account of policy principles and </a:t>
            </a:r>
            <a:r>
              <a:rPr lang="en-US" sz="3200" dirty="0" err="1" smtClean="0"/>
              <a:t>programme</a:t>
            </a:r>
            <a:r>
              <a:rPr lang="en-US" sz="3200" dirty="0" smtClean="0"/>
              <a:t> interactions? </a:t>
            </a:r>
          </a:p>
          <a:p>
            <a:pPr marL="1221501" lvl="1" indent="-571500">
              <a:buFont typeface="Arial" panose="020B0604020202020204" pitchFamily="34" charset="0"/>
              <a:buChar char="•"/>
            </a:pPr>
            <a:r>
              <a:rPr lang="en-US" sz="3200" dirty="0" smtClean="0"/>
              <a:t>Is the UK child support scheme a good policy model?</a:t>
            </a:r>
          </a:p>
          <a:p>
            <a:pPr lvl="1"/>
            <a:endParaRPr lang="en-US" sz="2000" dirty="0" smtClean="0"/>
          </a:p>
          <a:p>
            <a:pPr marL="514350" indent="-514350">
              <a:buFont typeface="+mj-lt"/>
              <a:buAutoNum type="arabicPeriod"/>
            </a:pPr>
            <a:r>
              <a:rPr lang="en-US" sz="3600" b="1" dirty="0" smtClean="0"/>
              <a:t>What is state role in supporting shared care?  </a:t>
            </a:r>
          </a:p>
          <a:p>
            <a:pPr marL="1221501" lvl="1" indent="-571500">
              <a:buFont typeface="Arial" panose="020B0604020202020204" pitchFamily="34" charset="0"/>
              <a:buChar char="•"/>
            </a:pPr>
            <a:r>
              <a:rPr lang="en-US" sz="3200" dirty="0" smtClean="0"/>
              <a:t>Highly contested policy area – conceptually ambiguous term</a:t>
            </a:r>
          </a:p>
          <a:p>
            <a:pPr marL="1221501" lvl="1" indent="-571500">
              <a:buFont typeface="Arial" panose="020B0604020202020204" pitchFamily="34" charset="0"/>
              <a:buChar char="•"/>
            </a:pPr>
            <a:r>
              <a:rPr lang="en-US" sz="3200" dirty="0" smtClean="0"/>
              <a:t>Good </a:t>
            </a:r>
            <a:r>
              <a:rPr lang="en-US" sz="3200" dirty="0"/>
              <a:t>policy models unknown</a:t>
            </a:r>
            <a:r>
              <a:rPr lang="en-US" sz="3200" dirty="0" smtClean="0"/>
              <a:t>? What counts as good?</a:t>
            </a:r>
          </a:p>
          <a:p>
            <a:pPr marL="1221501" lvl="1" indent="-571500">
              <a:buFont typeface="Arial" panose="020B0604020202020204" pitchFamily="34" charset="0"/>
              <a:buChar char="•"/>
            </a:pPr>
            <a:r>
              <a:rPr lang="en-US" sz="3200" dirty="0"/>
              <a:t>How does shared care affect child support amounts (13 countries)?</a:t>
            </a:r>
          </a:p>
          <a:p>
            <a:r>
              <a:rPr lang="en-AU" sz="2400" dirty="0" smtClean="0"/>
              <a:t>Definition: Child support money </a:t>
            </a:r>
            <a:r>
              <a:rPr lang="en-AU" sz="2400" dirty="0"/>
              <a:t>paid by </a:t>
            </a:r>
            <a:r>
              <a:rPr lang="en-AU" sz="2400" dirty="0" smtClean="0"/>
              <a:t>one separated parent (usually the father) for </a:t>
            </a:r>
            <a:r>
              <a:rPr lang="en-AU" sz="2400" dirty="0"/>
              <a:t>the </a:t>
            </a:r>
            <a:r>
              <a:rPr lang="en-AU" sz="2400" dirty="0" smtClean="0"/>
              <a:t>financially supporting </a:t>
            </a:r>
            <a:r>
              <a:rPr lang="en-AU" sz="2400" dirty="0"/>
              <a:t>children </a:t>
            </a:r>
            <a:r>
              <a:rPr lang="en-AU" sz="2400" dirty="0" smtClean="0"/>
              <a:t>post-separation</a:t>
            </a:r>
            <a:endParaRPr lang="en-US" sz="2400" dirty="0"/>
          </a:p>
          <a:p>
            <a:pPr marL="571500" indent="-571500">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216322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3955257" y="1752010"/>
            <a:ext cx="5002848" cy="5878532"/>
          </a:xfrm>
          <a:prstGeom prst="rect">
            <a:avLst/>
          </a:prstGeom>
          <a:solidFill>
            <a:schemeClr val="accent1">
              <a:lumMod val="60000"/>
              <a:lumOff val="40000"/>
            </a:schemeClr>
          </a:solidFill>
          <a:ln>
            <a:solidFill>
              <a:srgbClr val="002060"/>
            </a:solidFill>
          </a:ln>
        </p:spPr>
        <p:txBody>
          <a:bodyPr wrap="square" rtlCol="0">
            <a:spAutoFit/>
          </a:bodyPr>
          <a:lstStyle/>
          <a:p>
            <a:pPr algn="ctr"/>
            <a:r>
              <a:rPr lang="en-GB" sz="2400" b="1" dirty="0"/>
              <a:t>STEPFAMILY</a:t>
            </a:r>
          </a:p>
          <a:p>
            <a:pPr algn="ctr"/>
            <a:r>
              <a:rPr lang="en-GB" sz="2400" b="1" dirty="0"/>
              <a:t>LIVE IN</a:t>
            </a:r>
          </a:p>
          <a:p>
            <a:pPr algn="ctr"/>
            <a:r>
              <a:rPr lang="en-GB" sz="2400" b="1" dirty="0"/>
              <a:t>HOUSEHOLD  </a:t>
            </a:r>
          </a:p>
          <a:p>
            <a:pPr algn="ctr">
              <a:spcAft>
                <a:spcPts val="0"/>
              </a:spcAft>
            </a:pPr>
            <a:r>
              <a:rPr lang="en-GB" sz="2400" b="1" dirty="0">
                <a:ea typeface="SimSun"/>
              </a:rPr>
              <a:t>(Mother &amp; Step-Dad)</a:t>
            </a:r>
          </a:p>
          <a:p>
            <a:pPr algn="ctr">
              <a:spcAft>
                <a:spcPts val="0"/>
              </a:spcAft>
            </a:pPr>
            <a:endParaRPr lang="en-GB" sz="2800" dirty="0">
              <a:ea typeface="SimSun"/>
            </a:endParaRPr>
          </a:p>
          <a:p>
            <a:pPr algn="ctr"/>
            <a:r>
              <a:rPr lang="en-GB" sz="2400" dirty="0">
                <a:ea typeface="SimSun"/>
              </a:rPr>
              <a:t>Mothers’ children from previous relationship.</a:t>
            </a:r>
          </a:p>
          <a:p>
            <a:pPr algn="ctr"/>
            <a:endParaRPr lang="en-GB" sz="1800" dirty="0">
              <a:ea typeface="SimSun"/>
            </a:endParaRPr>
          </a:p>
          <a:p>
            <a:pPr algn="ctr"/>
            <a:r>
              <a:rPr lang="en-GB" sz="2400" dirty="0">
                <a:ea typeface="SimSun"/>
              </a:rPr>
              <a:t>Step family’s new child.</a:t>
            </a:r>
          </a:p>
          <a:p>
            <a:pPr algn="ctr"/>
            <a:endParaRPr lang="en-GB" sz="1800" dirty="0">
              <a:ea typeface="SimSun"/>
            </a:endParaRPr>
          </a:p>
          <a:p>
            <a:pPr algn="ctr"/>
            <a:r>
              <a:rPr lang="en-GB" sz="2400" dirty="0">
                <a:ea typeface="SimSun"/>
              </a:rPr>
              <a:t>Father’s </a:t>
            </a:r>
            <a:r>
              <a:rPr lang="en-GB" sz="2400" dirty="0" smtClean="0">
                <a:ea typeface="SimSun"/>
              </a:rPr>
              <a:t>1</a:t>
            </a:r>
            <a:r>
              <a:rPr lang="en-GB" sz="2400" baseline="30000" dirty="0" smtClean="0">
                <a:ea typeface="SimSun"/>
              </a:rPr>
              <a:t>st</a:t>
            </a:r>
            <a:r>
              <a:rPr lang="en-GB" sz="2400" dirty="0" smtClean="0">
                <a:ea typeface="SimSun"/>
              </a:rPr>
              <a:t> children </a:t>
            </a:r>
            <a:r>
              <a:rPr lang="en-GB" sz="2400" dirty="0">
                <a:ea typeface="SimSun"/>
              </a:rPr>
              <a:t>visit weekends.</a:t>
            </a:r>
          </a:p>
          <a:p>
            <a:pPr algn="ctr">
              <a:spcAft>
                <a:spcPts val="0"/>
              </a:spcAft>
            </a:pPr>
            <a:r>
              <a:rPr lang="en-GB" sz="2400" dirty="0">
                <a:ea typeface="SimSun"/>
              </a:rPr>
              <a:t>.......</a:t>
            </a:r>
          </a:p>
          <a:p>
            <a:pPr algn="ctr">
              <a:spcAft>
                <a:spcPts val="0"/>
              </a:spcAft>
            </a:pPr>
            <a:r>
              <a:rPr lang="en-GB" sz="2400" dirty="0">
                <a:ea typeface="SimSun"/>
              </a:rPr>
              <a:t>Mix of:</a:t>
            </a:r>
          </a:p>
          <a:p>
            <a:pPr algn="ctr">
              <a:spcAft>
                <a:spcPts val="0"/>
              </a:spcAft>
            </a:pPr>
            <a:r>
              <a:rPr lang="en-GB" sz="2400" dirty="0">
                <a:ea typeface="SimSun"/>
              </a:rPr>
              <a:t>full siblings</a:t>
            </a:r>
          </a:p>
          <a:p>
            <a:pPr algn="ctr">
              <a:spcAft>
                <a:spcPts val="0"/>
              </a:spcAft>
            </a:pPr>
            <a:r>
              <a:rPr lang="en-GB" sz="2400" dirty="0">
                <a:ea typeface="SimSun"/>
              </a:rPr>
              <a:t>half siblings </a:t>
            </a:r>
          </a:p>
          <a:p>
            <a:pPr algn="ctr">
              <a:spcAft>
                <a:spcPts val="0"/>
              </a:spcAft>
            </a:pPr>
            <a:r>
              <a:rPr lang="en-GB" sz="2400" dirty="0">
                <a:ea typeface="SimSun"/>
              </a:rPr>
              <a:t>step-siblings</a:t>
            </a:r>
          </a:p>
        </p:txBody>
      </p:sp>
      <p:sp>
        <p:nvSpPr>
          <p:cNvPr id="9" name="Left-Right Arrow 8"/>
          <p:cNvSpPr/>
          <p:nvPr/>
        </p:nvSpPr>
        <p:spPr>
          <a:xfrm>
            <a:off x="243840" y="8302993"/>
            <a:ext cx="12567282" cy="1212226"/>
          </a:xfrm>
          <a:prstGeom prst="lef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a:solidFill>
                  <a:schemeClr val="tx1"/>
                </a:solidFill>
              </a:rPr>
              <a:t>THE STATE SETS </a:t>
            </a:r>
            <a:r>
              <a:rPr lang="en-GB" b="1" dirty="0" smtClean="0">
                <a:solidFill>
                  <a:schemeClr val="tx1"/>
                </a:solidFill>
              </a:rPr>
              <a:t>EXPECTATIONS for RESOURCE </a:t>
            </a:r>
            <a:r>
              <a:rPr lang="en-GB" b="1" dirty="0">
                <a:solidFill>
                  <a:schemeClr val="tx1"/>
                </a:solidFill>
              </a:rPr>
              <a:t>SHARING ACROSS HOUSEHOLDS</a:t>
            </a:r>
          </a:p>
        </p:txBody>
      </p:sp>
      <p:sp>
        <p:nvSpPr>
          <p:cNvPr id="2" name="Title 1"/>
          <p:cNvSpPr>
            <a:spLocks noGrp="1"/>
          </p:cNvSpPr>
          <p:nvPr>
            <p:ph type="ctrTitle"/>
          </p:nvPr>
        </p:nvSpPr>
        <p:spPr>
          <a:xfrm>
            <a:off x="243840" y="429555"/>
            <a:ext cx="10200640" cy="1164865"/>
          </a:xfrm>
        </p:spPr>
        <p:txBody>
          <a:bodyPr>
            <a:normAutofit/>
          </a:bodyPr>
          <a:lstStyle/>
          <a:p>
            <a:r>
              <a:rPr lang="en-US" sz="4800" dirty="0" smtClean="0"/>
              <a:t>Complex Separated Families </a:t>
            </a:r>
            <a:endParaRPr lang="en-US" sz="4800" dirty="0"/>
          </a:p>
        </p:txBody>
      </p:sp>
      <p:graphicFrame>
        <p:nvGraphicFramePr>
          <p:cNvPr id="4" name="Table 3"/>
          <p:cNvGraphicFramePr>
            <a:graphicFrameLocks noGrp="1"/>
          </p:cNvGraphicFramePr>
          <p:nvPr>
            <p:extLst>
              <p:ext uri="{D42A27DB-BD31-4B8C-83A1-F6EECF244321}">
                <p14:modId xmlns:p14="http://schemas.microsoft.com/office/powerpoint/2010/main" val="3814074829"/>
              </p:ext>
            </p:extLst>
          </p:nvPr>
        </p:nvGraphicFramePr>
        <p:xfrm>
          <a:off x="394335" y="2088251"/>
          <a:ext cx="2965767" cy="3779236"/>
        </p:xfrm>
        <a:graphic>
          <a:graphicData uri="http://schemas.openxmlformats.org/drawingml/2006/table">
            <a:tbl>
              <a:tblPr/>
              <a:tblGrid>
                <a:gridCol w="2965767">
                  <a:extLst>
                    <a:ext uri="{9D8B030D-6E8A-4147-A177-3AD203B41FA5}">
                      <a16:colId xmlns:a16="http://schemas.microsoft.com/office/drawing/2014/main" xmlns="" val="20000"/>
                    </a:ext>
                  </a:extLst>
                </a:gridCol>
              </a:tblGrid>
              <a:tr h="3593336">
                <a:tc>
                  <a:txBody>
                    <a:bodyPr/>
                    <a:lstStyle/>
                    <a:p>
                      <a:pPr algn="ctr">
                        <a:spcAft>
                          <a:spcPts val="0"/>
                        </a:spcAft>
                      </a:pPr>
                      <a:r>
                        <a:rPr lang="en-GB" sz="2400" b="1" dirty="0" smtClean="0">
                          <a:latin typeface="+mn-lt"/>
                          <a:ea typeface="SimSun"/>
                        </a:rPr>
                        <a:t>MOTHER’S PREVIOUS FAMILY OUTSIDE HOUSEHOLD</a:t>
                      </a:r>
                    </a:p>
                    <a:p>
                      <a:pPr marL="0" indent="0" algn="l">
                        <a:spcAft>
                          <a:spcPts val="0"/>
                        </a:spcAft>
                        <a:buFont typeface="Arial" panose="020B0604020202020204" pitchFamily="34" charset="0"/>
                        <a:buNone/>
                      </a:pPr>
                      <a:endParaRPr lang="en-GB" sz="1200" b="0" dirty="0" smtClean="0">
                        <a:latin typeface="+mn-lt"/>
                        <a:ea typeface="SimSun"/>
                      </a:endParaRPr>
                    </a:p>
                    <a:p>
                      <a:pPr marL="0" indent="0" algn="ctr">
                        <a:spcAft>
                          <a:spcPts val="0"/>
                        </a:spcAft>
                        <a:buFont typeface="Arial" panose="020B0604020202020204" pitchFamily="34" charset="0"/>
                        <a:buNone/>
                      </a:pPr>
                      <a:r>
                        <a:rPr lang="en-GB" sz="2400" b="0" dirty="0" smtClean="0">
                          <a:latin typeface="+mn-lt"/>
                          <a:ea typeface="SimSun"/>
                        </a:rPr>
                        <a:t>The non-resident father (father of her children from her 1st family</a:t>
                      </a:r>
                      <a:r>
                        <a:rPr lang="en-GB" sz="2400" b="0" baseline="0" dirty="0" smtClean="0">
                          <a:latin typeface="+mn-lt"/>
                          <a:ea typeface="SimSun"/>
                        </a:rPr>
                        <a:t>) </a:t>
                      </a:r>
                    </a:p>
                    <a:p>
                      <a:pPr algn="l">
                        <a:spcAft>
                          <a:spcPts val="0"/>
                        </a:spcAft>
                      </a:pPr>
                      <a:endParaRPr lang="en-GB" sz="2400" b="1" baseline="0" dirty="0" smtClean="0">
                        <a:latin typeface="+mn-lt"/>
                        <a:ea typeface="SimSun"/>
                      </a:endParaRPr>
                    </a:p>
                  </a:txBody>
                  <a:tcPr marL="152447" marR="152447" marT="152258" marB="152258">
                    <a:lnL>
                      <a:noFill/>
                    </a:lnL>
                    <a:lnR>
                      <a:noFill/>
                    </a:lnR>
                    <a:lnT>
                      <a:noFill/>
                    </a:lnT>
                    <a:lnB>
                      <a:noFill/>
                    </a:lnB>
                    <a:solidFill>
                      <a:schemeClr val="accent3">
                        <a:lumMod val="60000"/>
                        <a:lumOff val="40000"/>
                        <a:alpha val="70000"/>
                      </a:schemeClr>
                    </a:solidFill>
                  </a:tcPr>
                </a:tc>
                <a:extLst>
                  <a:ext uri="{0D108BD9-81ED-4DB2-BD59-A6C34878D82A}">
                    <a16:rowId xmlns:a16="http://schemas.microsoft.com/office/drawing/2014/main" xmlns=""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107548397"/>
              </p:ext>
            </p:extLst>
          </p:nvPr>
        </p:nvGraphicFramePr>
        <p:xfrm>
          <a:off x="9492772" y="2110983"/>
          <a:ext cx="3305173" cy="3047716"/>
        </p:xfrm>
        <a:graphic>
          <a:graphicData uri="http://schemas.openxmlformats.org/drawingml/2006/table">
            <a:tbl>
              <a:tblPr/>
              <a:tblGrid>
                <a:gridCol w="3305173">
                  <a:extLst>
                    <a:ext uri="{9D8B030D-6E8A-4147-A177-3AD203B41FA5}">
                      <a16:colId xmlns:a16="http://schemas.microsoft.com/office/drawing/2014/main" xmlns="" val="20000"/>
                    </a:ext>
                  </a:extLst>
                </a:gridCol>
              </a:tblGrid>
              <a:tr h="2900475">
                <a:tc>
                  <a:txBody>
                    <a:bodyPr/>
                    <a:lstStyle/>
                    <a:p>
                      <a:pPr algn="ctr">
                        <a:spcAft>
                          <a:spcPts val="0"/>
                        </a:spcAft>
                      </a:pPr>
                      <a:r>
                        <a:rPr lang="en-GB" sz="2400" b="1" dirty="0" smtClean="0">
                          <a:latin typeface="+mn-lt"/>
                          <a:ea typeface="SimSun"/>
                        </a:rPr>
                        <a:t>STEP DAD’S PREVIOUS FAMILY OUTSIDE</a:t>
                      </a:r>
                      <a:r>
                        <a:rPr lang="en-GB" sz="2400" b="1" baseline="0" dirty="0" smtClean="0">
                          <a:latin typeface="+mn-lt"/>
                          <a:ea typeface="SimSun"/>
                        </a:rPr>
                        <a:t> HOUSEHOLD</a:t>
                      </a:r>
                    </a:p>
                    <a:p>
                      <a:pPr algn="l">
                        <a:spcAft>
                          <a:spcPts val="0"/>
                        </a:spcAft>
                      </a:pPr>
                      <a:endParaRPr lang="en-GB" sz="1200" b="1" baseline="0" dirty="0" smtClean="0">
                        <a:latin typeface="+mn-lt"/>
                        <a:ea typeface="SimSun"/>
                      </a:endParaRPr>
                    </a:p>
                    <a:p>
                      <a:pPr marL="0" indent="0" algn="ctr">
                        <a:spcAft>
                          <a:spcPts val="0"/>
                        </a:spcAft>
                        <a:buFontTx/>
                        <a:buNone/>
                      </a:pPr>
                      <a:r>
                        <a:rPr lang="en-GB" sz="2400" dirty="0" smtClean="0">
                          <a:latin typeface="+mn-lt"/>
                          <a:ea typeface="SimSun"/>
                        </a:rPr>
                        <a:t>The mother and children </a:t>
                      </a:r>
                      <a:r>
                        <a:rPr lang="en-GB" sz="2400" dirty="0">
                          <a:latin typeface="+mn-lt"/>
                          <a:ea typeface="SimSun"/>
                        </a:rPr>
                        <a:t>from his </a:t>
                      </a:r>
                      <a:r>
                        <a:rPr lang="en-GB" sz="2400" dirty="0" smtClean="0">
                          <a:latin typeface="+mn-lt"/>
                          <a:ea typeface="SimSun"/>
                        </a:rPr>
                        <a:t>1st family live together.</a:t>
                      </a:r>
                    </a:p>
                    <a:p>
                      <a:pPr marL="0" indent="0" algn="l">
                        <a:spcAft>
                          <a:spcPts val="0"/>
                        </a:spcAft>
                        <a:buFont typeface="Arial" panose="020B0604020202020204" pitchFamily="34" charset="0"/>
                        <a:buNone/>
                      </a:pPr>
                      <a:endParaRPr lang="en-GB" sz="2400" dirty="0" smtClean="0">
                        <a:latin typeface="+mn-lt"/>
                        <a:ea typeface="SimSun"/>
                      </a:endParaRPr>
                    </a:p>
                  </a:txBody>
                  <a:tcPr marL="152406" marR="152406" marT="152258" marB="152258">
                    <a:lnL>
                      <a:noFill/>
                    </a:lnL>
                    <a:lnR>
                      <a:noFill/>
                    </a:lnR>
                    <a:lnT>
                      <a:noFill/>
                    </a:lnT>
                    <a:lnB>
                      <a:noFill/>
                    </a:lnB>
                    <a:solidFill>
                      <a:srgbClr val="00B0F0">
                        <a:alpha val="53000"/>
                      </a:srgbClr>
                    </a:solidFill>
                  </a:tcPr>
                </a:tc>
                <a:extLst>
                  <a:ext uri="{0D108BD9-81ED-4DB2-BD59-A6C34878D82A}">
                    <a16:rowId xmlns:a16="http://schemas.microsoft.com/office/drawing/2014/main" xmlns="" val="10000"/>
                  </a:ext>
                </a:extLst>
              </a:tr>
            </a:tbl>
          </a:graphicData>
        </a:graphic>
      </p:graphicFrame>
      <p:sp>
        <p:nvSpPr>
          <p:cNvPr id="14" name="Left-Right Arrow 13"/>
          <p:cNvSpPr/>
          <p:nvPr/>
        </p:nvSpPr>
        <p:spPr>
          <a:xfrm>
            <a:off x="2610326" y="7286628"/>
            <a:ext cx="2404111" cy="788561"/>
          </a:xfrm>
          <a:prstGeom prst="lef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smtClean="0">
                <a:ln w="0"/>
                <a:solidFill>
                  <a:schemeClr val="tx1"/>
                </a:solidFill>
                <a:effectLst>
                  <a:outerShdw blurRad="38100" dist="19050" dir="2700000" algn="tl" rotWithShape="0">
                    <a:schemeClr val="dk1">
                      <a:alpha val="40000"/>
                    </a:schemeClr>
                  </a:outerShdw>
                </a:effectLst>
              </a:rPr>
              <a:t>Shared Care</a:t>
            </a:r>
            <a:endParaRPr lang="en-GB" b="1" dirty="0">
              <a:ln w="0"/>
              <a:solidFill>
                <a:schemeClr val="tx1"/>
              </a:solidFill>
              <a:effectLst>
                <a:outerShdw blurRad="38100" dist="19050" dir="2700000" algn="tl" rotWithShape="0">
                  <a:schemeClr val="dk1">
                    <a:alpha val="40000"/>
                  </a:schemeClr>
                </a:outerShdw>
              </a:effectLst>
            </a:endParaRPr>
          </a:p>
        </p:txBody>
      </p:sp>
      <p:sp>
        <p:nvSpPr>
          <p:cNvPr id="15" name="Left-Right Arrow 14"/>
          <p:cNvSpPr/>
          <p:nvPr/>
        </p:nvSpPr>
        <p:spPr>
          <a:xfrm>
            <a:off x="7650004" y="7358749"/>
            <a:ext cx="2680969" cy="787938"/>
          </a:xfrm>
          <a:prstGeom prst="lef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smtClean="0">
                <a:ln w="0"/>
                <a:solidFill>
                  <a:schemeClr val="tx1"/>
                </a:solidFill>
                <a:effectLst>
                  <a:outerShdw blurRad="38100" dist="19050" dir="2700000" algn="tl" rotWithShape="0">
                    <a:schemeClr val="dk1">
                      <a:alpha val="40000"/>
                    </a:schemeClr>
                  </a:outerShdw>
                </a:effectLst>
              </a:rPr>
              <a:t>Shared Care</a:t>
            </a:r>
            <a:endParaRPr lang="en-GB" b="1" dirty="0">
              <a:ln w="0"/>
              <a:solidFill>
                <a:schemeClr val="tx1"/>
              </a:solidFill>
              <a:effectLst>
                <a:outerShdw blurRad="38100" dist="19050" dir="2700000" algn="tl" rotWithShape="0">
                  <a:schemeClr val="dk1">
                    <a:alpha val="40000"/>
                  </a:schemeClr>
                </a:outerShdw>
              </a:effectLst>
            </a:endParaRPr>
          </a:p>
        </p:txBody>
      </p:sp>
      <p:sp>
        <p:nvSpPr>
          <p:cNvPr id="13" name="Right Arrow 12"/>
          <p:cNvSpPr/>
          <p:nvPr/>
        </p:nvSpPr>
        <p:spPr>
          <a:xfrm>
            <a:off x="8958105" y="5746235"/>
            <a:ext cx="2859722" cy="1024978"/>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smtClean="0">
                <a:solidFill>
                  <a:schemeClr val="tx1"/>
                </a:solidFill>
              </a:rPr>
              <a:t>Child Support out </a:t>
            </a:r>
            <a:endParaRPr lang="en-GB" sz="2400" b="1" dirty="0">
              <a:solidFill>
                <a:schemeClr val="tx1"/>
              </a:solidFill>
            </a:endParaRPr>
          </a:p>
        </p:txBody>
      </p:sp>
      <p:sp>
        <p:nvSpPr>
          <p:cNvPr id="10" name="Right Arrow 9"/>
          <p:cNvSpPr/>
          <p:nvPr/>
        </p:nvSpPr>
        <p:spPr>
          <a:xfrm>
            <a:off x="1352868" y="5867487"/>
            <a:ext cx="2578734" cy="955461"/>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smtClean="0">
                <a:solidFill>
                  <a:schemeClr val="tx1"/>
                </a:solidFill>
              </a:rPr>
              <a:t>Child Support in</a:t>
            </a:r>
            <a:endParaRPr lang="en-GB" sz="2400" b="1" dirty="0">
              <a:solidFill>
                <a:schemeClr val="tx1"/>
              </a:solidFill>
            </a:endParaRPr>
          </a:p>
        </p:txBody>
      </p:sp>
    </p:spTree>
    <p:extLst>
      <p:ext uri="{BB962C8B-B14F-4D97-AF65-F5344CB8AC3E}">
        <p14:creationId xmlns:p14="http://schemas.microsoft.com/office/powerpoint/2010/main" val="27750132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08281" y="4418588"/>
            <a:ext cx="5884741" cy="1939900"/>
          </a:xfrm>
          <a:prstGeom prst="roundRect">
            <a:avLst>
              <a:gd name="adj" fmla="val 18123"/>
            </a:avLst>
          </a:prstGeom>
          <a:solidFill>
            <a:schemeClr val="accent5">
              <a:alpha val="58000"/>
            </a:scheme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solidFill>
                  <a:schemeClr val="tx1"/>
                </a:solidFill>
              </a:rPr>
              <a:t>Child support treated as substitute to benefits – no or part </a:t>
            </a:r>
            <a:r>
              <a:rPr lang="en-GB" sz="2800" b="1" dirty="0">
                <a:solidFill>
                  <a:schemeClr val="tx1"/>
                </a:solidFill>
              </a:rPr>
              <a:t>p</a:t>
            </a:r>
            <a:r>
              <a:rPr lang="en-GB" sz="2800" b="1" dirty="0" smtClean="0">
                <a:solidFill>
                  <a:schemeClr val="tx1"/>
                </a:solidFill>
              </a:rPr>
              <a:t>ass </a:t>
            </a:r>
            <a:r>
              <a:rPr lang="en-GB" sz="2800" b="1" dirty="0">
                <a:solidFill>
                  <a:schemeClr val="tx1"/>
                </a:solidFill>
              </a:rPr>
              <a:t>t</a:t>
            </a:r>
            <a:r>
              <a:rPr lang="en-GB" sz="2800" b="1" dirty="0" smtClean="0">
                <a:solidFill>
                  <a:schemeClr val="tx1"/>
                </a:solidFill>
              </a:rPr>
              <a:t>hrough</a:t>
            </a:r>
          </a:p>
          <a:p>
            <a:pPr algn="ctr"/>
            <a:r>
              <a:rPr lang="en-GB" sz="2400" dirty="0" smtClean="0">
                <a:solidFill>
                  <a:schemeClr val="tx1"/>
                </a:solidFill>
              </a:rPr>
              <a:t>New Zealand </a:t>
            </a:r>
            <a:r>
              <a:rPr lang="en-GB" sz="1800" dirty="0" smtClean="0">
                <a:solidFill>
                  <a:schemeClr val="tx1"/>
                </a:solidFill>
              </a:rPr>
              <a:t>1</a:t>
            </a:r>
            <a:endParaRPr lang="en-GB" sz="2400" dirty="0" smtClean="0">
              <a:solidFill>
                <a:schemeClr val="tx1"/>
              </a:solidFill>
            </a:endParaRPr>
          </a:p>
          <a:p>
            <a:pPr algn="ctr"/>
            <a:r>
              <a:rPr lang="en-GB" sz="2400" dirty="0" smtClean="0">
                <a:solidFill>
                  <a:schemeClr val="tx1"/>
                </a:solidFill>
              </a:rPr>
              <a:t>USA (Wisconsin) </a:t>
            </a:r>
            <a:r>
              <a:rPr lang="en-GB" sz="1800" dirty="0" smtClean="0">
                <a:solidFill>
                  <a:schemeClr val="tx1"/>
                </a:solidFill>
              </a:rPr>
              <a:t>1</a:t>
            </a:r>
            <a:endParaRPr lang="en-GB" sz="2400" dirty="0" smtClean="0">
              <a:solidFill>
                <a:schemeClr val="tx1"/>
              </a:solidFill>
            </a:endParaRPr>
          </a:p>
        </p:txBody>
      </p:sp>
      <p:sp>
        <p:nvSpPr>
          <p:cNvPr id="11" name="Rounded Rectangle 10"/>
          <p:cNvSpPr/>
          <p:nvPr/>
        </p:nvSpPr>
        <p:spPr>
          <a:xfrm>
            <a:off x="6572250" y="4445372"/>
            <a:ext cx="6370831" cy="1960908"/>
          </a:xfrm>
          <a:prstGeom prst="roundRect">
            <a:avLst/>
          </a:prstGeom>
          <a:solidFill>
            <a:srgbClr val="92D050">
              <a:alpha val="58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solidFill>
                  <a:schemeClr val="tx1"/>
                </a:solidFill>
              </a:rPr>
              <a:t>Child support treated as complement to benefits –  full pass </a:t>
            </a:r>
            <a:r>
              <a:rPr lang="en-GB" sz="2800" b="1" dirty="0">
                <a:solidFill>
                  <a:schemeClr val="tx1"/>
                </a:solidFill>
              </a:rPr>
              <a:t>t</a:t>
            </a:r>
            <a:r>
              <a:rPr lang="en-GB" sz="2800" b="1" dirty="0" smtClean="0">
                <a:solidFill>
                  <a:schemeClr val="tx1"/>
                </a:solidFill>
              </a:rPr>
              <a:t>hrough </a:t>
            </a:r>
          </a:p>
          <a:p>
            <a:pPr algn="ctr"/>
            <a:r>
              <a:rPr lang="en-GB" sz="2400" dirty="0" smtClean="0">
                <a:solidFill>
                  <a:schemeClr val="tx1"/>
                </a:solidFill>
              </a:rPr>
              <a:t>UK </a:t>
            </a:r>
            <a:r>
              <a:rPr lang="en-GB" sz="1800" dirty="0" smtClean="0">
                <a:solidFill>
                  <a:schemeClr val="tx1"/>
                </a:solidFill>
              </a:rPr>
              <a:t>1 </a:t>
            </a:r>
          </a:p>
          <a:p>
            <a:pPr algn="ctr"/>
            <a:r>
              <a:rPr lang="en-GB" sz="2400" dirty="0" smtClean="0">
                <a:solidFill>
                  <a:schemeClr val="tx1"/>
                </a:solidFill>
              </a:rPr>
              <a:t>Australia </a:t>
            </a:r>
            <a:r>
              <a:rPr lang="en-GB" sz="1800" dirty="0" smtClean="0">
                <a:solidFill>
                  <a:schemeClr val="tx1"/>
                </a:solidFill>
              </a:rPr>
              <a:t>1</a:t>
            </a:r>
            <a:endParaRPr lang="en-GB" sz="2400" dirty="0" smtClean="0">
              <a:solidFill>
                <a:schemeClr val="tx1"/>
              </a:solidFill>
            </a:endParaRPr>
          </a:p>
        </p:txBody>
      </p:sp>
      <p:sp>
        <p:nvSpPr>
          <p:cNvPr id="12" name="Title 1"/>
          <p:cNvSpPr>
            <a:spLocks noGrp="1"/>
          </p:cNvSpPr>
          <p:nvPr>
            <p:ph type="ctrTitle"/>
          </p:nvPr>
        </p:nvSpPr>
        <p:spPr>
          <a:xfrm>
            <a:off x="308281" y="492517"/>
            <a:ext cx="9254819" cy="1398311"/>
          </a:xfrm>
        </p:spPr>
        <p:txBody>
          <a:bodyPr>
            <a:noAutofit/>
          </a:bodyPr>
          <a:lstStyle/>
          <a:p>
            <a:r>
              <a:rPr lang="en-US" sz="4400" dirty="0"/>
              <a:t>1</a:t>
            </a:r>
            <a:r>
              <a:rPr lang="en-US" sz="4400" dirty="0" smtClean="0"/>
              <a:t>. Who is Child Support for? </a:t>
            </a:r>
            <a:endParaRPr lang="en-US" sz="4400" dirty="0"/>
          </a:p>
        </p:txBody>
      </p:sp>
      <p:sp>
        <p:nvSpPr>
          <p:cNvPr id="14" name="Rectangle 13"/>
          <p:cNvSpPr/>
          <p:nvPr/>
        </p:nvSpPr>
        <p:spPr>
          <a:xfrm>
            <a:off x="679153" y="2049163"/>
            <a:ext cx="12314535" cy="2062103"/>
          </a:xfrm>
          <a:prstGeom prst="rect">
            <a:avLst/>
          </a:prstGeom>
        </p:spPr>
        <p:txBody>
          <a:bodyPr wrap="square">
            <a:spAutoFit/>
          </a:bodyPr>
          <a:lstStyle/>
          <a:p>
            <a:pPr marL="457200" indent="-457200">
              <a:spcAft>
                <a:spcPts val="0"/>
              </a:spcAft>
              <a:buFont typeface="Arial" panose="020B0604020202020204" pitchFamily="34" charset="0"/>
              <a:buChar char="•"/>
            </a:pPr>
            <a:r>
              <a:rPr lang="en-US" sz="3200" dirty="0">
                <a:ea typeface="Times New Roman" panose="02020603050405020304" pitchFamily="18" charset="0"/>
              </a:rPr>
              <a:t>OECD </a:t>
            </a:r>
            <a:r>
              <a:rPr lang="en-US" sz="3200" dirty="0" smtClean="0">
                <a:ea typeface="Times New Roman" panose="02020603050405020304" pitchFamily="18" charset="0"/>
              </a:rPr>
              <a:t>(2011) IF resident parent on Income Support, at least some child support should be </a:t>
            </a:r>
            <a:r>
              <a:rPr lang="en-US" sz="3200" b="1" dirty="0" smtClean="0">
                <a:ea typeface="Times New Roman" panose="02020603050405020304" pitchFamily="18" charset="0"/>
              </a:rPr>
              <a:t>‘passed through’ </a:t>
            </a:r>
            <a:r>
              <a:rPr lang="en-US" sz="3200" dirty="0" smtClean="0">
                <a:ea typeface="Times New Roman" panose="02020603050405020304" pitchFamily="18" charset="0"/>
              </a:rPr>
              <a:t>for child. </a:t>
            </a:r>
          </a:p>
          <a:p>
            <a:pPr marL="457200" indent="-457200">
              <a:spcAft>
                <a:spcPts val="0"/>
              </a:spcAft>
              <a:buFont typeface="Arial" panose="020B0604020202020204" pitchFamily="34" charset="0"/>
              <a:buChar char="•"/>
            </a:pPr>
            <a:r>
              <a:rPr lang="en-US" sz="3200" dirty="0" smtClean="0">
                <a:ea typeface="Times New Roman" panose="02020603050405020304" pitchFamily="18" charset="0"/>
              </a:rPr>
              <a:t>Thus, child </a:t>
            </a:r>
            <a:r>
              <a:rPr lang="en-US" sz="3200" dirty="0">
                <a:ea typeface="Times New Roman" panose="02020603050405020304" pitchFamily="18" charset="0"/>
              </a:rPr>
              <a:t>s</a:t>
            </a:r>
            <a:r>
              <a:rPr lang="en-US" sz="3200" dirty="0" smtClean="0">
                <a:ea typeface="Times New Roman" panose="02020603050405020304" pitchFamily="18" charset="0"/>
              </a:rPr>
              <a:t>upport payments should be complementary to benefits, not act as a full substitute for benefits. Helps reduce child poverty.</a:t>
            </a:r>
          </a:p>
        </p:txBody>
      </p:sp>
      <p:sp>
        <p:nvSpPr>
          <p:cNvPr id="15" name="Rounded Rectangle 14"/>
          <p:cNvSpPr/>
          <p:nvPr/>
        </p:nvSpPr>
        <p:spPr>
          <a:xfrm>
            <a:off x="675106" y="7935038"/>
            <a:ext cx="12088394" cy="1647111"/>
          </a:xfrm>
          <a:prstGeom prst="roundRect">
            <a:avLst>
              <a:gd name="adj" fmla="val 18123"/>
            </a:avLst>
          </a:prstGeom>
          <a:solidFill>
            <a:srgbClr val="C00000">
              <a:alpha val="50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800" b="1" dirty="0" smtClean="0">
                <a:solidFill>
                  <a:schemeClr val="tx1"/>
                </a:solidFill>
              </a:rPr>
              <a:t>Child support treated as full/part substitute to benefits – interactions</a:t>
            </a:r>
          </a:p>
          <a:p>
            <a:pPr algn="ctr"/>
            <a:r>
              <a:rPr lang="en-GB" sz="2800" dirty="0" smtClean="0">
                <a:solidFill>
                  <a:schemeClr val="tx1"/>
                </a:solidFill>
              </a:rPr>
              <a:t>New Zealand </a:t>
            </a:r>
            <a:r>
              <a:rPr lang="en-GB" sz="2000" dirty="0" smtClean="0">
                <a:solidFill>
                  <a:schemeClr val="tx1"/>
                </a:solidFill>
              </a:rPr>
              <a:t>1,</a:t>
            </a:r>
            <a:r>
              <a:rPr lang="en-GB" sz="2800" dirty="0" smtClean="0">
                <a:solidFill>
                  <a:schemeClr val="tx1"/>
                </a:solidFill>
              </a:rPr>
              <a:t> USA (Wisconsin) </a:t>
            </a:r>
            <a:r>
              <a:rPr lang="en-GB" sz="2000" dirty="0" smtClean="0">
                <a:solidFill>
                  <a:schemeClr val="tx1"/>
                </a:solidFill>
              </a:rPr>
              <a:t>1</a:t>
            </a:r>
            <a:r>
              <a:rPr lang="en-GB" sz="2000" dirty="0">
                <a:solidFill>
                  <a:schemeClr val="tx1"/>
                </a:solidFill>
              </a:rPr>
              <a:t>. </a:t>
            </a:r>
          </a:p>
          <a:p>
            <a:pPr algn="ctr"/>
            <a:r>
              <a:rPr lang="en-GB" sz="2800" dirty="0" smtClean="0">
                <a:solidFill>
                  <a:schemeClr val="tx1"/>
                </a:solidFill>
              </a:rPr>
              <a:t>Australia </a:t>
            </a:r>
            <a:r>
              <a:rPr lang="en-GB" sz="2000" dirty="0" smtClean="0">
                <a:solidFill>
                  <a:schemeClr val="tx1"/>
                </a:solidFill>
              </a:rPr>
              <a:t>1, 2.</a:t>
            </a:r>
            <a:r>
              <a:rPr lang="en-GB" sz="2800" dirty="0" smtClean="0">
                <a:solidFill>
                  <a:schemeClr val="tx1"/>
                </a:solidFill>
              </a:rPr>
              <a:t> Finland </a:t>
            </a:r>
            <a:r>
              <a:rPr lang="en-GB" sz="2000" dirty="0" smtClean="0">
                <a:solidFill>
                  <a:schemeClr val="tx1"/>
                </a:solidFill>
              </a:rPr>
              <a:t>2,</a:t>
            </a:r>
            <a:r>
              <a:rPr lang="en-GB" sz="2800" dirty="0" smtClean="0">
                <a:solidFill>
                  <a:schemeClr val="tx1"/>
                </a:solidFill>
              </a:rPr>
              <a:t> Germany </a:t>
            </a:r>
            <a:r>
              <a:rPr lang="en-GB" sz="2000" dirty="0" smtClean="0">
                <a:solidFill>
                  <a:schemeClr val="tx1"/>
                </a:solidFill>
              </a:rPr>
              <a:t>2,</a:t>
            </a:r>
            <a:endParaRPr lang="en-GB" sz="2800" dirty="0">
              <a:solidFill>
                <a:schemeClr val="tx1"/>
              </a:solidFill>
            </a:endParaRPr>
          </a:p>
        </p:txBody>
      </p:sp>
      <p:sp>
        <p:nvSpPr>
          <p:cNvPr id="16" name="Rectangle 15"/>
          <p:cNvSpPr/>
          <p:nvPr/>
        </p:nvSpPr>
        <p:spPr>
          <a:xfrm>
            <a:off x="487863" y="6406280"/>
            <a:ext cx="12455219" cy="1200329"/>
          </a:xfrm>
          <a:prstGeom prst="rect">
            <a:avLst/>
          </a:prstGeom>
        </p:spPr>
        <p:txBody>
          <a:bodyPr wrap="square">
            <a:spAutoFit/>
          </a:bodyPr>
          <a:lstStyle/>
          <a:p>
            <a:pPr algn="ctr"/>
            <a:r>
              <a:rPr lang="en-AU" sz="4000" b="1" dirty="0"/>
              <a:t>BUT </a:t>
            </a:r>
            <a:r>
              <a:rPr lang="en-AU" sz="4000" dirty="0"/>
              <a:t>…</a:t>
            </a:r>
            <a:r>
              <a:rPr lang="en-AU" sz="3200" dirty="0"/>
              <a:t> interactions between programmes </a:t>
            </a:r>
            <a:r>
              <a:rPr lang="en-AU" sz="3200" dirty="0" smtClean="0"/>
              <a:t>means </a:t>
            </a:r>
            <a:r>
              <a:rPr lang="en-AU" sz="3200" dirty="0"/>
              <a:t>child support income may be used to calculate </a:t>
            </a:r>
            <a:r>
              <a:rPr lang="en-AU" sz="3200" dirty="0" smtClean="0"/>
              <a:t>state benefits – thereby substituting benefits.</a:t>
            </a:r>
            <a:endParaRPr lang="en-AU" sz="3200" dirty="0"/>
          </a:p>
        </p:txBody>
      </p:sp>
    </p:spTree>
    <p:extLst>
      <p:ext uri="{BB962C8B-B14F-4D97-AF65-F5344CB8AC3E}">
        <p14:creationId xmlns:p14="http://schemas.microsoft.com/office/powerpoint/2010/main" val="3523454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2"/>
          <p:cNvSpPr txBox="1">
            <a:spLocks/>
          </p:cNvSpPr>
          <p:nvPr/>
        </p:nvSpPr>
        <p:spPr>
          <a:xfrm>
            <a:off x="721360" y="1859281"/>
            <a:ext cx="11840755" cy="7210108"/>
          </a:xfrm>
          <a:prstGeom prst="rect">
            <a:avLst/>
          </a:prstGeom>
        </p:spPr>
      </p:sp>
      <p:sp>
        <p:nvSpPr>
          <p:cNvPr id="10" name="Title 1"/>
          <p:cNvSpPr>
            <a:spLocks noGrp="1"/>
          </p:cNvSpPr>
          <p:nvPr>
            <p:ph type="ctrTitle"/>
          </p:nvPr>
        </p:nvSpPr>
        <p:spPr>
          <a:xfrm>
            <a:off x="611187" y="649031"/>
            <a:ext cx="9185955" cy="1210250"/>
          </a:xfrm>
        </p:spPr>
        <p:txBody>
          <a:bodyPr>
            <a:noAutofit/>
          </a:bodyPr>
          <a:lstStyle/>
          <a:p>
            <a:r>
              <a:rPr lang="en-US" sz="4400" dirty="0" smtClean="0"/>
              <a:t>1. Who is Child Support for?</a:t>
            </a:r>
            <a:endParaRPr lang="en-US" sz="4400" dirty="0"/>
          </a:p>
        </p:txBody>
      </p:sp>
      <p:sp>
        <p:nvSpPr>
          <p:cNvPr id="16" name="TextBox 15"/>
          <p:cNvSpPr txBox="1"/>
          <p:nvPr/>
        </p:nvSpPr>
        <p:spPr>
          <a:xfrm>
            <a:off x="1077577" y="2105612"/>
            <a:ext cx="11316397" cy="6740307"/>
          </a:xfrm>
          <a:prstGeom prst="rect">
            <a:avLst/>
          </a:prstGeom>
          <a:noFill/>
        </p:spPr>
        <p:txBody>
          <a:bodyPr wrap="square" rtlCol="0">
            <a:spAutoFit/>
          </a:bodyPr>
          <a:lstStyle/>
          <a:p>
            <a:pPr marL="285750" indent="-285750">
              <a:buFont typeface="Arial" panose="020B0604020202020204" pitchFamily="34" charset="0"/>
              <a:buChar char="•"/>
            </a:pPr>
            <a:r>
              <a:rPr lang="en-AU" sz="3600" dirty="0" smtClean="0"/>
              <a:t>UK has exceptional good? child support policy.</a:t>
            </a:r>
          </a:p>
          <a:p>
            <a:pPr marL="285750" indent="-285750">
              <a:buFont typeface="Arial" panose="020B0604020202020204" pitchFamily="34" charset="0"/>
              <a:buChar char="•"/>
            </a:pPr>
            <a:endParaRPr lang="en-AU" sz="3600" dirty="0"/>
          </a:p>
          <a:p>
            <a:pPr marL="285750" indent="-285750">
              <a:buFont typeface="Arial" panose="020B0604020202020204" pitchFamily="34" charset="0"/>
              <a:buChar char="•"/>
            </a:pPr>
            <a:endParaRPr lang="en-US" sz="3600" dirty="0" smtClean="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sz="3600" dirty="0" smtClean="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endParaRPr lang="en-US" sz="3600" dirty="0" smtClean="0"/>
          </a:p>
          <a:p>
            <a:pPr marL="285750" indent="-285750">
              <a:buFont typeface="Arial" panose="020B0604020202020204" pitchFamily="34" charset="0"/>
              <a:buChar char="•"/>
            </a:pPr>
            <a:endParaRPr lang="en-US" sz="3600" dirty="0"/>
          </a:p>
          <a:p>
            <a:pPr marL="285750" indent="-285750">
              <a:buFont typeface="Arial" panose="020B0604020202020204" pitchFamily="34" charset="0"/>
              <a:buChar char="•"/>
            </a:pPr>
            <a:r>
              <a:rPr lang="en-US" sz="3600" dirty="0" smtClean="0"/>
              <a:t>UK policy principles right – child support </a:t>
            </a:r>
            <a:r>
              <a:rPr lang="en-US" sz="3600" dirty="0"/>
              <a:t>i</a:t>
            </a:r>
            <a:r>
              <a:rPr lang="en-US" sz="3600" dirty="0" smtClean="0"/>
              <a:t>s for children.</a:t>
            </a:r>
          </a:p>
          <a:p>
            <a:pPr marL="285750" indent="-285750">
              <a:buFont typeface="Arial" panose="020B0604020202020204" pitchFamily="34" charset="0"/>
              <a:buChar char="•"/>
            </a:pPr>
            <a:endParaRPr lang="en-US" sz="3600" dirty="0" smtClean="0"/>
          </a:p>
          <a:p>
            <a:pPr marL="285750" indent="-285750">
              <a:buFont typeface="Arial" panose="020B0604020202020204" pitchFamily="34" charset="0"/>
              <a:buChar char="•"/>
            </a:pPr>
            <a:r>
              <a:rPr lang="en-US" sz="3600" dirty="0" smtClean="0"/>
              <a:t>But ….overall poverty reduction outcomes also depend on generosity of income support benefits within countries.   </a:t>
            </a:r>
            <a:endParaRPr lang="en-AU" sz="3600" dirty="0" smtClean="0"/>
          </a:p>
        </p:txBody>
      </p:sp>
      <p:sp>
        <p:nvSpPr>
          <p:cNvPr id="17" name="Rounded Rectangle 16"/>
          <p:cNvSpPr/>
          <p:nvPr/>
        </p:nvSpPr>
        <p:spPr>
          <a:xfrm>
            <a:off x="1146201" y="3069531"/>
            <a:ext cx="11179150" cy="3009901"/>
          </a:xfrm>
          <a:prstGeom prst="roundRect">
            <a:avLst/>
          </a:prstGeom>
          <a:solidFill>
            <a:srgbClr val="92D050">
              <a:alpha val="58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rtlCol="0" anchor="ctr"/>
          <a:lstStyle/>
          <a:p>
            <a:r>
              <a:rPr lang="en-GB" sz="3200" b="1" dirty="0" smtClean="0">
                <a:solidFill>
                  <a:schemeClr val="tx1"/>
                </a:solidFill>
              </a:rPr>
              <a:t>Child support full complement to benefits </a:t>
            </a:r>
          </a:p>
          <a:p>
            <a:r>
              <a:rPr lang="en-GB" sz="2800" dirty="0" smtClean="0">
                <a:solidFill>
                  <a:schemeClr val="tx1"/>
                </a:solidFill>
              </a:rPr>
              <a:t>(full ‘pass through’ and not counted in benefit calculations): </a:t>
            </a:r>
          </a:p>
          <a:p>
            <a:endParaRPr lang="en-GB" sz="2800" b="1" dirty="0" smtClean="0">
              <a:solidFill>
                <a:schemeClr val="tx1"/>
              </a:solidFill>
            </a:endParaRPr>
          </a:p>
          <a:p>
            <a:pPr marL="457200" indent="-457200">
              <a:buFont typeface="Arial" panose="020B0604020202020204" pitchFamily="34" charset="0"/>
              <a:buChar char="•"/>
            </a:pPr>
            <a:r>
              <a:rPr lang="en-GB" sz="2800" dirty="0">
                <a:solidFill>
                  <a:schemeClr val="tx1"/>
                </a:solidFill>
              </a:rPr>
              <a:t>H</a:t>
            </a:r>
            <a:r>
              <a:rPr lang="en-GB" sz="2800" dirty="0" smtClean="0">
                <a:solidFill>
                  <a:schemeClr val="tx1"/>
                </a:solidFill>
              </a:rPr>
              <a:t>elps improve child poverty outcomes – if paid by the parent!</a:t>
            </a:r>
          </a:p>
          <a:p>
            <a:pPr marL="457200" indent="-457200">
              <a:buFont typeface="Arial" panose="020B0604020202020204" pitchFamily="34" charset="0"/>
              <a:buChar char="•"/>
            </a:pPr>
            <a:r>
              <a:rPr lang="en-GB" sz="2800" dirty="0" smtClean="0">
                <a:solidFill>
                  <a:schemeClr val="tx1"/>
                </a:solidFill>
              </a:rPr>
              <a:t>Effective enforcement therefore very important. </a:t>
            </a:r>
          </a:p>
          <a:p>
            <a:pPr marL="457200" indent="-457200">
              <a:buFont typeface="Arial" panose="020B0604020202020204" pitchFamily="34" charset="0"/>
              <a:buChar char="•"/>
            </a:pPr>
            <a:r>
              <a:rPr lang="en-GB" sz="2800" dirty="0" smtClean="0">
                <a:solidFill>
                  <a:schemeClr val="tx1"/>
                </a:solidFill>
              </a:rPr>
              <a:t>BUT then there are fees…… that is another story.</a:t>
            </a:r>
          </a:p>
        </p:txBody>
      </p:sp>
    </p:spTree>
    <p:extLst>
      <p:ext uri="{BB962C8B-B14F-4D97-AF65-F5344CB8AC3E}">
        <p14:creationId xmlns:p14="http://schemas.microsoft.com/office/powerpoint/2010/main" val="4094823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hristine\AppData\Local\Microsoft\Windows\INetCache\IE\X7MTCBDU\Uneven-Balan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62850" y="6799487"/>
            <a:ext cx="4588626" cy="332590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492388" y="1335910"/>
            <a:ext cx="10284023" cy="1096766"/>
          </a:xfrm>
        </p:spPr>
        <p:txBody>
          <a:bodyPr>
            <a:normAutofit/>
          </a:bodyPr>
          <a:lstStyle/>
          <a:p>
            <a:r>
              <a:rPr lang="en-US" dirty="0" smtClean="0"/>
              <a:t>2. State role re shared care</a:t>
            </a:r>
            <a:endParaRPr lang="en-US" dirty="0"/>
          </a:p>
        </p:txBody>
      </p:sp>
      <p:sp>
        <p:nvSpPr>
          <p:cNvPr id="4" name="Text Placeholder 3"/>
          <p:cNvSpPr>
            <a:spLocks noGrp="1"/>
          </p:cNvSpPr>
          <p:nvPr>
            <p:ph type="body" sz="quarter" idx="10"/>
          </p:nvPr>
        </p:nvSpPr>
        <p:spPr>
          <a:xfrm>
            <a:off x="758396" y="2992582"/>
            <a:ext cx="11162056" cy="6450677"/>
          </a:xfrm>
        </p:spPr>
        <p:txBody>
          <a:bodyPr/>
          <a:lstStyle/>
          <a:p>
            <a:pPr marL="457200" indent="-457200">
              <a:buFont typeface="Arial" panose="020B0604020202020204" pitchFamily="34" charset="0"/>
              <a:buChar char="•"/>
            </a:pPr>
            <a:r>
              <a:rPr lang="en-US" sz="2800" dirty="0" smtClean="0"/>
              <a:t>Shared care highly contested and complex policy area.</a:t>
            </a:r>
          </a:p>
          <a:p>
            <a:pPr marL="457200" indent="-457200">
              <a:buFont typeface="Arial" panose="020B0604020202020204" pitchFamily="34" charset="0"/>
              <a:buChar char="•"/>
            </a:pPr>
            <a:r>
              <a:rPr lang="en-US" sz="2800" dirty="0" smtClean="0"/>
              <a:t> Assumption ‘it’ is increasing – but unknown what ‘it’ is? </a:t>
            </a:r>
          </a:p>
          <a:p>
            <a:pPr marL="457200" indent="-457200">
              <a:buFont typeface="Arial" panose="020B0604020202020204" pitchFamily="34" charset="0"/>
              <a:buChar char="•"/>
            </a:pPr>
            <a:r>
              <a:rPr lang="en-GB" sz="2800" dirty="0" smtClean="0"/>
              <a:t>Prevalence rates hard to measure: estimates 3%-40%. Equal care = 1%.</a:t>
            </a:r>
          </a:p>
          <a:p>
            <a:pPr marL="457200" indent="-457200">
              <a:buFont typeface="Arial" panose="020B0604020202020204" pitchFamily="34" charset="0"/>
              <a:buChar char="•"/>
            </a:pPr>
            <a:r>
              <a:rPr lang="en-GB" sz="2800" dirty="0" smtClean="0"/>
              <a:t>No good international evidence to guide policy.</a:t>
            </a:r>
          </a:p>
          <a:p>
            <a:pPr marL="457200" indent="-457200">
              <a:buFont typeface="Arial" panose="020B0604020202020204" pitchFamily="34" charset="0"/>
              <a:buChar char="•"/>
            </a:pPr>
            <a:r>
              <a:rPr lang="en-GB" sz="2800" dirty="0"/>
              <a:t>P</a:t>
            </a:r>
            <a:r>
              <a:rPr lang="en-GB" sz="2800" dirty="0" smtClean="0"/>
              <a:t>arents need resources make shared care a reality – but social protection policies assume ‘one family in one household’. </a:t>
            </a:r>
          </a:p>
          <a:p>
            <a:pPr marL="457200" indent="-457200">
              <a:buFont typeface="Arial" panose="020B0604020202020204" pitchFamily="34" charset="0"/>
              <a:buChar char="•"/>
            </a:pPr>
            <a:r>
              <a:rPr lang="en-GB" sz="2800" dirty="0" smtClean="0"/>
              <a:t>How is Child Support policy doing? Tension: accounting for shared care good re gender equality BUT reduces child support and disadvantages the main parent. Child support potentially has a social protection function (e.g. UK) and this is compromised.</a:t>
            </a:r>
          </a:p>
          <a:p>
            <a:pPr marL="457200" indent="-457200">
              <a:buFont typeface="Arial" panose="020B0604020202020204" pitchFamily="34" charset="0"/>
              <a:buChar char="•"/>
            </a:pPr>
            <a:endParaRPr lang="en-GB" sz="2800" dirty="0" smtClean="0"/>
          </a:p>
          <a:p>
            <a:pPr marL="457200" indent="-457200">
              <a:buFont typeface="Arial" panose="020B0604020202020204" pitchFamily="34" charset="0"/>
              <a:buChar char="•"/>
            </a:pPr>
            <a:r>
              <a:rPr lang="en-GB" sz="2800" dirty="0" smtClean="0"/>
              <a:t>New comparative evidence 13 countries (3). </a:t>
            </a:r>
          </a:p>
        </p:txBody>
      </p:sp>
    </p:spTree>
    <p:extLst>
      <p:ext uri="{BB962C8B-B14F-4D97-AF65-F5344CB8AC3E}">
        <p14:creationId xmlns:p14="http://schemas.microsoft.com/office/powerpoint/2010/main" val="1186130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628" y="787527"/>
            <a:ext cx="10284023" cy="1096766"/>
          </a:xfrm>
        </p:spPr>
        <p:txBody>
          <a:bodyPr>
            <a:normAutofit/>
          </a:bodyPr>
          <a:lstStyle/>
          <a:p>
            <a:r>
              <a:rPr lang="en-US" sz="5400" dirty="0" smtClean="0"/>
              <a:t>2. State role re shared care</a:t>
            </a:r>
            <a:endParaRPr lang="en-US" sz="5400" dirty="0"/>
          </a:p>
        </p:txBody>
      </p:sp>
      <p:sp>
        <p:nvSpPr>
          <p:cNvPr id="4" name="Text Placeholder 3"/>
          <p:cNvSpPr>
            <a:spLocks noGrp="1"/>
          </p:cNvSpPr>
          <p:nvPr>
            <p:ph type="body" sz="quarter" idx="10"/>
          </p:nvPr>
        </p:nvSpPr>
        <p:spPr>
          <a:xfrm>
            <a:off x="492388" y="1884293"/>
            <a:ext cx="11793823" cy="7625467"/>
          </a:xfrm>
        </p:spPr>
        <p:txBody>
          <a:bodyPr/>
          <a:lstStyle/>
          <a:p>
            <a:r>
              <a:rPr lang="en-GB" sz="2800" b="1" dirty="0" smtClean="0"/>
              <a:t>Amount of child support (in </a:t>
            </a:r>
            <a:r>
              <a:rPr lang="en-GB" sz="2800" b="1" dirty="0" err="1" smtClean="0"/>
              <a:t>pppUS</a:t>
            </a:r>
            <a:r>
              <a:rPr lang="en-GB" sz="2800" b="1" dirty="0" smtClean="0"/>
              <a:t>$ / month) calculated from formal child support guidelines in each country for a model separated family: parents </a:t>
            </a:r>
            <a:r>
              <a:rPr lang="en-GB" sz="2800" b="1" dirty="0"/>
              <a:t>have </a:t>
            </a:r>
            <a:r>
              <a:rPr lang="en-GB" sz="2800" b="1" dirty="0" smtClean="0"/>
              <a:t>two overnights stays (blue) versus joint </a:t>
            </a:r>
            <a:r>
              <a:rPr lang="en-GB" sz="2800" b="1" dirty="0"/>
              <a:t>physical </a:t>
            </a:r>
            <a:r>
              <a:rPr lang="en-GB" sz="2800" b="1" dirty="0" smtClean="0"/>
              <a:t>custody (red).</a:t>
            </a:r>
            <a:r>
              <a:rPr lang="en-GB" sz="2800" b="1" i="1" dirty="0" smtClean="0"/>
              <a:t> </a:t>
            </a:r>
          </a:p>
          <a:p>
            <a:endParaRPr lang="en-GB" sz="2800" i="1" dirty="0"/>
          </a:p>
          <a:p>
            <a:endParaRPr lang="en-GB" sz="2800" i="1" dirty="0" smtClean="0"/>
          </a:p>
          <a:p>
            <a:endParaRPr lang="en-GB" sz="2800" i="1" dirty="0"/>
          </a:p>
          <a:p>
            <a:endParaRPr lang="en-GB" sz="2800" i="1" dirty="0" smtClean="0"/>
          </a:p>
          <a:p>
            <a:endParaRPr lang="en-GB" sz="2800" i="1" dirty="0"/>
          </a:p>
          <a:p>
            <a:endParaRPr lang="en-GB" sz="2800" i="1" dirty="0" smtClean="0"/>
          </a:p>
          <a:p>
            <a:endParaRPr lang="en-GB" sz="2800" i="1" dirty="0"/>
          </a:p>
          <a:p>
            <a:endParaRPr lang="en-GB" sz="2800" i="1" dirty="0" smtClean="0"/>
          </a:p>
          <a:p>
            <a:endParaRPr lang="en-GB" sz="2400" dirty="0" smtClean="0"/>
          </a:p>
          <a:p>
            <a:r>
              <a:rPr lang="en-GB" sz="2400" dirty="0" smtClean="0"/>
              <a:t>Model separated family = 2 </a:t>
            </a:r>
            <a:r>
              <a:rPr lang="en-GB" sz="2400" dirty="0"/>
              <a:t>children aged 7 and 10, Dad earns male median full time </a:t>
            </a:r>
            <a:r>
              <a:rPr lang="en-GB" sz="2400" dirty="0" smtClean="0"/>
              <a:t>earnings in </a:t>
            </a:r>
            <a:r>
              <a:rPr lang="en-GB" sz="2400" dirty="0"/>
              <a:t>his country and Mum male median full time </a:t>
            </a:r>
            <a:r>
              <a:rPr lang="en-GB" sz="2400" dirty="0" smtClean="0"/>
              <a:t>earnings).</a:t>
            </a:r>
          </a:p>
          <a:p>
            <a:endParaRPr lang="en-GB" sz="1400" dirty="0" smtClean="0"/>
          </a:p>
          <a:p>
            <a:r>
              <a:rPr lang="en-GB" sz="2400" dirty="0" smtClean="0"/>
              <a:t>Source: (3) Preliminary analysis </a:t>
            </a:r>
            <a:r>
              <a:rPr lang="en-GB" sz="2400" dirty="0" err="1" smtClean="0"/>
              <a:t>Hakovirta</a:t>
            </a:r>
            <a:r>
              <a:rPr lang="en-GB" sz="2400" dirty="0" smtClean="0"/>
              <a:t> and Skinner (</a:t>
            </a:r>
            <a:r>
              <a:rPr lang="en-GB" sz="2400" i="1" dirty="0" smtClean="0"/>
              <a:t>forthcoming</a:t>
            </a:r>
            <a:r>
              <a:rPr lang="en-GB" sz="2400" dirty="0" smtClean="0"/>
              <a:t>).</a:t>
            </a:r>
            <a:endParaRPr lang="en-GB" sz="2400" dirty="0"/>
          </a:p>
        </p:txBody>
      </p:sp>
      <p:graphicFrame>
        <p:nvGraphicFramePr>
          <p:cNvPr id="5" name="Chart 4"/>
          <p:cNvGraphicFramePr/>
          <p:nvPr>
            <p:extLst>
              <p:ext uri="{D42A27DB-BD31-4B8C-83A1-F6EECF244321}">
                <p14:modId xmlns:p14="http://schemas.microsoft.com/office/powerpoint/2010/main" val="1614582791"/>
              </p:ext>
            </p:extLst>
          </p:nvPr>
        </p:nvGraphicFramePr>
        <p:xfrm>
          <a:off x="282634" y="3557847"/>
          <a:ext cx="13749250" cy="44556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86603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2"/>
          <p:cNvSpPr txBox="1">
            <a:spLocks/>
          </p:cNvSpPr>
          <p:nvPr/>
        </p:nvSpPr>
        <p:spPr>
          <a:xfrm>
            <a:off x="721360" y="1859281"/>
            <a:ext cx="11840755" cy="7210108"/>
          </a:xfrm>
          <a:prstGeom prst="rect">
            <a:avLst/>
          </a:prstGeom>
        </p:spPr>
      </p:sp>
      <p:sp>
        <p:nvSpPr>
          <p:cNvPr id="10" name="Title 1"/>
          <p:cNvSpPr>
            <a:spLocks noGrp="1"/>
          </p:cNvSpPr>
          <p:nvPr>
            <p:ph type="ctrTitle"/>
          </p:nvPr>
        </p:nvSpPr>
        <p:spPr>
          <a:xfrm>
            <a:off x="611187" y="649031"/>
            <a:ext cx="9185955" cy="1210250"/>
          </a:xfrm>
        </p:spPr>
        <p:txBody>
          <a:bodyPr>
            <a:noAutofit/>
          </a:bodyPr>
          <a:lstStyle/>
          <a:p>
            <a:r>
              <a:rPr lang="en-US" sz="4400" dirty="0" smtClean="0"/>
              <a:t>References </a:t>
            </a:r>
            <a:endParaRPr lang="en-US" sz="4400" dirty="0"/>
          </a:p>
        </p:txBody>
      </p:sp>
      <p:sp>
        <p:nvSpPr>
          <p:cNvPr id="16" name="TextBox 15"/>
          <p:cNvSpPr txBox="1"/>
          <p:nvPr/>
        </p:nvSpPr>
        <p:spPr>
          <a:xfrm>
            <a:off x="983537" y="2437763"/>
            <a:ext cx="11316397" cy="6555641"/>
          </a:xfrm>
          <a:prstGeom prst="rect">
            <a:avLst/>
          </a:prstGeom>
          <a:noFill/>
        </p:spPr>
        <p:txBody>
          <a:bodyPr wrap="square" rtlCol="0">
            <a:spAutoFit/>
          </a:bodyPr>
          <a:lstStyle/>
          <a:p>
            <a:pPr marL="457200" indent="-457200">
              <a:buFont typeface="Arial" panose="020B0604020202020204" pitchFamily="34" charset="0"/>
              <a:buChar char="•"/>
            </a:pPr>
            <a:r>
              <a:rPr lang="en-GB" sz="2800" dirty="0" smtClean="0"/>
              <a:t>1. Skinner</a:t>
            </a:r>
            <a:r>
              <a:rPr lang="en-GB" sz="2800" dirty="0"/>
              <a:t>, C., Meyer, D. R., Cook, K. &amp; Fletcher, M., 1 (2017) Child Maintenance and Social Security Interactions: The Poverty Reduction Effects in Model Lone Parent Families Across four Countries,  JRNL Social Policy. 46, 3, 495-516</a:t>
            </a:r>
            <a:r>
              <a:rPr lang="en-GB" sz="2800" dirty="0" smtClean="0"/>
              <a:t>.</a:t>
            </a:r>
          </a:p>
          <a:p>
            <a:pPr marL="285750" indent="-285750">
              <a:buFont typeface="Arial" panose="020B0604020202020204" pitchFamily="34" charset="0"/>
              <a:buChar char="•"/>
            </a:pPr>
            <a:endParaRPr lang="en-GB" sz="2800" dirty="0"/>
          </a:p>
          <a:p>
            <a:pPr marL="457200" lvl="0" indent="-457200" defTabSz="914400">
              <a:buFont typeface="Arial" panose="020B0604020202020204" pitchFamily="34" charset="0"/>
              <a:buChar char="•"/>
              <a:defRPr/>
            </a:pPr>
            <a:r>
              <a:rPr lang="en-GB" sz="2800" dirty="0"/>
              <a:t>2. </a:t>
            </a:r>
            <a:r>
              <a:rPr lang="en-GB" sz="2800" dirty="0" err="1"/>
              <a:t>Hakovirta</a:t>
            </a:r>
            <a:r>
              <a:rPr lang="en-GB" sz="2800" dirty="0"/>
              <a:t>, M., Skinner, C., </a:t>
            </a:r>
            <a:r>
              <a:rPr lang="en-GB" sz="2800" dirty="0" err="1"/>
              <a:t>Hilamo</a:t>
            </a:r>
            <a:r>
              <a:rPr lang="en-GB" sz="2800" dirty="0"/>
              <a:t>, M., </a:t>
            </a:r>
            <a:r>
              <a:rPr lang="en-GB" sz="2800" dirty="0" err="1"/>
              <a:t>Jokela</a:t>
            </a:r>
            <a:r>
              <a:rPr lang="en-GB" sz="2800" dirty="0"/>
              <a:t>, M. (in press) ‘</a:t>
            </a:r>
            <a:r>
              <a:rPr lang="en-US" sz="2800" dirty="0"/>
              <a:t>Child poverty, child maintenance and interactions with social assistance benefits among lone parent families: a comparative analysis’ </a:t>
            </a:r>
            <a:r>
              <a:rPr lang="en-US" sz="2800" dirty="0" smtClean="0"/>
              <a:t>JRNL Social </a:t>
            </a:r>
            <a:r>
              <a:rPr lang="en-US" sz="2800" dirty="0"/>
              <a:t>Policy 2019</a:t>
            </a:r>
            <a:r>
              <a:rPr lang="en-US" sz="2800" dirty="0" smtClean="0"/>
              <a:t>.</a:t>
            </a:r>
          </a:p>
          <a:p>
            <a:pPr marL="457200" lvl="0" indent="-457200" defTabSz="914400">
              <a:buFont typeface="Arial" panose="020B0604020202020204" pitchFamily="34" charset="0"/>
              <a:buChar char="•"/>
              <a:defRPr/>
            </a:pPr>
            <a:endParaRPr lang="en-GB" sz="2800" dirty="0" smtClean="0"/>
          </a:p>
          <a:p>
            <a:pPr marL="457200" indent="-457200">
              <a:buFont typeface="Arial" panose="020B0604020202020204" pitchFamily="34" charset="0"/>
              <a:buChar char="•"/>
            </a:pPr>
            <a:r>
              <a:rPr lang="en-GB" sz="2800" dirty="0" smtClean="0"/>
              <a:t>3. </a:t>
            </a:r>
            <a:r>
              <a:rPr lang="en-GB" sz="2800" dirty="0" err="1" smtClean="0"/>
              <a:t>Hakovirta</a:t>
            </a:r>
            <a:r>
              <a:rPr lang="en-GB" sz="2800" dirty="0"/>
              <a:t>, M</a:t>
            </a:r>
            <a:r>
              <a:rPr lang="en-GB" sz="2800" dirty="0" smtClean="0"/>
              <a:t>. and </a:t>
            </a:r>
            <a:r>
              <a:rPr lang="en-GB" sz="2800" dirty="0"/>
              <a:t>Skinner, C</a:t>
            </a:r>
            <a:r>
              <a:rPr lang="en-GB" sz="2800" dirty="0" smtClean="0"/>
              <a:t>. (forthcoming) ‘A </a:t>
            </a:r>
            <a:r>
              <a:rPr lang="en-GB" sz="2800" dirty="0"/>
              <a:t>comparative analysis of joint physical custody and child maintenance </a:t>
            </a:r>
            <a:r>
              <a:rPr lang="en-GB" sz="2800" dirty="0" smtClean="0"/>
              <a:t>arrangements’ in </a:t>
            </a:r>
            <a:r>
              <a:rPr lang="en-GB" sz="2800" dirty="0"/>
              <a:t>Laura </a:t>
            </a:r>
            <a:r>
              <a:rPr lang="en-GB" sz="2800" dirty="0" err="1"/>
              <a:t>Bernardi</a:t>
            </a:r>
            <a:r>
              <a:rPr lang="en-GB" sz="2800" dirty="0"/>
              <a:t> &amp; Dimitri </a:t>
            </a:r>
            <a:r>
              <a:rPr lang="en-GB" sz="2800" dirty="0" err="1"/>
              <a:t>Mortelmans</a:t>
            </a:r>
            <a:r>
              <a:rPr lang="en-GB" sz="2800" dirty="0"/>
              <a:t> (eds</a:t>
            </a:r>
            <a:r>
              <a:rPr lang="en-GB" sz="2800" dirty="0" smtClean="0"/>
              <a:t>.) </a:t>
            </a:r>
            <a:r>
              <a:rPr lang="en-US" sz="2800" i="1" dirty="0" smtClean="0"/>
              <a:t>Interdisciplinary </a:t>
            </a:r>
            <a:r>
              <a:rPr lang="en-US" sz="2800" i="1" dirty="0"/>
              <a:t>insights on shared physical </a:t>
            </a:r>
            <a:r>
              <a:rPr lang="en-US" sz="2800" i="1" dirty="0" smtClean="0"/>
              <a:t>custody, </a:t>
            </a:r>
            <a:r>
              <a:rPr lang="en-US" sz="2800" dirty="0" smtClean="0"/>
              <a:t>Springer.</a:t>
            </a:r>
            <a:endParaRPr lang="en-GB" sz="2800" dirty="0"/>
          </a:p>
          <a:p>
            <a:endParaRPr lang="en-GB" sz="2800" dirty="0"/>
          </a:p>
        </p:txBody>
      </p:sp>
    </p:spTree>
    <p:extLst>
      <p:ext uri="{BB962C8B-B14F-4D97-AF65-F5344CB8AC3E}">
        <p14:creationId xmlns:p14="http://schemas.microsoft.com/office/powerpoint/2010/main" val="717851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uoy-powerpoint-standardscreen">
  <a:themeElements>
    <a:clrScheme name="University of York Colour Palette">
      <a:dk1>
        <a:srgbClr val="25303B"/>
      </a:dk1>
      <a:lt1>
        <a:srgbClr val="FFFFFF"/>
      </a:lt1>
      <a:dk2>
        <a:srgbClr val="E3E6E5"/>
      </a:dk2>
      <a:lt2>
        <a:srgbClr val="00627D"/>
      </a:lt2>
      <a:accent1>
        <a:srgbClr val="5AB031"/>
      </a:accent1>
      <a:accent2>
        <a:srgbClr val="9067A9"/>
      </a:accent2>
      <a:accent3>
        <a:srgbClr val="E2388C"/>
      </a:accent3>
      <a:accent4>
        <a:srgbClr val="E62A32"/>
      </a:accent4>
      <a:accent5>
        <a:srgbClr val="F18626"/>
      </a:accent5>
      <a:accent6>
        <a:srgbClr val="00ABAA"/>
      </a:accent6>
      <a:hlink>
        <a:srgbClr val="0096D6"/>
      </a:hlink>
      <a:folHlink>
        <a:srgbClr val="E238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uoy-powerpoint-standardscreen</Template>
  <TotalTime>2189</TotalTime>
  <Words>1471</Words>
  <Application>Microsoft Office PowerPoint</Application>
  <PresentationFormat>Custom</PresentationFormat>
  <Paragraphs>147</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uoy-powerpoint-standardscreen</vt:lpstr>
      <vt:lpstr>Family Complexity: Separated Families &amp; the State </vt:lpstr>
      <vt:lpstr>Separated families &amp; the state</vt:lpstr>
      <vt:lpstr>Complex Separated Families </vt:lpstr>
      <vt:lpstr>1. Who is Child Support for? </vt:lpstr>
      <vt:lpstr>1. Who is Child Support for?</vt:lpstr>
      <vt:lpstr>2. State role re shared care</vt:lpstr>
      <vt:lpstr>2. State role re shared care</vt:lpstr>
      <vt:lpstr>References </vt:lpstr>
    </vt:vector>
  </TitlesOfParts>
  <Company>The University of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Lock</dc:creator>
  <cp:lastModifiedBy>christine skinner</cp:lastModifiedBy>
  <cp:revision>57</cp:revision>
  <dcterms:created xsi:type="dcterms:W3CDTF">2016-10-03T14:02:28Z</dcterms:created>
  <dcterms:modified xsi:type="dcterms:W3CDTF">2019-02-15T10:01:53Z</dcterms:modified>
</cp:coreProperties>
</file>