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8" r:id="rId4"/>
    <p:sldId id="279" r:id="rId5"/>
    <p:sldId id="293" r:id="rId6"/>
    <p:sldId id="277" r:id="rId7"/>
    <p:sldId id="278" r:id="rId8"/>
    <p:sldId id="295" r:id="rId9"/>
    <p:sldId id="296" r:id="rId10"/>
    <p:sldId id="297" r:id="rId11"/>
    <p:sldId id="301" r:id="rId12"/>
    <p:sldId id="302" r:id="rId13"/>
    <p:sldId id="298" r:id="rId14"/>
    <p:sldId id="303" r:id="rId15"/>
    <p:sldId id="276" r:id="rId16"/>
    <p:sldId id="304" r:id="rId17"/>
    <p:sldId id="274" r:id="rId18"/>
  </p:sldIdLst>
  <p:sldSz cx="12993688" cy="9756775"/>
  <p:notesSz cx="6877050" cy="10001250"/>
  <p:defaultTextStyle>
    <a:defPPr>
      <a:defRPr lang="en-US"/>
    </a:defPPr>
    <a:lvl1pPr marL="0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939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9877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9816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9754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9693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9631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9571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9509" algn="l" defTabSz="64993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56"/>
            <p14:sldId id="259"/>
            <p14:sldId id="258"/>
            <p14:sldId id="279"/>
            <p14:sldId id="293"/>
            <p14:sldId id="277"/>
            <p14:sldId id="278"/>
            <p14:sldId id="295"/>
            <p14:sldId id="296"/>
            <p14:sldId id="297"/>
            <p14:sldId id="301"/>
            <p14:sldId id="302"/>
            <p14:sldId id="298"/>
            <p14:sldId id="303"/>
            <p14:sldId id="276"/>
            <p14:sldId id="304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40" autoAdjust="0"/>
  </p:normalViewPr>
  <p:slideViewPr>
    <p:cSldViewPr snapToGrid="0" snapToObjects="1">
      <p:cViewPr>
        <p:scale>
          <a:sx n="50" d="100"/>
          <a:sy n="50" d="100"/>
        </p:scale>
        <p:origin x="-1338" y="354"/>
      </p:cViewPr>
      <p:guideLst>
        <p:guide orient="horz" pos="3073"/>
        <p:guide pos="40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9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D82E7EE-3AAD-45D4-A2E8-BED507D30512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AB0DC386-124B-48B8-86F5-AC8553FB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70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BD47CE5-ADF3-4001-9ECB-A87EAD1DC476}" type="datetimeFigureOut">
              <a:rPr lang="en-GB" smtClean="0"/>
              <a:t>17/06/2019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49942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D628E786-8A70-40AD-9993-73B316D56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2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2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4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0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5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2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7" algn="l" defTabSz="9143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7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 In complex interaction – lone parent entitlement to benefits worked out and in turn then CS amount is calculated.  </a:t>
            </a:r>
          </a:p>
          <a:p>
            <a:endParaRPr lang="en-GB" dirty="0" smtClean="0"/>
          </a:p>
          <a:p>
            <a:r>
              <a:rPr lang="en-GB" dirty="0" smtClean="0"/>
              <a:t>POL abolished </a:t>
            </a:r>
            <a:r>
              <a:rPr lang="en-GB" baseline="0" dirty="0" smtClean="0"/>
              <a:t>CM </a:t>
            </a:r>
            <a:r>
              <a:rPr lang="en-GB" baseline="0" dirty="0" err="1" smtClean="0"/>
              <a:t>guaratee</a:t>
            </a:r>
            <a:r>
              <a:rPr lang="en-GB" baseline="0" dirty="0" smtClean="0"/>
              <a:t> scheme replaced with social security benefits.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LIS analysis UK FIN _DE – SP – AUS</a:t>
            </a:r>
          </a:p>
          <a:p>
            <a:r>
              <a:rPr lang="en-GB" dirty="0" smtClean="0"/>
              <a:t>Other analysis model families – UK US NZ AUS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Poland</a:t>
            </a:r>
            <a:r>
              <a:rPr lang="en-GB" baseline="0" dirty="0" smtClean="0"/>
              <a:t>  from beginning of scheme make non –pay social unacceptable. STIGMATISING approach.</a:t>
            </a:r>
          </a:p>
          <a:p>
            <a:r>
              <a:rPr lang="en-GB" baseline="0" dirty="0" smtClean="0"/>
              <a:t>Criminal offence! 2015 LA@s to add names to National Debt Registry.</a:t>
            </a:r>
          </a:p>
          <a:p>
            <a:r>
              <a:rPr lang="en-GB" baseline="0" dirty="0" smtClean="0"/>
              <a:t>2017 – Language softened and given chance to pay debts.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Estonia – 2016 strong penalties licenses for hunting, gun ownership and car licence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56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5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room</a:t>
            </a:r>
            <a:r>
              <a:rPr lang="en-GB" baseline="0" dirty="0" smtClean="0"/>
              <a:t> for others!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209" indent="-482209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3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209" indent="-482209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3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209" indent="-482209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3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8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GB" sz="2800" dirty="0" smtClean="0"/>
              <a:t>Discussed Re child’s </a:t>
            </a:r>
            <a:r>
              <a:rPr lang="en-GB" sz="2800" dirty="0" smtClean="0">
                <a:solidFill>
                  <a:srgbClr val="FF0000"/>
                </a:solidFill>
              </a:rPr>
              <a:t>STANDARD OF LIVING :</a:t>
            </a:r>
          </a:p>
          <a:p>
            <a:pPr marL="1053434" lvl="0" indent="-342900"/>
            <a:endParaRPr lang="en-GB" sz="2800" dirty="0" smtClean="0"/>
          </a:p>
          <a:p>
            <a:pPr marL="1053434" lvl="0" indent="-342900"/>
            <a:r>
              <a:rPr lang="en-GB" sz="2800" dirty="0" smtClean="0"/>
              <a:t>PROTECT CHILD: From a fall OR to maintain it. </a:t>
            </a:r>
          </a:p>
          <a:p>
            <a:pPr marL="1053434" lvl="0" indent="-342900"/>
            <a:r>
              <a:rPr lang="en-GB" sz="2800" dirty="0" smtClean="0"/>
              <a:t>Could do this different</a:t>
            </a:r>
            <a:r>
              <a:rPr lang="en-GB" sz="2800" baseline="0" dirty="0" smtClean="0"/>
              <a:t> ways – Cost of child table – Index linking CS to cost of living </a:t>
            </a:r>
            <a:endParaRPr lang="en-GB" sz="2800" dirty="0" smtClean="0"/>
          </a:p>
          <a:p>
            <a:pPr marL="1053434" lvl="0" indent="-342900"/>
            <a:r>
              <a:rPr lang="en-GB" sz="2800" dirty="0" smtClean="0"/>
              <a:t>SHARE Parents future prosperity</a:t>
            </a:r>
          </a:p>
          <a:p>
            <a:pPr marL="1967746" lvl="2" indent="-342900"/>
            <a:endParaRPr lang="en-GB" sz="2800" dirty="0" smtClean="0"/>
          </a:p>
          <a:p>
            <a:r>
              <a:rPr lang="en-GB" sz="2800" dirty="0" smtClean="0">
                <a:solidFill>
                  <a:srgbClr val="C00000"/>
                </a:solidFill>
              </a:rPr>
              <a:t>Question – UNCRC and child’s right interpreted</a:t>
            </a:r>
            <a:r>
              <a:rPr lang="en-GB" sz="2800" baseline="0" dirty="0" smtClean="0">
                <a:solidFill>
                  <a:srgbClr val="C00000"/>
                </a:solidFill>
              </a:rPr>
              <a:t> differently: Is it about protection? Or a right to share? </a:t>
            </a:r>
          </a:p>
          <a:p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786-8A70-40AD-9993-73B316D565A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7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4227812"/>
            <a:ext cx="11694319" cy="1626129"/>
          </a:xfrm>
        </p:spPr>
        <p:txBody>
          <a:bodyPr>
            <a:normAutofit/>
          </a:bodyPr>
          <a:lstStyle>
            <a:lvl1pPr>
              <a:defRPr sz="8800" baseline="0"/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25303B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/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FFFFFF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FFFFFF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FFFFFF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FFFFFF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rgbClr val="FFFFFF"/>
                </a:solidFill>
              </a:defRPr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993688" cy="9756775"/>
          </a:xfrm>
        </p:spPr>
        <p:txBody>
          <a:bodyPr anchor="ctr"/>
          <a:lstStyle>
            <a:lvl1pPr marL="0" marR="0" indent="0" algn="ctr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Drag image 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25303B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/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25303B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/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4527" y="2632696"/>
            <a:ext cx="6944830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7" y="3729463"/>
            <a:ext cx="6944830" cy="776598"/>
          </a:xfrm>
        </p:spPr>
        <p:txBody>
          <a:bodyPr>
            <a:normAutofit/>
          </a:bodyPr>
          <a:lstStyle>
            <a:lvl1pPr marL="0" marR="0" indent="0" algn="l" defTabSz="6499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900">
                <a:solidFill>
                  <a:srgbClr val="25303B"/>
                </a:solidFill>
              </a:defRPr>
            </a:lvl1pPr>
            <a:lvl2pPr marL="64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200" cap="none" baseline="0"/>
            </a:lvl1pPr>
            <a:lvl2pPr marL="649939" indent="0">
              <a:buNone/>
              <a:defRPr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9">
              <a:buSzPct val="80000"/>
              <a:buFont typeface="Wingdings" charset="2"/>
              <a:buChar char="§"/>
              <a:defRPr sz="32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1" y="2632077"/>
            <a:ext cx="4345214" cy="6284912"/>
          </a:xfrm>
        </p:spPr>
        <p:txBody>
          <a:bodyPr anchor="ctr">
            <a:normAutofit/>
          </a:bodyPr>
          <a:lstStyle>
            <a:lvl1pPr algn="ctr">
              <a:defRPr sz="32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9" y="4681539"/>
            <a:ext cx="6789737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686" y="3238980"/>
            <a:ext cx="11694319" cy="1626129"/>
          </a:xfrm>
          <a:prstGeom prst="rect">
            <a:avLst/>
          </a:prstGeom>
        </p:spPr>
        <p:txBody>
          <a:bodyPr vert="horz" lIns="129987" tIns="64994" rIns="129987" bIns="64994" rtlCol="0" anchor="ctr">
            <a:normAutofit/>
          </a:bodyPr>
          <a:lstStyle/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686" y="5057137"/>
            <a:ext cx="11694319" cy="962400"/>
          </a:xfrm>
          <a:prstGeom prst="rect">
            <a:avLst/>
          </a:prstGeom>
        </p:spPr>
        <p:txBody>
          <a:bodyPr vert="horz" lIns="129987" tIns="64994" rIns="129987" bIns="64994" rtlCol="0">
            <a:normAutofit/>
          </a:bodyPr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</p:sldLayoutIdLst>
  <p:txStyles>
    <p:titleStyle>
      <a:lvl1pPr algn="l" defTabSz="649939" rtl="0" eaLnBrk="1" latinLnBrk="0" hangingPunct="1">
        <a:spcBef>
          <a:spcPct val="0"/>
        </a:spcBef>
        <a:buNone/>
        <a:defRPr sz="78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649939" rtl="0" eaLnBrk="1" latinLnBrk="0" hangingPunct="1">
        <a:spcBef>
          <a:spcPct val="20000"/>
        </a:spcBef>
        <a:buFont typeface="Arial"/>
        <a:buNone/>
        <a:defRPr sz="48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1056150" indent="-406212" algn="l" defTabSz="649939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846" indent="-324969" algn="l" defTabSz="649939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785" indent="-324969" algn="l" defTabSz="649939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25" indent="-324969" algn="l" defTabSz="649939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662" indent="-324969" algn="l" defTabSz="6499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601" indent="-324969" algn="l" defTabSz="6499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539" indent="-324969" algn="l" defTabSz="6499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479" indent="-324969" algn="l" defTabSz="6499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39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77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816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754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693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631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571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509" algn="l" defTabSz="64993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86" y="2478111"/>
            <a:ext cx="11694319" cy="3862334"/>
          </a:xfrm>
        </p:spPr>
        <p:txBody>
          <a:bodyPr>
            <a:noAutofit/>
          </a:bodyPr>
          <a:lstStyle/>
          <a:p>
            <a:r>
              <a:rPr lang="en-GB" sz="5400" dirty="0"/>
              <a:t>Comparative analysis of child support policies for separated families in times of social change  </a:t>
            </a:r>
            <a:br>
              <a:rPr lang="en-GB" sz="5400" dirty="0"/>
            </a:br>
            <a:endParaRPr lang="en-US" sz="5400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9686" y="6232359"/>
            <a:ext cx="11694319" cy="2839190"/>
          </a:xfrm>
          <a:prstGeom prst="rect">
            <a:avLst/>
          </a:prstGeom>
        </p:spPr>
        <p:txBody>
          <a:bodyPr vert="horz" lIns="129987" tIns="64994" rIns="129987" bIns="64994" rtlCol="0" anchor="ctr">
            <a:normAutofit/>
          </a:bodyPr>
          <a:lstStyle>
            <a:lvl1pPr algn="l" defTabSz="650001" rtl="0" eaLnBrk="1" latinLnBrk="0" hangingPunct="1">
              <a:spcBef>
                <a:spcPct val="0"/>
              </a:spcBef>
              <a:buNone/>
              <a:defRPr sz="8800" b="1" kern="1200" baseline="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3600" dirty="0" smtClean="0"/>
              <a:t>Christine Skinner and Mia </a:t>
            </a:r>
            <a:r>
              <a:rPr lang="en-US" sz="3600" dirty="0" err="1" smtClean="0"/>
              <a:t>Hakovirta</a:t>
            </a:r>
            <a:endParaRPr lang="en-US" sz="3600" dirty="0"/>
          </a:p>
          <a:p>
            <a:endParaRPr lang="en-US" sz="3200" dirty="0"/>
          </a:p>
          <a:p>
            <a:r>
              <a:rPr lang="en-US" sz="1900" dirty="0" smtClean="0"/>
              <a:t>Symposium ‘International Comparative Research on Private State Responsibility for Children in Separated Parent Families’ International Centre for </a:t>
            </a:r>
            <a:r>
              <a:rPr lang="en-US" sz="1900" dirty="0"/>
              <a:t>Socio-Legal Studies’ Heidelberg</a:t>
            </a:r>
            <a:r>
              <a:rPr lang="en-US" sz="1900" dirty="0" smtClean="0"/>
              <a:t>, 15-19 June 2019. 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878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82" y="834559"/>
            <a:ext cx="8862499" cy="860891"/>
          </a:xfrm>
        </p:spPr>
        <p:txBody>
          <a:bodyPr>
            <a:noAutofit/>
          </a:bodyPr>
          <a:lstStyle/>
          <a:p>
            <a:r>
              <a:rPr lang="en-GB" sz="3600" dirty="0" smtClean="0"/>
              <a:t>Child’s </a:t>
            </a:r>
            <a:r>
              <a:rPr lang="en-GB" sz="3600" dirty="0"/>
              <a:t>Rights and Enforcement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5291" y="1997454"/>
            <a:ext cx="11588609" cy="728307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b="1" dirty="0" smtClean="0"/>
              <a:t>Poverty alleviation - Pre 2006</a:t>
            </a:r>
          </a:p>
          <a:p>
            <a:pPr marL="457200" indent="-457200"/>
            <a:r>
              <a:rPr lang="en-GB" dirty="0" smtClean="0"/>
              <a:t>8 Countries important policy principle explicit or implicitly. BEL: DK: FN: DE: POL: NOR: SW &amp; U.S.</a:t>
            </a:r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dirty="0" smtClean="0"/>
              <a:t>Importance related to Advanced and Guaranteed /Child Maintenance schemes in all 4 Nordic countries in the 8  here (all except ICE). </a:t>
            </a:r>
          </a:p>
          <a:p>
            <a:pPr marL="457200" indent="-457200"/>
            <a:endParaRPr lang="en-GB" sz="2000" dirty="0" smtClean="0"/>
          </a:p>
          <a:p>
            <a:pPr marL="457200" indent="-457200"/>
            <a:r>
              <a:rPr lang="en-GB" dirty="0" smtClean="0"/>
              <a:t>BUT unclear – if this principle embedded in interaction between CS with welfare benefits.  Guaranteed/ Advanced maintenance a child poverty measure from public funds</a:t>
            </a:r>
          </a:p>
          <a:p>
            <a:pPr marL="457200" indent="-457200"/>
            <a:endParaRPr lang="en-GB" sz="2000" dirty="0"/>
          </a:p>
          <a:p>
            <a:pPr marL="457200" indent="-457200"/>
            <a:r>
              <a:rPr lang="en-GB" dirty="0" smtClean="0"/>
              <a:t>Only NZ  very clear poverty goal  lies in benefit system not in CS  system. 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endParaRPr lang="en-GB" sz="2100" dirty="0"/>
          </a:p>
          <a:p>
            <a:pPr marL="1513350" lvl="1" indent="-457200"/>
            <a:endParaRPr lang="en-GB" sz="3500" dirty="0" smtClean="0"/>
          </a:p>
        </p:txBody>
      </p:sp>
    </p:spTree>
    <p:extLst>
      <p:ext uri="{BB962C8B-B14F-4D97-AF65-F5344CB8AC3E}">
        <p14:creationId xmlns:p14="http://schemas.microsoft.com/office/powerpoint/2010/main" val="32874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82" y="834559"/>
            <a:ext cx="8862499" cy="860891"/>
          </a:xfrm>
        </p:spPr>
        <p:txBody>
          <a:bodyPr>
            <a:noAutofit/>
          </a:bodyPr>
          <a:lstStyle/>
          <a:p>
            <a:r>
              <a:rPr lang="en-GB" sz="3600" dirty="0" smtClean="0"/>
              <a:t>Child’s </a:t>
            </a:r>
            <a:r>
              <a:rPr lang="en-GB" sz="3600" dirty="0"/>
              <a:t>Rights and Enforcement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5291" y="2286000"/>
            <a:ext cx="11588609" cy="7035421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GB" sz="2800" b="1" dirty="0" smtClean="0"/>
              <a:t>Poverty </a:t>
            </a:r>
            <a:r>
              <a:rPr lang="en-GB" sz="2800" b="1" dirty="0"/>
              <a:t>alleviation </a:t>
            </a:r>
            <a:r>
              <a:rPr lang="en-GB" sz="2800" b="1" dirty="0" smtClean="0"/>
              <a:t>– Post 2006</a:t>
            </a:r>
          </a:p>
          <a:p>
            <a:pPr indent="0">
              <a:buNone/>
            </a:pPr>
            <a:endParaRPr lang="en-GB" sz="2800" b="1" dirty="0" smtClean="0"/>
          </a:p>
          <a:p>
            <a:pPr marL="457200" indent="-457200"/>
            <a:r>
              <a:rPr lang="en-GB" sz="2800" dirty="0" smtClean="0"/>
              <a:t>3 case studies: UK – FR – Poland</a:t>
            </a:r>
          </a:p>
          <a:p>
            <a:pPr marL="457200" indent="-457200"/>
            <a:endParaRPr lang="en-GB" sz="2800" dirty="0" smtClean="0"/>
          </a:p>
          <a:p>
            <a:pPr marL="457200" indent="-457200"/>
            <a:r>
              <a:rPr lang="en-GB" sz="2800" b="1" dirty="0" smtClean="0"/>
              <a:t>UK</a:t>
            </a:r>
            <a:r>
              <a:rPr lang="en-GB" sz="2800" dirty="0" smtClean="0"/>
              <a:t> – Decoupled CS from social security system 2008 </a:t>
            </a:r>
          </a:p>
          <a:p>
            <a:pPr marL="457200" indent="-457200"/>
            <a:endParaRPr lang="en-GB" sz="2800" dirty="0" smtClean="0"/>
          </a:p>
          <a:p>
            <a:pPr marL="457200" indent="-457200"/>
            <a:r>
              <a:rPr lang="en-GB" sz="2800" b="1" dirty="0" smtClean="0"/>
              <a:t>FR </a:t>
            </a:r>
            <a:r>
              <a:rPr lang="en-GB" sz="2800" dirty="0" smtClean="0"/>
              <a:t>– Coupled CS with social security system. And since 2016 become more interested in alleviating poverty among lone parent families.</a:t>
            </a:r>
          </a:p>
          <a:p>
            <a:pPr marL="457200" indent="-457200"/>
            <a:endParaRPr lang="en-GB" sz="2800" dirty="0" smtClean="0"/>
          </a:p>
          <a:p>
            <a:pPr marL="457200" indent="-457200"/>
            <a:r>
              <a:rPr lang="en-GB" sz="2800" b="1" dirty="0" smtClean="0"/>
              <a:t>POL</a:t>
            </a:r>
            <a:r>
              <a:rPr lang="en-GB" sz="2800" dirty="0" smtClean="0"/>
              <a:t> – poverty reduction important pre and post 2006 – highly politicised</a:t>
            </a:r>
          </a:p>
          <a:p>
            <a:pPr marL="1513350" lvl="1" indent="-457200"/>
            <a:r>
              <a:rPr lang="en-GB" sz="2800" dirty="0" smtClean="0"/>
              <a:t>Abolished guaranteed maintenance scheme lone parents 2004</a:t>
            </a:r>
          </a:p>
          <a:p>
            <a:pPr marL="1513350" lvl="1" indent="-457200"/>
            <a:r>
              <a:rPr lang="en-GB" sz="2800" dirty="0" smtClean="0"/>
              <a:t>Replaced it with more benefits to social security system </a:t>
            </a:r>
          </a:p>
          <a:p>
            <a:pPr marL="1513350" lvl="1" indent="-457200"/>
            <a:r>
              <a:rPr lang="en-GB" sz="2800" dirty="0" smtClean="0"/>
              <a:t>Large protest movement among lone parent families</a:t>
            </a:r>
          </a:p>
          <a:p>
            <a:pPr marL="1513350" lvl="1" indent="-457200"/>
            <a:r>
              <a:rPr lang="en-GB" sz="2800" dirty="0" smtClean="0"/>
              <a:t>Reinstated  guaranteed maintenance 2007 (though lesser value).</a:t>
            </a:r>
          </a:p>
          <a:p>
            <a:pPr indent="0">
              <a:buNone/>
            </a:pPr>
            <a:endParaRPr lang="en-GB" sz="2100" dirty="0" smtClean="0"/>
          </a:p>
          <a:p>
            <a:pPr indent="0">
              <a:buNone/>
            </a:pPr>
            <a:endParaRPr lang="en-GB" sz="2100" dirty="0"/>
          </a:p>
          <a:p>
            <a:pPr marL="1513350" lvl="1" indent="-457200"/>
            <a:endParaRPr lang="en-GB" sz="3500" dirty="0" smtClean="0"/>
          </a:p>
        </p:txBody>
      </p:sp>
    </p:spTree>
    <p:extLst>
      <p:ext uri="{BB962C8B-B14F-4D97-AF65-F5344CB8AC3E}">
        <p14:creationId xmlns:p14="http://schemas.microsoft.com/office/powerpoint/2010/main" val="8659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82" y="834559"/>
            <a:ext cx="8862499" cy="860891"/>
          </a:xfrm>
        </p:spPr>
        <p:txBody>
          <a:bodyPr>
            <a:noAutofit/>
          </a:bodyPr>
          <a:lstStyle/>
          <a:p>
            <a:r>
              <a:rPr lang="en-GB" sz="3600" dirty="0" smtClean="0"/>
              <a:t>Child’s </a:t>
            </a:r>
            <a:r>
              <a:rPr lang="en-GB" sz="3600" dirty="0"/>
              <a:t>Rights and Enforcement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5291" y="1931326"/>
            <a:ext cx="11588609" cy="7390095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GB" sz="2100" dirty="0" smtClean="0"/>
          </a:p>
          <a:p>
            <a:pPr indent="0">
              <a:buNone/>
            </a:pPr>
            <a:r>
              <a:rPr lang="en-GB" sz="2800" b="1" dirty="0" smtClean="0"/>
              <a:t>Closely tied to Child’s right is principle of enforcement </a:t>
            </a:r>
          </a:p>
          <a:p>
            <a:pPr indent="0">
              <a:buNone/>
            </a:pPr>
            <a:endParaRPr lang="en-GB" sz="2800" dirty="0" smtClean="0"/>
          </a:p>
          <a:p>
            <a:pPr marL="457200" indent="-457200"/>
            <a:r>
              <a:rPr lang="en-GB" sz="2800" dirty="0" smtClean="0"/>
              <a:t>3 Countries important policy principle (POL : FR: EST) (Court based) </a:t>
            </a:r>
          </a:p>
          <a:p>
            <a:pPr marL="457200" indent="-457200"/>
            <a:endParaRPr lang="en-GB" sz="2800" dirty="0" smtClean="0"/>
          </a:p>
          <a:p>
            <a:pPr marL="457200" indent="-457200"/>
            <a:r>
              <a:rPr lang="en-GB" sz="2800" dirty="0" smtClean="0"/>
              <a:t>Commonly - find better ways to encourage payment – than just punish non-payment.  </a:t>
            </a:r>
          </a:p>
          <a:p>
            <a:pPr marL="457200" indent="-457200"/>
            <a:r>
              <a:rPr lang="en-GB" sz="2800" dirty="0" smtClean="0"/>
              <a:t>FR – now </a:t>
            </a:r>
            <a:r>
              <a:rPr lang="en-GB" sz="2800" dirty="0"/>
              <a:t>s</a:t>
            </a:r>
            <a:r>
              <a:rPr lang="en-GB" sz="2800" dirty="0" smtClean="0"/>
              <a:t>ocial security system could enforce.</a:t>
            </a:r>
          </a:p>
          <a:p>
            <a:pPr marL="457200" indent="-457200"/>
            <a:r>
              <a:rPr lang="en-GB" sz="2800" dirty="0" smtClean="0"/>
              <a:t>POL – v strong  policy reforms:  move from stigmatising to support pay.</a:t>
            </a:r>
          </a:p>
          <a:p>
            <a:pPr marL="457200" indent="-457200"/>
            <a:r>
              <a:rPr lang="en-GB" sz="2800" dirty="0" smtClean="0"/>
              <a:t>EST – more penalties 2015 -  but also bailiffs to surveillance debtor and seize goods if non-pay again. </a:t>
            </a:r>
          </a:p>
          <a:p>
            <a:pPr indent="0">
              <a:buNone/>
            </a:pPr>
            <a:endParaRPr lang="en-GB" sz="2100" dirty="0"/>
          </a:p>
          <a:p>
            <a:pPr marL="1513350" lvl="1" indent="-457200"/>
            <a:endParaRPr lang="en-GB" sz="3500" dirty="0" smtClean="0"/>
          </a:p>
        </p:txBody>
      </p:sp>
    </p:spTree>
    <p:extLst>
      <p:ext uri="{BB962C8B-B14F-4D97-AF65-F5344CB8AC3E}">
        <p14:creationId xmlns:p14="http://schemas.microsoft.com/office/powerpoint/2010/main" val="3355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82" y="834559"/>
            <a:ext cx="8862499" cy="860891"/>
          </a:xfrm>
        </p:spPr>
        <p:txBody>
          <a:bodyPr>
            <a:no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Gender Equality Principle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2057400"/>
            <a:ext cx="11068050" cy="665442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sz="2800" dirty="0"/>
              <a:t>Very few said Gender equality an important policy principle</a:t>
            </a:r>
          </a:p>
          <a:p>
            <a:pPr indent="0">
              <a:buNone/>
            </a:pPr>
            <a:endParaRPr lang="en-GB" sz="2800" b="1" dirty="0" smtClean="0"/>
          </a:p>
          <a:p>
            <a:pPr indent="0">
              <a:buNone/>
            </a:pPr>
            <a:r>
              <a:rPr lang="en-GB" sz="2800" b="1" dirty="0" smtClean="0"/>
              <a:t>Recognition of paternal care:</a:t>
            </a:r>
          </a:p>
          <a:p>
            <a:pPr marL="457200" indent="-457200"/>
            <a:r>
              <a:rPr lang="en-GB" sz="2800" dirty="0" smtClean="0"/>
              <a:t>6 Countries important point of debate: AUS:EST: FIN: SP: NZ: NOR</a:t>
            </a:r>
          </a:p>
          <a:p>
            <a:pPr marL="457200" indent="-457200"/>
            <a:r>
              <a:rPr lang="en-GB" sz="2800" dirty="0" smtClean="0"/>
              <a:t>Most common change were post 2006  and included:</a:t>
            </a:r>
          </a:p>
          <a:p>
            <a:pPr marL="1513350" lvl="1" indent="-457200"/>
            <a:r>
              <a:rPr lang="en-GB" sz="2800" dirty="0" smtClean="0"/>
              <a:t>Waiving CS for low income Dads if contact with kids (AUS)</a:t>
            </a:r>
          </a:p>
          <a:p>
            <a:pPr marL="1513350" lvl="1" indent="-457200"/>
            <a:r>
              <a:rPr lang="en-GB" sz="2800" dirty="0" smtClean="0"/>
              <a:t>Changes in family law re custody / shared care (EST: FIN; SP)</a:t>
            </a:r>
          </a:p>
          <a:p>
            <a:pPr marL="1513350" lvl="1" indent="-457200"/>
            <a:endParaRPr lang="en-GB" sz="2800" dirty="0" smtClean="0"/>
          </a:p>
          <a:p>
            <a:pPr marL="457200" indent="-457200"/>
            <a:r>
              <a:rPr lang="en-GB" sz="2800" dirty="0" smtClean="0"/>
              <a:t>Agency systems tended discuss formula – Court  family law changes.</a:t>
            </a:r>
          </a:p>
          <a:p>
            <a:pPr marL="457200" indent="-457200"/>
            <a:r>
              <a:rPr lang="en-GB" sz="2800" dirty="0" smtClean="0"/>
              <a:t>Whilst other countries might account for shared care,  these 6 said  important principle for current debate</a:t>
            </a:r>
          </a:p>
          <a:p>
            <a:pPr indent="0">
              <a:buNone/>
            </a:pPr>
            <a:endParaRPr lang="en-GB" sz="2000" dirty="0"/>
          </a:p>
          <a:p>
            <a:pPr lvl="1"/>
            <a:endParaRPr lang="en-GB" sz="3200" dirty="0" smtClean="0"/>
          </a:p>
          <a:p>
            <a:pPr lvl="1"/>
            <a:endParaRPr lang="en-GB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1" y="7330696"/>
            <a:ext cx="47069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ender e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69" y="7191376"/>
            <a:ext cx="4706937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82" y="834559"/>
            <a:ext cx="8862499" cy="860891"/>
          </a:xfrm>
        </p:spPr>
        <p:txBody>
          <a:bodyPr>
            <a:no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Gender Equality Principle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1682" y="2228850"/>
            <a:ext cx="11512409" cy="668655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GB" sz="2800" b="1" dirty="0" smtClean="0"/>
              <a:t>Recognition of maternal income and employment: 3 Countries </a:t>
            </a:r>
            <a:r>
              <a:rPr lang="en-GB" sz="2800" dirty="0" smtClean="0"/>
              <a:t>.</a:t>
            </a:r>
          </a:p>
          <a:p>
            <a:pPr indent="0">
              <a:buNone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NZ</a:t>
            </a:r>
            <a:r>
              <a:rPr lang="en-GB" sz="2800" dirty="0" smtClean="0"/>
              <a:t> always an important principle from beginning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AUS</a:t>
            </a:r>
            <a:r>
              <a:rPr lang="en-GB" sz="2800" dirty="0" smtClean="0"/>
              <a:t> 2008 – debates produced Incomes Share Formula = Both parents’ liable.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NOR</a:t>
            </a:r>
            <a:r>
              <a:rPr lang="en-GB" sz="2800" dirty="0" smtClean="0"/>
              <a:t> – Both parents equal responsibility to pay and care. V. Strong position:</a:t>
            </a:r>
          </a:p>
          <a:p>
            <a:pPr marL="151335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If mum’s not working  - CS calculated on her imputed earnings.</a:t>
            </a:r>
          </a:p>
          <a:p>
            <a:pPr marL="151335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Reason ‘protect Dad’s from undue costs’. </a:t>
            </a:r>
          </a:p>
          <a:p>
            <a:pPr marL="1513350" lvl="1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Encourage maternal employment</a:t>
            </a:r>
          </a:p>
          <a:p>
            <a:pPr marL="151335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indent="0">
              <a:buNone/>
            </a:pPr>
            <a:r>
              <a:rPr lang="en-GB" sz="2800" dirty="0" smtClean="0"/>
              <a:t>NB: 6 countries routinely count maternal INC in CS </a:t>
            </a:r>
          </a:p>
          <a:p>
            <a:pPr indent="0">
              <a:buNone/>
            </a:pPr>
            <a:r>
              <a:rPr lang="en-GB" sz="2800" dirty="0" smtClean="0"/>
              <a:t>AUS: NOR: BEL: FR: FN: SW.</a:t>
            </a:r>
          </a:p>
        </p:txBody>
      </p:sp>
    </p:spTree>
    <p:extLst>
      <p:ext uri="{BB962C8B-B14F-4D97-AF65-F5344CB8AC3E}">
        <p14:creationId xmlns:p14="http://schemas.microsoft.com/office/powerpoint/2010/main" val="2475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13" y="577642"/>
            <a:ext cx="6944830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4726" y="1962150"/>
            <a:ext cx="11464268" cy="704850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sz="4200" b="1" dirty="0" smtClean="0"/>
              <a:t>Policy Principles:</a:t>
            </a:r>
          </a:p>
          <a:p>
            <a:pPr indent="0">
              <a:buNone/>
            </a:pPr>
            <a:endParaRPr lang="en-US" sz="3300" b="1" dirty="0" smtClean="0"/>
          </a:p>
          <a:p>
            <a:pPr marL="457200" indent="-457200"/>
            <a:r>
              <a:rPr lang="en-US" sz="3300" b="1" dirty="0" smtClean="0"/>
              <a:t>Parental Duty &amp; Child’s Rights:</a:t>
            </a:r>
          </a:p>
          <a:p>
            <a:pPr marL="1513350" lvl="1" indent="-457200">
              <a:lnSpc>
                <a:spcPct val="120000"/>
              </a:lnSpc>
            </a:pPr>
            <a:r>
              <a:rPr lang="en-US" sz="3300" dirty="0" smtClean="0"/>
              <a:t>but expressed different types of duty/principles (protect child – OR child share standard of living)</a:t>
            </a:r>
          </a:p>
          <a:p>
            <a:pPr marL="457200" indent="-457200"/>
            <a:endParaRPr lang="en-US" sz="3300" b="1" dirty="0" smtClean="0"/>
          </a:p>
          <a:p>
            <a:pPr marL="457200" indent="-457200"/>
            <a:r>
              <a:rPr lang="en-US" sz="3300" b="1" dirty="0" smtClean="0"/>
              <a:t>Poverty Alleviation:</a:t>
            </a:r>
          </a:p>
          <a:p>
            <a:pPr marL="1513350" lvl="1" indent="-457200"/>
            <a:r>
              <a:rPr lang="en-US" sz="3300" dirty="0" smtClean="0"/>
              <a:t>Not always explicit principle (only 8/15 mentioned it important)</a:t>
            </a:r>
          </a:p>
          <a:p>
            <a:pPr marL="1513350" lvl="1" indent="-457200"/>
            <a:r>
              <a:rPr lang="en-US" sz="3300" dirty="0" smtClean="0"/>
              <a:t>Tied up Advanced/Guaranteed Maintenance (Nordic countries) and interaction with Social Security systems.</a:t>
            </a:r>
          </a:p>
          <a:p>
            <a:pPr marL="1513350" lvl="1" indent="-457200"/>
            <a:r>
              <a:rPr lang="en-US" sz="3300" dirty="0" smtClean="0"/>
              <a:t>Contrast case studies </a:t>
            </a:r>
          </a:p>
          <a:p>
            <a:pPr marL="2082046" lvl="2" indent="-457200"/>
            <a:r>
              <a:rPr lang="en-US" dirty="0" smtClean="0"/>
              <a:t>UK decoupled CS;  FR coupled with </a:t>
            </a:r>
            <a:r>
              <a:rPr lang="en-US" dirty="0" err="1" smtClean="0"/>
              <a:t>Soc</a:t>
            </a:r>
            <a:r>
              <a:rPr lang="en-US" dirty="0" smtClean="0"/>
              <a:t> Sec systems; </a:t>
            </a:r>
          </a:p>
          <a:p>
            <a:pPr marL="2082046" lvl="2" indent="-457200"/>
            <a:r>
              <a:rPr lang="en-US" dirty="0" smtClean="0"/>
              <a:t>POL failed abolish guaranteed maintenance scheme.</a:t>
            </a:r>
          </a:p>
          <a:p>
            <a:pPr marL="457200" indent="-457200"/>
            <a:r>
              <a:rPr lang="en-US" sz="3300" b="1" dirty="0" smtClean="0"/>
              <a:t>Enforcement:</a:t>
            </a:r>
          </a:p>
          <a:p>
            <a:pPr marL="1513350" lvl="1" indent="-457200"/>
            <a:r>
              <a:rPr lang="en-US" sz="3300" dirty="0" smtClean="0"/>
              <a:t>Stronger punitive measures important 3/15 countries – but muted by encouraging repay debts</a:t>
            </a:r>
            <a:endParaRPr lang="en-US" sz="3300" dirty="0"/>
          </a:p>
          <a:p>
            <a:pPr marL="457200" indent="-457200"/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6254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13" y="577642"/>
            <a:ext cx="6944830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4726" y="1981200"/>
            <a:ext cx="11464268" cy="680347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dirty="0" smtClean="0"/>
              <a:t>Gender Equality</a:t>
            </a:r>
          </a:p>
          <a:p>
            <a:pPr indent="0">
              <a:buNone/>
            </a:pPr>
            <a:endParaRPr lang="en-US" b="1" dirty="0" smtClean="0"/>
          </a:p>
          <a:p>
            <a:pPr marL="457200" indent="-457200"/>
            <a:r>
              <a:rPr lang="en-US" sz="2800" dirty="0" smtClean="0"/>
              <a:t>Less important principle than might think (6/15 countries) </a:t>
            </a:r>
          </a:p>
          <a:p>
            <a:pPr marL="457200" indent="-457200"/>
            <a:r>
              <a:rPr lang="en-US" sz="2800" dirty="0" smtClean="0"/>
              <a:t>Court based CS systems:</a:t>
            </a:r>
          </a:p>
          <a:p>
            <a:pPr marL="1513350" lvl="1" indent="-457200"/>
            <a:r>
              <a:rPr lang="en-US" sz="2800" dirty="0" smtClean="0"/>
              <a:t>Expressed in Family Law more recently re custody/divorce proceedings</a:t>
            </a:r>
          </a:p>
          <a:p>
            <a:pPr marL="457200" indent="-457200"/>
            <a:r>
              <a:rPr lang="en-US" sz="2800" dirty="0" smtClean="0"/>
              <a:t>Agency based systems:</a:t>
            </a:r>
          </a:p>
          <a:p>
            <a:pPr marL="1513350" lvl="1" indent="-457200"/>
            <a:r>
              <a:rPr lang="en-US" sz="2800" dirty="0" smtClean="0"/>
              <a:t>discussed changes to formula. </a:t>
            </a:r>
          </a:p>
          <a:p>
            <a:pPr marL="1513350" lvl="1" indent="-457200"/>
            <a:r>
              <a:rPr lang="en-US" sz="2800" dirty="0" smtClean="0"/>
              <a:t>NOR stands out re behavioral manipulation of mothers</a:t>
            </a:r>
          </a:p>
          <a:p>
            <a:pPr marL="1513350" lvl="1" indent="-457200"/>
            <a:endParaRPr lang="en-US" sz="2800" dirty="0"/>
          </a:p>
          <a:p>
            <a:pPr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6994525"/>
            <a:ext cx="47069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595" y="466184"/>
            <a:ext cx="8308117" cy="10967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Questions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80595" y="2000250"/>
            <a:ext cx="11597155" cy="739139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UNCRC </a:t>
            </a:r>
            <a:r>
              <a:rPr lang="en-GB" sz="2800" b="1" dirty="0" smtClean="0">
                <a:solidFill>
                  <a:schemeClr val="tx1"/>
                </a:solidFill>
              </a:rPr>
              <a:t>and belief in  </a:t>
            </a:r>
            <a:r>
              <a:rPr lang="en-GB" sz="2800" b="1" dirty="0">
                <a:solidFill>
                  <a:schemeClr val="tx1"/>
                </a:solidFill>
              </a:rPr>
              <a:t>child’s right </a:t>
            </a:r>
            <a:r>
              <a:rPr lang="en-GB" sz="2800" b="1" dirty="0" smtClean="0">
                <a:solidFill>
                  <a:schemeClr val="tx1"/>
                </a:solidFill>
              </a:rPr>
              <a:t>common BUT interpreted </a:t>
            </a:r>
            <a:r>
              <a:rPr lang="en-GB" sz="2800" b="1" dirty="0">
                <a:solidFill>
                  <a:schemeClr val="tx1"/>
                </a:solidFill>
              </a:rPr>
              <a:t>differently</a:t>
            </a:r>
            <a:r>
              <a:rPr lang="en-GB" sz="2800" b="1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/>
            <a:r>
              <a:rPr lang="en-GB" sz="2800" dirty="0" smtClean="0">
                <a:solidFill>
                  <a:srgbClr val="FF0000"/>
                </a:solidFill>
              </a:rPr>
              <a:t>Is </a:t>
            </a:r>
            <a:r>
              <a:rPr lang="en-GB" sz="2800" dirty="0">
                <a:solidFill>
                  <a:srgbClr val="FF0000"/>
                </a:solidFill>
              </a:rPr>
              <a:t>it about </a:t>
            </a:r>
            <a:r>
              <a:rPr lang="en-GB" sz="2800" dirty="0"/>
              <a:t>protection? Or a </a:t>
            </a:r>
            <a:r>
              <a:rPr lang="en-GB" sz="2800" dirty="0" smtClean="0"/>
              <a:t>right </a:t>
            </a:r>
            <a:r>
              <a:rPr lang="en-GB" sz="2800" dirty="0"/>
              <a:t>to share? </a:t>
            </a:r>
          </a:p>
          <a:p>
            <a:pPr indent="0">
              <a:buNone/>
            </a:pPr>
            <a:endParaRPr lang="en-AU" sz="1800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AU" sz="2800" b="1" dirty="0" smtClean="0">
                <a:solidFill>
                  <a:schemeClr val="tx1"/>
                </a:solidFill>
              </a:rPr>
              <a:t>Is poverty reduction a common principle of CS? </a:t>
            </a:r>
          </a:p>
          <a:p>
            <a:pPr marL="457200" indent="-457200"/>
            <a:r>
              <a:rPr lang="en-AU" sz="2800" dirty="0" smtClean="0">
                <a:solidFill>
                  <a:srgbClr val="FF0000"/>
                </a:solidFill>
              </a:rPr>
              <a:t>Not really </a:t>
            </a:r>
            <a:r>
              <a:rPr lang="en-AU" sz="2800" dirty="0" smtClean="0">
                <a:solidFill>
                  <a:schemeClr val="tx1"/>
                </a:solidFill>
              </a:rPr>
              <a:t>- tied up in complex ways with Guaranteed and Advanced child maintenance schemes and in interactions with social security systems.</a:t>
            </a:r>
          </a:p>
          <a:p>
            <a:pPr marL="457200" indent="-457200"/>
            <a:r>
              <a:rPr lang="en-AU" sz="2800" dirty="0" smtClean="0">
                <a:solidFill>
                  <a:srgbClr val="FF0000"/>
                </a:solidFill>
              </a:rPr>
              <a:t>Responsibility fluid </a:t>
            </a:r>
            <a:r>
              <a:rPr lang="en-AU" sz="2800" dirty="0" smtClean="0">
                <a:solidFill>
                  <a:schemeClr val="tx1"/>
                </a:solidFill>
              </a:rPr>
              <a:t>– move back and forward between social </a:t>
            </a:r>
            <a:r>
              <a:rPr lang="en-AU" sz="2800" dirty="0">
                <a:solidFill>
                  <a:schemeClr val="tx1"/>
                </a:solidFill>
              </a:rPr>
              <a:t>s</a:t>
            </a:r>
            <a:r>
              <a:rPr lang="en-AU" sz="2800" dirty="0" smtClean="0">
                <a:solidFill>
                  <a:schemeClr val="tx1"/>
                </a:solidFill>
              </a:rPr>
              <a:t>ecurity and CS schemes. </a:t>
            </a:r>
          </a:p>
          <a:p>
            <a:pPr marL="457200" indent="-457200"/>
            <a:r>
              <a:rPr lang="en-AU" sz="2800" dirty="0" smtClean="0">
                <a:solidFill>
                  <a:srgbClr val="FF0000"/>
                </a:solidFill>
              </a:rPr>
              <a:t>What are commonalities </a:t>
            </a:r>
            <a:r>
              <a:rPr lang="en-AU" sz="2800" dirty="0" smtClean="0">
                <a:solidFill>
                  <a:schemeClr val="tx1"/>
                </a:solidFill>
              </a:rPr>
              <a:t>– if any – among advanced and guaranteed schemes?</a:t>
            </a:r>
          </a:p>
          <a:p>
            <a:pPr indent="0">
              <a:buNone/>
            </a:pPr>
            <a:endParaRPr lang="en-AU" sz="1800" dirty="0" smtClean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AU" sz="2800" b="1" dirty="0" smtClean="0">
                <a:solidFill>
                  <a:schemeClr val="tx1"/>
                </a:solidFill>
              </a:rPr>
              <a:t>Is gender equality an emerging common principle?</a:t>
            </a:r>
          </a:p>
          <a:p>
            <a:pPr marL="457200" indent="-457200"/>
            <a:r>
              <a:rPr lang="en-AU" sz="2800" dirty="0" smtClean="0">
                <a:solidFill>
                  <a:schemeClr val="tx1"/>
                </a:solidFill>
              </a:rPr>
              <a:t> </a:t>
            </a:r>
            <a:r>
              <a:rPr lang="en-AU" sz="2800" dirty="0" smtClean="0">
                <a:solidFill>
                  <a:srgbClr val="FF0000"/>
                </a:solidFill>
              </a:rPr>
              <a:t>Not really </a:t>
            </a:r>
            <a:r>
              <a:rPr lang="en-AU" sz="2800" dirty="0" smtClean="0">
                <a:solidFill>
                  <a:schemeClr val="tx1"/>
                </a:solidFill>
              </a:rPr>
              <a:t>– but we know not just about shared care </a:t>
            </a:r>
          </a:p>
          <a:p>
            <a:pPr marL="457200" indent="-457200"/>
            <a:r>
              <a:rPr lang="en-AU" sz="2800" dirty="0" smtClean="0">
                <a:solidFill>
                  <a:srgbClr val="FF0000"/>
                </a:solidFill>
              </a:rPr>
              <a:t>Need to know </a:t>
            </a:r>
            <a:r>
              <a:rPr lang="en-AU" sz="2800" dirty="0" smtClean="0">
                <a:solidFill>
                  <a:schemeClr val="tx1"/>
                </a:solidFill>
              </a:rPr>
              <a:t>how GE expressed, what happening , where, why and to what effect?</a:t>
            </a:r>
          </a:p>
        </p:txBody>
      </p:sp>
    </p:spTree>
    <p:extLst>
      <p:ext uri="{BB962C8B-B14F-4D97-AF65-F5344CB8AC3E}">
        <p14:creationId xmlns:p14="http://schemas.microsoft.com/office/powerpoint/2010/main" val="12157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444" y="1019050"/>
            <a:ext cx="6944830" cy="109676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0920" y="6669506"/>
            <a:ext cx="5342023" cy="2559255"/>
          </a:xfrm>
        </p:spPr>
        <p:txBody>
          <a:bodyPr>
            <a:normAutofit/>
          </a:bodyPr>
          <a:lstStyle/>
          <a:p>
            <a:r>
              <a:rPr lang="en-US" dirty="0" smtClean="0"/>
              <a:t>The issue </a:t>
            </a:r>
          </a:p>
          <a:p>
            <a:r>
              <a:rPr lang="en-US" dirty="0" smtClean="0"/>
              <a:t>Analytical Approach </a:t>
            </a:r>
          </a:p>
          <a:p>
            <a:r>
              <a:rPr lang="en-US" dirty="0" smtClean="0"/>
              <a:t>Findings </a:t>
            </a:r>
          </a:p>
          <a:p>
            <a:r>
              <a:rPr lang="en-US" dirty="0" smtClean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7710" y="2443689"/>
            <a:ext cx="616586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UNCRC Article 27 (4) states:</a:t>
            </a:r>
          </a:p>
          <a:p>
            <a:endParaRPr lang="en-GB" b="1" dirty="0" smtClean="0"/>
          </a:p>
          <a:p>
            <a:r>
              <a:rPr lang="en-GB" b="1" dirty="0"/>
              <a:t>‘</a:t>
            </a:r>
            <a:r>
              <a:rPr lang="en-GB" sz="3200" b="1" i="1" dirty="0"/>
              <a:t>State Parties shall take all appropriate measures to secure the recovery of maintenance for the child from the parents or other persons having financial responsibility for that child</a:t>
            </a:r>
            <a:r>
              <a:rPr lang="en-GB" sz="3200" b="1" i="1" dirty="0" smtClean="0"/>
              <a:t>.’</a:t>
            </a:r>
          </a:p>
          <a:p>
            <a:endParaRPr lang="en-GB" sz="3200" b="1" i="1" dirty="0"/>
          </a:p>
          <a:p>
            <a:r>
              <a:rPr lang="en-GB" sz="3200" dirty="0" smtClean="0"/>
              <a:t>States have a moral, legal and institutional duty to recover child maintenance.</a:t>
            </a:r>
            <a:endParaRPr lang="en-GB" sz="3200" dirty="0"/>
          </a:p>
          <a:p>
            <a:endParaRPr lang="en-GB" sz="3200" i="1" dirty="0" smtClean="0"/>
          </a:p>
        </p:txBody>
      </p:sp>
      <p:pic>
        <p:nvPicPr>
          <p:cNvPr id="3075" name="Picture 3" descr="C:\Users\christine\Pictures\IMG_090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4" y="2286000"/>
            <a:ext cx="5828977" cy="39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527" y="823848"/>
            <a:ext cx="6944830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4527" y="1952146"/>
            <a:ext cx="11446073" cy="717820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b="1" dirty="0" smtClean="0"/>
              <a:t>Social change </a:t>
            </a:r>
            <a:r>
              <a:rPr lang="en-US" dirty="0" smtClean="0"/>
              <a:t>– How to determine child support liabilities in in context of the social norm of gender equality in intact families?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D</a:t>
            </a:r>
            <a:r>
              <a:rPr lang="en-US" dirty="0" smtClean="0"/>
              <a:t>etermine accurate/standard amounts child support systems must:</a:t>
            </a:r>
          </a:p>
          <a:p>
            <a:pPr marL="457156" indent="-457156"/>
            <a:r>
              <a:rPr lang="en-US" dirty="0" smtClean="0"/>
              <a:t>Track the whereabouts of both parents and children.</a:t>
            </a:r>
          </a:p>
          <a:p>
            <a:pPr marL="457156" indent="-457156"/>
            <a:r>
              <a:rPr lang="en-US" dirty="0" smtClean="0"/>
              <a:t>Track at least one, if not both parents’ employment and earnings.</a:t>
            </a:r>
          </a:p>
          <a:p>
            <a:pPr marL="457156" indent="-457156"/>
            <a:r>
              <a:rPr lang="en-US" dirty="0" smtClean="0"/>
              <a:t>Track social assistance benefit receipt of both parents’ .</a:t>
            </a:r>
          </a:p>
          <a:p>
            <a:pPr marL="457156" indent="-457156"/>
            <a:endParaRPr lang="en-US" dirty="0"/>
          </a:p>
          <a:p>
            <a:pPr indent="0">
              <a:buNone/>
            </a:pPr>
            <a:r>
              <a:rPr lang="en-US" dirty="0" smtClean="0"/>
              <a:t>This can last possibly all of a child’s childhood</a:t>
            </a:r>
            <a:r>
              <a:rPr lang="en-US" dirty="0"/>
              <a:t> </a:t>
            </a:r>
            <a:r>
              <a:rPr lang="en-US" dirty="0" smtClean="0"/>
              <a:t>– and changes must therefore be tracked over many years.  </a:t>
            </a:r>
          </a:p>
          <a:p>
            <a:pPr indent="0">
              <a:buNone/>
            </a:pPr>
            <a:r>
              <a:rPr lang="en-US" dirty="0" smtClean="0"/>
              <a:t>In addition ……</a:t>
            </a:r>
          </a:p>
          <a:p>
            <a:pPr marL="457156" indent="-457156"/>
            <a:endParaRPr lang="en-US" dirty="0" smtClean="0"/>
          </a:p>
          <a:p>
            <a:pPr marL="457156" indent="-457156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3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527" y="823848"/>
            <a:ext cx="6944830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The Issue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4275" y="1920615"/>
            <a:ext cx="11737074" cy="7455397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dirty="0" smtClean="0"/>
              <a:t>Policies must also surveillance relationships and changes over time: </a:t>
            </a:r>
          </a:p>
          <a:p>
            <a:pPr marL="457156" indent="-457156"/>
            <a:r>
              <a:rPr lang="en-US" dirty="0" smtClean="0"/>
              <a:t>Track </a:t>
            </a:r>
            <a:r>
              <a:rPr lang="en-US" dirty="0"/>
              <a:t>the level of care shared between parents.</a:t>
            </a:r>
          </a:p>
          <a:p>
            <a:pPr marL="457156" indent="-457156"/>
            <a:r>
              <a:rPr lang="en-US" dirty="0"/>
              <a:t>Track </a:t>
            </a:r>
            <a:r>
              <a:rPr lang="en-US" dirty="0" smtClean="0"/>
              <a:t>the </a:t>
            </a:r>
            <a:r>
              <a:rPr lang="en-US" dirty="0"/>
              <a:t>parent with the liability – or track both parents if they both have a liability – </a:t>
            </a:r>
            <a:r>
              <a:rPr lang="en-US" dirty="0" smtClean="0"/>
              <a:t>whether they have</a:t>
            </a:r>
            <a:r>
              <a:rPr lang="en-US" dirty="0"/>
              <a:t>:</a:t>
            </a:r>
          </a:p>
          <a:p>
            <a:pPr marL="1513306" lvl="1" indent="-457156"/>
            <a:r>
              <a:rPr lang="en-US" sz="3200" dirty="0"/>
              <a:t>A new partner</a:t>
            </a:r>
          </a:p>
          <a:p>
            <a:pPr marL="1513306" lvl="1" indent="-457156"/>
            <a:r>
              <a:rPr lang="en-US" sz="3200" dirty="0"/>
              <a:t>A new </a:t>
            </a:r>
            <a:r>
              <a:rPr lang="en-US" sz="3200" dirty="0" smtClean="0"/>
              <a:t>child</a:t>
            </a:r>
          </a:p>
          <a:p>
            <a:pPr marL="457156" indent="-457156"/>
            <a:r>
              <a:rPr lang="en-US" dirty="0" smtClean="0"/>
              <a:t>Policies are therefore firmly embedded in shifting social norms re - family practices and gender division of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</a:p>
          <a:p>
            <a:pPr marL="457156" indent="-457156"/>
            <a:r>
              <a:rPr lang="en-US" dirty="0" smtClean="0"/>
              <a:t>But must track relationships both inside AND outside the focal child’s household. DOUBLE TASK</a:t>
            </a:r>
          </a:p>
          <a:p>
            <a:pPr marL="457156" indent="-457156"/>
            <a:r>
              <a:rPr lang="en-US" dirty="0" smtClean="0"/>
              <a:t>CS policies also sit at the fulcrum of change when obligations to kin are questioned, rejected or renewed post separation. </a:t>
            </a:r>
          </a:p>
        </p:txBody>
      </p:sp>
    </p:spTree>
    <p:extLst>
      <p:ext uri="{BB962C8B-B14F-4D97-AF65-F5344CB8AC3E}">
        <p14:creationId xmlns:p14="http://schemas.microsoft.com/office/powerpoint/2010/main" val="4993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527" y="823848"/>
            <a:ext cx="6944830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83710" y="2169994"/>
            <a:ext cx="11089240" cy="631185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5400" b="1" dirty="0" smtClean="0"/>
              <a:t>BIG:</a:t>
            </a:r>
          </a:p>
          <a:p>
            <a:pPr marL="457156" indent="-457156"/>
            <a:r>
              <a:rPr lang="en-US" sz="3600" b="1" dirty="0" smtClean="0"/>
              <a:t>How well are child support policies reacting to such social changes?</a:t>
            </a:r>
          </a:p>
          <a:p>
            <a:pPr marL="457156" indent="-457156"/>
            <a:r>
              <a:rPr lang="en-US" sz="3600" b="1" dirty="0" smtClean="0"/>
              <a:t>How far are they driving some social changes in post separation families? </a:t>
            </a:r>
          </a:p>
          <a:p>
            <a:pPr marL="457156" indent="-457156"/>
            <a:endParaRPr lang="en-US" sz="3600" b="1" dirty="0" smtClean="0"/>
          </a:p>
          <a:p>
            <a:pPr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Smaller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manageable question:</a:t>
            </a:r>
          </a:p>
          <a:p>
            <a:pPr marL="457156" indent="-457156"/>
            <a:r>
              <a:rPr lang="en-US" sz="3600" b="1" dirty="0" smtClean="0">
                <a:solidFill>
                  <a:srgbClr val="C00000"/>
                </a:solidFill>
              </a:rPr>
              <a:t>How do CS systems consider gender equality as an important policy principle</a:t>
            </a:r>
            <a:r>
              <a:rPr lang="en-US" b="1" dirty="0" smtClean="0">
                <a:solidFill>
                  <a:srgbClr val="C00000"/>
                </a:solidFill>
              </a:rPr>
              <a:t>?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754" y="858489"/>
            <a:ext cx="6944830" cy="10967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Analytical Approach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74725" y="2415656"/>
            <a:ext cx="10844236" cy="65645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comparative study 15 countries (</a:t>
            </a:r>
            <a:r>
              <a:rPr lang="en-US" dirty="0" err="1" smtClean="0"/>
              <a:t>Hakovirta</a:t>
            </a:r>
            <a:r>
              <a:rPr lang="en-US" dirty="0" smtClean="0"/>
              <a:t> 2017).</a:t>
            </a:r>
          </a:p>
          <a:p>
            <a:r>
              <a:rPr lang="en-US" dirty="0" smtClean="0"/>
              <a:t>National experts’ responses to questionnaire.</a:t>
            </a:r>
          </a:p>
          <a:p>
            <a:r>
              <a:rPr lang="en-US" dirty="0" smtClean="0"/>
              <a:t>Analysis here – looks at one aspect of that data:</a:t>
            </a:r>
          </a:p>
          <a:p>
            <a:pPr lvl="1"/>
            <a:r>
              <a:rPr lang="en-US" sz="3200" dirty="0" smtClean="0"/>
              <a:t>The key policy principles as identified by informants, and how changed (2006-2017).</a:t>
            </a:r>
          </a:p>
          <a:p>
            <a:pPr lvl="1"/>
            <a:r>
              <a:rPr lang="en-US" sz="3200" dirty="0" smtClean="0"/>
              <a:t>This is qualitative data – not administrative data.</a:t>
            </a:r>
          </a:p>
          <a:p>
            <a:pPr lvl="1"/>
            <a:r>
              <a:rPr lang="en-US" sz="3200" dirty="0" smtClean="0"/>
              <a:t>Analysis of informants perspectives on what is important.</a:t>
            </a:r>
          </a:p>
          <a:p>
            <a:pPr lvl="1"/>
            <a:endParaRPr lang="en-US" sz="3200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  - insider perspective and interpretation of policy 	principles. </a:t>
            </a:r>
          </a:p>
          <a:p>
            <a:r>
              <a:rPr lang="en-US" b="1" dirty="0" smtClean="0"/>
              <a:t>Disadvantage</a:t>
            </a:r>
            <a:r>
              <a:rPr lang="en-US" dirty="0" smtClean="0"/>
              <a:t> – not every detailed aspect of systems are covered.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findings are therefore ‘emergent policy principles’ from a 	comparative analysis of informants accounts.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are interested in how countries compare, not within 	individual countries.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AppData\Local\Microsoft\Windows\Temporary Internet Files\Content.IE5\IFMDAZJ1\icon%20officer_1_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992" y="6876079"/>
            <a:ext cx="2880697" cy="28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20" y="847184"/>
            <a:ext cx="8411344" cy="1096767"/>
          </a:xfrm>
        </p:spPr>
        <p:txBody>
          <a:bodyPr>
            <a:noAutofit/>
          </a:bodyPr>
          <a:lstStyle/>
          <a:p>
            <a:r>
              <a:rPr lang="en-US" sz="4800" dirty="0" smtClean="0"/>
              <a:t>Findings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5291" y="2506203"/>
            <a:ext cx="10578615" cy="6815218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en-GB" sz="3800" dirty="0" smtClean="0"/>
              <a:t>Countries are grouped according to the main locus of responsibility for calculating </a:t>
            </a:r>
            <a:r>
              <a:rPr lang="en-GB" sz="3800" dirty="0" smtClean="0">
                <a:solidFill>
                  <a:srgbClr val="C00000"/>
                </a:solidFill>
              </a:rPr>
              <a:t>FORMAL</a:t>
            </a:r>
            <a:r>
              <a:rPr lang="en-GB" sz="3800" dirty="0" smtClean="0"/>
              <a:t> child support amounts:</a:t>
            </a:r>
          </a:p>
          <a:p>
            <a:pPr marL="571500" indent="-571500"/>
            <a:r>
              <a:rPr lang="en-GB" sz="3800" dirty="0" smtClean="0"/>
              <a:t>Agency based – Court based – Hybrid systems.</a:t>
            </a:r>
          </a:p>
          <a:p>
            <a:endParaRPr lang="en-GB" sz="3800" dirty="0" smtClean="0"/>
          </a:p>
          <a:p>
            <a:r>
              <a:rPr lang="en-GB" sz="3800" dirty="0" smtClean="0"/>
              <a:t>5 Agency 	- AUS, DK, NZ, NOR, UK</a:t>
            </a:r>
          </a:p>
          <a:p>
            <a:r>
              <a:rPr lang="en-GB" sz="3800" dirty="0" smtClean="0"/>
              <a:t>6 Court 	- BEL: EST: FR: DE: POL: SP </a:t>
            </a:r>
            <a:endParaRPr lang="en-GB" sz="3800" dirty="0"/>
          </a:p>
          <a:p>
            <a:r>
              <a:rPr lang="en-GB" sz="3800" dirty="0" smtClean="0"/>
              <a:t>4 Hybrid 	- FN: ICE: SW: U.S.  </a:t>
            </a:r>
          </a:p>
          <a:p>
            <a:endParaRPr lang="en-GB" sz="3800" dirty="0"/>
          </a:p>
          <a:p>
            <a:r>
              <a:rPr lang="en-GB" sz="3800" dirty="0" smtClean="0"/>
              <a:t>Useful way organise analysis – practical rather than theoretical.</a:t>
            </a:r>
          </a:p>
          <a:p>
            <a:pPr lvl="1"/>
            <a:endParaRPr lang="en-GB" sz="4600" dirty="0"/>
          </a:p>
          <a:p>
            <a:pPr lvl="1"/>
            <a:endParaRPr lang="en-GB" sz="4600" dirty="0" smtClean="0"/>
          </a:p>
          <a:p>
            <a:pPr lvl="1"/>
            <a:endParaRPr lang="en-GB" sz="4600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401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20" y="847184"/>
            <a:ext cx="8411344" cy="1096767"/>
          </a:xfrm>
        </p:spPr>
        <p:txBody>
          <a:bodyPr>
            <a:noAutofit/>
          </a:bodyPr>
          <a:lstStyle/>
          <a:p>
            <a:r>
              <a:rPr lang="en-US" sz="4800" dirty="0" smtClean="0"/>
              <a:t>Findings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62050" y="2506203"/>
            <a:ext cx="10553700" cy="6815218"/>
          </a:xfrm>
        </p:spPr>
        <p:txBody>
          <a:bodyPr>
            <a:normAutofit/>
          </a:bodyPr>
          <a:lstStyle/>
          <a:p>
            <a:pPr indent="-406212">
              <a:buNone/>
            </a:pPr>
            <a:r>
              <a:rPr lang="en-GB" dirty="0" smtClean="0"/>
              <a:t>From analysis of informants’ accounts - range of policy principles emerged: </a:t>
            </a:r>
          </a:p>
          <a:p>
            <a:pPr indent="-406212">
              <a:buNone/>
            </a:pPr>
            <a:endParaRPr lang="en-GB" dirty="0" smtClean="0"/>
          </a:p>
          <a:p>
            <a:pPr marL="108138" indent="-514350">
              <a:buFont typeface="+mj-lt"/>
              <a:buAutoNum type="arabicPeriod"/>
            </a:pPr>
            <a:r>
              <a:rPr lang="en-GB" b="1" dirty="0" smtClean="0"/>
              <a:t>Child’s Rights and Enforcement</a:t>
            </a:r>
          </a:p>
          <a:p>
            <a:pPr lvl="1"/>
            <a:r>
              <a:rPr lang="en-GB" sz="2800" dirty="0" smtClean="0"/>
              <a:t>Parental Duty</a:t>
            </a:r>
          </a:p>
          <a:p>
            <a:pPr lvl="1"/>
            <a:r>
              <a:rPr lang="en-GB" sz="2800" dirty="0" smtClean="0"/>
              <a:t>Child’s rights</a:t>
            </a:r>
          </a:p>
          <a:p>
            <a:pPr lvl="1"/>
            <a:r>
              <a:rPr lang="en-GB" sz="2800" dirty="0" smtClean="0"/>
              <a:t>Poverty alleviation</a:t>
            </a:r>
          </a:p>
          <a:p>
            <a:pPr lvl="1"/>
            <a:r>
              <a:rPr lang="en-GB" sz="2800" dirty="0" smtClean="0"/>
              <a:t>Enforcement </a:t>
            </a:r>
          </a:p>
          <a:p>
            <a:pPr marL="89591" indent="-514350">
              <a:buFont typeface="+mj-lt"/>
              <a:buAutoNum type="arabicPeriod"/>
            </a:pPr>
            <a:r>
              <a:rPr lang="en-GB" b="1" dirty="0" smtClean="0"/>
              <a:t>Gender Equality Principle</a:t>
            </a:r>
          </a:p>
          <a:p>
            <a:pPr marL="1202891" lvl="1" indent="-571500"/>
            <a:r>
              <a:rPr lang="en-GB" sz="2800" dirty="0" smtClean="0"/>
              <a:t>Recognition of paternal care</a:t>
            </a:r>
          </a:p>
          <a:p>
            <a:pPr marL="1202891" lvl="1" indent="-571500"/>
            <a:r>
              <a:rPr lang="en-GB" sz="2800" dirty="0" smtClean="0"/>
              <a:t>Recognition of maternal income and employment</a:t>
            </a:r>
          </a:p>
          <a:p>
            <a:pPr marL="279588" indent="-685800"/>
            <a:endParaRPr lang="en-GB" dirty="0" smtClean="0"/>
          </a:p>
          <a:p>
            <a:pPr lvl="1"/>
            <a:endParaRPr lang="en-GB" sz="3200" dirty="0" smtClean="0"/>
          </a:p>
          <a:p>
            <a:pPr lvl="1"/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4124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82" y="834559"/>
            <a:ext cx="8862499" cy="746591"/>
          </a:xfrm>
        </p:spPr>
        <p:txBody>
          <a:bodyPr>
            <a:noAutofit/>
          </a:bodyPr>
          <a:lstStyle/>
          <a:p>
            <a:r>
              <a:rPr lang="en-GB" sz="3600" dirty="0" smtClean="0"/>
              <a:t>Child’s </a:t>
            </a:r>
            <a:r>
              <a:rPr lang="en-GB" sz="3600" dirty="0"/>
              <a:t>Rights and Enforcement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350" y="1588426"/>
            <a:ext cx="11068050" cy="7898474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GB" sz="3000" b="1" dirty="0" smtClean="0"/>
              <a:t>Parental Duty – most common policy principle</a:t>
            </a:r>
          </a:p>
          <a:p>
            <a:pPr marL="457200" indent="-457200"/>
            <a:r>
              <a:rPr lang="en-GB" sz="3000" dirty="0" smtClean="0"/>
              <a:t>But stressed differently: </a:t>
            </a:r>
          </a:p>
          <a:p>
            <a:pPr marL="1513350" lvl="1" indent="-457200"/>
            <a:r>
              <a:rPr lang="en-GB" sz="3000" dirty="0" smtClean="0"/>
              <a:t>Components described individually (parental duty for child’s health, education </a:t>
            </a:r>
            <a:r>
              <a:rPr lang="en-GB" sz="3000" dirty="0" err="1" smtClean="0"/>
              <a:t>etc</a:t>
            </a:r>
            <a:r>
              <a:rPr lang="en-GB" sz="3000" dirty="0" smtClean="0"/>
              <a:t>)</a:t>
            </a:r>
          </a:p>
          <a:p>
            <a:pPr marL="1513350" lvl="1" indent="-457200"/>
            <a:r>
              <a:rPr lang="en-GB" sz="3000" dirty="0" smtClean="0"/>
              <a:t>Permanence not revoked by remarriage (NOR &amp; NZ).</a:t>
            </a:r>
          </a:p>
          <a:p>
            <a:pPr marL="1513350" lvl="1" indent="-457200"/>
            <a:r>
              <a:rPr lang="en-GB" sz="3000" dirty="0" smtClean="0"/>
              <a:t>Children treated equally regardless martial status (Germany)</a:t>
            </a:r>
          </a:p>
          <a:p>
            <a:pPr indent="0">
              <a:buNone/>
            </a:pPr>
            <a:endParaRPr lang="en-GB" sz="2800" b="1" dirty="0" smtClean="0"/>
          </a:p>
          <a:p>
            <a:pPr indent="0">
              <a:buNone/>
            </a:pPr>
            <a:r>
              <a:rPr lang="en-GB" sz="3000" b="1" dirty="0" smtClean="0"/>
              <a:t>Child’s Rights</a:t>
            </a:r>
          </a:p>
          <a:p>
            <a:pPr marL="457200" indent="-457200"/>
            <a:r>
              <a:rPr lang="en-GB" sz="3000" dirty="0" smtClean="0"/>
              <a:t>Explicit 7 countries for </a:t>
            </a:r>
            <a:r>
              <a:rPr lang="en-GB" sz="3000" dirty="0" smtClean="0">
                <a:solidFill>
                  <a:srgbClr val="FF0000"/>
                </a:solidFill>
              </a:rPr>
              <a:t>original scheme </a:t>
            </a:r>
            <a:r>
              <a:rPr lang="en-GB" sz="3000" dirty="0" smtClean="0"/>
              <a:t>(AUS: BEL: EST: ICE: NOR: SW: U.S.(</a:t>
            </a:r>
            <a:r>
              <a:rPr lang="en-GB" sz="3000" dirty="0" err="1" smtClean="0"/>
              <a:t>Wisc</a:t>
            </a:r>
            <a:r>
              <a:rPr lang="en-GB" sz="3000" dirty="0" smtClean="0"/>
              <a:t>).</a:t>
            </a:r>
            <a:r>
              <a:rPr lang="en-GB" sz="3000" dirty="0"/>
              <a:t> </a:t>
            </a:r>
            <a:r>
              <a:rPr lang="en-GB" sz="3000" dirty="0" smtClean="0"/>
              <a:t>Not important </a:t>
            </a:r>
            <a:r>
              <a:rPr lang="en-GB" sz="3000" dirty="0"/>
              <a:t>principle </a:t>
            </a:r>
            <a:r>
              <a:rPr lang="en-GB" sz="3000" dirty="0" smtClean="0"/>
              <a:t>re </a:t>
            </a:r>
            <a:r>
              <a:rPr lang="en-GB" sz="3000" dirty="0"/>
              <a:t>policy change 2006-17</a:t>
            </a:r>
            <a:r>
              <a:rPr lang="en-GB" sz="3000" dirty="0" smtClean="0"/>
              <a:t>.</a:t>
            </a:r>
          </a:p>
          <a:p>
            <a:pPr marL="457200" indent="-457200"/>
            <a:endParaRPr lang="en-GB" sz="2200" dirty="0" smtClean="0"/>
          </a:p>
          <a:p>
            <a:pPr marL="342900" indent="-342900"/>
            <a:r>
              <a:rPr lang="en-GB" sz="3000" dirty="0" smtClean="0"/>
              <a:t>Discussed Re child’s </a:t>
            </a:r>
            <a:r>
              <a:rPr lang="en-GB" sz="3000" dirty="0" smtClean="0">
                <a:solidFill>
                  <a:schemeClr val="tx1"/>
                </a:solidFill>
              </a:rPr>
              <a:t>STANDARD </a:t>
            </a:r>
            <a:r>
              <a:rPr lang="en-GB" sz="3000" dirty="0">
                <a:solidFill>
                  <a:schemeClr val="tx1"/>
                </a:solidFill>
              </a:rPr>
              <a:t>OF LIVING :</a:t>
            </a:r>
          </a:p>
          <a:p>
            <a:pPr marL="1399050" lvl="1" indent="-342900"/>
            <a:r>
              <a:rPr lang="en-GB" sz="3000" dirty="0" smtClean="0">
                <a:solidFill>
                  <a:srgbClr val="C00000"/>
                </a:solidFill>
              </a:rPr>
              <a:t>PROTECT CHILD</a:t>
            </a:r>
            <a:r>
              <a:rPr lang="en-GB" sz="3000" dirty="0" smtClean="0"/>
              <a:t>: from fall in OR to maintain standard of living.  </a:t>
            </a:r>
          </a:p>
          <a:p>
            <a:pPr marL="1399050" lvl="1" indent="-342900"/>
            <a:r>
              <a:rPr lang="en-GB" sz="3000" dirty="0" smtClean="0">
                <a:solidFill>
                  <a:srgbClr val="C00000"/>
                </a:solidFill>
              </a:rPr>
              <a:t>SHARE</a:t>
            </a:r>
            <a:r>
              <a:rPr lang="en-GB" sz="3000" dirty="0" smtClean="0"/>
              <a:t> Parents’ future prosperity</a:t>
            </a:r>
          </a:p>
          <a:p>
            <a:pPr marL="342900" indent="-342900"/>
            <a:r>
              <a:rPr lang="en-GB" sz="3000" dirty="0" smtClean="0"/>
              <a:t>Discussed RE child’s right to have it spent on them (ICE &amp; AUS):</a:t>
            </a:r>
          </a:p>
          <a:p>
            <a:pPr marL="1399050" lvl="1" indent="-342900"/>
            <a:r>
              <a:rPr lang="en-GB" sz="3000" dirty="0" smtClean="0"/>
              <a:t>ICE  - moral expectation </a:t>
            </a:r>
          </a:p>
          <a:p>
            <a:pPr marL="1399050" lvl="1" indent="-342900"/>
            <a:r>
              <a:rPr lang="en-GB" sz="3000" dirty="0" smtClean="0"/>
              <a:t>AUS - 1/3 of CS can go direct to child (2008)</a:t>
            </a:r>
          </a:p>
          <a:p>
            <a:pPr marL="1221438" lvl="1" indent="-571500"/>
            <a:endParaRPr lang="en-GB" sz="2800" dirty="0" smtClean="0"/>
          </a:p>
          <a:p>
            <a:pPr marL="1221438" lvl="1" indent="-571500"/>
            <a:endParaRPr lang="en-GB" sz="2800" dirty="0" smtClean="0"/>
          </a:p>
          <a:p>
            <a:pPr marL="1221438" lvl="1" indent="-571500"/>
            <a:endParaRPr lang="en-GB" sz="4200" b="1" dirty="0" smtClean="0"/>
          </a:p>
          <a:p>
            <a:pPr marL="165288" indent="-571500">
              <a:buFont typeface="+mj-lt"/>
              <a:buAutoNum type="romanUcPeriod"/>
            </a:pPr>
            <a:endParaRPr lang="en-GB" sz="2800" b="1" dirty="0"/>
          </a:p>
          <a:p>
            <a:pPr lvl="1"/>
            <a:endParaRPr lang="en-GB" sz="3200" dirty="0" smtClean="0"/>
          </a:p>
          <a:p>
            <a:pPr lvl="1"/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27784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5151</TotalTime>
  <Words>1528</Words>
  <Application>Microsoft Office PowerPoint</Application>
  <PresentationFormat>Custom</PresentationFormat>
  <Paragraphs>223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uoy-powerpoint-standardscreen</vt:lpstr>
      <vt:lpstr>Comparative analysis of child support policies for separated families in times of social change   </vt:lpstr>
      <vt:lpstr>Introduction</vt:lpstr>
      <vt:lpstr>The Issue</vt:lpstr>
      <vt:lpstr>The Issue</vt:lpstr>
      <vt:lpstr>The question</vt:lpstr>
      <vt:lpstr>Analytical Approach</vt:lpstr>
      <vt:lpstr>Findings </vt:lpstr>
      <vt:lpstr>Findings </vt:lpstr>
      <vt:lpstr>Child’s Rights and Enforcement </vt:lpstr>
      <vt:lpstr>Child’s Rights and Enforcement </vt:lpstr>
      <vt:lpstr>Child’s Rights and Enforcement </vt:lpstr>
      <vt:lpstr>Child’s Rights and Enforcement </vt:lpstr>
      <vt:lpstr> Gender Equality Principle </vt:lpstr>
      <vt:lpstr> Gender Equality Principle </vt:lpstr>
      <vt:lpstr>Conclusion</vt:lpstr>
      <vt:lpstr>Conclusion</vt:lpstr>
      <vt:lpstr>Questions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Lock</dc:creator>
  <cp:lastModifiedBy>christine skinner</cp:lastModifiedBy>
  <cp:revision>90</cp:revision>
  <cp:lastPrinted>2018-08-27T16:40:05Z</cp:lastPrinted>
  <dcterms:created xsi:type="dcterms:W3CDTF">2016-10-03T14:02:28Z</dcterms:created>
  <dcterms:modified xsi:type="dcterms:W3CDTF">2019-06-17T06:27:18Z</dcterms:modified>
</cp:coreProperties>
</file>