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9" r:id="rId3"/>
    <p:sldId id="258" r:id="rId4"/>
    <p:sldId id="279" r:id="rId5"/>
    <p:sldId id="277" r:id="rId6"/>
    <p:sldId id="278" r:id="rId7"/>
    <p:sldId id="274" r:id="rId8"/>
    <p:sldId id="280" r:id="rId9"/>
    <p:sldId id="281" r:id="rId10"/>
    <p:sldId id="282" r:id="rId11"/>
    <p:sldId id="283" r:id="rId12"/>
    <p:sldId id="284" r:id="rId13"/>
    <p:sldId id="286" r:id="rId14"/>
    <p:sldId id="276" r:id="rId15"/>
    <p:sldId id="288" r:id="rId16"/>
    <p:sldId id="287" r:id="rId17"/>
  </p:sldIdLst>
  <p:sldSz cx="12993688" cy="9756775"/>
  <p:notesSz cx="6877050" cy="10001250"/>
  <p:defaultText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C2F01D7-572E-D948-A34B-147F8D9850DF}">
          <p14:sldIdLst>
            <p14:sldId id="256"/>
            <p14:sldId id="259"/>
            <p14:sldId id="258"/>
            <p14:sldId id="279"/>
            <p14:sldId id="277"/>
            <p14:sldId id="278"/>
            <p14:sldId id="274"/>
            <p14:sldId id="280"/>
            <p14:sldId id="281"/>
            <p14:sldId id="282"/>
            <p14:sldId id="283"/>
            <p14:sldId id="284"/>
            <p14:sldId id="286"/>
            <p14:sldId id="276"/>
            <p14:sldId id="288"/>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8" autoAdjust="0"/>
  </p:normalViewPr>
  <p:slideViewPr>
    <p:cSldViewPr snapToGrid="0" snapToObjects="1">
      <p:cViewPr>
        <p:scale>
          <a:sx n="60" d="100"/>
          <a:sy n="60" d="100"/>
        </p:scale>
        <p:origin x="-912" y="66"/>
      </p:cViewPr>
      <p:guideLst>
        <p:guide orient="horz" pos="3073"/>
        <p:guide pos="409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sz="quarter" idx="1"/>
          </p:nvPr>
        </p:nvSpPr>
        <p:spPr>
          <a:xfrm>
            <a:off x="3895404" y="0"/>
            <a:ext cx="2980055" cy="500063"/>
          </a:xfrm>
          <a:prstGeom prst="rect">
            <a:avLst/>
          </a:prstGeom>
        </p:spPr>
        <p:txBody>
          <a:bodyPr vert="horz" lIns="96442" tIns="48221" rIns="96442" bIns="48221" rtlCol="0"/>
          <a:lstStyle>
            <a:lvl1pPr algn="r">
              <a:defRPr sz="1300"/>
            </a:lvl1pPr>
          </a:lstStyle>
          <a:p>
            <a:fld id="{ED82E7EE-3AAD-45D4-A2E8-BED507D30512}" type="datetimeFigureOut">
              <a:rPr lang="en-GB" smtClean="0"/>
              <a:t>07/07/2019</a:t>
            </a:fld>
            <a:endParaRPr lang="en-GB"/>
          </a:p>
        </p:txBody>
      </p:sp>
      <p:sp>
        <p:nvSpPr>
          <p:cNvPr id="4" name="Footer Placeholder 3"/>
          <p:cNvSpPr>
            <a:spLocks noGrp="1"/>
          </p:cNvSpPr>
          <p:nvPr>
            <p:ph type="ftr" sz="quarter" idx="2"/>
          </p:nvPr>
        </p:nvSpPr>
        <p:spPr>
          <a:xfrm>
            <a:off x="0" y="9499451"/>
            <a:ext cx="2980055" cy="500063"/>
          </a:xfrm>
          <a:prstGeom prst="rect">
            <a:avLst/>
          </a:prstGeom>
        </p:spPr>
        <p:txBody>
          <a:bodyPr vert="horz" lIns="96442" tIns="48221" rIns="96442" bIns="48221" rtlCol="0" anchor="b"/>
          <a:lstStyle>
            <a:lvl1pPr algn="l">
              <a:defRPr sz="1300"/>
            </a:lvl1pPr>
          </a:lstStyle>
          <a:p>
            <a:endParaRPr lang="en-GB"/>
          </a:p>
        </p:txBody>
      </p:sp>
      <p:sp>
        <p:nvSpPr>
          <p:cNvPr id="5" name="Slide Number Placeholder 4"/>
          <p:cNvSpPr>
            <a:spLocks noGrp="1"/>
          </p:cNvSpPr>
          <p:nvPr>
            <p:ph type="sldNum" sz="quarter" idx="3"/>
          </p:nvPr>
        </p:nvSpPr>
        <p:spPr>
          <a:xfrm>
            <a:off x="3895404" y="9499451"/>
            <a:ext cx="2980055" cy="500063"/>
          </a:xfrm>
          <a:prstGeom prst="rect">
            <a:avLst/>
          </a:prstGeom>
        </p:spPr>
        <p:txBody>
          <a:bodyPr vert="horz" lIns="96442" tIns="48221" rIns="96442" bIns="48221" rtlCol="0" anchor="b"/>
          <a:lstStyle>
            <a:lvl1pPr algn="r">
              <a:defRPr sz="1300"/>
            </a:lvl1pPr>
          </a:lstStyle>
          <a:p>
            <a:fld id="{AB0DC386-124B-48B8-86F5-AC8553FBBC00}" type="slidenum">
              <a:rPr lang="en-GB" smtClean="0"/>
              <a:t>‹#›</a:t>
            </a:fld>
            <a:endParaRPr lang="en-GB"/>
          </a:p>
        </p:txBody>
      </p:sp>
    </p:spTree>
    <p:extLst>
      <p:ext uri="{BB962C8B-B14F-4D97-AF65-F5344CB8AC3E}">
        <p14:creationId xmlns:p14="http://schemas.microsoft.com/office/powerpoint/2010/main" val="4208370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CBD47CE5-ADF3-4001-9ECB-A87EAD1DC476}" type="datetimeFigureOut">
              <a:rPr lang="en-GB" smtClean="0"/>
              <a:t>07/07/2019</a:t>
            </a:fld>
            <a:endParaRPr lang="en-GB"/>
          </a:p>
        </p:txBody>
      </p:sp>
      <p:sp>
        <p:nvSpPr>
          <p:cNvPr id="4" name="Slide Image Placeholder 3"/>
          <p:cNvSpPr>
            <a:spLocks noGrp="1" noRot="1" noChangeAspect="1"/>
          </p:cNvSpPr>
          <p:nvPr>
            <p:ph type="sldImg" idx="2"/>
          </p:nvPr>
        </p:nvSpPr>
        <p:spPr>
          <a:xfrm>
            <a:off x="942975" y="750888"/>
            <a:ext cx="4991100" cy="3749675"/>
          </a:xfrm>
          <a:prstGeom prst="rect">
            <a:avLst/>
          </a:prstGeom>
          <a:noFill/>
          <a:ln w="12700">
            <a:solidFill>
              <a:prstClr val="black"/>
            </a:solidFill>
          </a:ln>
        </p:spPr>
        <p:txBody>
          <a:bodyPr vert="horz" lIns="96442" tIns="48221" rIns="96442" bIns="48221" rtlCol="0" anchor="ctr"/>
          <a:lstStyle/>
          <a:p>
            <a:endParaRPr lang="en-GB"/>
          </a:p>
        </p:txBody>
      </p:sp>
      <p:sp>
        <p:nvSpPr>
          <p:cNvPr id="5" name="Notes Placeholder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D628E786-8A70-40AD-9993-73B316D565A1}" type="slidenum">
              <a:rPr lang="en-GB" smtClean="0"/>
              <a:t>‹#›</a:t>
            </a:fld>
            <a:endParaRPr lang="en-GB"/>
          </a:p>
        </p:txBody>
      </p:sp>
    </p:spTree>
    <p:extLst>
      <p:ext uri="{BB962C8B-B14F-4D97-AF65-F5344CB8AC3E}">
        <p14:creationId xmlns:p14="http://schemas.microsoft.com/office/powerpoint/2010/main" val="198052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a:t>
            </a:fld>
            <a:endParaRPr lang="en-GB"/>
          </a:p>
        </p:txBody>
      </p:sp>
    </p:spTree>
    <p:extLst>
      <p:ext uri="{BB962C8B-B14F-4D97-AF65-F5344CB8AC3E}">
        <p14:creationId xmlns:p14="http://schemas.microsoft.com/office/powerpoint/2010/main" val="380097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418"/>
            <a:r>
              <a:rPr lang="en-AU" sz="1300" dirty="0"/>
              <a:t>interesting what fathers included and excluded in their calculations, but more importantly their underpinning rationales. </a:t>
            </a:r>
          </a:p>
          <a:p>
            <a:pPr defTabSz="964418"/>
            <a:r>
              <a:rPr lang="en-AU" sz="1300" dirty="0"/>
              <a:t>In the first excerpt, the father should have enough money left to have quality of life, fun and be able to pay expenses incurred pre-separation. </a:t>
            </a:r>
          </a:p>
          <a:p>
            <a:pPr defTabSz="964418"/>
            <a:r>
              <a:rPr lang="en-AU" sz="1300" dirty="0"/>
              <a:t>while in the fourth, the father does not include unavoidable expenditures such as food and rent, but only discretionary leisure activities in his calculation of what it costs to raise his resident son. As these discretionary items cost less than half of what he provides to his ex-wife, ergo, the additional money must not be spent on or required by the child eligible for child support.</a:t>
            </a:r>
            <a:endParaRPr lang="en-GB" sz="1300" dirty="0"/>
          </a:p>
          <a:p>
            <a:pPr defTabSz="964418"/>
            <a:endParaRPr lang="en-AU" sz="1300" dirty="0"/>
          </a:p>
          <a:p>
            <a:pPr defTabSz="964418"/>
            <a:endParaRPr lang="en-AU" sz="1300" dirty="0"/>
          </a:p>
          <a:p>
            <a:pPr defTabSz="964418"/>
            <a:r>
              <a:rPr lang="en-AU" sz="1300" dirty="0"/>
              <a:t>State rules were seen as overriding or taking insufficient account of fathers’ current needs and desires. </a:t>
            </a:r>
          </a:p>
          <a:p>
            <a:pPr defTabSz="964418"/>
            <a:r>
              <a:rPr lang="en-AU" sz="1300" dirty="0"/>
              <a:t>This is hardly a novel claim, yet there seems to be no appreciation here by these men that under a formulaic system,</a:t>
            </a:r>
          </a:p>
          <a:p>
            <a:pPr defTabSz="964418"/>
            <a:r>
              <a:rPr lang="en-AU" sz="1300" dirty="0"/>
              <a:t> it would be administratively impossible to apply such individualised accounting to their case.</a:t>
            </a:r>
            <a:endParaRPr lang="en-GB" sz="1300" dirty="0"/>
          </a:p>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12</a:t>
            </a:fld>
            <a:endParaRPr lang="en-GB"/>
          </a:p>
        </p:txBody>
      </p:sp>
    </p:spTree>
    <p:extLst>
      <p:ext uri="{BB962C8B-B14F-4D97-AF65-F5344CB8AC3E}">
        <p14:creationId xmlns:p14="http://schemas.microsoft.com/office/powerpoint/2010/main" val="362857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As these excepts reveal, what is central to fathers’ suggestions is control over their breadwinning role and thus a return to the autonomy and authority they perceived in intact families. This was a challenge to the state’s legitimacy, in </a:t>
            </a:r>
            <a:r>
              <a:rPr lang="en-AU" sz="1300" dirty="0" err="1"/>
              <a:t>Eekelaar’s</a:t>
            </a:r>
            <a:r>
              <a:rPr lang="en-AU" sz="1300" dirty="0"/>
              <a:t> (1991a) terms, of compelling them to provide money to the mother to ‘redress the imbalance in parenting’. Mothers ought not to have control over child support money, or alternatively fathers should be able to dictate their expenditures. Moreover, it seems in the views of these men, that the state cannot have it both ways, it cannot continue to compel fathers to act as breadwinners post-separation while at that the same time redressing the imbalance in parenting which allows mothers to have full control over how child support money is spent.</a:t>
            </a:r>
            <a:endParaRPr lang="en-GB" sz="1300" dirty="0"/>
          </a:p>
          <a:p>
            <a:r>
              <a:rPr lang="en-AU" sz="1300" dirty="0"/>
              <a:t> </a:t>
            </a:r>
            <a:endParaRPr lang="en-GB" sz="1300" dirty="0"/>
          </a:p>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13</a:t>
            </a:fld>
            <a:endParaRPr lang="en-GB"/>
          </a:p>
        </p:txBody>
      </p:sp>
    </p:spTree>
    <p:extLst>
      <p:ext uri="{BB962C8B-B14F-4D97-AF65-F5344CB8AC3E}">
        <p14:creationId xmlns:p14="http://schemas.microsoft.com/office/powerpoint/2010/main" val="362857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smtClean="0"/>
              <a:t>Clearly </a:t>
            </a:r>
            <a:r>
              <a:rPr lang="en-US" sz="3000" dirty="0"/>
              <a:t>– for these men, their sense of responsibly deviates from state determined social rules.</a:t>
            </a:r>
          </a:p>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14</a:t>
            </a:fld>
            <a:endParaRPr lang="en-GB"/>
          </a:p>
        </p:txBody>
      </p:sp>
    </p:spTree>
    <p:extLst>
      <p:ext uri="{BB962C8B-B14F-4D97-AF65-F5344CB8AC3E}">
        <p14:creationId xmlns:p14="http://schemas.microsoft.com/office/powerpoint/2010/main" val="233705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15</a:t>
            </a:fld>
            <a:endParaRPr lang="en-GB"/>
          </a:p>
        </p:txBody>
      </p:sp>
    </p:spTree>
    <p:extLst>
      <p:ext uri="{BB962C8B-B14F-4D97-AF65-F5344CB8AC3E}">
        <p14:creationId xmlns:p14="http://schemas.microsoft.com/office/powerpoint/2010/main" val="233705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room</a:t>
            </a:r>
            <a:r>
              <a:rPr lang="en-GB" baseline="0" dirty="0" smtClean="0"/>
              <a:t> for others!</a:t>
            </a:r>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2</a:t>
            </a:fld>
            <a:endParaRPr lang="en-GB"/>
          </a:p>
        </p:txBody>
      </p:sp>
    </p:spTree>
    <p:extLst>
      <p:ext uri="{BB962C8B-B14F-4D97-AF65-F5344CB8AC3E}">
        <p14:creationId xmlns:p14="http://schemas.microsoft.com/office/powerpoint/2010/main" val="213659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2209" indent="-482209"/>
            <a:r>
              <a:rPr lang="en-US" dirty="0" smtClean="0"/>
              <a:t>CS policy scrutiny often done by parliamentary inquiries.</a:t>
            </a:r>
          </a:p>
          <a:p>
            <a:pPr marL="482209" indent="-482209"/>
            <a:r>
              <a:rPr lang="en-US" dirty="0" smtClean="0"/>
              <a:t>Inquiry recommendations in Australia - in line with interests of powerful men's groups. </a:t>
            </a:r>
          </a:p>
          <a:p>
            <a:pPr marL="482209" indent="-482209"/>
            <a:r>
              <a:rPr lang="en-US" dirty="0" smtClean="0"/>
              <a:t>Policy rhetoric – greater gender equality (for men).</a:t>
            </a:r>
          </a:p>
          <a:p>
            <a:pPr marL="482209" indent="-482209"/>
            <a:r>
              <a:rPr lang="en-US" dirty="0" smtClean="0"/>
              <a:t>Resultant policy changes to formula = detrimental outcomes women.</a:t>
            </a:r>
          </a:p>
          <a:p>
            <a:pPr marL="482209" indent="-482209"/>
            <a:r>
              <a:rPr lang="en-US" dirty="0" smtClean="0"/>
              <a:t>Policy fixes - relate to </a:t>
            </a:r>
            <a:r>
              <a:rPr lang="en-US" b="1" dirty="0" smtClean="0"/>
              <a:t>technical</a:t>
            </a:r>
            <a:r>
              <a:rPr lang="en-US" dirty="0" smtClean="0"/>
              <a:t> solutions to formula.</a:t>
            </a:r>
          </a:p>
          <a:p>
            <a:pPr marL="482209" indent="-482209"/>
            <a:r>
              <a:rPr lang="en-US" dirty="0" smtClean="0"/>
              <a:t>But less regard paid to outcomes.</a:t>
            </a:r>
          </a:p>
          <a:p>
            <a:pPr marL="482209" indent="-482209"/>
            <a:r>
              <a:rPr lang="en-US" dirty="0" smtClean="0"/>
              <a:t>Is this evidence of a policy making process turning underlying </a:t>
            </a:r>
            <a:r>
              <a:rPr lang="en-US" b="1" i="1" dirty="0" smtClean="0"/>
              <a:t>social problems </a:t>
            </a:r>
            <a:r>
              <a:rPr lang="en-US" dirty="0" smtClean="0"/>
              <a:t>into </a:t>
            </a:r>
            <a:r>
              <a:rPr lang="en-US" b="1" i="1" dirty="0" smtClean="0"/>
              <a:t>technical</a:t>
            </a:r>
            <a:r>
              <a:rPr lang="en-US" dirty="0" smtClean="0"/>
              <a:t> and </a:t>
            </a:r>
            <a:r>
              <a:rPr lang="en-US" b="1" i="1" dirty="0" smtClean="0"/>
              <a:t>personal</a:t>
            </a:r>
            <a:r>
              <a:rPr lang="en-US" dirty="0" smtClean="0"/>
              <a:t> problems?  </a:t>
            </a:r>
          </a:p>
          <a:p>
            <a:pPr marL="482209" indent="-482209"/>
            <a:r>
              <a:rPr lang="en-US" dirty="0" smtClean="0"/>
              <a:t>Does this mean we should limit the use of parliamentary inquiries in this morally fraught policy arena? </a:t>
            </a:r>
          </a:p>
          <a:p>
            <a:pPr defTabSz="964418"/>
            <a:endParaRPr lang="en-US" dirty="0" smtClean="0"/>
          </a:p>
          <a:p>
            <a:r>
              <a:rPr lang="en-AU" sz="1300" dirty="0"/>
              <a:t>we analyse fathers’ submissions to the inquiry to examine these technical solutions and identify the underlying problems they were intended to fix. </a:t>
            </a:r>
          </a:p>
          <a:p>
            <a:r>
              <a:rPr lang="en-AU" sz="1300" dirty="0"/>
              <a:t>We found that within the minutia of fathers’ suggestions, it was the state’s legitimacy to determine parental obligations post-separation that was ultimately being challenged. </a:t>
            </a:r>
          </a:p>
          <a:p>
            <a:r>
              <a:rPr lang="en-AU" sz="1300" dirty="0"/>
              <a:t>This raises questions about the use of parliamentary inquiries in aiding policy developments in this most morally fraught policy arena.</a:t>
            </a:r>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3</a:t>
            </a:fld>
            <a:endParaRPr lang="en-GB"/>
          </a:p>
        </p:txBody>
      </p:sp>
    </p:spTree>
    <p:extLst>
      <p:ext uri="{BB962C8B-B14F-4D97-AF65-F5344CB8AC3E}">
        <p14:creationId xmlns:p14="http://schemas.microsoft.com/office/powerpoint/2010/main" val="209263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2209" indent="-482209"/>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4</a:t>
            </a:fld>
            <a:endParaRPr lang="en-GB"/>
          </a:p>
        </p:txBody>
      </p:sp>
    </p:spTree>
    <p:extLst>
      <p:ext uri="{BB962C8B-B14F-4D97-AF65-F5344CB8AC3E}">
        <p14:creationId xmlns:p14="http://schemas.microsoft.com/office/powerpoint/2010/main" val="209263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Inquiry 2015 broad</a:t>
            </a:r>
            <a:r>
              <a:rPr lang="en-GB" baseline="0" dirty="0" smtClean="0"/>
              <a:t> remit </a:t>
            </a:r>
          </a:p>
          <a:p>
            <a:r>
              <a:rPr lang="en-AU" sz="1300" dirty="0"/>
              <a:t>Terms of Reference covered the collection and payment of child support, arrears and overpayments; system flexibility and whether it was keeping pace with changing family circumstances; links between Family Court decisions and child support, and provisions for high conflict families.  A particular interest was “assessing the methodology for calculating payments and the adequacy of current compliance and enforcement powers for the management of child support payments” (</a:t>
            </a:r>
            <a:r>
              <a:rPr lang="en-AU" sz="1300" dirty="0" err="1"/>
              <a:t>HRSCSPLA</a:t>
            </a:r>
            <a:r>
              <a:rPr lang="en-AU" sz="1300" dirty="0"/>
              <a:t>, 2015, p. xi). </a:t>
            </a:r>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5</a:t>
            </a:fld>
            <a:endParaRPr lang="en-GB"/>
          </a:p>
        </p:txBody>
      </p:sp>
    </p:spTree>
    <p:extLst>
      <p:ext uri="{BB962C8B-B14F-4D97-AF65-F5344CB8AC3E}">
        <p14:creationId xmlns:p14="http://schemas.microsoft.com/office/powerpoint/2010/main" val="47798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Maintaining: payers should be compelled to continue to devote a similar proportion of resources to children following separation, to the extent possible given their financial responsibilities to other children. In other words, maintaining children’s right to share in their parents’ standard of living;</a:t>
            </a:r>
          </a:p>
          <a:p>
            <a:pPr lvl="0"/>
            <a:r>
              <a:rPr lang="en-GB" sz="1300" dirty="0"/>
              <a:t>Reinforcing: payers should be compelled to contribute towards the costs of their children that are being met by others (i.e. mothers or the benefit system), so as not to undermine state authority in allocating parental responsibility;</a:t>
            </a:r>
          </a:p>
          <a:p>
            <a:pPr lvl="0"/>
            <a:r>
              <a:rPr lang="en-GB" sz="1300" dirty="0"/>
              <a:t>Redressing: payers should be compelled to provide payments to the caring parent, to redress the financial imbalance suffered by the caring parent as a result of their parenting role.</a:t>
            </a:r>
          </a:p>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6</a:t>
            </a:fld>
            <a:endParaRPr lang="en-GB"/>
          </a:p>
        </p:txBody>
      </p:sp>
    </p:spTree>
    <p:extLst>
      <p:ext uri="{BB962C8B-B14F-4D97-AF65-F5344CB8AC3E}">
        <p14:creationId xmlns:p14="http://schemas.microsoft.com/office/powerpoint/2010/main" val="146007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9</a:t>
            </a:fld>
            <a:endParaRPr lang="en-GB"/>
          </a:p>
        </p:txBody>
      </p:sp>
    </p:spTree>
    <p:extLst>
      <p:ext uri="{BB962C8B-B14F-4D97-AF65-F5344CB8AC3E}">
        <p14:creationId xmlns:p14="http://schemas.microsoft.com/office/powerpoint/2010/main" val="362857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10</a:t>
            </a:fld>
            <a:endParaRPr lang="en-GB"/>
          </a:p>
        </p:txBody>
      </p:sp>
    </p:spTree>
    <p:extLst>
      <p:ext uri="{BB962C8B-B14F-4D97-AF65-F5344CB8AC3E}">
        <p14:creationId xmlns:p14="http://schemas.microsoft.com/office/powerpoint/2010/main" val="362857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8E786-8A70-40AD-9993-73B316D565A1}" type="slidenum">
              <a:rPr lang="en-GB" smtClean="0"/>
              <a:t>11</a:t>
            </a:fld>
            <a:endParaRPr lang="en-GB"/>
          </a:p>
        </p:txBody>
      </p:sp>
    </p:spTree>
    <p:extLst>
      <p:ext uri="{BB962C8B-B14F-4D97-AF65-F5344CB8AC3E}">
        <p14:creationId xmlns:p14="http://schemas.microsoft.com/office/powerpoint/2010/main" val="3628577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685" y="4227812"/>
            <a:ext cx="11694319" cy="1626129"/>
          </a:xfrm>
        </p:spPr>
        <p:txBody>
          <a:bodyPr>
            <a:normAutofit/>
          </a:bodyPr>
          <a:lstStyle>
            <a:lvl1pPr>
              <a:defRPr sz="8800" baseline="0"/>
            </a:lvl1pPr>
          </a:lstStyle>
          <a:p>
            <a:r>
              <a:rPr lang="en-GB" dirty="0" smtClean="0"/>
              <a:t>Presentation Title</a:t>
            </a:r>
            <a:endParaRPr lang="en-US" dirty="0"/>
          </a:p>
        </p:txBody>
      </p:sp>
    </p:spTree>
    <p:extLst>
      <p:ext uri="{BB962C8B-B14F-4D97-AF65-F5344CB8AC3E}">
        <p14:creationId xmlns:p14="http://schemas.microsoft.com/office/powerpoint/2010/main" val="10776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smtClean="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6"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lvl1pPr>
          </a:lstStyle>
          <a:p>
            <a:pPr lvl="0"/>
            <a:r>
              <a:rPr lang="en-GB" dirty="0" smtClean="0"/>
              <a:t>Bullet text style</a:t>
            </a:r>
          </a:p>
        </p:txBody>
      </p:sp>
      <p:sp>
        <p:nvSpPr>
          <p:cNvPr id="7"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smtClean="0"/>
              <a:t>Drag image  to placeholder or click icon to add</a:t>
            </a:r>
            <a:endParaRPr lang="en-US" dirty="0"/>
          </a:p>
        </p:txBody>
      </p:sp>
      <p:sp>
        <p:nvSpPr>
          <p:cNvPr id="8"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smtClean="0"/>
              <a:t>Body text style</a:t>
            </a:r>
          </a:p>
        </p:txBody>
      </p:sp>
    </p:spTree>
    <p:extLst>
      <p:ext uri="{BB962C8B-B14F-4D97-AF65-F5344CB8AC3E}">
        <p14:creationId xmlns:p14="http://schemas.microsoft.com/office/powerpoint/2010/main" val="318889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19734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coal 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smtClean="0"/>
              <a:t>Body text style</a:t>
            </a:r>
          </a:p>
        </p:txBody>
      </p:sp>
    </p:spTree>
    <p:extLst>
      <p:ext uri="{BB962C8B-B14F-4D97-AF65-F5344CB8AC3E}">
        <p14:creationId xmlns:p14="http://schemas.microsoft.com/office/powerpoint/2010/main" val="1060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coal 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425748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coal 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smtClean="0"/>
              <a:t>Body text style</a:t>
            </a:r>
          </a:p>
        </p:txBody>
      </p:sp>
    </p:spTree>
    <p:extLst>
      <p:ext uri="{BB962C8B-B14F-4D97-AF65-F5344CB8AC3E}">
        <p14:creationId xmlns:p14="http://schemas.microsoft.com/office/powerpoint/2010/main" val="25298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2"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70078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coal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smtClean="0"/>
              <a:t>Body text style</a:t>
            </a:r>
          </a:p>
        </p:txBody>
      </p:sp>
    </p:spTree>
    <p:extLst>
      <p:ext uri="{BB962C8B-B14F-4D97-AF65-F5344CB8AC3E}">
        <p14:creationId xmlns:p14="http://schemas.microsoft.com/office/powerpoint/2010/main" val="108260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smtClean="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smtClean="0"/>
              <a:t>Sub-header Style</a:t>
            </a:r>
          </a:p>
        </p:txBody>
      </p:sp>
    </p:spTree>
    <p:extLst>
      <p:ext uri="{BB962C8B-B14F-4D97-AF65-F5344CB8AC3E}">
        <p14:creationId xmlns:p14="http://schemas.microsoft.com/office/powerpoint/2010/main" val="83195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coal 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smtClean="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solidFill>
                  <a:srgbClr val="FFFFFF"/>
                </a:solidFill>
              </a:defRPr>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smtClean="0"/>
              <a:t>Drag image  to placeholder or click icon to add</a:t>
            </a:r>
            <a:endParaRPr lang="en-US" dirty="0"/>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smtClean="0"/>
              <a:t>Body text style</a:t>
            </a:r>
          </a:p>
        </p:txBody>
      </p:sp>
    </p:spTree>
    <p:extLst>
      <p:ext uri="{BB962C8B-B14F-4D97-AF65-F5344CB8AC3E}">
        <p14:creationId xmlns:p14="http://schemas.microsoft.com/office/powerpoint/2010/main" val="286671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993688" cy="9756775"/>
          </a:xfrm>
        </p:spPr>
        <p:txBody>
          <a:bodyPr anchor="ctr"/>
          <a:lstStyle>
            <a:lvl1pPr marL="0" marR="0" indent="0" algn="ctr" defTabSz="650001" rtl="0" eaLnBrk="1" fontAlgn="auto" latinLnBrk="0" hangingPunct="1">
              <a:lnSpc>
                <a:spcPct val="100000"/>
              </a:lnSpc>
              <a:spcBef>
                <a:spcPct val="20000"/>
              </a:spcBef>
              <a:spcAft>
                <a:spcPts val="0"/>
              </a:spcAft>
              <a:buClrTx/>
              <a:buSzTx/>
              <a:buFont typeface="Arial"/>
              <a:buNone/>
              <a:tabLst/>
              <a:defRPr/>
            </a:lvl1pPr>
          </a:lstStyle>
          <a:p>
            <a:r>
              <a:rPr lang="en-US" dirty="0" smtClean="0"/>
              <a:t>Drag image  to placeholder </a:t>
            </a:r>
            <a:br>
              <a:rPr lang="en-US" dirty="0" smtClean="0"/>
            </a:br>
            <a:r>
              <a:rPr lang="en-US" dirty="0" smtClean="0"/>
              <a:t>or click icon to add</a:t>
            </a:r>
          </a:p>
          <a:p>
            <a:endParaRPr lang="en-US" dirty="0"/>
          </a:p>
        </p:txBody>
      </p:sp>
    </p:spTree>
    <p:extLst>
      <p:ext uri="{BB962C8B-B14F-4D97-AF65-F5344CB8AC3E}">
        <p14:creationId xmlns:p14="http://schemas.microsoft.com/office/powerpoint/2010/main" val="42481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smtClean="0"/>
              <a:t>Sub-header Style</a:t>
            </a:r>
          </a:p>
        </p:txBody>
      </p:sp>
    </p:spTree>
    <p:extLst>
      <p:ext uri="{BB962C8B-B14F-4D97-AF65-F5344CB8AC3E}">
        <p14:creationId xmlns:p14="http://schemas.microsoft.com/office/powerpoint/2010/main" val="26976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smtClean="0"/>
              <a:t>Header style</a:t>
            </a:r>
            <a:endParaRPr lang="en-US" dirty="0"/>
          </a:p>
        </p:txBody>
      </p:sp>
      <p:sp>
        <p:nvSpPr>
          <p:cNvPr id="3"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smtClean="0"/>
              <a:t>Body text style</a:t>
            </a:r>
          </a:p>
        </p:txBody>
      </p:sp>
      <p:sp>
        <p:nvSpPr>
          <p:cNvPr id="12"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lvl1pPr>
          </a:lstStyle>
          <a:p>
            <a:pPr lvl="0"/>
            <a:r>
              <a:rPr lang="en-GB" dirty="0" smtClean="0"/>
              <a:t>Bullet text style</a:t>
            </a:r>
          </a:p>
        </p:txBody>
      </p:sp>
      <p:sp>
        <p:nvSpPr>
          <p:cNvPr id="15"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31456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smtClean="0"/>
              <a:t>Header style</a:t>
            </a:r>
            <a:endParaRPr lang="en-US" dirty="0"/>
          </a:p>
        </p:txBody>
      </p:sp>
      <p:sp>
        <p:nvSpPr>
          <p:cNvPr id="10" name="Text Placeholder 4"/>
          <p:cNvSpPr>
            <a:spLocks noGrp="1"/>
          </p:cNvSpPr>
          <p:nvPr>
            <p:ph type="body" sz="quarter" idx="10" hasCustomPrompt="1"/>
          </p:nvPr>
        </p:nvSpPr>
        <p:spPr>
          <a:xfrm>
            <a:off x="649288" y="4681538"/>
            <a:ext cx="6789737" cy="1912937"/>
          </a:xfrm>
        </p:spPr>
        <p:txBody>
          <a:bodyPr/>
          <a:lstStyle/>
          <a:p>
            <a:pPr lvl="0"/>
            <a:r>
              <a:rPr lang="en-GB" dirty="0" smtClean="0"/>
              <a:t>Sub-header Style</a:t>
            </a:r>
          </a:p>
        </p:txBody>
      </p:sp>
    </p:spTree>
    <p:extLst>
      <p:ext uri="{BB962C8B-B14F-4D97-AF65-F5344CB8AC3E}">
        <p14:creationId xmlns:p14="http://schemas.microsoft.com/office/powerpoint/2010/main" val="1460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smtClean="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6"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smtClean="0"/>
              <a:t>Body text style</a:t>
            </a:r>
          </a:p>
        </p:txBody>
      </p:sp>
      <p:sp>
        <p:nvSpPr>
          <p:cNvPr id="7"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lvl1pPr>
          </a:lstStyle>
          <a:p>
            <a:pPr lvl="0"/>
            <a:r>
              <a:rPr lang="en-GB" dirty="0" smtClean="0"/>
              <a:t>Bullet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388873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smtClean="0"/>
              <a:t>Sub-header Style</a:t>
            </a:r>
          </a:p>
        </p:txBody>
      </p:sp>
    </p:spTree>
    <p:extLst>
      <p:ext uri="{BB962C8B-B14F-4D97-AF65-F5344CB8AC3E}">
        <p14:creationId xmlns:p14="http://schemas.microsoft.com/office/powerpoint/2010/main" val="34935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smtClean="0"/>
              <a:t>Header style</a:t>
            </a:r>
            <a:endParaRPr lang="en-US" dirty="0"/>
          </a:p>
        </p:txBody>
      </p:sp>
      <p:sp>
        <p:nvSpPr>
          <p:cNvPr id="6"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smtClean="0"/>
              <a:t>SUB-HEADER STYLE</a:t>
            </a:r>
          </a:p>
        </p:txBody>
      </p:sp>
      <p:sp>
        <p:nvSpPr>
          <p:cNvPr id="7"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smtClean="0"/>
              <a:t>Body text style</a:t>
            </a:r>
          </a:p>
        </p:txBody>
      </p:sp>
      <p:sp>
        <p:nvSpPr>
          <p:cNvPr id="8" name="Text Placeholder 11"/>
          <p:cNvSpPr>
            <a:spLocks noGrp="1"/>
          </p:cNvSpPr>
          <p:nvPr>
            <p:ph type="body" sz="quarter" idx="11" hasCustomPrompt="1"/>
          </p:nvPr>
        </p:nvSpPr>
        <p:spPr>
          <a:xfrm>
            <a:off x="974725" y="5213666"/>
            <a:ext cx="6944632" cy="1125537"/>
          </a:xfrm>
        </p:spPr>
        <p:txBody>
          <a:bodyPr/>
          <a:lstStyle>
            <a:lvl1pPr marL="0" indent="-424800">
              <a:buSzPct val="80000"/>
              <a:buFont typeface="Wingdings" charset="2"/>
              <a:buChar char="§"/>
              <a:defRPr sz="3200" cap="none"/>
            </a:lvl1pPr>
          </a:lstStyle>
          <a:p>
            <a:pPr lvl="0"/>
            <a:r>
              <a:rPr lang="en-GB" dirty="0" smtClean="0"/>
              <a:t>Bullet text style</a:t>
            </a:r>
          </a:p>
        </p:txBody>
      </p:sp>
      <p:sp>
        <p:nvSpPr>
          <p:cNvPr id="10"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smtClean="0"/>
              <a:t>Drag image  to placeholder or click icon to add</a:t>
            </a:r>
            <a:endParaRPr lang="en-US" dirty="0"/>
          </a:p>
        </p:txBody>
      </p:sp>
    </p:spTree>
    <p:extLst>
      <p:ext uri="{BB962C8B-B14F-4D97-AF65-F5344CB8AC3E}">
        <p14:creationId xmlns:p14="http://schemas.microsoft.com/office/powerpoint/2010/main" val="2465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smtClean="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smtClean="0"/>
              <a:t>Sub-header Style</a:t>
            </a:r>
          </a:p>
        </p:txBody>
      </p:sp>
    </p:spTree>
    <p:extLst>
      <p:ext uri="{BB962C8B-B14F-4D97-AF65-F5344CB8AC3E}">
        <p14:creationId xmlns:p14="http://schemas.microsoft.com/office/powerpoint/2010/main" val="27998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85" y="3238980"/>
            <a:ext cx="11694319" cy="1626129"/>
          </a:xfrm>
          <a:prstGeom prst="rect">
            <a:avLst/>
          </a:prstGeom>
        </p:spPr>
        <p:txBody>
          <a:bodyPr vert="horz" lIns="130000" tIns="65000" rIns="130000" bIns="65000" rtlCol="0" anchor="ctr">
            <a:normAutofit/>
          </a:bodyPr>
          <a:lstStyle/>
          <a:p>
            <a:r>
              <a:rPr lang="en-GB" dirty="0" smtClean="0"/>
              <a:t>Header style</a:t>
            </a:r>
            <a:endParaRPr lang="en-US" dirty="0"/>
          </a:p>
        </p:txBody>
      </p:sp>
      <p:sp>
        <p:nvSpPr>
          <p:cNvPr id="3" name="Text Placeholder 2"/>
          <p:cNvSpPr>
            <a:spLocks noGrp="1"/>
          </p:cNvSpPr>
          <p:nvPr>
            <p:ph type="body" idx="1"/>
          </p:nvPr>
        </p:nvSpPr>
        <p:spPr>
          <a:xfrm>
            <a:off x="649685" y="5057136"/>
            <a:ext cx="11694319" cy="962400"/>
          </a:xfrm>
          <a:prstGeom prst="rect">
            <a:avLst/>
          </a:prstGeom>
        </p:spPr>
        <p:txBody>
          <a:bodyPr vert="horz" lIns="130000" tIns="65000" rIns="130000" bIns="65000" rtlCol="0">
            <a:normAutofit/>
          </a:bodyPr>
          <a:lstStyle/>
          <a:p>
            <a:pPr lvl="0"/>
            <a:r>
              <a:rPr lang="en-GB" dirty="0" smtClean="0"/>
              <a:t>SUB-HEADER STYLE</a:t>
            </a:r>
          </a:p>
        </p:txBody>
      </p:sp>
    </p:spTree>
    <p:extLst>
      <p:ext uri="{BB962C8B-B14F-4D97-AF65-F5344CB8AC3E}">
        <p14:creationId xmlns:p14="http://schemas.microsoft.com/office/powerpoint/2010/main" val="2619897227"/>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49" r:id="rId4"/>
    <p:sldLayoutId id="2147483662" r:id="rId5"/>
    <p:sldLayoutId id="2147483661" r:id="rId6"/>
    <p:sldLayoutId id="2147483664" r:id="rId7"/>
    <p:sldLayoutId id="2147483663" r:id="rId8"/>
    <p:sldLayoutId id="2147483666" r:id="rId9"/>
    <p:sldLayoutId id="2147483665" r:id="rId10"/>
    <p:sldLayoutId id="2147483667" r:id="rId11"/>
    <p:sldLayoutId id="2147483668" r:id="rId12"/>
    <p:sldLayoutId id="2147483672" r:id="rId13"/>
    <p:sldLayoutId id="2147483670" r:id="rId14"/>
    <p:sldLayoutId id="2147483673" r:id="rId15"/>
    <p:sldLayoutId id="2147483671" r:id="rId16"/>
    <p:sldLayoutId id="2147483674" r:id="rId17"/>
    <p:sldLayoutId id="2147483669" r:id="rId18"/>
  </p:sldLayoutIdLst>
  <p:txStyles>
    <p:titleStyle>
      <a:lvl1pPr algn="l" defTabSz="650001" rtl="0" eaLnBrk="1" latinLnBrk="0" hangingPunct="1">
        <a:spcBef>
          <a:spcPct val="0"/>
        </a:spcBef>
        <a:buNone/>
        <a:defRPr sz="7800" b="1" kern="1200">
          <a:solidFill>
            <a:schemeClr val="tx1"/>
          </a:solidFill>
          <a:latin typeface="Cambria"/>
          <a:ea typeface="+mj-ea"/>
          <a:cs typeface="Cambria"/>
        </a:defRPr>
      </a:lvl1pPr>
    </p:titleStyle>
    <p:body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85" y="2478112"/>
            <a:ext cx="11694319" cy="3862334"/>
          </a:xfrm>
        </p:spPr>
        <p:txBody>
          <a:bodyPr>
            <a:noAutofit/>
          </a:bodyPr>
          <a:lstStyle/>
          <a:p>
            <a:r>
              <a:rPr lang="en-AU" sz="5400" dirty="0" smtClean="0">
                <a:latin typeface="+mn-lt"/>
              </a:rPr>
              <a:t>Parliamentary Inquiries And Policy-making: Australian Separated Fathers’ Technical Amendments To Child Support Policy Challenges State Legitimacy </a:t>
            </a:r>
            <a:r>
              <a:rPr lang="en-GB" sz="5400" dirty="0" smtClean="0">
                <a:latin typeface="+mn-lt"/>
              </a:rPr>
              <a:t/>
            </a:r>
            <a:br>
              <a:rPr lang="en-GB" sz="5400" dirty="0" smtClean="0">
                <a:latin typeface="+mn-lt"/>
              </a:rPr>
            </a:br>
            <a:endParaRPr lang="en-US" sz="5400" dirty="0">
              <a:latin typeface="+mn-lt"/>
            </a:endParaRPr>
          </a:p>
        </p:txBody>
      </p:sp>
      <p:sp>
        <p:nvSpPr>
          <p:cNvPr id="3" name="Title 1"/>
          <p:cNvSpPr txBox="1">
            <a:spLocks/>
          </p:cNvSpPr>
          <p:nvPr/>
        </p:nvSpPr>
        <p:spPr>
          <a:xfrm>
            <a:off x="649685" y="6232358"/>
            <a:ext cx="11694319" cy="2839190"/>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8800" b="1" kern="1200" baseline="0">
                <a:solidFill>
                  <a:schemeClr val="tx1"/>
                </a:solidFill>
                <a:latin typeface="Cambria"/>
                <a:ea typeface="+mj-ea"/>
                <a:cs typeface="Cambria"/>
              </a:defRPr>
            </a:lvl1pPr>
          </a:lstStyle>
          <a:p>
            <a:r>
              <a:rPr lang="en-US" sz="3600" dirty="0" smtClean="0"/>
              <a:t>Kay Cook and Christine Skinner</a:t>
            </a:r>
          </a:p>
          <a:p>
            <a:endParaRPr lang="en-US" sz="3200" dirty="0" smtClean="0"/>
          </a:p>
          <a:p>
            <a:r>
              <a:rPr lang="en-US" sz="3600" dirty="0" err="1" smtClean="0"/>
              <a:t>INCSS</a:t>
            </a:r>
            <a:r>
              <a:rPr lang="en-US" sz="3600" dirty="0" smtClean="0"/>
              <a:t> Workshop, Vilnius 29</a:t>
            </a:r>
            <a:r>
              <a:rPr lang="en-US" sz="3600" baseline="30000" dirty="0" smtClean="0"/>
              <a:t>th</a:t>
            </a:r>
            <a:r>
              <a:rPr lang="en-US" sz="3600" dirty="0" smtClean="0"/>
              <a:t> September  2018</a:t>
            </a:r>
          </a:p>
        </p:txBody>
      </p:sp>
    </p:spTree>
    <p:extLst>
      <p:ext uri="{BB962C8B-B14F-4D97-AF65-F5344CB8AC3E}">
        <p14:creationId xmlns:p14="http://schemas.microsoft.com/office/powerpoint/2010/main" val="338784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44" y="1038377"/>
            <a:ext cx="8940808" cy="1096766"/>
          </a:xfrm>
        </p:spPr>
        <p:txBody>
          <a:bodyPr>
            <a:noAutofit/>
          </a:bodyPr>
          <a:lstStyle/>
          <a:p>
            <a:r>
              <a:rPr lang="en-US" sz="4000" b="0" dirty="0" smtClean="0">
                <a:solidFill>
                  <a:srgbClr val="25303B"/>
                </a:solidFill>
                <a:latin typeface="Calibri"/>
                <a:ea typeface="+mn-ea"/>
                <a:cs typeface="+mn-cs"/>
              </a:rPr>
              <a:t>Challenge: </a:t>
            </a:r>
            <a:r>
              <a:rPr lang="en-US" sz="4000" dirty="0" smtClean="0">
                <a:solidFill>
                  <a:srgbClr val="25303B"/>
                </a:solidFill>
                <a:latin typeface="Calibri"/>
                <a:ea typeface="+mn-ea"/>
                <a:cs typeface="+mn-cs"/>
              </a:rPr>
              <a:t>Maintain</a:t>
            </a:r>
            <a:r>
              <a:rPr lang="en-US" sz="4000" b="0" dirty="0" smtClean="0">
                <a:solidFill>
                  <a:srgbClr val="25303B"/>
                </a:solidFill>
                <a:latin typeface="Calibri"/>
                <a:ea typeface="+mn-ea"/>
                <a:cs typeface="+mn-cs"/>
              </a:rPr>
              <a:t> </a:t>
            </a:r>
            <a:r>
              <a:rPr lang="en-US" sz="4000" b="0" dirty="0">
                <a:solidFill>
                  <a:srgbClr val="25303B"/>
                </a:solidFill>
                <a:latin typeface="Calibri"/>
                <a:ea typeface="+mn-ea"/>
                <a:cs typeface="+mn-cs"/>
              </a:rPr>
              <a:t>children’s right to share</a:t>
            </a:r>
            <a:endParaRPr lang="en-US" sz="4000" dirty="0"/>
          </a:p>
        </p:txBody>
      </p:sp>
      <p:sp>
        <p:nvSpPr>
          <p:cNvPr id="5" name="Text Placeholder 4"/>
          <p:cNvSpPr>
            <a:spLocks noGrp="1"/>
          </p:cNvSpPr>
          <p:nvPr>
            <p:ph type="body" sz="quarter" idx="11"/>
          </p:nvPr>
        </p:nvSpPr>
        <p:spPr>
          <a:xfrm>
            <a:off x="974724" y="2664372"/>
            <a:ext cx="10107257" cy="5896304"/>
          </a:xfrm>
        </p:spPr>
        <p:txBody>
          <a:bodyPr>
            <a:noAutofit/>
          </a:bodyPr>
          <a:lstStyle/>
          <a:p>
            <a:pPr indent="0">
              <a:buNone/>
            </a:pPr>
            <a:r>
              <a:rPr lang="en-US" sz="3600" dirty="0" smtClean="0"/>
              <a:t>Fathers technical solutions challenged this justification implicitly and explicitly: </a:t>
            </a:r>
          </a:p>
          <a:p>
            <a:pPr indent="0">
              <a:buNone/>
            </a:pPr>
            <a:endParaRPr lang="en-US" sz="3600" dirty="0" smtClean="0"/>
          </a:p>
          <a:p>
            <a:pPr lvl="1"/>
            <a:r>
              <a:rPr lang="en-US" sz="3200" dirty="0" smtClean="0"/>
              <a:t>Exclude extra income sources (overtime, 2</a:t>
            </a:r>
            <a:r>
              <a:rPr lang="en-US" sz="3200" baseline="30000" dirty="0" smtClean="0"/>
              <a:t>nd</a:t>
            </a:r>
            <a:r>
              <a:rPr lang="en-US" sz="3200" dirty="0" smtClean="0"/>
              <a:t> jobs)</a:t>
            </a:r>
          </a:p>
          <a:p>
            <a:pPr lvl="1"/>
            <a:r>
              <a:rPr lang="en-US" sz="3200" dirty="0" smtClean="0"/>
              <a:t>Anchor income levels to time of separation</a:t>
            </a:r>
          </a:p>
          <a:p>
            <a:pPr lvl="1"/>
            <a:r>
              <a:rPr lang="en-US" sz="3200" dirty="0" smtClean="0"/>
              <a:t>Stick to use of gross income</a:t>
            </a:r>
          </a:p>
          <a:p>
            <a:pPr lvl="1"/>
            <a:r>
              <a:rPr lang="en-US" sz="3200" dirty="0" smtClean="0"/>
              <a:t>Tie income measure to external standard (medium income  level – basic benefit level)</a:t>
            </a:r>
          </a:p>
          <a:p>
            <a:pPr lvl="1"/>
            <a:endParaRPr lang="en-US" sz="2800" dirty="0" smtClean="0"/>
          </a:p>
          <a:p>
            <a:pPr lvl="1"/>
            <a:endParaRPr lang="en-US" sz="2800" dirty="0" smtClean="0"/>
          </a:p>
          <a:p>
            <a:pPr lvl="1"/>
            <a:endParaRPr lang="en-US" sz="4400" dirty="0"/>
          </a:p>
        </p:txBody>
      </p:sp>
    </p:spTree>
    <p:extLst>
      <p:ext uri="{BB962C8B-B14F-4D97-AF65-F5344CB8AC3E}">
        <p14:creationId xmlns:p14="http://schemas.microsoft.com/office/powerpoint/2010/main" val="290920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44" y="1038377"/>
            <a:ext cx="8940808" cy="1096766"/>
          </a:xfrm>
        </p:spPr>
        <p:txBody>
          <a:bodyPr>
            <a:noAutofit/>
          </a:bodyPr>
          <a:lstStyle/>
          <a:p>
            <a:r>
              <a:rPr lang="en-US" sz="4000" b="0" dirty="0">
                <a:solidFill>
                  <a:srgbClr val="25303B"/>
                </a:solidFill>
                <a:latin typeface="Calibri"/>
              </a:rPr>
              <a:t>Challenge: </a:t>
            </a:r>
            <a:r>
              <a:rPr lang="en-US" sz="4000" dirty="0">
                <a:solidFill>
                  <a:srgbClr val="25303B"/>
                </a:solidFill>
                <a:latin typeface="Calibri"/>
              </a:rPr>
              <a:t>Maintain</a:t>
            </a:r>
            <a:r>
              <a:rPr lang="en-US" sz="4000" b="0" dirty="0">
                <a:solidFill>
                  <a:srgbClr val="25303B"/>
                </a:solidFill>
                <a:latin typeface="Calibri"/>
              </a:rPr>
              <a:t> children’s right to </a:t>
            </a:r>
            <a:r>
              <a:rPr lang="en-US" sz="4000" b="0" dirty="0" smtClean="0">
                <a:solidFill>
                  <a:srgbClr val="25303B"/>
                </a:solidFill>
                <a:latin typeface="Calibri"/>
              </a:rPr>
              <a:t>share</a:t>
            </a:r>
            <a:endParaRPr lang="en-US" sz="4000" dirty="0"/>
          </a:p>
        </p:txBody>
      </p:sp>
      <p:sp>
        <p:nvSpPr>
          <p:cNvPr id="5" name="Text Placeholder 4"/>
          <p:cNvSpPr>
            <a:spLocks noGrp="1"/>
          </p:cNvSpPr>
          <p:nvPr>
            <p:ph type="body" sz="quarter" idx="11"/>
          </p:nvPr>
        </p:nvSpPr>
        <p:spPr>
          <a:xfrm>
            <a:off x="974724" y="2664371"/>
            <a:ext cx="11133193" cy="6432331"/>
          </a:xfrm>
        </p:spPr>
        <p:txBody>
          <a:bodyPr>
            <a:noAutofit/>
          </a:bodyPr>
          <a:lstStyle/>
          <a:p>
            <a:pPr indent="0">
              <a:buNone/>
            </a:pPr>
            <a:r>
              <a:rPr lang="en-AU" sz="2800" dirty="0" smtClean="0"/>
              <a:t>‘</a:t>
            </a:r>
            <a:r>
              <a:rPr lang="en-AU" sz="2800" i="1" dirty="0" smtClean="0"/>
              <a:t>If </a:t>
            </a:r>
            <a:r>
              <a:rPr lang="en-AU" sz="2800" i="1" dirty="0"/>
              <a:t>a paying parent takes action to try to improve their living standards – for example, taking a second job or working overtime, et cetera, to improve their own financial situation, they [the CSA – Child Support Agency] are there straight away and take their share of everything so that it is irrespective of what somebody else really needs (Community Statement, Bob</a:t>
            </a:r>
            <a:r>
              <a:rPr lang="en-AU" sz="2800" i="1" dirty="0" smtClean="0"/>
              <a:t>)’.</a:t>
            </a:r>
          </a:p>
          <a:p>
            <a:pPr indent="0">
              <a:buNone/>
            </a:pPr>
            <a:endParaRPr lang="en-GB" sz="2800" i="1" dirty="0"/>
          </a:p>
          <a:p>
            <a:pPr indent="0">
              <a:buNone/>
            </a:pPr>
            <a:r>
              <a:rPr lang="en-AU" sz="2800" i="1" dirty="0" smtClean="0"/>
              <a:t>‘Child </a:t>
            </a:r>
            <a:r>
              <a:rPr lang="en-AU" sz="2800" i="1" dirty="0"/>
              <a:t>support payments should be capped at the average medium wage. Anything earned over that should be for the person who earns the money to spend on what they want … I understand that there exists an argument that parent and child are accustomed to a certain lifestyle before they separated so this should be maintained post separation. An assessment based on such a premise is flawed … Making someone pay more money as they earn more money post separation is criminal (Submission 34</a:t>
            </a:r>
            <a:r>
              <a:rPr lang="en-AU" sz="2800" i="1" dirty="0" smtClean="0"/>
              <a:t>).’</a:t>
            </a:r>
            <a:endParaRPr lang="en-GB" sz="2800" i="1" dirty="0"/>
          </a:p>
          <a:p>
            <a:pPr indent="0">
              <a:buNone/>
            </a:pPr>
            <a:endParaRPr lang="en-US" sz="3600" dirty="0"/>
          </a:p>
        </p:txBody>
      </p:sp>
    </p:spTree>
    <p:extLst>
      <p:ext uri="{BB962C8B-B14F-4D97-AF65-F5344CB8AC3E}">
        <p14:creationId xmlns:p14="http://schemas.microsoft.com/office/powerpoint/2010/main" val="261255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44" y="1038377"/>
            <a:ext cx="8940808" cy="1096766"/>
          </a:xfrm>
        </p:spPr>
        <p:txBody>
          <a:bodyPr>
            <a:noAutofit/>
          </a:bodyPr>
          <a:lstStyle/>
          <a:p>
            <a:pPr lvl="1" algn="l" defTabSz="650001" rtl="0">
              <a:spcBef>
                <a:spcPct val="0"/>
              </a:spcBef>
            </a:pPr>
            <a:r>
              <a:rPr lang="en-US" sz="4000" b="0" dirty="0">
                <a:solidFill>
                  <a:srgbClr val="25303B"/>
                </a:solidFill>
                <a:latin typeface="Calibri"/>
              </a:rPr>
              <a:t>Challenge: </a:t>
            </a:r>
            <a:r>
              <a:rPr lang="en-US" sz="3600" b="1" dirty="0" smtClean="0"/>
              <a:t>Reinforce</a:t>
            </a:r>
            <a:r>
              <a:rPr lang="en-US" sz="3600" dirty="0" smtClean="0"/>
              <a:t> rules that dictate nature of the obligation</a:t>
            </a:r>
            <a:endParaRPr lang="en-US" sz="4000" dirty="0"/>
          </a:p>
        </p:txBody>
      </p:sp>
      <p:sp>
        <p:nvSpPr>
          <p:cNvPr id="5" name="Text Placeholder 4"/>
          <p:cNvSpPr>
            <a:spLocks noGrp="1"/>
          </p:cNvSpPr>
          <p:nvPr>
            <p:ph type="body" sz="quarter" idx="11"/>
          </p:nvPr>
        </p:nvSpPr>
        <p:spPr>
          <a:xfrm>
            <a:off x="974724" y="2664371"/>
            <a:ext cx="11133193" cy="6432331"/>
          </a:xfrm>
        </p:spPr>
        <p:txBody>
          <a:bodyPr>
            <a:noAutofit/>
          </a:bodyPr>
          <a:lstStyle/>
          <a:p>
            <a:pPr indent="0">
              <a:buNone/>
            </a:pPr>
            <a:r>
              <a:rPr lang="en-AU" sz="3600" dirty="0" smtClean="0"/>
              <a:t>Rules did </a:t>
            </a:r>
            <a:r>
              <a:rPr lang="en-AU" sz="3600" dirty="0"/>
              <a:t>not take sufficient account of their own needs. </a:t>
            </a:r>
            <a:endParaRPr lang="en-AU" sz="3600" dirty="0" smtClean="0"/>
          </a:p>
          <a:p>
            <a:pPr indent="0">
              <a:buNone/>
            </a:pPr>
            <a:endParaRPr lang="en-AU" sz="2800" dirty="0" smtClean="0"/>
          </a:p>
          <a:p>
            <a:pPr indent="0">
              <a:buNone/>
            </a:pPr>
            <a:r>
              <a:rPr lang="en-AU" sz="2800" dirty="0" smtClean="0"/>
              <a:t>‘</a:t>
            </a:r>
            <a:r>
              <a:rPr lang="en-AU" sz="2800" i="1" dirty="0" smtClean="0"/>
              <a:t>The </a:t>
            </a:r>
            <a:r>
              <a:rPr lang="en-AU" sz="2800" i="1" dirty="0"/>
              <a:t>current law does not seem to appreciate much that the parent-payer also has a right to live quality life and have fun. Most importantly, the parent-payer may have other financial commitments before the child support issue came into play (Submission 118</a:t>
            </a:r>
            <a:r>
              <a:rPr lang="en-AU" sz="2800" i="1" dirty="0" smtClean="0"/>
              <a:t>).’</a:t>
            </a:r>
          </a:p>
          <a:p>
            <a:pPr indent="0">
              <a:buNone/>
            </a:pPr>
            <a:endParaRPr lang="en-AU" sz="2800" i="1" dirty="0"/>
          </a:p>
          <a:p>
            <a:pPr indent="0">
              <a:buNone/>
            </a:pPr>
            <a:r>
              <a:rPr lang="en-AU" sz="2800" i="1" dirty="0" smtClean="0"/>
              <a:t>‘In </a:t>
            </a:r>
            <a:r>
              <a:rPr lang="en-AU" sz="2800" i="1" dirty="0"/>
              <a:t>my situation I pay significantly more in Child Support to my ex-wife, for my daughter, than it costs to raise my 3-year-old son who lives with me. He still has costs (swimming lessons, junior sport, playgroup) but these do not add up to half of what I pay in Child Support to my ex-wife (Submission 126</a:t>
            </a:r>
            <a:r>
              <a:rPr lang="en-AU" sz="2800" i="1" dirty="0" smtClean="0"/>
              <a:t>).’</a:t>
            </a:r>
            <a:endParaRPr lang="en-GB" sz="2800" i="1" dirty="0"/>
          </a:p>
          <a:p>
            <a:pPr indent="0">
              <a:buNone/>
            </a:pPr>
            <a:endParaRPr lang="en-GB" sz="2800" dirty="0"/>
          </a:p>
          <a:p>
            <a:pPr indent="0">
              <a:buNone/>
            </a:pPr>
            <a:endParaRPr lang="en-GB" sz="3600" dirty="0"/>
          </a:p>
          <a:p>
            <a:pPr indent="0">
              <a:buNone/>
            </a:pPr>
            <a:endParaRPr lang="en-US" sz="3600" dirty="0"/>
          </a:p>
        </p:txBody>
      </p:sp>
    </p:spTree>
    <p:extLst>
      <p:ext uri="{BB962C8B-B14F-4D97-AF65-F5344CB8AC3E}">
        <p14:creationId xmlns:p14="http://schemas.microsoft.com/office/powerpoint/2010/main" val="207734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44" y="738832"/>
            <a:ext cx="8940808" cy="1096766"/>
          </a:xfrm>
        </p:spPr>
        <p:txBody>
          <a:bodyPr>
            <a:noAutofit/>
          </a:bodyPr>
          <a:lstStyle/>
          <a:p>
            <a:pPr lvl="1" algn="l" defTabSz="650001" rtl="0">
              <a:spcBef>
                <a:spcPct val="0"/>
              </a:spcBef>
            </a:pPr>
            <a:r>
              <a:rPr lang="en-US" sz="4000" b="0" dirty="0">
                <a:solidFill>
                  <a:srgbClr val="25303B"/>
                </a:solidFill>
                <a:latin typeface="Calibri"/>
              </a:rPr>
              <a:t>Challenge</a:t>
            </a:r>
            <a:r>
              <a:rPr lang="en-US" sz="4000" b="0" dirty="0" smtClean="0">
                <a:solidFill>
                  <a:srgbClr val="25303B"/>
                </a:solidFill>
                <a:latin typeface="Calibri"/>
              </a:rPr>
              <a:t>:</a:t>
            </a:r>
            <a:r>
              <a:rPr lang="en-US" sz="4000" b="1" dirty="0" smtClean="0"/>
              <a:t> Redress</a:t>
            </a:r>
            <a:r>
              <a:rPr lang="en-US" sz="4000" dirty="0" smtClean="0"/>
              <a:t> financial imbalance experienced by mothers </a:t>
            </a:r>
            <a:endParaRPr lang="en-US" sz="4000" dirty="0"/>
          </a:p>
        </p:txBody>
      </p:sp>
      <p:sp>
        <p:nvSpPr>
          <p:cNvPr id="5" name="Text Placeholder 4"/>
          <p:cNvSpPr>
            <a:spLocks noGrp="1"/>
          </p:cNvSpPr>
          <p:nvPr>
            <p:ph type="body" sz="quarter" idx="11"/>
          </p:nvPr>
        </p:nvSpPr>
        <p:spPr>
          <a:xfrm>
            <a:off x="974724" y="2396359"/>
            <a:ext cx="11133193" cy="6700343"/>
          </a:xfrm>
        </p:spPr>
        <p:txBody>
          <a:bodyPr>
            <a:noAutofit/>
          </a:bodyPr>
          <a:lstStyle/>
          <a:p>
            <a:pPr indent="0">
              <a:buNone/>
            </a:pPr>
            <a:r>
              <a:rPr lang="en-AU" sz="2800" dirty="0" smtClean="0"/>
              <a:t>The main concern was how CS money </a:t>
            </a:r>
            <a:r>
              <a:rPr lang="en-AU" sz="2800" dirty="0"/>
              <a:t>was </a:t>
            </a:r>
            <a:r>
              <a:rPr lang="en-AU" sz="2800" dirty="0" smtClean="0"/>
              <a:t>spent. Solutions were mainly ways in which fathers could directly control CS, or get receipts, or other ways to make mothers account for how it was spent. Underpinning meaning, mothers have no right to this money as the mother. </a:t>
            </a:r>
          </a:p>
          <a:p>
            <a:pPr indent="0">
              <a:buNone/>
            </a:pPr>
            <a:endParaRPr lang="en-AU" sz="2800" dirty="0" smtClean="0"/>
          </a:p>
          <a:p>
            <a:pPr indent="0">
              <a:buNone/>
            </a:pPr>
            <a:r>
              <a:rPr lang="en-AU" sz="2800" i="1" dirty="0" smtClean="0"/>
              <a:t>‘My </a:t>
            </a:r>
            <a:r>
              <a:rPr lang="en-AU" sz="2800" i="1" dirty="0"/>
              <a:t>suggestion to improve things is a simple process which I call PPB – parents pay the bills. Under PPB the parents pay the actual costs for their own real children – that is, they pay the bills in a predetermined proportion (Community Statement, Alan</a:t>
            </a:r>
            <a:r>
              <a:rPr lang="en-AU" sz="2800" i="1" dirty="0" smtClean="0"/>
              <a:t>)’.</a:t>
            </a:r>
          </a:p>
          <a:p>
            <a:pPr indent="0">
              <a:buNone/>
            </a:pPr>
            <a:endParaRPr lang="en-GB" sz="2800" i="1" dirty="0"/>
          </a:p>
          <a:p>
            <a:pPr indent="0">
              <a:buNone/>
            </a:pPr>
            <a:r>
              <a:rPr lang="en-AU" sz="2800" i="1" dirty="0"/>
              <a:t>A new statement format from the CSA would also show how the payee parent has spent the child support monies that have been given to them by the paying parent. In other words, accountability by the receiving parent in the form of receipts and if necessary, further evidence (Community Statement, Peter).</a:t>
            </a:r>
            <a:endParaRPr lang="en-GB" sz="2800" i="1" dirty="0"/>
          </a:p>
          <a:p>
            <a:pPr indent="0">
              <a:buNone/>
            </a:pPr>
            <a:endParaRPr lang="en-US" sz="3600" dirty="0"/>
          </a:p>
        </p:txBody>
      </p:sp>
    </p:spTree>
    <p:extLst>
      <p:ext uri="{BB962C8B-B14F-4D97-AF65-F5344CB8AC3E}">
        <p14:creationId xmlns:p14="http://schemas.microsoft.com/office/powerpoint/2010/main" val="188094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13" y="1126026"/>
            <a:ext cx="6944830" cy="1096766"/>
          </a:xfrm>
        </p:spPr>
        <p:txBody>
          <a:bodyPr>
            <a:normAutofit/>
          </a:bodyPr>
          <a:lstStyle/>
          <a:p>
            <a:r>
              <a:rPr lang="en-US" dirty="0" smtClean="0"/>
              <a:t>Conclusion</a:t>
            </a:r>
            <a:endParaRPr lang="en-US" dirty="0"/>
          </a:p>
        </p:txBody>
      </p:sp>
      <p:sp>
        <p:nvSpPr>
          <p:cNvPr id="5" name="Text Placeholder 4"/>
          <p:cNvSpPr>
            <a:spLocks noGrp="1"/>
          </p:cNvSpPr>
          <p:nvPr>
            <p:ph type="body" sz="quarter" idx="11"/>
          </p:nvPr>
        </p:nvSpPr>
        <p:spPr>
          <a:xfrm>
            <a:off x="974724" y="2569779"/>
            <a:ext cx="11464269" cy="6195849"/>
          </a:xfrm>
        </p:spPr>
        <p:txBody>
          <a:bodyPr>
            <a:normAutofit/>
          </a:bodyPr>
          <a:lstStyle/>
          <a:p>
            <a:r>
              <a:rPr lang="en-US" sz="3300" dirty="0"/>
              <a:t>H</a:t>
            </a:r>
            <a:r>
              <a:rPr lang="en-US" sz="3300" dirty="0" smtClean="0"/>
              <a:t>eard it all before from men. </a:t>
            </a:r>
            <a:r>
              <a:rPr lang="en-US" sz="3300" dirty="0" err="1" smtClean="0"/>
              <a:t>AUS</a:t>
            </a:r>
            <a:r>
              <a:rPr lang="en-US" sz="3300" dirty="0" smtClean="0"/>
              <a:t>, UK , USA? </a:t>
            </a:r>
          </a:p>
          <a:p>
            <a:r>
              <a:rPr lang="en-US" sz="3300" dirty="0" smtClean="0"/>
              <a:t>But our analysis offers nuanced view:</a:t>
            </a:r>
          </a:p>
          <a:p>
            <a:pPr lvl="1"/>
            <a:r>
              <a:rPr lang="en-US" sz="3300" dirty="0" smtClean="0"/>
              <a:t>Underlying meanings - with </a:t>
            </a:r>
            <a:r>
              <a:rPr lang="en-US" sz="3300" dirty="0" err="1" smtClean="0"/>
              <a:t>Eekeelar’s</a:t>
            </a:r>
            <a:r>
              <a:rPr lang="en-US" sz="3300" dirty="0" smtClean="0"/>
              <a:t> lens – see ways state legitimacy challenged.</a:t>
            </a:r>
          </a:p>
          <a:p>
            <a:pPr lvl="1"/>
            <a:r>
              <a:rPr lang="en-US" sz="3300" dirty="0" smtClean="0"/>
              <a:t>Problem is enforcement of a breadwinning role (share resources with children and income with mothers)</a:t>
            </a:r>
          </a:p>
          <a:p>
            <a:pPr lvl="1"/>
            <a:r>
              <a:rPr lang="en-US" sz="3300" dirty="0" smtClean="0"/>
              <a:t>BUT without any autonomy </a:t>
            </a:r>
            <a:r>
              <a:rPr lang="en-US" sz="3300" dirty="0"/>
              <a:t>and </a:t>
            </a:r>
            <a:r>
              <a:rPr lang="en-US" sz="3300" dirty="0" smtClean="0"/>
              <a:t>authority attached to that role.</a:t>
            </a:r>
          </a:p>
          <a:p>
            <a:pPr lvl="1"/>
            <a:r>
              <a:rPr lang="en-US" sz="3300" dirty="0" smtClean="0"/>
              <a:t>State can’t have it both ways it seems.</a:t>
            </a:r>
          </a:p>
          <a:p>
            <a:pPr lvl="1"/>
            <a:r>
              <a:rPr lang="en-US" sz="3300" dirty="0" smtClean="0"/>
              <a:t>Latest ‘incomes share formula’ not a fix to this problem.</a:t>
            </a:r>
          </a:p>
        </p:txBody>
      </p:sp>
    </p:spTree>
    <p:extLst>
      <p:ext uri="{BB962C8B-B14F-4D97-AF65-F5344CB8AC3E}">
        <p14:creationId xmlns:p14="http://schemas.microsoft.com/office/powerpoint/2010/main" val="62544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13" y="1126026"/>
            <a:ext cx="6944830" cy="1096766"/>
          </a:xfrm>
        </p:spPr>
        <p:txBody>
          <a:bodyPr>
            <a:normAutofit/>
          </a:bodyPr>
          <a:lstStyle/>
          <a:p>
            <a:r>
              <a:rPr lang="en-US" dirty="0" smtClean="0"/>
              <a:t>Conclusion</a:t>
            </a:r>
            <a:endParaRPr lang="en-US" dirty="0"/>
          </a:p>
        </p:txBody>
      </p:sp>
      <p:sp>
        <p:nvSpPr>
          <p:cNvPr id="5" name="Text Placeholder 4"/>
          <p:cNvSpPr>
            <a:spLocks noGrp="1"/>
          </p:cNvSpPr>
          <p:nvPr>
            <p:ph type="body" sz="quarter" idx="11"/>
          </p:nvPr>
        </p:nvSpPr>
        <p:spPr>
          <a:xfrm>
            <a:off x="974724" y="3090041"/>
            <a:ext cx="11464269" cy="6195849"/>
          </a:xfrm>
        </p:spPr>
        <p:txBody>
          <a:bodyPr>
            <a:normAutofit/>
          </a:bodyPr>
          <a:lstStyle/>
          <a:p>
            <a:r>
              <a:rPr lang="en-US" sz="2800" dirty="0" smtClean="0"/>
              <a:t>Framing problem as </a:t>
            </a:r>
            <a:r>
              <a:rPr lang="en-US" sz="2800" dirty="0"/>
              <a:t>technical – never worked. </a:t>
            </a:r>
            <a:endParaRPr lang="en-US" sz="2800" dirty="0" smtClean="0"/>
          </a:p>
          <a:p>
            <a:r>
              <a:rPr lang="en-US" sz="2800" dirty="0" smtClean="0"/>
              <a:t>Fathers’ technical solutions </a:t>
            </a:r>
            <a:r>
              <a:rPr lang="en-US" sz="2800" dirty="0"/>
              <a:t>reframed </a:t>
            </a:r>
            <a:r>
              <a:rPr lang="en-US" sz="2800" dirty="0" smtClean="0"/>
              <a:t>it back </a:t>
            </a:r>
            <a:r>
              <a:rPr lang="en-US" sz="2800" dirty="0"/>
              <a:t>to </a:t>
            </a:r>
            <a:r>
              <a:rPr lang="en-US" sz="2800" dirty="0" smtClean="0"/>
              <a:t>the social, back to their 	reality/ world view.</a:t>
            </a:r>
          </a:p>
          <a:p>
            <a:r>
              <a:rPr lang="en-US" sz="2800" dirty="0" smtClean="0"/>
              <a:t>Fathers disinterested in social problems CS designed to fix: </a:t>
            </a:r>
          </a:p>
          <a:p>
            <a:pPr lvl="1"/>
            <a:r>
              <a:rPr lang="en-US" sz="2800" dirty="0" smtClean="0"/>
              <a:t>Child poverty, reducing </a:t>
            </a:r>
            <a:r>
              <a:rPr lang="en-US" sz="2800" dirty="0" err="1" smtClean="0"/>
              <a:t>WS</a:t>
            </a:r>
            <a:r>
              <a:rPr lang="en-US" sz="2800" dirty="0" smtClean="0"/>
              <a:t> expenditures, enforcing social rules of parental responsibility.</a:t>
            </a:r>
          </a:p>
          <a:p>
            <a:r>
              <a:rPr lang="en-US" sz="2800" dirty="0" smtClean="0"/>
              <a:t>The inquiry – an example of how the ‘depoliticizing’  effect of the technical 	management of a social problem is flawed. </a:t>
            </a:r>
          </a:p>
          <a:p>
            <a:r>
              <a:rPr lang="en-US" sz="2800" dirty="0" smtClean="0"/>
              <a:t>The fathers managed to subvert that back to questions of what the state 	ought to do. </a:t>
            </a:r>
          </a:p>
          <a:p>
            <a:r>
              <a:rPr lang="en-US" sz="2800" dirty="0" smtClean="0"/>
              <a:t>This aspect of the inquiry a costly and ineffective exercise.</a:t>
            </a:r>
            <a:endParaRPr lang="en-US" sz="2800" dirty="0"/>
          </a:p>
        </p:txBody>
      </p:sp>
    </p:spTree>
    <p:extLst>
      <p:ext uri="{BB962C8B-B14F-4D97-AF65-F5344CB8AC3E}">
        <p14:creationId xmlns:p14="http://schemas.microsoft.com/office/powerpoint/2010/main" val="218810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651" y="1204854"/>
            <a:ext cx="6944830" cy="1096766"/>
          </a:xfrm>
        </p:spPr>
        <p:txBody>
          <a:bodyPr>
            <a:normAutofit/>
          </a:bodyPr>
          <a:lstStyle/>
          <a:p>
            <a:r>
              <a:rPr lang="en-US" dirty="0" smtClean="0"/>
              <a:t>Questions</a:t>
            </a:r>
            <a:endParaRPr lang="en-US" dirty="0"/>
          </a:p>
        </p:txBody>
      </p:sp>
      <p:sp>
        <p:nvSpPr>
          <p:cNvPr id="5" name="Text Placeholder 4"/>
          <p:cNvSpPr>
            <a:spLocks noGrp="1"/>
          </p:cNvSpPr>
          <p:nvPr>
            <p:ph type="body" sz="quarter" idx="11"/>
          </p:nvPr>
        </p:nvSpPr>
        <p:spPr>
          <a:xfrm>
            <a:off x="1100651" y="2900855"/>
            <a:ext cx="11148958" cy="5659821"/>
          </a:xfrm>
        </p:spPr>
        <p:txBody>
          <a:bodyPr>
            <a:normAutofit/>
          </a:bodyPr>
          <a:lstStyle/>
          <a:p>
            <a:r>
              <a:rPr lang="en-US" dirty="0" smtClean="0"/>
              <a:t>Time for fundamental </a:t>
            </a:r>
            <a:r>
              <a:rPr lang="en-US" dirty="0"/>
              <a:t>rethink of state justifications for </a:t>
            </a:r>
            <a:r>
              <a:rPr lang="en-US" dirty="0" smtClean="0"/>
              <a:t>determining </a:t>
            </a:r>
            <a:r>
              <a:rPr lang="en-US" dirty="0"/>
              <a:t>parental obligations post –separation? </a:t>
            </a:r>
            <a:endParaRPr lang="en-US" dirty="0" smtClean="0"/>
          </a:p>
          <a:p>
            <a:r>
              <a:rPr lang="en-US" dirty="0" smtClean="0"/>
              <a:t>What is </a:t>
            </a:r>
            <a:r>
              <a:rPr lang="en-US" dirty="0" err="1" smtClean="0"/>
              <a:t>AUS</a:t>
            </a:r>
            <a:r>
              <a:rPr lang="en-US" dirty="0" smtClean="0"/>
              <a:t> policy for now?</a:t>
            </a:r>
          </a:p>
          <a:p>
            <a:r>
              <a:rPr lang="en-US" dirty="0" smtClean="0"/>
              <a:t>Seeking guidance from those affected not best option. </a:t>
            </a:r>
          </a:p>
          <a:p>
            <a:r>
              <a:rPr lang="en-US" dirty="0" smtClean="0"/>
              <a:t>Sidetracked by pursuance of ‘fairness’ under guise of gender equality.</a:t>
            </a:r>
          </a:p>
          <a:p>
            <a:r>
              <a:rPr lang="en-US" dirty="0" smtClean="0"/>
              <a:t>Policy will never be fair – fairness a red herring.</a:t>
            </a:r>
          </a:p>
          <a:p>
            <a:r>
              <a:rPr lang="en-US" dirty="0" smtClean="0"/>
              <a:t>Questions value and effectiveness of parliamentary inquiries. </a:t>
            </a:r>
          </a:p>
          <a:p>
            <a:r>
              <a:rPr lang="en-US" dirty="0" smtClean="0"/>
              <a:t>Questions how best to re-evaluate policy justifications?</a:t>
            </a:r>
          </a:p>
          <a:p>
            <a:endParaRPr lang="en-US" dirty="0"/>
          </a:p>
        </p:txBody>
      </p:sp>
    </p:spTree>
    <p:extLst>
      <p:ext uri="{BB962C8B-B14F-4D97-AF65-F5344CB8AC3E}">
        <p14:creationId xmlns:p14="http://schemas.microsoft.com/office/powerpoint/2010/main" val="42110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39" y="1933449"/>
            <a:ext cx="6944830" cy="1096766"/>
          </a:xfrm>
        </p:spPr>
        <p:txBody>
          <a:bodyPr/>
          <a:lstStyle/>
          <a:p>
            <a:r>
              <a:rPr lang="en-US" dirty="0" smtClean="0"/>
              <a:t>Introduction</a:t>
            </a:r>
            <a:endParaRPr lang="en-US" dirty="0"/>
          </a:p>
        </p:txBody>
      </p:sp>
      <p:sp>
        <p:nvSpPr>
          <p:cNvPr id="5" name="Text Placeholder 4"/>
          <p:cNvSpPr>
            <a:spLocks noGrp="1"/>
          </p:cNvSpPr>
          <p:nvPr>
            <p:ph type="body" sz="quarter" idx="11"/>
          </p:nvPr>
        </p:nvSpPr>
        <p:spPr>
          <a:xfrm>
            <a:off x="692139" y="3893916"/>
            <a:ext cx="5342022" cy="3751091"/>
          </a:xfrm>
        </p:spPr>
        <p:txBody>
          <a:bodyPr>
            <a:normAutofit/>
          </a:bodyPr>
          <a:lstStyle/>
          <a:p>
            <a:r>
              <a:rPr lang="en-US" dirty="0" smtClean="0"/>
              <a:t>The issue </a:t>
            </a:r>
          </a:p>
          <a:p>
            <a:r>
              <a:rPr lang="en-US" dirty="0" smtClean="0"/>
              <a:t>Theories of policy making</a:t>
            </a:r>
            <a:endParaRPr lang="en-US" dirty="0"/>
          </a:p>
          <a:p>
            <a:r>
              <a:rPr lang="en-US" dirty="0" smtClean="0"/>
              <a:t>Policy background</a:t>
            </a:r>
          </a:p>
          <a:p>
            <a:r>
              <a:rPr lang="en-US" dirty="0" smtClean="0"/>
              <a:t>Methods</a:t>
            </a:r>
          </a:p>
          <a:p>
            <a:r>
              <a:rPr lang="en-US" dirty="0" smtClean="0"/>
              <a:t>Findings </a:t>
            </a:r>
          </a:p>
          <a:p>
            <a:r>
              <a:rPr lang="en-US" dirty="0" smtClean="0"/>
              <a:t>Questions?</a:t>
            </a:r>
          </a:p>
        </p:txBody>
      </p:sp>
      <p:pic>
        <p:nvPicPr>
          <p:cNvPr id="15" name="Picture Placeholder 1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420" r="11420"/>
          <a:stretch>
            <a:fillRect/>
          </a:stretch>
        </p:blipFill>
        <p:spPr>
          <a:xfrm>
            <a:off x="6497052" y="3170037"/>
            <a:ext cx="5912435" cy="5746951"/>
          </a:xfrm>
          <a:ln w="76200">
            <a:solidFill>
              <a:srgbClr val="00B0F0"/>
            </a:solidFill>
          </a:ln>
        </p:spPr>
      </p:pic>
      <p:sp>
        <p:nvSpPr>
          <p:cNvPr id="16" name="TextBox 15"/>
          <p:cNvSpPr txBox="1"/>
          <p:nvPr/>
        </p:nvSpPr>
        <p:spPr>
          <a:xfrm>
            <a:off x="6497052" y="3172539"/>
            <a:ext cx="5912435"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3600" b="1" dirty="0" err="1" smtClean="0"/>
              <a:t>INCSS</a:t>
            </a:r>
            <a:r>
              <a:rPr lang="en-GB" sz="3600" b="1" dirty="0" smtClean="0"/>
              <a:t> Scholars </a:t>
            </a:r>
          </a:p>
          <a:p>
            <a:r>
              <a:rPr lang="en-GB" sz="3600" b="1" dirty="0" err="1" smtClean="0"/>
              <a:t>ESPANET</a:t>
            </a:r>
            <a:r>
              <a:rPr lang="en-GB" sz="3600" b="1" dirty="0" smtClean="0"/>
              <a:t> 2017 - Lisbon </a:t>
            </a:r>
            <a:endParaRPr lang="en-GB" sz="3600" b="1" dirty="0"/>
          </a:p>
        </p:txBody>
      </p:sp>
    </p:spTree>
    <p:extLst>
      <p:ext uri="{BB962C8B-B14F-4D97-AF65-F5344CB8AC3E}">
        <p14:creationId xmlns:p14="http://schemas.microsoft.com/office/powerpoint/2010/main" val="40878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527" y="823848"/>
            <a:ext cx="6944830" cy="1096766"/>
          </a:xfrm>
        </p:spPr>
        <p:txBody>
          <a:bodyPr>
            <a:normAutofit/>
          </a:bodyPr>
          <a:lstStyle/>
          <a:p>
            <a:r>
              <a:rPr lang="en-US" dirty="0" smtClean="0"/>
              <a:t>The Issue</a:t>
            </a:r>
            <a:endParaRPr lang="en-US" dirty="0"/>
          </a:p>
        </p:txBody>
      </p:sp>
      <p:sp>
        <p:nvSpPr>
          <p:cNvPr id="5" name="Text Placeholder 4"/>
          <p:cNvSpPr>
            <a:spLocks noGrp="1"/>
          </p:cNvSpPr>
          <p:nvPr>
            <p:ph type="body" sz="quarter" idx="11"/>
          </p:nvPr>
        </p:nvSpPr>
        <p:spPr>
          <a:xfrm>
            <a:off x="974527" y="2598821"/>
            <a:ext cx="11225494" cy="6304547"/>
          </a:xfrm>
        </p:spPr>
        <p:txBody>
          <a:bodyPr>
            <a:noAutofit/>
          </a:bodyPr>
          <a:lstStyle/>
          <a:p>
            <a:pPr marL="457200" indent="-457200"/>
            <a:r>
              <a:rPr lang="en-US" dirty="0"/>
              <a:t>P</a:t>
            </a:r>
            <a:r>
              <a:rPr lang="en-US" dirty="0" smtClean="0"/>
              <a:t>olicy scrutiny of CS by parliamentary inquiries AUS.</a:t>
            </a:r>
          </a:p>
          <a:p>
            <a:pPr marL="457200" indent="-457200"/>
            <a:r>
              <a:rPr lang="en-US" dirty="0"/>
              <a:t>R</a:t>
            </a:r>
            <a:r>
              <a:rPr lang="en-US" dirty="0" smtClean="0"/>
              <a:t>ecommendations met the interests of men's groups. </a:t>
            </a:r>
          </a:p>
          <a:p>
            <a:pPr marL="457200" indent="-457200"/>
            <a:r>
              <a:rPr lang="en-US" dirty="0" smtClean="0"/>
              <a:t>Rhetoric  – gender equality.</a:t>
            </a:r>
            <a:endParaRPr lang="en-US" dirty="0"/>
          </a:p>
          <a:p>
            <a:pPr marL="457200" indent="-457200"/>
            <a:r>
              <a:rPr lang="en-US" dirty="0" smtClean="0"/>
              <a:t>But reforms = detrimental outcomes women.</a:t>
            </a:r>
          </a:p>
          <a:p>
            <a:pPr marL="457200" indent="-457200"/>
            <a:r>
              <a:rPr lang="en-US" dirty="0" smtClean="0"/>
              <a:t>Policy fixes: </a:t>
            </a:r>
          </a:p>
          <a:p>
            <a:pPr marL="1513452" lvl="1" indent="-457200"/>
            <a:r>
              <a:rPr lang="en-US" sz="3200" dirty="0" smtClean="0"/>
              <a:t>Through technical changes to formula</a:t>
            </a:r>
          </a:p>
          <a:p>
            <a:pPr marL="1513452" lvl="1" indent="-457200"/>
            <a:r>
              <a:rPr lang="en-US" sz="3200" dirty="0" smtClean="0"/>
              <a:t>Less regard for outcomes </a:t>
            </a:r>
          </a:p>
          <a:p>
            <a:pPr marL="1513452" lvl="1" indent="-457200"/>
            <a:r>
              <a:rPr lang="en-US" sz="3200" dirty="0" smtClean="0"/>
              <a:t>Less regard underlying </a:t>
            </a:r>
            <a:r>
              <a:rPr lang="en-US" sz="3200" dirty="0"/>
              <a:t>social problems</a:t>
            </a:r>
          </a:p>
          <a:p>
            <a:pPr marL="457200" indent="-457200"/>
            <a:r>
              <a:rPr lang="en-US" dirty="0" smtClean="0"/>
              <a:t>Raises questions re inquiries as policy making tools in CS?</a:t>
            </a:r>
          </a:p>
          <a:p>
            <a:pPr marL="457200" indent="-457200"/>
            <a:r>
              <a:rPr lang="en-US" dirty="0" smtClean="0"/>
              <a:t>Are </a:t>
            </a:r>
            <a:r>
              <a:rPr lang="en-US" b="1" i="1" dirty="0" smtClean="0"/>
              <a:t>social </a:t>
            </a:r>
            <a:r>
              <a:rPr lang="en-US" b="1" i="1" dirty="0"/>
              <a:t>problems </a:t>
            </a:r>
            <a:r>
              <a:rPr lang="en-US" dirty="0" smtClean="0"/>
              <a:t>underlying CS policy being ignored and turned into </a:t>
            </a:r>
            <a:r>
              <a:rPr lang="en-US" b="1" i="1" dirty="0" smtClean="0"/>
              <a:t>technical</a:t>
            </a:r>
            <a:r>
              <a:rPr lang="en-US" dirty="0" smtClean="0"/>
              <a:t> </a:t>
            </a:r>
            <a:r>
              <a:rPr lang="en-US" dirty="0"/>
              <a:t>and </a:t>
            </a:r>
            <a:r>
              <a:rPr lang="en-US" b="1" i="1" dirty="0"/>
              <a:t>personal</a:t>
            </a:r>
            <a:r>
              <a:rPr lang="en-US" dirty="0"/>
              <a:t> problems?  </a:t>
            </a:r>
          </a:p>
          <a:p>
            <a:pPr marL="457200" indent="-457200"/>
            <a:endParaRPr lang="en-US" dirty="0" smtClean="0"/>
          </a:p>
        </p:txBody>
      </p:sp>
    </p:spTree>
    <p:extLst>
      <p:ext uri="{BB962C8B-B14F-4D97-AF65-F5344CB8AC3E}">
        <p14:creationId xmlns:p14="http://schemas.microsoft.com/office/powerpoint/2010/main" val="21632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527" y="823848"/>
            <a:ext cx="6944830" cy="1096766"/>
          </a:xfrm>
        </p:spPr>
        <p:txBody>
          <a:bodyPr>
            <a:normAutofit/>
          </a:bodyPr>
          <a:lstStyle/>
          <a:p>
            <a:r>
              <a:rPr lang="en-US" dirty="0" smtClean="0"/>
              <a:t>The Issue</a:t>
            </a:r>
            <a:endParaRPr lang="en-US" dirty="0"/>
          </a:p>
        </p:txBody>
      </p:sp>
      <p:sp>
        <p:nvSpPr>
          <p:cNvPr id="5" name="Text Placeholder 4"/>
          <p:cNvSpPr>
            <a:spLocks noGrp="1"/>
          </p:cNvSpPr>
          <p:nvPr>
            <p:ph type="body" sz="quarter" idx="11"/>
          </p:nvPr>
        </p:nvSpPr>
        <p:spPr>
          <a:xfrm>
            <a:off x="1083709" y="2524836"/>
            <a:ext cx="11225494" cy="5887213"/>
          </a:xfrm>
        </p:spPr>
        <p:txBody>
          <a:bodyPr>
            <a:noAutofit/>
          </a:bodyPr>
          <a:lstStyle/>
          <a:p>
            <a:pPr marL="457200" indent="-457200"/>
            <a:r>
              <a:rPr lang="en-US" dirty="0" smtClean="0"/>
              <a:t>Examine evidence from men in latest </a:t>
            </a:r>
            <a:r>
              <a:rPr lang="en-US" dirty="0" err="1" smtClean="0"/>
              <a:t>AUS</a:t>
            </a:r>
            <a:r>
              <a:rPr lang="en-US" dirty="0" smtClean="0"/>
              <a:t> inquiry. </a:t>
            </a:r>
          </a:p>
          <a:p>
            <a:pPr marL="457200" indent="-457200"/>
            <a:r>
              <a:rPr lang="en-US" dirty="0" smtClean="0"/>
              <a:t>Men still complaining formula not good enough – yet designed to meet their needs more.   </a:t>
            </a:r>
          </a:p>
          <a:p>
            <a:pPr marL="457200" indent="-457200"/>
            <a:r>
              <a:rPr lang="en-US" dirty="0" smtClean="0"/>
              <a:t>Technical policy fixes never satisfy or appease fathers.</a:t>
            </a:r>
          </a:p>
          <a:p>
            <a:pPr marL="457200" indent="-457200"/>
            <a:r>
              <a:rPr lang="en-US" dirty="0" smtClean="0"/>
              <a:t>We </a:t>
            </a:r>
            <a:r>
              <a:rPr lang="en-US" dirty="0"/>
              <a:t>analyze men’s solutions to identify the underlying problems they are meant to solve</a:t>
            </a:r>
            <a:r>
              <a:rPr lang="en-US" dirty="0" smtClean="0"/>
              <a:t>.</a:t>
            </a:r>
          </a:p>
          <a:p>
            <a:pPr marL="457200" indent="-457200"/>
            <a:r>
              <a:rPr lang="en-US" dirty="0" smtClean="0"/>
              <a:t>We foreground analysis with policy–making theories as analytical tools.</a:t>
            </a:r>
          </a:p>
          <a:p>
            <a:pPr marL="457200" indent="-457200"/>
            <a:r>
              <a:rPr lang="en-US" dirty="0" smtClean="0"/>
              <a:t>Biggest question:</a:t>
            </a:r>
          </a:p>
          <a:p>
            <a:pPr marL="1513452" lvl="1" indent="-457200"/>
            <a:r>
              <a:rPr lang="en-US" sz="3200" dirty="0" smtClean="0"/>
              <a:t>What can we discern about the underlying social problems?</a:t>
            </a:r>
          </a:p>
        </p:txBody>
      </p:sp>
    </p:spTree>
    <p:extLst>
      <p:ext uri="{BB962C8B-B14F-4D97-AF65-F5344CB8AC3E}">
        <p14:creationId xmlns:p14="http://schemas.microsoft.com/office/powerpoint/2010/main" val="49935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754" y="858488"/>
            <a:ext cx="6944830" cy="1096766"/>
          </a:xfrm>
        </p:spPr>
        <p:txBody>
          <a:bodyPr>
            <a:normAutofit/>
          </a:bodyPr>
          <a:lstStyle/>
          <a:p>
            <a:r>
              <a:rPr lang="en-US" dirty="0" smtClean="0"/>
              <a:t>Policy Background</a:t>
            </a:r>
            <a:endParaRPr lang="en-US" dirty="0"/>
          </a:p>
        </p:txBody>
      </p:sp>
      <p:sp>
        <p:nvSpPr>
          <p:cNvPr id="5" name="Text Placeholder 4"/>
          <p:cNvSpPr>
            <a:spLocks noGrp="1"/>
          </p:cNvSpPr>
          <p:nvPr>
            <p:ph type="body" sz="quarter" idx="11"/>
          </p:nvPr>
        </p:nvSpPr>
        <p:spPr>
          <a:xfrm>
            <a:off x="974725" y="2415654"/>
            <a:ext cx="10844236" cy="6564573"/>
          </a:xfrm>
        </p:spPr>
        <p:txBody>
          <a:bodyPr>
            <a:normAutofit fontScale="25000" lnSpcReduction="20000"/>
          </a:bodyPr>
          <a:lstStyle/>
          <a:p>
            <a:r>
              <a:rPr lang="en-GB" sz="9600" dirty="0" smtClean="0"/>
              <a:t>Original aims deal with social and political problems:</a:t>
            </a:r>
          </a:p>
          <a:p>
            <a:pPr lvl="1"/>
            <a:r>
              <a:rPr lang="en-GB" sz="9600" dirty="0" smtClean="0"/>
              <a:t>Rising child poverty lone parent households </a:t>
            </a:r>
          </a:p>
          <a:p>
            <a:pPr lvl="1"/>
            <a:r>
              <a:rPr lang="en-GB" sz="9600" dirty="0" smtClean="0"/>
              <a:t>Rising state expenditures</a:t>
            </a:r>
          </a:p>
          <a:p>
            <a:pPr lvl="1"/>
            <a:r>
              <a:rPr lang="en-GB" sz="9600" dirty="0" smtClean="0"/>
              <a:t>Failings in parental responsibility post-separation</a:t>
            </a:r>
          </a:p>
          <a:p>
            <a:r>
              <a:rPr lang="en-GB" sz="9600" dirty="0" smtClean="0"/>
              <a:t>Policy Reforms – 2003 inquiry 2005 radical changes:</a:t>
            </a:r>
          </a:p>
          <a:p>
            <a:pPr lvl="1"/>
            <a:r>
              <a:rPr lang="en-GB" sz="9600" dirty="0" smtClean="0"/>
              <a:t>Incomes share formula – mother’s income included too</a:t>
            </a:r>
          </a:p>
          <a:p>
            <a:pPr lvl="1"/>
            <a:r>
              <a:rPr lang="en-GB" sz="9600" dirty="0" smtClean="0"/>
              <a:t>Costs of contact recognised</a:t>
            </a:r>
          </a:p>
          <a:p>
            <a:pPr lvl="1"/>
            <a:r>
              <a:rPr lang="en-GB" sz="9600" dirty="0" smtClean="0"/>
              <a:t>Payers provided with greater control how CS could be spent</a:t>
            </a:r>
          </a:p>
          <a:p>
            <a:r>
              <a:rPr lang="en-GB" sz="9600" dirty="0" smtClean="0"/>
              <a:t>Men’s interests disproportionally represented in changes:</a:t>
            </a:r>
          </a:p>
          <a:p>
            <a:pPr lvl="1">
              <a:lnSpc>
                <a:spcPct val="120000"/>
              </a:lnSpc>
            </a:pPr>
            <a:r>
              <a:rPr lang="en-GB" sz="9600" dirty="0" smtClean="0"/>
              <a:t>Mostly receivers were disadvantaged: poor lone mothers poverty increased.</a:t>
            </a:r>
          </a:p>
          <a:p>
            <a:pPr lvl="1">
              <a:lnSpc>
                <a:spcPct val="120000"/>
              </a:lnSpc>
            </a:pPr>
            <a:r>
              <a:rPr lang="en-GB" sz="9600" dirty="0" smtClean="0"/>
              <a:t>Yet new inquiry 2015, covered broad operational issues - but specifically interrogated the formula its effects and effectiveness. </a:t>
            </a:r>
          </a:p>
          <a:p>
            <a:pPr lvl="1">
              <a:lnSpc>
                <a:spcPct val="120000"/>
              </a:lnSpc>
            </a:pPr>
            <a:r>
              <a:rPr lang="en-GB" sz="9600" dirty="0" smtClean="0"/>
              <a:t>Fathers directed to offer suggestions only on how scheme operated.</a:t>
            </a:r>
          </a:p>
          <a:p>
            <a:pPr lvl="1">
              <a:lnSpc>
                <a:spcPct val="120000"/>
              </a:lnSpc>
            </a:pPr>
            <a:r>
              <a:rPr lang="en-GB" sz="9600" dirty="0" smtClean="0"/>
              <a:t>No debate about policy principles – or whether CS policy meeting its original policy aims –especially reducing child poverty.</a:t>
            </a:r>
          </a:p>
          <a:p>
            <a:pPr>
              <a:lnSpc>
                <a:spcPct val="120000"/>
              </a:lnSpc>
            </a:pPr>
            <a:r>
              <a:rPr lang="en-GB" sz="9600" b="1" dirty="0" smtClean="0"/>
              <a:t>We went back to examine earlier debates on policy principles (</a:t>
            </a:r>
            <a:r>
              <a:rPr lang="en-GB" sz="9600" b="1" dirty="0" err="1" smtClean="0"/>
              <a:t>Eekelaars</a:t>
            </a:r>
            <a:r>
              <a:rPr lang="en-GB" sz="9600" b="1" dirty="0" smtClean="0"/>
              <a:t> work)</a:t>
            </a:r>
            <a:endParaRPr lang="en-US" sz="9600" b="1" dirty="0"/>
          </a:p>
        </p:txBody>
      </p:sp>
    </p:spTree>
    <p:extLst>
      <p:ext uri="{BB962C8B-B14F-4D97-AF65-F5344CB8AC3E}">
        <p14:creationId xmlns:p14="http://schemas.microsoft.com/office/powerpoint/2010/main" val="209934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AppData\Local\Microsoft\Windows\Temporary Internet Files\Content.IE5\IFMDAZJ1\icon%20officer_1_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990" y="6687319"/>
            <a:ext cx="2880697" cy="28806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72820" y="1395567"/>
            <a:ext cx="8411344" cy="1096766"/>
          </a:xfrm>
        </p:spPr>
        <p:txBody>
          <a:bodyPr>
            <a:noAutofit/>
          </a:bodyPr>
          <a:lstStyle/>
          <a:p>
            <a:r>
              <a:rPr lang="en-US" sz="4400" dirty="0" smtClean="0"/>
              <a:t>3 policy justifications for state intervention in CS</a:t>
            </a:r>
            <a:endParaRPr lang="en-US" sz="2800" dirty="0"/>
          </a:p>
        </p:txBody>
      </p:sp>
      <p:sp>
        <p:nvSpPr>
          <p:cNvPr id="5" name="Text Placeholder 4"/>
          <p:cNvSpPr>
            <a:spLocks noGrp="1"/>
          </p:cNvSpPr>
          <p:nvPr>
            <p:ph type="body" sz="quarter" idx="11"/>
          </p:nvPr>
        </p:nvSpPr>
        <p:spPr>
          <a:xfrm>
            <a:off x="772820" y="2906973"/>
            <a:ext cx="11646643" cy="6127845"/>
          </a:xfrm>
        </p:spPr>
        <p:txBody>
          <a:bodyPr>
            <a:normAutofit fontScale="92500" lnSpcReduction="20000"/>
          </a:bodyPr>
          <a:lstStyle/>
          <a:p>
            <a:r>
              <a:rPr lang="en-US" sz="2800" dirty="0" smtClean="0"/>
              <a:t>Often assumed CS based on ‘moral duty’ to individual child.</a:t>
            </a:r>
          </a:p>
          <a:p>
            <a:r>
              <a:rPr lang="en-US" sz="2800" dirty="0" smtClean="0"/>
              <a:t>BUT </a:t>
            </a:r>
            <a:r>
              <a:rPr lang="en-US" sz="2800" dirty="0" err="1" smtClean="0"/>
              <a:t>Eekelaar</a:t>
            </a:r>
            <a:r>
              <a:rPr lang="en-US" sz="2800" dirty="0" smtClean="0"/>
              <a:t> (1991) argued not an individual moral duty.</a:t>
            </a:r>
          </a:p>
          <a:p>
            <a:r>
              <a:rPr lang="en-US" sz="2800" dirty="0" smtClean="0"/>
              <a:t>Fathers abrogating responsibility still acting morally IF:</a:t>
            </a:r>
          </a:p>
          <a:p>
            <a:pPr lvl="1"/>
            <a:r>
              <a:rPr lang="en-US" sz="2800" dirty="0" smtClean="0"/>
              <a:t>know child cared for by others (even if to lesser extent) </a:t>
            </a:r>
          </a:p>
          <a:p>
            <a:pPr lvl="1"/>
            <a:r>
              <a:rPr lang="en-US" sz="2800" dirty="0" smtClean="0"/>
              <a:t>Transgression therefore against community social rules</a:t>
            </a:r>
          </a:p>
          <a:p>
            <a:pPr lvl="1"/>
            <a:r>
              <a:rPr lang="en-US" sz="2800" dirty="0" smtClean="0"/>
              <a:t>Transgression not </a:t>
            </a:r>
            <a:r>
              <a:rPr lang="en-US" sz="2800" dirty="0" err="1" smtClean="0"/>
              <a:t>agaisnt</a:t>
            </a:r>
            <a:r>
              <a:rPr lang="en-US" sz="2800" dirty="0" smtClean="0"/>
              <a:t> the individual child</a:t>
            </a:r>
          </a:p>
          <a:p>
            <a:r>
              <a:rPr lang="en-US" sz="2800" dirty="0" smtClean="0"/>
              <a:t>State 3 justifications to intervene on community’s behalf:</a:t>
            </a:r>
          </a:p>
          <a:p>
            <a:pPr marL="108099" indent="-514350">
              <a:buFont typeface="+mj-lt"/>
              <a:buAutoNum type="arabicPeriod"/>
            </a:pPr>
            <a:r>
              <a:rPr lang="en-US" sz="2800" b="1" i="1" dirty="0" smtClean="0"/>
              <a:t>Maintain </a:t>
            </a:r>
            <a:r>
              <a:rPr lang="en-US" sz="2800" dirty="0" smtClean="0"/>
              <a:t>child right a share father’s income/prosperity.</a:t>
            </a:r>
          </a:p>
          <a:p>
            <a:pPr marL="108099" indent="-514350">
              <a:buFont typeface="+mj-lt"/>
              <a:buAutoNum type="arabicPeriod"/>
            </a:pPr>
            <a:r>
              <a:rPr lang="en-US" sz="2800" b="1" i="1" dirty="0" smtClean="0"/>
              <a:t>Reinforce</a:t>
            </a:r>
            <a:r>
              <a:rPr lang="en-US" sz="2800" dirty="0" smtClean="0"/>
              <a:t> payments to meet the costs borne by others.</a:t>
            </a:r>
          </a:p>
          <a:p>
            <a:pPr marL="108099" indent="-514350">
              <a:buFont typeface="+mj-lt"/>
              <a:buAutoNum type="arabicPeriod"/>
            </a:pPr>
            <a:r>
              <a:rPr lang="en-US" sz="2800" b="1" i="1" dirty="0" smtClean="0"/>
              <a:t>Redress </a:t>
            </a:r>
            <a:r>
              <a:rPr lang="en-US" sz="2800" dirty="0" smtClean="0"/>
              <a:t>payments to redress imbalance suffered by </a:t>
            </a:r>
            <a:r>
              <a:rPr lang="en-US" sz="2800" dirty="0" err="1" smtClean="0"/>
              <a:t>carer</a:t>
            </a:r>
            <a:r>
              <a:rPr lang="en-US" sz="2800" dirty="0" smtClean="0"/>
              <a:t>.</a:t>
            </a:r>
          </a:p>
          <a:p>
            <a:pPr indent="0">
              <a:buNone/>
            </a:pPr>
            <a:endParaRPr lang="en-US" sz="2800" dirty="0" smtClean="0"/>
          </a:p>
          <a:p>
            <a:pPr indent="0">
              <a:buNone/>
            </a:pPr>
            <a:r>
              <a:rPr lang="en-US" sz="2800" dirty="0" smtClean="0"/>
              <a:t>Clearly these principles reference a breadwinning model.</a:t>
            </a:r>
          </a:p>
          <a:p>
            <a:pPr indent="0">
              <a:buNone/>
            </a:pPr>
            <a:r>
              <a:rPr lang="en-US" sz="2800" dirty="0" smtClean="0"/>
              <a:t>This is still the case in </a:t>
            </a:r>
            <a:r>
              <a:rPr lang="en-US" sz="2800" dirty="0" err="1" smtClean="0"/>
              <a:t>AUS</a:t>
            </a:r>
            <a:r>
              <a:rPr lang="en-US" sz="2800" dirty="0" smtClean="0"/>
              <a:t> ‘income shares’ formula</a:t>
            </a:r>
            <a:endParaRPr lang="en-US" sz="2800" dirty="0"/>
          </a:p>
          <a:p>
            <a:pPr indent="0">
              <a:buNone/>
            </a:pPr>
            <a:r>
              <a:rPr lang="en-US" sz="2800" dirty="0" smtClean="0"/>
              <a:t>3 Justifications tool to be sensitized to the nature of the responses.</a:t>
            </a:r>
            <a:endParaRPr lang="en-US" sz="2800" dirty="0"/>
          </a:p>
        </p:txBody>
      </p:sp>
    </p:spTree>
    <p:extLst>
      <p:ext uri="{BB962C8B-B14F-4D97-AF65-F5344CB8AC3E}">
        <p14:creationId xmlns:p14="http://schemas.microsoft.com/office/powerpoint/2010/main" val="184017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21" y="1395567"/>
            <a:ext cx="6944830" cy="1096766"/>
          </a:xfrm>
        </p:spPr>
        <p:txBody>
          <a:bodyPr>
            <a:normAutofit fontScale="90000"/>
          </a:bodyPr>
          <a:lstStyle/>
          <a:p>
            <a:r>
              <a:rPr lang="en-US" dirty="0" smtClean="0"/>
              <a:t>Theories of Policy Making</a:t>
            </a:r>
            <a:endParaRPr lang="en-US" dirty="0"/>
          </a:p>
        </p:txBody>
      </p:sp>
      <p:sp>
        <p:nvSpPr>
          <p:cNvPr id="5" name="Text Placeholder 4"/>
          <p:cNvSpPr>
            <a:spLocks noGrp="1"/>
          </p:cNvSpPr>
          <p:nvPr>
            <p:ph type="body" sz="quarter" idx="11"/>
          </p:nvPr>
        </p:nvSpPr>
        <p:spPr>
          <a:xfrm>
            <a:off x="880595" y="3344525"/>
            <a:ext cx="6944632" cy="1125537"/>
          </a:xfrm>
        </p:spPr>
        <p:txBody>
          <a:bodyPr/>
          <a:lstStyle/>
          <a:p>
            <a:endParaRPr lang="en-US" dirty="0"/>
          </a:p>
        </p:txBody>
      </p:sp>
      <p:pic>
        <p:nvPicPr>
          <p:cNvPr id="4099" name="Picture 3" descr="C:\Users\user\AppData\Local\Microsoft\Windows\Temporary Internet Files\Content.IE5\FNHY9QEN\technology-2082642_960_72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03958" y="7122695"/>
            <a:ext cx="5389730" cy="240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0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3709" y="1535930"/>
            <a:ext cx="6944830" cy="1096766"/>
          </a:xfrm>
        </p:spPr>
        <p:txBody>
          <a:bodyPr>
            <a:normAutofit/>
          </a:bodyPr>
          <a:lstStyle/>
          <a:p>
            <a:r>
              <a:rPr lang="en-US" dirty="0" smtClean="0"/>
              <a:t>Methods </a:t>
            </a:r>
            <a:endParaRPr lang="en-US" dirty="0"/>
          </a:p>
        </p:txBody>
      </p:sp>
      <p:sp>
        <p:nvSpPr>
          <p:cNvPr id="5" name="Text Placeholder 4"/>
          <p:cNvSpPr>
            <a:spLocks noGrp="1"/>
          </p:cNvSpPr>
          <p:nvPr>
            <p:ph type="body" sz="quarter" idx="11"/>
          </p:nvPr>
        </p:nvSpPr>
        <p:spPr>
          <a:xfrm>
            <a:off x="696036" y="2961565"/>
            <a:ext cx="11354937" cy="6196084"/>
          </a:xfrm>
        </p:spPr>
        <p:txBody>
          <a:bodyPr>
            <a:noAutofit/>
          </a:bodyPr>
          <a:lstStyle/>
          <a:p>
            <a:r>
              <a:rPr lang="en-US" sz="2800" dirty="0" smtClean="0"/>
              <a:t>Analysis of inquiry submissions:</a:t>
            </a:r>
          </a:p>
          <a:p>
            <a:pPr lvl="1">
              <a:buFont typeface="Courier New" panose="02070309020205020404" pitchFamily="49" charset="0"/>
              <a:buChar char="o"/>
            </a:pPr>
            <a:r>
              <a:rPr lang="en-US" sz="2800" dirty="0" smtClean="0"/>
              <a:t>Written submissions – 55 fathers (from total 75 individuals).</a:t>
            </a:r>
          </a:p>
          <a:p>
            <a:pPr lvl="1">
              <a:buFont typeface="Courier New" panose="02070309020205020404" pitchFamily="49" charset="0"/>
              <a:buChar char="o"/>
            </a:pPr>
            <a:r>
              <a:rPr lang="en-US" sz="2800" dirty="0" smtClean="0"/>
              <a:t>Community statements – 65 fathers (from total 105 individuals)</a:t>
            </a:r>
          </a:p>
          <a:p>
            <a:r>
              <a:rPr lang="en-US" sz="2800" dirty="0" smtClean="0"/>
              <a:t>‘Frame analysis’ – a branch of thematic analysis:</a:t>
            </a:r>
          </a:p>
          <a:p>
            <a:pPr lvl="1"/>
            <a:r>
              <a:rPr lang="en-US" sz="2800" dirty="0" smtClean="0"/>
              <a:t>Look at what said and the technical fixes to the formula BUT also what they signified. </a:t>
            </a:r>
          </a:p>
          <a:p>
            <a:r>
              <a:rPr lang="en-US" sz="2800" dirty="0" smtClean="0"/>
              <a:t>Coded the data into nodes and then further into 2 main frames:</a:t>
            </a:r>
          </a:p>
          <a:p>
            <a:pPr lvl="1"/>
            <a:r>
              <a:rPr lang="en-US" sz="2800" dirty="0" smtClean="0"/>
              <a:t>Male breadwinning.</a:t>
            </a:r>
          </a:p>
          <a:p>
            <a:pPr lvl="1"/>
            <a:r>
              <a:rPr lang="en-US" sz="2800" dirty="0" smtClean="0"/>
              <a:t>Contesting state’s determination of parental obligations. </a:t>
            </a:r>
          </a:p>
          <a:p>
            <a:pPr lvl="1"/>
            <a:endParaRPr lang="en-US" sz="2800" dirty="0" smtClean="0"/>
          </a:p>
          <a:p>
            <a:r>
              <a:rPr lang="en-US" sz="2800" dirty="0" smtClean="0"/>
              <a:t>Findings in 3 parts pertaining to </a:t>
            </a:r>
            <a:r>
              <a:rPr lang="en-US" sz="2800" dirty="0" err="1" smtClean="0"/>
              <a:t>Ekeelar’s</a:t>
            </a:r>
            <a:r>
              <a:rPr lang="en-US" sz="2800" dirty="0" smtClean="0"/>
              <a:t> 3 policy justifications: </a:t>
            </a:r>
            <a:endParaRPr lang="en-US" sz="2800" dirty="0"/>
          </a:p>
          <a:p>
            <a:endParaRPr lang="en-US" sz="2000" dirty="0"/>
          </a:p>
        </p:txBody>
      </p:sp>
    </p:spTree>
    <p:extLst>
      <p:ext uri="{BB962C8B-B14F-4D97-AF65-F5344CB8AC3E}">
        <p14:creationId xmlns:p14="http://schemas.microsoft.com/office/powerpoint/2010/main" val="317107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44" y="1854774"/>
            <a:ext cx="6944830" cy="1096766"/>
          </a:xfrm>
        </p:spPr>
        <p:txBody>
          <a:bodyPr>
            <a:normAutofit/>
          </a:bodyPr>
          <a:lstStyle/>
          <a:p>
            <a:r>
              <a:rPr lang="en-US" dirty="0" smtClean="0"/>
              <a:t>Findings </a:t>
            </a:r>
            <a:endParaRPr lang="en-US" dirty="0"/>
          </a:p>
        </p:txBody>
      </p:sp>
      <p:sp>
        <p:nvSpPr>
          <p:cNvPr id="5" name="Text Placeholder 4"/>
          <p:cNvSpPr>
            <a:spLocks noGrp="1"/>
          </p:cNvSpPr>
          <p:nvPr>
            <p:ph type="body" sz="quarter" idx="11"/>
          </p:nvPr>
        </p:nvSpPr>
        <p:spPr>
          <a:xfrm>
            <a:off x="974724" y="3343701"/>
            <a:ext cx="10107257" cy="4817660"/>
          </a:xfrm>
        </p:spPr>
        <p:txBody>
          <a:bodyPr>
            <a:noAutofit/>
          </a:bodyPr>
          <a:lstStyle/>
          <a:p>
            <a:pPr indent="0">
              <a:buNone/>
            </a:pPr>
            <a:r>
              <a:rPr lang="en-US" sz="3600" dirty="0" smtClean="0"/>
              <a:t>Challenging state legitimacy to:</a:t>
            </a:r>
          </a:p>
          <a:p>
            <a:pPr marL="1392951" lvl="1" indent="-742950">
              <a:buFont typeface="+mj-lt"/>
              <a:buAutoNum type="arabicPeriod"/>
            </a:pPr>
            <a:r>
              <a:rPr lang="en-US" sz="3600" b="1" dirty="0" smtClean="0"/>
              <a:t>Maintain</a:t>
            </a:r>
            <a:r>
              <a:rPr lang="en-US" sz="3600" dirty="0" smtClean="0"/>
              <a:t> children’s right to share in their standard of living. </a:t>
            </a:r>
          </a:p>
          <a:p>
            <a:pPr marL="1392951" lvl="1" indent="-742950">
              <a:buFont typeface="+mj-lt"/>
              <a:buAutoNum type="arabicPeriod"/>
            </a:pPr>
            <a:r>
              <a:rPr lang="en-US" sz="3600" b="1" dirty="0" smtClean="0"/>
              <a:t>Reinforce</a:t>
            </a:r>
            <a:r>
              <a:rPr lang="en-US" sz="3600" dirty="0" smtClean="0"/>
              <a:t> rules that dictate nature of the obligation (formula, guidelines </a:t>
            </a:r>
            <a:r>
              <a:rPr lang="en-US" sz="3600" dirty="0" err="1" smtClean="0"/>
              <a:t>etc</a:t>
            </a:r>
            <a:r>
              <a:rPr lang="en-US" sz="3600" dirty="0" smtClean="0"/>
              <a:t>).</a:t>
            </a:r>
          </a:p>
          <a:p>
            <a:pPr marL="1392951" lvl="1" indent="-742950">
              <a:buFont typeface="+mj-lt"/>
              <a:buAutoNum type="arabicPeriod"/>
            </a:pPr>
            <a:r>
              <a:rPr lang="en-US" sz="3600" b="1" dirty="0" smtClean="0"/>
              <a:t>Redress</a:t>
            </a:r>
            <a:r>
              <a:rPr lang="en-US" sz="3600" dirty="0" smtClean="0"/>
              <a:t> financial imbalance experienced by mothers as a consequence of their parenting role. </a:t>
            </a:r>
            <a:endParaRPr lang="en-US" sz="3600" dirty="0"/>
          </a:p>
        </p:txBody>
      </p:sp>
    </p:spTree>
    <p:extLst>
      <p:ext uri="{BB962C8B-B14F-4D97-AF65-F5344CB8AC3E}">
        <p14:creationId xmlns:p14="http://schemas.microsoft.com/office/powerpoint/2010/main" val="3743917031"/>
      </p:ext>
    </p:extLst>
  </p:cSld>
  <p:clrMapOvr>
    <a:masterClrMapping/>
  </p:clrMapOvr>
</p:sld>
</file>

<file path=ppt/theme/theme1.xml><?xml version="1.0" encoding="utf-8"?>
<a:theme xmlns:a="http://schemas.openxmlformats.org/drawingml/2006/main" name="uoy-powerpoint-standardscreen">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uoy-powerpoint-standardscreen</Template>
  <TotalTime>497</TotalTime>
  <Words>2048</Words>
  <Application>Microsoft Office PowerPoint</Application>
  <PresentationFormat>Custom</PresentationFormat>
  <Paragraphs>170</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uoy-powerpoint-standardscreen</vt:lpstr>
      <vt:lpstr>Parliamentary Inquiries And Policy-making: Australian Separated Fathers’ Technical Amendments To Child Support Policy Challenges State Legitimacy  </vt:lpstr>
      <vt:lpstr>Introduction</vt:lpstr>
      <vt:lpstr>The Issue</vt:lpstr>
      <vt:lpstr>The Issue</vt:lpstr>
      <vt:lpstr>Policy Background</vt:lpstr>
      <vt:lpstr>3 policy justifications for state intervention in CS</vt:lpstr>
      <vt:lpstr>Theories of Policy Making</vt:lpstr>
      <vt:lpstr>Methods </vt:lpstr>
      <vt:lpstr>Findings </vt:lpstr>
      <vt:lpstr>Challenge: Maintain children’s right to share</vt:lpstr>
      <vt:lpstr>Challenge: Maintain children’s right to share</vt:lpstr>
      <vt:lpstr>Challenge: Reinforce rules that dictate nature of the obligation</vt:lpstr>
      <vt:lpstr>Challenge: Redress financial imbalance experienced by mothers </vt:lpstr>
      <vt:lpstr>Conclusion</vt:lpstr>
      <vt:lpstr>Conclusion</vt:lpstr>
      <vt:lpstr>Questions</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Lock</dc:creator>
  <cp:lastModifiedBy>christine skinner</cp:lastModifiedBy>
  <cp:revision>46</cp:revision>
  <cp:lastPrinted>2018-08-27T16:40:05Z</cp:lastPrinted>
  <dcterms:created xsi:type="dcterms:W3CDTF">2016-10-03T14:02:28Z</dcterms:created>
  <dcterms:modified xsi:type="dcterms:W3CDTF">2019-07-07T13:38:28Z</dcterms:modified>
</cp:coreProperties>
</file>