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48" r:id="rId2"/>
    <p:sldMasterId id="2147483661" r:id="rId3"/>
  </p:sldMasterIdLst>
  <p:notesMasterIdLst>
    <p:notesMasterId r:id="rId17"/>
  </p:notesMasterIdLst>
  <p:handoutMasterIdLst>
    <p:handoutMasterId r:id="rId18"/>
  </p:handoutMasterIdLst>
  <p:sldIdLst>
    <p:sldId id="256" r:id="rId4"/>
    <p:sldId id="260" r:id="rId5"/>
    <p:sldId id="311" r:id="rId6"/>
    <p:sldId id="301" r:id="rId7"/>
    <p:sldId id="300" r:id="rId8"/>
    <p:sldId id="287" r:id="rId9"/>
    <p:sldId id="308" r:id="rId10"/>
    <p:sldId id="307" r:id="rId11"/>
    <p:sldId id="309" r:id="rId12"/>
    <p:sldId id="298" r:id="rId13"/>
    <p:sldId id="296" r:id="rId14"/>
    <p:sldId id="297" r:id="rId15"/>
    <p:sldId id="28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88" autoAdjust="0"/>
    <p:restoredTop sz="82139" autoAdjust="0"/>
  </p:normalViewPr>
  <p:slideViewPr>
    <p:cSldViewPr snapToGrid="0">
      <p:cViewPr varScale="1">
        <p:scale>
          <a:sx n="61" d="100"/>
          <a:sy n="61" d="100"/>
        </p:scale>
        <p:origin x="1024" y="48"/>
      </p:cViewPr>
      <p:guideLst/>
    </p:cSldViewPr>
  </p:slideViewPr>
  <p:notesTextViewPr>
    <p:cViewPr>
      <p:scale>
        <a:sx n="1" d="1"/>
        <a:sy n="1" d="1"/>
      </p:scale>
      <p:origin x="0" y="-312"/>
    </p:cViewPr>
  </p:notesText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41D768-E3B0-44E1-90C2-54E498AE82AF}" type="datetimeFigureOut">
              <a:rPr lang="en-AU" smtClean="0"/>
              <a:t>9/01/2019</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9852F5-A1BB-4423-ACDD-5BD46981B4D5}" type="slidenum">
              <a:rPr lang="en-AU" smtClean="0"/>
              <a:t>‹#›</a:t>
            </a:fld>
            <a:endParaRPr lang="en-AU"/>
          </a:p>
        </p:txBody>
      </p:sp>
    </p:spTree>
    <p:extLst>
      <p:ext uri="{BB962C8B-B14F-4D97-AF65-F5344CB8AC3E}">
        <p14:creationId xmlns:p14="http://schemas.microsoft.com/office/powerpoint/2010/main" val="316456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7EFC8-CA7A-47B7-B0EB-816A580517C9}" type="datetimeFigureOut">
              <a:rPr lang="en-AU" smtClean="0"/>
              <a:t>9/01/2019</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87053E-8DFE-4886-BD41-97119B65FF02}" type="slidenum">
              <a:rPr lang="en-AU" smtClean="0"/>
              <a:t>‹#›</a:t>
            </a:fld>
            <a:endParaRPr lang="en-AU"/>
          </a:p>
        </p:txBody>
      </p:sp>
    </p:spTree>
    <p:extLst>
      <p:ext uri="{BB962C8B-B14F-4D97-AF65-F5344CB8AC3E}">
        <p14:creationId xmlns:p14="http://schemas.microsoft.com/office/powerpoint/2010/main" val="3552578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9BA5AD-921B-42DF-94BE-C344528241ED}" type="slidenum">
              <a:rPr lang="en-AU" smtClean="0"/>
              <a:pPr/>
              <a:t>1</a:t>
            </a:fld>
            <a:endParaRPr lang="en-AU"/>
          </a:p>
        </p:txBody>
      </p:sp>
    </p:spTree>
    <p:extLst>
      <p:ext uri="{BB962C8B-B14F-4D97-AF65-F5344CB8AC3E}">
        <p14:creationId xmlns:p14="http://schemas.microsoft.com/office/powerpoint/2010/main" val="2494812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focus here is on the resident parents who are also benefit recipients, or at risk of becoming one, as the state has an interest in the calculation collection and transfer of child support in these cases</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D987053E-8DFE-4886-BD41-97119B65FF02}" type="slidenum">
              <a:rPr lang="en-AU" smtClean="0"/>
              <a:t>2</a:t>
            </a:fld>
            <a:endParaRPr lang="en-AU"/>
          </a:p>
        </p:txBody>
      </p:sp>
    </p:spTree>
    <p:extLst>
      <p:ext uri="{BB962C8B-B14F-4D97-AF65-F5344CB8AC3E}">
        <p14:creationId xmlns:p14="http://schemas.microsoft.com/office/powerpoint/2010/main" val="719212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987053E-8DFE-4886-BD41-97119B65FF02}" type="slidenum">
              <a:rPr lang="en-AU" smtClean="0"/>
              <a:t>3</a:t>
            </a:fld>
            <a:endParaRPr lang="en-AU"/>
          </a:p>
        </p:txBody>
      </p:sp>
    </p:spTree>
    <p:extLst>
      <p:ext uri="{BB962C8B-B14F-4D97-AF65-F5344CB8AC3E}">
        <p14:creationId xmlns:p14="http://schemas.microsoft.com/office/powerpoint/2010/main" val="322609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987053E-8DFE-4886-BD41-97119B65FF02}" type="slidenum">
              <a:rPr lang="en-AU" smtClean="0"/>
              <a:t>6</a:t>
            </a:fld>
            <a:endParaRPr lang="en-AU"/>
          </a:p>
        </p:txBody>
      </p:sp>
    </p:spTree>
    <p:extLst>
      <p:ext uri="{BB962C8B-B14F-4D97-AF65-F5344CB8AC3E}">
        <p14:creationId xmlns:p14="http://schemas.microsoft.com/office/powerpoint/2010/main" val="2134145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AU" sz="2900" dirty="0" smtClean="0"/>
              <a:t>US (child support buckets – see </a:t>
            </a:r>
            <a:r>
              <a:rPr lang="en-AU" sz="2900" dirty="0" err="1" smtClean="0"/>
              <a:t>Turetsky</a:t>
            </a:r>
            <a:r>
              <a:rPr lang="en-AU" sz="2900" dirty="0" smtClean="0"/>
              <a:t> document)</a:t>
            </a:r>
            <a:r>
              <a:rPr lang="en-AU" sz="2900" baseline="0" dirty="0" smtClean="0"/>
              <a:t> – more complex than dichotomy, but that heuristic used for simplicity in this analysis</a:t>
            </a:r>
            <a:r>
              <a:rPr lang="en-AU" sz="2900" dirty="0" smtClean="0"/>
              <a:t>:</a:t>
            </a:r>
            <a:endParaRPr lang="en-AU" sz="2900" dirty="0"/>
          </a:p>
          <a:p>
            <a:pPr lvl="2"/>
            <a:r>
              <a:rPr lang="en-AU" sz="2900" dirty="0"/>
              <a:t>proportion owed to parents, if any: private</a:t>
            </a:r>
          </a:p>
          <a:p>
            <a:pPr lvl="2"/>
            <a:r>
              <a:rPr lang="en-AU" sz="2900" dirty="0"/>
              <a:t>state proportion and administrative penalties: public </a:t>
            </a:r>
          </a:p>
          <a:p>
            <a:pPr lvl="1"/>
            <a:r>
              <a:rPr lang="en-AU" sz="3300" dirty="0"/>
              <a:t>UK: </a:t>
            </a:r>
            <a:r>
              <a:rPr lang="en-AU" sz="3300" dirty="0" smtClean="0"/>
              <a:t>currently private</a:t>
            </a:r>
            <a:r>
              <a:rPr lang="en-AU" sz="3300" dirty="0"/>
              <a:t>, but debts in the old system were both public and private</a:t>
            </a:r>
          </a:p>
          <a:p>
            <a:pPr lvl="1"/>
            <a:r>
              <a:rPr lang="en-AU" sz="2900" dirty="0"/>
              <a:t>Australia: private (for payer debts); public (for payee debts)</a:t>
            </a:r>
          </a:p>
          <a:p>
            <a:pPr lvl="1"/>
            <a:r>
              <a:rPr lang="en-AU" sz="2900" dirty="0"/>
              <a:t>New Zealand: public for both child support liabilities and late penalties</a:t>
            </a:r>
          </a:p>
          <a:p>
            <a:endParaRPr lang="en-AU" dirty="0"/>
          </a:p>
        </p:txBody>
      </p:sp>
      <p:sp>
        <p:nvSpPr>
          <p:cNvPr id="4" name="Slide Number Placeholder 3"/>
          <p:cNvSpPr>
            <a:spLocks noGrp="1"/>
          </p:cNvSpPr>
          <p:nvPr>
            <p:ph type="sldNum" sz="quarter" idx="5"/>
          </p:nvPr>
        </p:nvSpPr>
        <p:spPr/>
        <p:txBody>
          <a:bodyPr/>
          <a:lstStyle/>
          <a:p>
            <a:fld id="{D987053E-8DFE-4886-BD41-97119B65FF02}" type="slidenum">
              <a:rPr lang="en-AU" smtClean="0"/>
              <a:t>11</a:t>
            </a:fld>
            <a:endParaRPr lang="en-AU"/>
          </a:p>
        </p:txBody>
      </p:sp>
    </p:spTree>
    <p:extLst>
      <p:ext uri="{BB962C8B-B14F-4D97-AF65-F5344CB8AC3E}">
        <p14:creationId xmlns:p14="http://schemas.microsoft.com/office/powerpoint/2010/main" val="3091986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987053E-8DFE-4886-BD41-97119B65FF02}" type="slidenum">
              <a:rPr lang="en-AU" smtClean="0"/>
              <a:t>12</a:t>
            </a:fld>
            <a:endParaRPr lang="en-AU"/>
          </a:p>
        </p:txBody>
      </p:sp>
    </p:spTree>
    <p:extLst>
      <p:ext uri="{BB962C8B-B14F-4D97-AF65-F5344CB8AC3E}">
        <p14:creationId xmlns:p14="http://schemas.microsoft.com/office/powerpoint/2010/main" val="382667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 explicit discursive focus on reduced state expenditure may undermine the legitimacy of child support policies</a:t>
            </a:r>
            <a:r>
              <a:rPr lang="en-AU" baseline="0" dirty="0" smtClean="0"/>
              <a:t> if it is not seen as benefitting children through other means (sufficient benefits, reduced taxpayer burden)</a:t>
            </a:r>
            <a:r>
              <a:rPr lang="en-AU" dirty="0" smtClean="0"/>
              <a:t>. This</a:t>
            </a:r>
            <a:r>
              <a:rPr lang="en-AU" baseline="0" dirty="0" smtClean="0"/>
              <a:t> seems to be the case in US, UK and NZ. But, what then is the point of child support if the system is expensive to run and doesn’t reduce child poverty?</a:t>
            </a:r>
            <a:endParaRPr lang="en-AU" dirty="0" smtClean="0"/>
          </a:p>
          <a:p>
            <a:endParaRPr lang="en-AU" dirty="0" smtClean="0"/>
          </a:p>
          <a:p>
            <a:r>
              <a:rPr lang="en-AU" dirty="0" smtClean="0"/>
              <a:t>An implicit focus on reduced expenditure may undermine confidence in the operation of administrative systems, as the</a:t>
            </a:r>
            <a:r>
              <a:rPr lang="en-AU" baseline="0" dirty="0" smtClean="0"/>
              <a:t> system may be seen as overly burdensome on parents, or unfair. In these cases, the child support system seems to offer limited benefit to parents in the benefit system and again may not be cost </a:t>
            </a:r>
            <a:r>
              <a:rPr lang="en-AU" baseline="0" smtClean="0"/>
              <a:t>effective for states.</a:t>
            </a:r>
            <a:endParaRPr lang="en-AU" dirty="0" smtClean="0"/>
          </a:p>
          <a:p>
            <a:endParaRPr lang="en-AU" dirty="0"/>
          </a:p>
        </p:txBody>
      </p:sp>
      <p:sp>
        <p:nvSpPr>
          <p:cNvPr id="4" name="Slide Number Placeholder 3"/>
          <p:cNvSpPr>
            <a:spLocks noGrp="1"/>
          </p:cNvSpPr>
          <p:nvPr>
            <p:ph type="sldNum" sz="quarter" idx="5"/>
          </p:nvPr>
        </p:nvSpPr>
        <p:spPr/>
        <p:txBody>
          <a:bodyPr/>
          <a:lstStyle/>
          <a:p>
            <a:fld id="{D987053E-8DFE-4886-BD41-97119B65FF02}" type="slidenum">
              <a:rPr lang="en-AU" smtClean="0"/>
              <a:t>13</a:t>
            </a:fld>
            <a:endParaRPr lang="en-AU"/>
          </a:p>
        </p:txBody>
      </p:sp>
    </p:spTree>
    <p:extLst>
      <p:ext uri="{BB962C8B-B14F-4D97-AF65-F5344CB8AC3E}">
        <p14:creationId xmlns:p14="http://schemas.microsoft.com/office/powerpoint/2010/main" val="182058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AMDC Fi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D49465A-8857-432B-B8F7-DAABA936F9E1}" type="slidenum">
              <a:rPr lang="en-AU" smtClean="0"/>
              <a:t>‹#›</a:t>
            </a:fld>
            <a:endParaRPr lang="en-AU"/>
          </a:p>
        </p:txBody>
      </p:sp>
      <p:sp>
        <p:nvSpPr>
          <p:cNvPr id="2" name="Title 1"/>
          <p:cNvSpPr>
            <a:spLocks noGrp="1"/>
          </p:cNvSpPr>
          <p:nvPr>
            <p:ph type="ctrTitle"/>
          </p:nvPr>
        </p:nvSpPr>
        <p:spPr>
          <a:xfrm>
            <a:off x="263717" y="1229710"/>
            <a:ext cx="8616566" cy="2041635"/>
          </a:xfrm>
        </p:spPr>
        <p:txBody>
          <a:bodyPr anchor="b">
            <a:normAutofit/>
          </a:bodyPr>
          <a:lstStyle>
            <a:lvl1pPr algn="ctr">
              <a:lnSpc>
                <a:spcPct val="100000"/>
              </a:lnSpc>
              <a:defRPr sz="4800" baseline="0"/>
            </a:lvl1pPr>
          </a:lstStyle>
          <a:p>
            <a:r>
              <a:rPr lang="en-US"/>
              <a:t>Click to edit Master title style</a:t>
            </a:r>
            <a:endParaRPr lang="en-AU" dirty="0"/>
          </a:p>
        </p:txBody>
      </p:sp>
      <p:sp>
        <p:nvSpPr>
          <p:cNvPr id="3" name="Subtitle 2"/>
          <p:cNvSpPr>
            <a:spLocks noGrp="1"/>
          </p:cNvSpPr>
          <p:nvPr>
            <p:ph type="subTitle" idx="1"/>
          </p:nvPr>
        </p:nvSpPr>
        <p:spPr>
          <a:xfrm>
            <a:off x="260938" y="3293128"/>
            <a:ext cx="8622123" cy="1404996"/>
          </a:xfrm>
          <a:noFill/>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7" name="Slide Number Placeholder 5"/>
          <p:cNvSpPr txBox="1">
            <a:spLocks/>
          </p:cNvSpPr>
          <p:nvPr userDrawn="1"/>
        </p:nvSpPr>
        <p:spPr>
          <a:xfrm>
            <a:off x="6277715" y="6176963"/>
            <a:ext cx="2057400" cy="544515"/>
          </a:xfrm>
          <a:prstGeom prst="rect">
            <a:avLst/>
          </a:prstGeom>
        </p:spPr>
        <p:txBody>
          <a:bodyPr vert="horz" lIns="91440" tIns="45720" rIns="91440" bIns="45720" rtlCol="0" anchor="b"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800" dirty="0"/>
              <a:t>CRICOS</a:t>
            </a:r>
            <a:r>
              <a:rPr lang="en-AU" sz="800" baseline="0" dirty="0"/>
              <a:t> 00111D</a:t>
            </a:r>
          </a:p>
          <a:p>
            <a:pPr algn="r"/>
            <a:r>
              <a:rPr lang="en-AU" sz="800" baseline="0" dirty="0"/>
              <a:t>TOID 3069</a:t>
            </a:r>
            <a:endParaRPr lang="en-AU" sz="800" dirty="0"/>
          </a:p>
        </p:txBody>
      </p:sp>
      <p:pic>
        <p:nvPicPr>
          <p:cNvPr id="8" name="Picture 7" descr="Swinburne Logo 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35115" y="0"/>
            <a:ext cx="545168" cy="1090336"/>
          </a:xfrm>
          <a:prstGeom prst="rect">
            <a:avLst/>
          </a:prstGeom>
        </p:spPr>
      </p:pic>
    </p:spTree>
    <p:extLst>
      <p:ext uri="{BB962C8B-B14F-4D97-AF65-F5344CB8AC3E}">
        <p14:creationId xmlns:p14="http://schemas.microsoft.com/office/powerpoint/2010/main" val="3354731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159" y="1177647"/>
            <a:ext cx="8618158" cy="2070050"/>
          </a:xfrm>
        </p:spPr>
        <p:txBody>
          <a:bodyPr anchor="b">
            <a:normAutofit/>
          </a:bodyPr>
          <a:lstStyle>
            <a:lvl1pPr>
              <a:defRPr sz="4000"/>
            </a:lvl1pPr>
          </a:lstStyle>
          <a:p>
            <a:r>
              <a:rPr lang="en-US" dirty="0"/>
              <a:t>Click to edit Master title style</a:t>
            </a:r>
            <a:endParaRPr lang="en-AU" dirty="0"/>
          </a:p>
        </p:txBody>
      </p:sp>
      <p:sp>
        <p:nvSpPr>
          <p:cNvPr id="3" name="Text Placeholder 2"/>
          <p:cNvSpPr>
            <a:spLocks noGrp="1"/>
          </p:cNvSpPr>
          <p:nvPr>
            <p:ph type="body" idx="1"/>
          </p:nvPr>
        </p:nvSpPr>
        <p:spPr>
          <a:xfrm>
            <a:off x="258159" y="3335007"/>
            <a:ext cx="8618158" cy="2687421"/>
          </a:xfrm>
          <a:noFill/>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5D49465A-8857-432B-B8F7-DAABA936F9E1}" type="slidenum">
              <a:rPr lang="en-AU" smtClean="0"/>
              <a:t>‹#›</a:t>
            </a:fld>
            <a:endParaRPr lang="en-AU"/>
          </a:p>
        </p:txBody>
      </p:sp>
      <p:pic>
        <p:nvPicPr>
          <p:cNvPr id="7" name="Picture 6" descr="Swinburne Logo 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35115" y="0"/>
            <a:ext cx="545168" cy="1090336"/>
          </a:xfrm>
          <a:prstGeom prst="rect">
            <a:avLst/>
          </a:prstGeom>
        </p:spPr>
      </p:pic>
    </p:spTree>
    <p:extLst>
      <p:ext uri="{BB962C8B-B14F-4D97-AF65-F5344CB8AC3E}">
        <p14:creationId xmlns:p14="http://schemas.microsoft.com/office/powerpoint/2010/main" val="52579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49465A-8857-432B-B8F7-DAABA936F9E1}" type="slidenum">
              <a:rPr lang="en-AU" smtClean="0"/>
              <a:t>‹#›</a:t>
            </a:fld>
            <a:endParaRPr lang="en-AU"/>
          </a:p>
        </p:txBody>
      </p:sp>
    </p:spTree>
    <p:extLst>
      <p:ext uri="{BB962C8B-B14F-4D97-AF65-F5344CB8AC3E}">
        <p14:creationId xmlns:p14="http://schemas.microsoft.com/office/powerpoint/2010/main" val="2210839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773" y="5486400"/>
            <a:ext cx="3499166" cy="1243264"/>
          </a:xfrm>
        </p:spPr>
        <p:txBody>
          <a:bodyPr anchor="b"/>
          <a:lstStyle>
            <a:lvl1pPr>
              <a:defRPr sz="3200"/>
            </a:lvl1pPr>
          </a:lstStyle>
          <a:p>
            <a:r>
              <a:rPr lang="en-US" dirty="0"/>
              <a:t>Click to edit Master title style</a:t>
            </a:r>
            <a:endParaRPr lang="en-AU" dirty="0"/>
          </a:p>
        </p:txBody>
      </p:sp>
      <p:sp>
        <p:nvSpPr>
          <p:cNvPr id="3" name="Picture Placeholder 2"/>
          <p:cNvSpPr>
            <a:spLocks noGrp="1"/>
          </p:cNvSpPr>
          <p:nvPr>
            <p:ph type="pic" idx="1"/>
          </p:nvPr>
        </p:nvSpPr>
        <p:spPr>
          <a:xfrm>
            <a:off x="1" y="0"/>
            <a:ext cx="9144000" cy="5358064"/>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3798709" y="5358064"/>
            <a:ext cx="5345291" cy="14999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812328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D49465A-8857-432B-B8F7-DAABA936F9E1}" type="slidenum">
              <a:rPr lang="en-AU" smtClean="0"/>
              <a:t>‹#›</a:t>
            </a:fld>
            <a:endParaRPr lang="en-AU"/>
          </a:p>
        </p:txBody>
      </p:sp>
      <p:sp>
        <p:nvSpPr>
          <p:cNvPr id="2" name="Title 1"/>
          <p:cNvSpPr>
            <a:spLocks noGrp="1"/>
          </p:cNvSpPr>
          <p:nvPr>
            <p:ph type="ctrTitle"/>
          </p:nvPr>
        </p:nvSpPr>
        <p:spPr>
          <a:xfrm>
            <a:off x="263717" y="1229710"/>
            <a:ext cx="8616566" cy="2280252"/>
          </a:xfrm>
        </p:spPr>
        <p:txBody>
          <a:bodyPr anchor="b">
            <a:normAutofit/>
          </a:bodyPr>
          <a:lstStyle>
            <a:lvl1pPr algn="ctr">
              <a:lnSpc>
                <a:spcPct val="100000"/>
              </a:lnSpc>
              <a:defRPr sz="4800" baseline="0"/>
            </a:lvl1pPr>
          </a:lstStyle>
          <a:p>
            <a:r>
              <a:rPr lang="en-US" dirty="0"/>
              <a:t>Click to edit Master title style</a:t>
            </a:r>
            <a:endParaRPr lang="en-AU" dirty="0"/>
          </a:p>
        </p:txBody>
      </p:sp>
      <p:sp>
        <p:nvSpPr>
          <p:cNvPr id="3" name="Subtitle 2"/>
          <p:cNvSpPr>
            <a:spLocks noGrp="1"/>
          </p:cNvSpPr>
          <p:nvPr>
            <p:ph type="subTitle" idx="1"/>
          </p:nvPr>
        </p:nvSpPr>
        <p:spPr>
          <a:xfrm>
            <a:off x="1182414" y="3649333"/>
            <a:ext cx="6858000" cy="2388859"/>
          </a:xfrm>
          <a:noFill/>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7" name="Slide Number Placeholder 5"/>
          <p:cNvSpPr txBox="1">
            <a:spLocks/>
          </p:cNvSpPr>
          <p:nvPr userDrawn="1"/>
        </p:nvSpPr>
        <p:spPr>
          <a:xfrm>
            <a:off x="6277715" y="6176963"/>
            <a:ext cx="2057400" cy="544515"/>
          </a:xfrm>
          <a:prstGeom prst="rect">
            <a:avLst/>
          </a:prstGeom>
        </p:spPr>
        <p:txBody>
          <a:bodyPr vert="horz" lIns="91440" tIns="45720" rIns="91440" bIns="45720" rtlCol="0" anchor="b"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800" dirty="0"/>
              <a:t>CRICOS</a:t>
            </a:r>
            <a:r>
              <a:rPr lang="en-AU" sz="800" baseline="0" dirty="0"/>
              <a:t> 00111D</a:t>
            </a:r>
          </a:p>
          <a:p>
            <a:pPr algn="r"/>
            <a:r>
              <a:rPr lang="en-AU" sz="800" baseline="0" dirty="0"/>
              <a:t>TOID 3069</a:t>
            </a:r>
            <a:endParaRPr lang="en-AU" sz="800" dirty="0"/>
          </a:p>
        </p:txBody>
      </p:sp>
      <p:pic>
        <p:nvPicPr>
          <p:cNvPr id="8" name="Picture 7" descr="Swinburne Logo 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35115" y="0"/>
            <a:ext cx="545168" cy="1090336"/>
          </a:xfrm>
          <a:prstGeom prst="rect">
            <a:avLst/>
          </a:prstGeom>
        </p:spPr>
      </p:pic>
    </p:spTree>
    <p:extLst>
      <p:ext uri="{BB962C8B-B14F-4D97-AF65-F5344CB8AC3E}">
        <p14:creationId xmlns:p14="http://schemas.microsoft.com/office/powerpoint/2010/main" val="1205301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8159" y="183824"/>
            <a:ext cx="8627682" cy="1325563"/>
          </a:xfrm>
        </p:spPr>
        <p:txBody>
          <a:bodyPr/>
          <a:lstStyle>
            <a:lvl1pPr>
              <a:lnSpc>
                <a:spcPct val="100000"/>
              </a:lnSpc>
              <a:defRPr/>
            </a:lvl1pPr>
          </a:lstStyle>
          <a:p>
            <a:r>
              <a:rPr lang="en-US" dirty="0"/>
              <a:t>Click to edit Master title style</a:t>
            </a:r>
            <a:endParaRPr lang="en-AU" dirty="0"/>
          </a:p>
        </p:txBody>
      </p:sp>
      <p:sp>
        <p:nvSpPr>
          <p:cNvPr id="3" name="Content Placeholder 2"/>
          <p:cNvSpPr>
            <a:spLocks noGrp="1"/>
          </p:cNvSpPr>
          <p:nvPr>
            <p:ph idx="1"/>
          </p:nvPr>
        </p:nvSpPr>
        <p:spPr>
          <a:xfrm>
            <a:off x="258159" y="1509386"/>
            <a:ext cx="8627682" cy="45366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p:txBody>
          <a:bodyPr/>
          <a:lstStyle/>
          <a:p>
            <a:fld id="{5D49465A-8857-432B-B8F7-DAABA936F9E1}" type="slidenum">
              <a:rPr lang="en-AU" smtClean="0"/>
              <a:t>‹#›</a:t>
            </a:fld>
            <a:endParaRPr lang="en-AU"/>
          </a:p>
        </p:txBody>
      </p:sp>
    </p:spTree>
    <p:extLst>
      <p:ext uri="{BB962C8B-B14F-4D97-AF65-F5344CB8AC3E}">
        <p14:creationId xmlns:p14="http://schemas.microsoft.com/office/powerpoint/2010/main" val="895890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8159" y="1509387"/>
            <a:ext cx="4256691" cy="45366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29149" y="1509387"/>
            <a:ext cx="4256692" cy="45366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6"/>
          <p:cNvSpPr>
            <a:spLocks noGrp="1"/>
          </p:cNvSpPr>
          <p:nvPr>
            <p:ph type="sldNum" sz="quarter" idx="12"/>
          </p:nvPr>
        </p:nvSpPr>
        <p:spPr/>
        <p:txBody>
          <a:bodyPr/>
          <a:lstStyle/>
          <a:p>
            <a:fld id="{5D49465A-8857-432B-B8F7-DAABA936F9E1}" type="slidenum">
              <a:rPr lang="en-AU" smtClean="0"/>
              <a:t>‹#›</a:t>
            </a:fld>
            <a:endParaRPr lang="en-AU"/>
          </a:p>
        </p:txBody>
      </p:sp>
      <p:sp>
        <p:nvSpPr>
          <p:cNvPr id="8" name="Title 1"/>
          <p:cNvSpPr>
            <a:spLocks noGrp="1"/>
          </p:cNvSpPr>
          <p:nvPr>
            <p:ph type="title"/>
          </p:nvPr>
        </p:nvSpPr>
        <p:spPr>
          <a:xfrm>
            <a:off x="258159" y="183824"/>
            <a:ext cx="8627682" cy="1325563"/>
          </a:xfrm>
        </p:spPr>
        <p:txBody>
          <a:bodyPr/>
          <a:lstStyle>
            <a:lvl1pPr>
              <a:lnSpc>
                <a:spcPct val="100000"/>
              </a:lnSpc>
              <a:defRPr/>
            </a:lvl1pPr>
          </a:lstStyle>
          <a:p>
            <a:r>
              <a:rPr lang="en-US" dirty="0"/>
              <a:t>Click to edit Master title style</a:t>
            </a:r>
            <a:endParaRPr lang="en-AU" dirty="0"/>
          </a:p>
        </p:txBody>
      </p:sp>
    </p:spTree>
    <p:extLst>
      <p:ext uri="{BB962C8B-B14F-4D97-AF65-F5344CB8AC3E}">
        <p14:creationId xmlns:p14="http://schemas.microsoft.com/office/powerpoint/2010/main" val="2486957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8159" y="2333299"/>
            <a:ext cx="4256691" cy="37285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29149" y="2333299"/>
            <a:ext cx="4256692" cy="37285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6"/>
          <p:cNvSpPr>
            <a:spLocks noGrp="1"/>
          </p:cNvSpPr>
          <p:nvPr>
            <p:ph type="sldNum" sz="quarter" idx="12"/>
          </p:nvPr>
        </p:nvSpPr>
        <p:spPr/>
        <p:txBody>
          <a:bodyPr/>
          <a:lstStyle/>
          <a:p>
            <a:fld id="{5D49465A-8857-432B-B8F7-DAABA936F9E1}" type="slidenum">
              <a:rPr lang="en-AU" smtClean="0"/>
              <a:t>‹#›</a:t>
            </a:fld>
            <a:endParaRPr lang="en-AU"/>
          </a:p>
        </p:txBody>
      </p:sp>
      <p:sp>
        <p:nvSpPr>
          <p:cNvPr id="8" name="Title 1"/>
          <p:cNvSpPr>
            <a:spLocks noGrp="1"/>
          </p:cNvSpPr>
          <p:nvPr>
            <p:ph type="title"/>
          </p:nvPr>
        </p:nvSpPr>
        <p:spPr>
          <a:xfrm>
            <a:off x="258159" y="183824"/>
            <a:ext cx="8627682" cy="1325563"/>
          </a:xfrm>
        </p:spPr>
        <p:txBody>
          <a:bodyPr/>
          <a:lstStyle>
            <a:lvl1pPr>
              <a:lnSpc>
                <a:spcPct val="100000"/>
              </a:lnSpc>
              <a:defRPr/>
            </a:lvl1pPr>
          </a:lstStyle>
          <a:p>
            <a:r>
              <a:rPr lang="en-US" dirty="0"/>
              <a:t>Click to edit Master title style</a:t>
            </a:r>
            <a:endParaRPr lang="en-AU" dirty="0"/>
          </a:p>
        </p:txBody>
      </p:sp>
      <p:sp>
        <p:nvSpPr>
          <p:cNvPr id="6" name="Text Placeholder 2"/>
          <p:cNvSpPr>
            <a:spLocks noGrp="1"/>
          </p:cNvSpPr>
          <p:nvPr>
            <p:ph type="body" idx="13"/>
          </p:nvPr>
        </p:nvSpPr>
        <p:spPr>
          <a:xfrm>
            <a:off x="258158" y="1509387"/>
            <a:ext cx="4256691" cy="823912"/>
          </a:xfrm>
        </p:spPr>
        <p:txBody>
          <a:bodyPr anchor="b">
            <a:noAutofit/>
          </a:bodyPr>
          <a:lstStyle>
            <a:lvl1pPr marL="0" indent="0">
              <a:buNone/>
              <a:defRPr lang="en-US" sz="2400" b="0" i="0" u="none" kern="120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9" name="Text Placeholder 2"/>
          <p:cNvSpPr>
            <a:spLocks noGrp="1"/>
          </p:cNvSpPr>
          <p:nvPr>
            <p:ph type="body" idx="14"/>
          </p:nvPr>
        </p:nvSpPr>
        <p:spPr>
          <a:xfrm>
            <a:off x="4629149" y="1509387"/>
            <a:ext cx="4256691" cy="823912"/>
          </a:xfrm>
        </p:spPr>
        <p:txBody>
          <a:bodyPr anchor="b">
            <a:normAutofit/>
          </a:bodyPr>
          <a:lstStyle>
            <a:lvl1pPr marL="0" indent="0">
              <a:buNone/>
              <a:defRPr lang="en-US" sz="2400" b="0" i="0" u="none" kern="120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1815408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D49465A-8857-432B-B8F7-DAABA936F9E1}" type="slidenum">
              <a:rPr lang="en-AU" smtClean="0"/>
              <a:t>‹#›</a:t>
            </a:fld>
            <a:endParaRPr lang="en-AU"/>
          </a:p>
        </p:txBody>
      </p:sp>
      <p:sp>
        <p:nvSpPr>
          <p:cNvPr id="6" name="Title 1"/>
          <p:cNvSpPr>
            <a:spLocks noGrp="1"/>
          </p:cNvSpPr>
          <p:nvPr>
            <p:ph type="title"/>
          </p:nvPr>
        </p:nvSpPr>
        <p:spPr>
          <a:xfrm>
            <a:off x="258159" y="183824"/>
            <a:ext cx="8627682" cy="1325563"/>
          </a:xfrm>
        </p:spPr>
        <p:txBody>
          <a:bodyPr/>
          <a:lstStyle>
            <a:lvl1pPr>
              <a:lnSpc>
                <a:spcPct val="100000"/>
              </a:lnSpc>
              <a:defRPr/>
            </a:lvl1pPr>
          </a:lstStyle>
          <a:p>
            <a:r>
              <a:rPr lang="en-US" dirty="0"/>
              <a:t>Click to edit Master title style</a:t>
            </a:r>
            <a:endParaRPr lang="en-AU" dirty="0"/>
          </a:p>
        </p:txBody>
      </p:sp>
    </p:spTree>
    <p:extLst>
      <p:ext uri="{BB962C8B-B14F-4D97-AF65-F5344CB8AC3E}">
        <p14:creationId xmlns:p14="http://schemas.microsoft.com/office/powerpoint/2010/main" val="1957329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159" y="1177647"/>
            <a:ext cx="8618158" cy="2070050"/>
          </a:xfrm>
        </p:spPr>
        <p:txBody>
          <a:bodyPr anchor="b">
            <a:normAutofit/>
          </a:bodyPr>
          <a:lstStyle>
            <a:lvl1pPr>
              <a:defRPr sz="4000"/>
            </a:lvl1pPr>
          </a:lstStyle>
          <a:p>
            <a:r>
              <a:rPr lang="en-US" dirty="0"/>
              <a:t>Click to edit Master title style</a:t>
            </a:r>
            <a:endParaRPr lang="en-AU" dirty="0"/>
          </a:p>
        </p:txBody>
      </p:sp>
      <p:sp>
        <p:nvSpPr>
          <p:cNvPr id="3" name="Text Placeholder 2"/>
          <p:cNvSpPr>
            <a:spLocks noGrp="1"/>
          </p:cNvSpPr>
          <p:nvPr>
            <p:ph type="body" idx="1"/>
          </p:nvPr>
        </p:nvSpPr>
        <p:spPr>
          <a:xfrm>
            <a:off x="258159" y="3335007"/>
            <a:ext cx="8618158" cy="2687421"/>
          </a:xfrm>
          <a:no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5D49465A-8857-432B-B8F7-DAABA936F9E1}" type="slidenum">
              <a:rPr lang="en-AU" smtClean="0"/>
              <a:t>‹#›</a:t>
            </a:fld>
            <a:endParaRPr lang="en-AU"/>
          </a:p>
        </p:txBody>
      </p:sp>
      <p:pic>
        <p:nvPicPr>
          <p:cNvPr id="7" name="Picture 6" descr="Swinburne Logo 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35115" y="0"/>
            <a:ext cx="545168" cy="1090336"/>
          </a:xfrm>
          <a:prstGeom prst="rect">
            <a:avLst/>
          </a:prstGeom>
        </p:spPr>
      </p:pic>
    </p:spTree>
    <p:extLst>
      <p:ext uri="{BB962C8B-B14F-4D97-AF65-F5344CB8AC3E}">
        <p14:creationId xmlns:p14="http://schemas.microsoft.com/office/powerpoint/2010/main" val="822844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49465A-8857-432B-B8F7-DAABA936F9E1}" type="slidenum">
              <a:rPr lang="en-AU" smtClean="0"/>
              <a:t>‹#›</a:t>
            </a:fld>
            <a:endParaRPr lang="en-AU"/>
          </a:p>
        </p:txBody>
      </p:sp>
    </p:spTree>
    <p:extLst>
      <p:ext uri="{BB962C8B-B14F-4D97-AF65-F5344CB8AC3E}">
        <p14:creationId xmlns:p14="http://schemas.microsoft.com/office/powerpoint/2010/main" val="300746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aper">
    <p:bg>
      <p:bgPr>
        <a:blipFill dpi="0" rotWithShape="1">
          <a:blip r:embed="rId2">
            <a:alphaModFix amt="90000"/>
            <a:lum/>
          </a:blip>
          <a:srcRect/>
          <a:stretch>
            <a:fillRect l="-6000" r="-6000"/>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5D49465A-8857-432B-B8F7-DAABA936F9E1}" type="slidenum">
              <a:rPr lang="en-AU" smtClean="0"/>
              <a:pPr/>
              <a:t>‹#›</a:t>
            </a:fld>
            <a:endParaRPr lang="en-AU" dirty="0"/>
          </a:p>
        </p:txBody>
      </p:sp>
      <p:sp>
        <p:nvSpPr>
          <p:cNvPr id="2" name="Title 1"/>
          <p:cNvSpPr>
            <a:spLocks noGrp="1"/>
          </p:cNvSpPr>
          <p:nvPr>
            <p:ph type="ctrTitle"/>
          </p:nvPr>
        </p:nvSpPr>
        <p:spPr>
          <a:xfrm>
            <a:off x="263717" y="1229710"/>
            <a:ext cx="8616566" cy="2280252"/>
          </a:xfrm>
        </p:spPr>
        <p:txBody>
          <a:bodyPr anchor="b">
            <a:normAutofit/>
          </a:bodyPr>
          <a:lstStyle>
            <a:lvl1pPr algn="ctr">
              <a:lnSpc>
                <a:spcPct val="100000"/>
              </a:lnSpc>
              <a:defRPr sz="4800" baseline="0"/>
            </a:lvl1pPr>
          </a:lstStyle>
          <a:p>
            <a:r>
              <a:rPr lang="en-US"/>
              <a:t>Click to edit Master title style</a:t>
            </a:r>
            <a:endParaRPr lang="en-AU" dirty="0"/>
          </a:p>
        </p:txBody>
      </p:sp>
      <p:sp>
        <p:nvSpPr>
          <p:cNvPr id="3" name="Subtitle 2"/>
          <p:cNvSpPr>
            <a:spLocks noGrp="1"/>
          </p:cNvSpPr>
          <p:nvPr>
            <p:ph type="subTitle" idx="1"/>
          </p:nvPr>
        </p:nvSpPr>
        <p:spPr>
          <a:xfrm>
            <a:off x="1143000" y="3525343"/>
            <a:ext cx="6858000" cy="2426140"/>
          </a:xfrm>
          <a:noFill/>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7" name="Slide Number Placeholder 5"/>
          <p:cNvSpPr txBox="1">
            <a:spLocks/>
          </p:cNvSpPr>
          <p:nvPr userDrawn="1"/>
        </p:nvSpPr>
        <p:spPr>
          <a:xfrm>
            <a:off x="6277715" y="6176963"/>
            <a:ext cx="2057400" cy="544515"/>
          </a:xfrm>
          <a:prstGeom prst="rect">
            <a:avLst/>
          </a:prstGeom>
        </p:spPr>
        <p:txBody>
          <a:bodyPr vert="horz" lIns="91440" tIns="45720" rIns="91440" bIns="45720" rtlCol="0" anchor="b"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800" dirty="0">
                <a:solidFill>
                  <a:schemeClr val="bg1">
                    <a:lumMod val="95000"/>
                  </a:schemeClr>
                </a:solidFill>
              </a:rPr>
              <a:t>CRICOS</a:t>
            </a:r>
            <a:r>
              <a:rPr lang="en-AU" sz="800" baseline="0" dirty="0">
                <a:solidFill>
                  <a:schemeClr val="bg1">
                    <a:lumMod val="95000"/>
                  </a:schemeClr>
                </a:solidFill>
              </a:rPr>
              <a:t> 00111D</a:t>
            </a:r>
          </a:p>
          <a:p>
            <a:pPr algn="r"/>
            <a:r>
              <a:rPr lang="en-AU" sz="800" baseline="0" dirty="0">
                <a:solidFill>
                  <a:schemeClr val="bg1">
                    <a:lumMod val="95000"/>
                  </a:schemeClr>
                </a:solidFill>
              </a:rPr>
              <a:t>TOID 3069</a:t>
            </a:r>
            <a:endParaRPr lang="en-AU" sz="800" dirty="0">
              <a:solidFill>
                <a:schemeClr val="bg1">
                  <a:lumMod val="95000"/>
                </a:schemeClr>
              </a:solidFill>
            </a:endParaRPr>
          </a:p>
        </p:txBody>
      </p:sp>
      <p:pic>
        <p:nvPicPr>
          <p:cNvPr id="8" name="Picture 7" descr="Swinburne Logo 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35115" y="0"/>
            <a:ext cx="545168" cy="1090336"/>
          </a:xfrm>
          <a:prstGeom prst="rect">
            <a:avLst/>
          </a:prstGeom>
        </p:spPr>
      </p:pic>
    </p:spTree>
    <p:extLst>
      <p:ext uri="{BB962C8B-B14F-4D97-AF65-F5344CB8AC3E}">
        <p14:creationId xmlns:p14="http://schemas.microsoft.com/office/powerpoint/2010/main" val="3064689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773" y="5486400"/>
            <a:ext cx="3499166" cy="1243264"/>
          </a:xfrm>
        </p:spPr>
        <p:txBody>
          <a:bodyPr anchor="b"/>
          <a:lstStyle>
            <a:lvl1pPr>
              <a:defRPr sz="3200"/>
            </a:lvl1pPr>
          </a:lstStyle>
          <a:p>
            <a:r>
              <a:rPr lang="en-US" dirty="0"/>
              <a:t>Click to edit Master title style</a:t>
            </a:r>
            <a:endParaRPr lang="en-AU" dirty="0"/>
          </a:p>
        </p:txBody>
      </p:sp>
      <p:sp>
        <p:nvSpPr>
          <p:cNvPr id="3" name="Picture Placeholder 2"/>
          <p:cNvSpPr>
            <a:spLocks noGrp="1"/>
          </p:cNvSpPr>
          <p:nvPr>
            <p:ph type="pic" idx="1"/>
          </p:nvPr>
        </p:nvSpPr>
        <p:spPr>
          <a:xfrm>
            <a:off x="1" y="0"/>
            <a:ext cx="9144000" cy="5358064"/>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3798709" y="5358064"/>
            <a:ext cx="5345291" cy="14999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01015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Swinburne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3717" y="1290909"/>
            <a:ext cx="8616566" cy="2280252"/>
          </a:xfrm>
        </p:spPr>
        <p:txBody>
          <a:bodyPr anchor="b">
            <a:normAutofit/>
          </a:bodyPr>
          <a:lstStyle>
            <a:lvl1pPr algn="ctr">
              <a:lnSpc>
                <a:spcPct val="100000"/>
              </a:lnSpc>
              <a:defRPr sz="3600" strike="noStrike"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ADD TITLE</a:t>
            </a:r>
            <a:endParaRPr lang="en-AU" dirty="0"/>
          </a:p>
        </p:txBody>
      </p:sp>
      <p:sp>
        <p:nvSpPr>
          <p:cNvPr id="3" name="Subtitle 2"/>
          <p:cNvSpPr>
            <a:spLocks noGrp="1"/>
          </p:cNvSpPr>
          <p:nvPr>
            <p:ph type="subTitle" idx="1"/>
          </p:nvPr>
        </p:nvSpPr>
        <p:spPr>
          <a:xfrm>
            <a:off x="263717" y="3586927"/>
            <a:ext cx="8616566" cy="2388859"/>
          </a:xfrm>
          <a:noFill/>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11" name="Picture 10" descr="KNOWING Logo 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41931" y="6177568"/>
            <a:ext cx="543910" cy="543910"/>
          </a:xfrm>
          <a:prstGeom prst="rect">
            <a:avLst/>
          </a:prstGeom>
          <a:ln w="25400">
            <a:solidFill>
              <a:schemeClr val="bg2"/>
            </a:solidFill>
            <a:miter lim="800000"/>
          </a:ln>
        </p:spPr>
      </p:pic>
      <p:pic>
        <p:nvPicPr>
          <p:cNvPr id="12" name="Picture 11" descr="Swinburne Logo 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35115" y="0"/>
            <a:ext cx="545168" cy="1090336"/>
          </a:xfrm>
          <a:prstGeom prst="rect">
            <a:avLst/>
          </a:prstGeom>
          <a:ln w="25400">
            <a:solidFill>
              <a:schemeClr val="bg2"/>
            </a:solidFill>
            <a:miter lim="800000"/>
          </a:ln>
        </p:spPr>
      </p:pic>
      <p:sp>
        <p:nvSpPr>
          <p:cNvPr id="13" name="Slide Number Placeholder 5"/>
          <p:cNvSpPr txBox="1">
            <a:spLocks/>
          </p:cNvSpPr>
          <p:nvPr userDrawn="1"/>
        </p:nvSpPr>
        <p:spPr>
          <a:xfrm>
            <a:off x="6277715" y="6176963"/>
            <a:ext cx="2057400" cy="544515"/>
          </a:xfrm>
          <a:prstGeom prst="rect">
            <a:avLst/>
          </a:prstGeom>
        </p:spPr>
        <p:txBody>
          <a:bodyPr vert="horz" lIns="91440" tIns="45720" rIns="91440" bIns="45720" rtlCol="0" anchor="b"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800" dirty="0">
                <a:solidFill>
                  <a:schemeClr val="tx1"/>
                </a:solidFill>
              </a:rPr>
              <a:t>CRICOS</a:t>
            </a:r>
            <a:r>
              <a:rPr lang="en-AU" sz="800" baseline="0" dirty="0">
                <a:solidFill>
                  <a:schemeClr val="tx1"/>
                </a:solidFill>
              </a:rPr>
              <a:t> 00111D</a:t>
            </a:r>
          </a:p>
          <a:p>
            <a:pPr algn="r"/>
            <a:r>
              <a:rPr lang="en-AU" sz="800" baseline="0" dirty="0">
                <a:solidFill>
                  <a:schemeClr val="tx1"/>
                </a:solidFill>
              </a:rPr>
              <a:t>TOID 3069</a:t>
            </a:r>
            <a:endParaRPr lang="en-AU" sz="800" dirty="0">
              <a:solidFill>
                <a:schemeClr val="tx1"/>
              </a:solidFill>
            </a:endParaRPr>
          </a:p>
        </p:txBody>
      </p:sp>
      <p:sp>
        <p:nvSpPr>
          <p:cNvPr id="14" name="Slide Number Placeholder 5"/>
          <p:cNvSpPr>
            <a:spLocks noGrp="1"/>
          </p:cNvSpPr>
          <p:nvPr>
            <p:ph type="sldNum" sz="quarter" idx="12"/>
          </p:nvPr>
        </p:nvSpPr>
        <p:spPr>
          <a:xfrm>
            <a:off x="258159" y="6176963"/>
            <a:ext cx="2057400" cy="544515"/>
          </a:xfrm>
        </p:spPr>
        <p:txBody>
          <a:bodyPr/>
          <a:lstStyle>
            <a:lvl1pPr>
              <a:defRPr>
                <a:solidFill>
                  <a:schemeClr val="tx1"/>
                </a:solidFill>
              </a:defRPr>
            </a:lvl1pPr>
          </a:lstStyle>
          <a:p>
            <a:fld id="{5D49465A-8857-432B-B8F7-DAABA936F9E1}" type="slidenum">
              <a:rPr lang="en-AU" smtClean="0"/>
              <a:pPr/>
              <a:t>‹#›</a:t>
            </a:fld>
            <a:endParaRPr lang="en-AU" dirty="0"/>
          </a:p>
        </p:txBody>
      </p:sp>
    </p:spTree>
    <p:extLst>
      <p:ext uri="{BB962C8B-B14F-4D97-AF65-F5344CB8AC3E}">
        <p14:creationId xmlns:p14="http://schemas.microsoft.com/office/powerpoint/2010/main" val="4092567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Campus">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9394" b="16960"/>
          <a:stretch/>
        </p:blipFill>
        <p:spPr>
          <a:xfrm>
            <a:off x="0" y="0"/>
            <a:ext cx="9144000" cy="3854669"/>
          </a:xfrm>
          <a:prstGeom prst="rect">
            <a:avLst/>
          </a:prstGeom>
        </p:spPr>
      </p:pic>
      <p:sp>
        <p:nvSpPr>
          <p:cNvPr id="6" name="Slide Number Placeholder 5"/>
          <p:cNvSpPr>
            <a:spLocks noGrp="1"/>
          </p:cNvSpPr>
          <p:nvPr>
            <p:ph type="sldNum" sz="quarter" idx="12"/>
          </p:nvPr>
        </p:nvSpPr>
        <p:spPr/>
        <p:txBody>
          <a:bodyPr/>
          <a:lstStyle/>
          <a:p>
            <a:fld id="{5D49465A-8857-432B-B8F7-DAABA936F9E1}" type="slidenum">
              <a:rPr lang="en-AU" smtClean="0"/>
              <a:t>‹#›</a:t>
            </a:fld>
            <a:endParaRPr lang="en-AU"/>
          </a:p>
        </p:txBody>
      </p:sp>
      <p:sp>
        <p:nvSpPr>
          <p:cNvPr id="2" name="Title 1"/>
          <p:cNvSpPr>
            <a:spLocks noGrp="1"/>
          </p:cNvSpPr>
          <p:nvPr>
            <p:ph type="ctrTitle"/>
          </p:nvPr>
        </p:nvSpPr>
        <p:spPr>
          <a:xfrm>
            <a:off x="263717" y="4010764"/>
            <a:ext cx="8616566" cy="845589"/>
          </a:xfrm>
        </p:spPr>
        <p:txBody>
          <a:bodyPr anchor="b">
            <a:normAutofit/>
          </a:bodyPr>
          <a:lstStyle>
            <a:lvl1pPr algn="ctr">
              <a:lnSpc>
                <a:spcPct val="100000"/>
              </a:lnSpc>
              <a:defRPr sz="4800" baseline="0"/>
            </a:lvl1pPr>
          </a:lstStyle>
          <a:p>
            <a:r>
              <a:rPr lang="en-US"/>
              <a:t>Click to edit Master title style</a:t>
            </a:r>
            <a:endParaRPr lang="en-AU" dirty="0"/>
          </a:p>
        </p:txBody>
      </p:sp>
      <p:sp>
        <p:nvSpPr>
          <p:cNvPr id="3" name="Subtitle 2"/>
          <p:cNvSpPr>
            <a:spLocks noGrp="1"/>
          </p:cNvSpPr>
          <p:nvPr>
            <p:ph type="subTitle" idx="1"/>
          </p:nvPr>
        </p:nvSpPr>
        <p:spPr>
          <a:xfrm>
            <a:off x="260938" y="4873072"/>
            <a:ext cx="8622124" cy="1141473"/>
          </a:xfrm>
          <a:noFill/>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7" name="Slide Number Placeholder 5"/>
          <p:cNvSpPr txBox="1">
            <a:spLocks/>
          </p:cNvSpPr>
          <p:nvPr userDrawn="1"/>
        </p:nvSpPr>
        <p:spPr>
          <a:xfrm>
            <a:off x="6277715" y="6176963"/>
            <a:ext cx="2057400" cy="544515"/>
          </a:xfrm>
          <a:prstGeom prst="rect">
            <a:avLst/>
          </a:prstGeom>
        </p:spPr>
        <p:txBody>
          <a:bodyPr vert="horz" lIns="91440" tIns="45720" rIns="91440" bIns="45720" rtlCol="0" anchor="b"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800" dirty="0"/>
              <a:t>CRICOS</a:t>
            </a:r>
            <a:r>
              <a:rPr lang="en-AU" sz="800" baseline="0" dirty="0"/>
              <a:t> 00111D</a:t>
            </a:r>
          </a:p>
          <a:p>
            <a:pPr algn="r"/>
            <a:r>
              <a:rPr lang="en-AU" sz="800" baseline="0" dirty="0"/>
              <a:t>TOID 3069</a:t>
            </a:r>
            <a:endParaRPr lang="en-AU" sz="800" dirty="0"/>
          </a:p>
        </p:txBody>
      </p:sp>
      <p:pic>
        <p:nvPicPr>
          <p:cNvPr id="8" name="Picture 7" descr="Swinburne Logo 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35115" y="0"/>
            <a:ext cx="545168" cy="1090336"/>
          </a:xfrm>
          <a:prstGeom prst="rect">
            <a:avLst/>
          </a:prstGeom>
        </p:spPr>
      </p:pic>
      <p:cxnSp>
        <p:nvCxnSpPr>
          <p:cNvPr id="9" name="Straight Connector 8"/>
          <p:cNvCxnSpPr/>
          <p:nvPr userDrawn="1"/>
        </p:nvCxnSpPr>
        <p:spPr>
          <a:xfrm>
            <a:off x="0" y="3839859"/>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1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D49465A-8857-432B-B8F7-DAABA936F9E1}" type="slidenum">
              <a:rPr lang="en-AU" smtClean="0"/>
              <a:t>‹#›</a:t>
            </a:fld>
            <a:endParaRPr lang="en-AU"/>
          </a:p>
        </p:txBody>
      </p:sp>
      <p:sp>
        <p:nvSpPr>
          <p:cNvPr id="2" name="Title 1"/>
          <p:cNvSpPr>
            <a:spLocks noGrp="1"/>
          </p:cNvSpPr>
          <p:nvPr>
            <p:ph type="ctrTitle"/>
          </p:nvPr>
        </p:nvSpPr>
        <p:spPr>
          <a:xfrm>
            <a:off x="263717" y="1229710"/>
            <a:ext cx="8616566" cy="2280252"/>
          </a:xfrm>
        </p:spPr>
        <p:txBody>
          <a:bodyPr anchor="b">
            <a:normAutofit/>
          </a:bodyPr>
          <a:lstStyle>
            <a:lvl1pPr algn="ctr">
              <a:lnSpc>
                <a:spcPct val="100000"/>
              </a:lnSpc>
              <a:defRPr sz="4800" baseline="0"/>
            </a:lvl1pPr>
          </a:lstStyle>
          <a:p>
            <a:r>
              <a:rPr lang="en-US" dirty="0"/>
              <a:t>Click to edit Master title style</a:t>
            </a:r>
            <a:endParaRPr lang="en-AU" dirty="0"/>
          </a:p>
        </p:txBody>
      </p:sp>
      <p:sp>
        <p:nvSpPr>
          <p:cNvPr id="3" name="Subtitle 2"/>
          <p:cNvSpPr>
            <a:spLocks noGrp="1"/>
          </p:cNvSpPr>
          <p:nvPr>
            <p:ph type="subTitle" idx="1"/>
          </p:nvPr>
        </p:nvSpPr>
        <p:spPr>
          <a:xfrm>
            <a:off x="1182414" y="3649333"/>
            <a:ext cx="6858000" cy="2388859"/>
          </a:xfrm>
          <a:noFill/>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7" name="Slide Number Placeholder 5"/>
          <p:cNvSpPr txBox="1">
            <a:spLocks/>
          </p:cNvSpPr>
          <p:nvPr userDrawn="1"/>
        </p:nvSpPr>
        <p:spPr>
          <a:xfrm>
            <a:off x="6277715" y="6176963"/>
            <a:ext cx="2057400" cy="544515"/>
          </a:xfrm>
          <a:prstGeom prst="rect">
            <a:avLst/>
          </a:prstGeom>
        </p:spPr>
        <p:txBody>
          <a:bodyPr vert="horz" lIns="91440" tIns="45720" rIns="91440" bIns="45720" rtlCol="0" anchor="b"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800" dirty="0"/>
              <a:t>CRICOS</a:t>
            </a:r>
            <a:r>
              <a:rPr lang="en-AU" sz="800" baseline="0" dirty="0"/>
              <a:t> 00111D</a:t>
            </a:r>
          </a:p>
          <a:p>
            <a:pPr algn="r"/>
            <a:r>
              <a:rPr lang="en-AU" sz="800" baseline="0" dirty="0"/>
              <a:t>TOID 3069</a:t>
            </a:r>
            <a:endParaRPr lang="en-AU" sz="800" dirty="0"/>
          </a:p>
        </p:txBody>
      </p:sp>
      <p:pic>
        <p:nvPicPr>
          <p:cNvPr id="8" name="Picture 7" descr="Swinburne Logo 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35115" y="0"/>
            <a:ext cx="545168" cy="1090336"/>
          </a:xfrm>
          <a:prstGeom prst="rect">
            <a:avLst/>
          </a:prstGeom>
        </p:spPr>
      </p:pic>
    </p:spTree>
    <p:extLst>
      <p:ext uri="{BB962C8B-B14F-4D97-AF65-F5344CB8AC3E}">
        <p14:creationId xmlns:p14="http://schemas.microsoft.com/office/powerpoint/2010/main" val="4227716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8159" y="183824"/>
            <a:ext cx="8627682" cy="1325563"/>
          </a:xfrm>
        </p:spPr>
        <p:txBody>
          <a:bodyPr/>
          <a:lstStyle>
            <a:lvl1pPr>
              <a:lnSpc>
                <a:spcPct val="100000"/>
              </a:lnSpc>
              <a:defRPr/>
            </a:lvl1pPr>
          </a:lstStyle>
          <a:p>
            <a:r>
              <a:rPr lang="en-US" dirty="0"/>
              <a:t>Click to edit Master title style</a:t>
            </a:r>
            <a:endParaRPr lang="en-AU" dirty="0"/>
          </a:p>
        </p:txBody>
      </p:sp>
      <p:sp>
        <p:nvSpPr>
          <p:cNvPr id="3" name="Content Placeholder 2"/>
          <p:cNvSpPr>
            <a:spLocks noGrp="1"/>
          </p:cNvSpPr>
          <p:nvPr>
            <p:ph idx="1"/>
          </p:nvPr>
        </p:nvSpPr>
        <p:spPr>
          <a:xfrm>
            <a:off x="258159" y="1509386"/>
            <a:ext cx="8627682" cy="45366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p:txBody>
          <a:bodyPr/>
          <a:lstStyle/>
          <a:p>
            <a:fld id="{5D49465A-8857-432B-B8F7-DAABA936F9E1}" type="slidenum">
              <a:rPr lang="en-AU" smtClean="0"/>
              <a:t>‹#›</a:t>
            </a:fld>
            <a:endParaRPr lang="en-AU"/>
          </a:p>
        </p:txBody>
      </p:sp>
    </p:spTree>
    <p:extLst>
      <p:ext uri="{BB962C8B-B14F-4D97-AF65-F5344CB8AC3E}">
        <p14:creationId xmlns:p14="http://schemas.microsoft.com/office/powerpoint/2010/main" val="3643781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8159" y="1509387"/>
            <a:ext cx="4256691" cy="45366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29149" y="1509387"/>
            <a:ext cx="4256692" cy="45366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6"/>
          <p:cNvSpPr>
            <a:spLocks noGrp="1"/>
          </p:cNvSpPr>
          <p:nvPr>
            <p:ph type="sldNum" sz="quarter" idx="12"/>
          </p:nvPr>
        </p:nvSpPr>
        <p:spPr/>
        <p:txBody>
          <a:bodyPr/>
          <a:lstStyle/>
          <a:p>
            <a:fld id="{5D49465A-8857-432B-B8F7-DAABA936F9E1}" type="slidenum">
              <a:rPr lang="en-AU" smtClean="0"/>
              <a:t>‹#›</a:t>
            </a:fld>
            <a:endParaRPr lang="en-AU"/>
          </a:p>
        </p:txBody>
      </p:sp>
      <p:sp>
        <p:nvSpPr>
          <p:cNvPr id="8" name="Title 1"/>
          <p:cNvSpPr>
            <a:spLocks noGrp="1"/>
          </p:cNvSpPr>
          <p:nvPr>
            <p:ph type="title"/>
          </p:nvPr>
        </p:nvSpPr>
        <p:spPr>
          <a:xfrm>
            <a:off x="258159" y="183824"/>
            <a:ext cx="8627682" cy="1325563"/>
          </a:xfrm>
        </p:spPr>
        <p:txBody>
          <a:bodyPr/>
          <a:lstStyle>
            <a:lvl1pPr>
              <a:lnSpc>
                <a:spcPct val="100000"/>
              </a:lnSpc>
              <a:defRPr/>
            </a:lvl1pPr>
          </a:lstStyle>
          <a:p>
            <a:r>
              <a:rPr lang="en-US" dirty="0"/>
              <a:t>Click to edit Master title style</a:t>
            </a:r>
            <a:endParaRPr lang="en-AU" dirty="0"/>
          </a:p>
        </p:txBody>
      </p:sp>
    </p:spTree>
    <p:extLst>
      <p:ext uri="{BB962C8B-B14F-4D97-AF65-F5344CB8AC3E}">
        <p14:creationId xmlns:p14="http://schemas.microsoft.com/office/powerpoint/2010/main" val="1675027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8159" y="2333299"/>
            <a:ext cx="4256691" cy="37285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29149" y="2333299"/>
            <a:ext cx="4256692" cy="37285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6"/>
          <p:cNvSpPr>
            <a:spLocks noGrp="1"/>
          </p:cNvSpPr>
          <p:nvPr>
            <p:ph type="sldNum" sz="quarter" idx="12"/>
          </p:nvPr>
        </p:nvSpPr>
        <p:spPr/>
        <p:txBody>
          <a:bodyPr/>
          <a:lstStyle/>
          <a:p>
            <a:fld id="{5D49465A-8857-432B-B8F7-DAABA936F9E1}" type="slidenum">
              <a:rPr lang="en-AU" smtClean="0"/>
              <a:t>‹#›</a:t>
            </a:fld>
            <a:endParaRPr lang="en-AU"/>
          </a:p>
        </p:txBody>
      </p:sp>
      <p:sp>
        <p:nvSpPr>
          <p:cNvPr id="8" name="Title 1"/>
          <p:cNvSpPr>
            <a:spLocks noGrp="1"/>
          </p:cNvSpPr>
          <p:nvPr>
            <p:ph type="title"/>
          </p:nvPr>
        </p:nvSpPr>
        <p:spPr>
          <a:xfrm>
            <a:off x="258159" y="183824"/>
            <a:ext cx="8627682" cy="1325563"/>
          </a:xfrm>
        </p:spPr>
        <p:txBody>
          <a:bodyPr/>
          <a:lstStyle>
            <a:lvl1pPr>
              <a:lnSpc>
                <a:spcPct val="100000"/>
              </a:lnSpc>
              <a:defRPr/>
            </a:lvl1pPr>
          </a:lstStyle>
          <a:p>
            <a:r>
              <a:rPr lang="en-US" dirty="0"/>
              <a:t>Click to edit Master title style</a:t>
            </a:r>
            <a:endParaRPr lang="en-AU" dirty="0"/>
          </a:p>
        </p:txBody>
      </p:sp>
      <p:sp>
        <p:nvSpPr>
          <p:cNvPr id="6" name="Text Placeholder 2"/>
          <p:cNvSpPr>
            <a:spLocks noGrp="1"/>
          </p:cNvSpPr>
          <p:nvPr>
            <p:ph type="body" idx="13"/>
          </p:nvPr>
        </p:nvSpPr>
        <p:spPr>
          <a:xfrm>
            <a:off x="258158" y="1509387"/>
            <a:ext cx="4256691" cy="823912"/>
          </a:xfrm>
        </p:spPr>
        <p:txBody>
          <a:bodyPr anchor="b">
            <a:noAutofit/>
          </a:bodyPr>
          <a:lstStyle>
            <a:lvl1pPr marL="0" indent="0">
              <a:buNone/>
              <a:defRPr lang="en-US" sz="2400" b="0" i="0" u="none" kern="120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9" name="Text Placeholder 2"/>
          <p:cNvSpPr>
            <a:spLocks noGrp="1"/>
          </p:cNvSpPr>
          <p:nvPr>
            <p:ph type="body" idx="14"/>
          </p:nvPr>
        </p:nvSpPr>
        <p:spPr>
          <a:xfrm>
            <a:off x="4629149" y="1509387"/>
            <a:ext cx="4256691" cy="823912"/>
          </a:xfrm>
        </p:spPr>
        <p:txBody>
          <a:bodyPr anchor="b">
            <a:normAutofit/>
          </a:bodyPr>
          <a:lstStyle>
            <a:lvl1pPr marL="0" indent="0">
              <a:buNone/>
              <a:defRPr lang="en-US" sz="2400" b="0" i="0" u="none" kern="120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2352582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D49465A-8857-432B-B8F7-DAABA936F9E1}" type="slidenum">
              <a:rPr lang="en-AU" smtClean="0"/>
              <a:t>‹#›</a:t>
            </a:fld>
            <a:endParaRPr lang="en-AU"/>
          </a:p>
        </p:txBody>
      </p:sp>
      <p:sp>
        <p:nvSpPr>
          <p:cNvPr id="6" name="Title 1"/>
          <p:cNvSpPr>
            <a:spLocks noGrp="1"/>
          </p:cNvSpPr>
          <p:nvPr>
            <p:ph type="title"/>
          </p:nvPr>
        </p:nvSpPr>
        <p:spPr>
          <a:xfrm>
            <a:off x="258159" y="183824"/>
            <a:ext cx="8627682" cy="1325563"/>
          </a:xfrm>
        </p:spPr>
        <p:txBody>
          <a:bodyPr/>
          <a:lstStyle>
            <a:lvl1pPr>
              <a:lnSpc>
                <a:spcPct val="100000"/>
              </a:lnSpc>
              <a:defRPr/>
            </a:lvl1pPr>
          </a:lstStyle>
          <a:p>
            <a:r>
              <a:rPr lang="en-US" dirty="0"/>
              <a:t>Click to edit Master title style</a:t>
            </a:r>
            <a:endParaRPr lang="en-AU" dirty="0"/>
          </a:p>
        </p:txBody>
      </p:sp>
    </p:spTree>
    <p:extLst>
      <p:ext uri="{BB962C8B-B14F-4D97-AF65-F5344CB8AC3E}">
        <p14:creationId xmlns:p14="http://schemas.microsoft.com/office/powerpoint/2010/main" val="1594525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2.png"/><Relationship Id="rId5" Type="http://schemas.openxmlformats.org/officeDocument/2006/relationships/slideLayout" Target="../slideLayouts/slideLayout9.xml"/><Relationship Id="rId10" Type="http://schemas.openxmlformats.org/officeDocument/2006/relationships/image" Target="../media/image1.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png"/><Relationship Id="rId5" Type="http://schemas.openxmlformats.org/officeDocument/2006/relationships/slideLayout" Target="../slideLayouts/slideLayout17.xml"/><Relationship Id="rId10" Type="http://schemas.openxmlformats.org/officeDocument/2006/relationships/image" Target="../media/image8.pn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9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628650" y="1825625"/>
            <a:ext cx="7886700" cy="4351338"/>
          </a:xfrm>
          <a:prstGeom prst="rect">
            <a:avLst/>
          </a:prstGeom>
          <a:solidFill>
            <a:schemeClr val="bg1">
              <a:alpha val="20000"/>
            </a:schemeClr>
          </a:solidFill>
        </p:spPr>
        <p:txBody>
          <a:bodyPr vert="horz" lIns="91440" tIns="90000" rIns="91440" bIns="90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258159" y="6176963"/>
            <a:ext cx="2057400" cy="544515"/>
          </a:xfrm>
          <a:prstGeom prst="rect">
            <a:avLst/>
          </a:prstGeom>
        </p:spPr>
        <p:txBody>
          <a:bodyPr vert="horz" lIns="91440" tIns="45720" rIns="91440" bIns="45720" rtlCol="0" anchor="ctr"/>
          <a:lstStyle>
            <a:lvl1pPr algn="l">
              <a:defRPr sz="1200">
                <a:solidFill>
                  <a:schemeClr val="tx1">
                    <a:tint val="75000"/>
                  </a:schemeClr>
                </a:solidFill>
              </a:defRPr>
            </a:lvl1pPr>
          </a:lstStyle>
          <a:p>
            <a:fld id="{5D49465A-8857-432B-B8F7-DAABA936F9E1}" type="slidenum">
              <a:rPr lang="en-AU" smtClean="0"/>
              <a:pPr/>
              <a:t>‹#›</a:t>
            </a:fld>
            <a:endParaRPr lang="en-AU" dirty="0"/>
          </a:p>
        </p:txBody>
      </p:sp>
      <p:pic>
        <p:nvPicPr>
          <p:cNvPr id="7" name="Picture 6" descr="KNOWING Logo RGB.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41931" y="6177568"/>
            <a:ext cx="543910" cy="543910"/>
          </a:xfrm>
          <a:prstGeom prst="rect">
            <a:avLst/>
          </a:prstGeom>
        </p:spPr>
      </p:pic>
    </p:spTree>
    <p:extLst>
      <p:ext uri="{BB962C8B-B14F-4D97-AF65-F5344CB8AC3E}">
        <p14:creationId xmlns:p14="http://schemas.microsoft.com/office/powerpoint/2010/main" val="666872749"/>
      </p:ext>
    </p:extLst>
  </p:cSld>
  <p:clrMap bg1="lt1" tx1="dk1" bg2="lt2" tx2="dk2" accent1="accent1" accent2="accent2" accent3="accent3" accent4="accent4" accent5="accent5" accent6="accent6" hlink="hlink" folHlink="folHlink"/>
  <p:sldLayoutIdLst>
    <p:sldLayoutId id="2147483671" r:id="rId1"/>
    <p:sldLayoutId id="2147483675" r:id="rId2"/>
    <p:sldLayoutId id="2147483677" r:id="rId3"/>
    <p:sldLayoutId id="2147483676" r:id="rId4"/>
  </p:sldLayoutIdLst>
  <p:txStyles>
    <p:titleStyle>
      <a:lvl1pPr algn="l" defTabSz="914400" rtl="0" eaLnBrk="1" latinLnBrk="0" hangingPunct="1">
        <a:lnSpc>
          <a:spcPct val="90000"/>
        </a:lnSpc>
        <a:spcBef>
          <a:spcPct val="0"/>
        </a:spcBef>
        <a:buNone/>
        <a:defRPr sz="4400" b="0" i="0" u="none" kern="1200">
          <a:solidFill>
            <a:schemeClr val="accent1"/>
          </a:solidFill>
          <a:latin typeface="+mj-lt"/>
          <a:ea typeface="+mj-ea"/>
          <a:cs typeface="+mj-cs"/>
        </a:defRPr>
      </a:lvl1pPr>
    </p:titleStyle>
    <p:bodyStyle>
      <a:lvl1pPr marL="342000" indent="-342000" algn="l" defTabSz="914400" rtl="0" eaLnBrk="1" latinLnBrk="0" hangingPunct="1">
        <a:lnSpc>
          <a:spcPct val="100000"/>
        </a:lnSpc>
        <a:spcBef>
          <a:spcPts val="768"/>
        </a:spcBef>
        <a:buFontTx/>
        <a:buBlip>
          <a:blip r:embed="rId8"/>
        </a:buBlip>
        <a:defRPr sz="3200" kern="1200">
          <a:solidFill>
            <a:schemeClr val="tx1"/>
          </a:solidFill>
          <a:latin typeface="+mn-lt"/>
          <a:ea typeface="+mn-ea"/>
          <a:cs typeface="+mn-cs"/>
        </a:defRPr>
      </a:lvl1pPr>
      <a:lvl2pPr marL="741600" indent="-284400" algn="l" defTabSz="914400" rtl="0" eaLnBrk="1" latinLnBrk="0" hangingPunct="1">
        <a:lnSpc>
          <a:spcPct val="100000"/>
        </a:lnSpc>
        <a:spcBef>
          <a:spcPts val="672"/>
        </a:spcBef>
        <a:buFont typeface="Open Sans" panose="020B0606030504020204" pitchFamily="34" charset="0"/>
        <a:buChar char="–"/>
        <a:defRPr sz="2800" kern="1200">
          <a:solidFill>
            <a:schemeClr val="tx1"/>
          </a:solidFill>
          <a:latin typeface="+mn-lt"/>
          <a:ea typeface="+mn-ea"/>
          <a:cs typeface="+mn-cs"/>
        </a:defRPr>
      </a:lvl2pPr>
      <a:lvl3pPr marL="1144800" indent="-230400" algn="l" defTabSz="914400" rtl="0" eaLnBrk="1" latinLnBrk="0" hangingPunct="1">
        <a:lnSpc>
          <a:spcPct val="100000"/>
        </a:lnSpc>
        <a:spcBef>
          <a:spcPts val="576"/>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480"/>
        </a:spcBef>
        <a:buFont typeface="Open Sans" panose="020B0606030504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80"/>
        </a:spcBef>
        <a:buFont typeface="Open Sans" panose="020B06060305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alphaModFix amt="9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628650" y="1825625"/>
            <a:ext cx="7886700" cy="4351338"/>
          </a:xfrm>
          <a:prstGeom prst="rect">
            <a:avLst/>
          </a:prstGeom>
          <a:solidFill>
            <a:schemeClr val="bg1">
              <a:alpha val="20000"/>
            </a:schemeClr>
          </a:solidFill>
        </p:spPr>
        <p:txBody>
          <a:bodyPr vert="horz" lIns="91440" tIns="108000" rIns="91440" bIns="108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258159" y="6176963"/>
            <a:ext cx="2057400" cy="544515"/>
          </a:xfrm>
          <a:prstGeom prst="rect">
            <a:avLst/>
          </a:prstGeom>
        </p:spPr>
        <p:txBody>
          <a:bodyPr vert="horz" lIns="91440" tIns="45720" rIns="91440" bIns="45720" rtlCol="0" anchor="ctr"/>
          <a:lstStyle>
            <a:lvl1pPr algn="l">
              <a:defRPr sz="1200">
                <a:solidFill>
                  <a:schemeClr val="tx1">
                    <a:tint val="75000"/>
                  </a:schemeClr>
                </a:solidFill>
              </a:defRPr>
            </a:lvl1pPr>
          </a:lstStyle>
          <a:p>
            <a:fld id="{5D49465A-8857-432B-B8F7-DAABA936F9E1}" type="slidenum">
              <a:rPr lang="en-AU" smtClean="0"/>
              <a:pPr/>
              <a:t>‹#›</a:t>
            </a:fld>
            <a:endParaRPr lang="en-AU" dirty="0"/>
          </a:p>
        </p:txBody>
      </p:sp>
      <p:pic>
        <p:nvPicPr>
          <p:cNvPr id="7" name="Picture 6" descr="KNOWING Logo RGB.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341931" y="6177568"/>
            <a:ext cx="543910" cy="543910"/>
          </a:xfrm>
          <a:prstGeom prst="rect">
            <a:avLst/>
          </a:prstGeom>
        </p:spPr>
      </p:pic>
    </p:spTree>
    <p:extLst>
      <p:ext uri="{BB962C8B-B14F-4D97-AF65-F5344CB8AC3E}">
        <p14:creationId xmlns:p14="http://schemas.microsoft.com/office/powerpoint/2010/main" val="2989884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4" r:id="rId5"/>
    <p:sldLayoutId id="2147483651" r:id="rId6"/>
    <p:sldLayoutId id="2147483655" r:id="rId7"/>
    <p:sldLayoutId id="2147483657" r:id="rId8"/>
  </p:sldLayoutIdLst>
  <p:txStyles>
    <p:titleStyle>
      <a:lvl1pPr algn="l" defTabSz="914400" rtl="0" eaLnBrk="1" latinLnBrk="0" hangingPunct="1">
        <a:lnSpc>
          <a:spcPct val="90000"/>
        </a:lnSpc>
        <a:spcBef>
          <a:spcPct val="0"/>
        </a:spcBef>
        <a:buNone/>
        <a:defRPr sz="4400" b="0" i="0" u="none" kern="1200">
          <a:solidFill>
            <a:schemeClr val="accent1"/>
          </a:solidFill>
          <a:latin typeface="+mj-lt"/>
          <a:ea typeface="+mj-ea"/>
          <a:cs typeface="+mj-cs"/>
        </a:defRPr>
      </a:lvl1pPr>
    </p:titleStyle>
    <p:bodyStyle>
      <a:lvl1pPr marL="342000" indent="-342000" algn="l" defTabSz="914400" rtl="0" eaLnBrk="1" latinLnBrk="0" hangingPunct="1">
        <a:lnSpc>
          <a:spcPct val="100000"/>
        </a:lnSpc>
        <a:spcBef>
          <a:spcPts val="768"/>
        </a:spcBef>
        <a:buFontTx/>
        <a:buBlip>
          <a:blip r:embed="rId12"/>
        </a:buBlip>
        <a:defRPr sz="3200" kern="1200">
          <a:solidFill>
            <a:schemeClr val="tx1"/>
          </a:solidFill>
          <a:latin typeface="+mn-lt"/>
          <a:ea typeface="+mn-ea"/>
          <a:cs typeface="+mn-cs"/>
        </a:defRPr>
      </a:lvl1pPr>
      <a:lvl2pPr marL="741600" indent="-284400" algn="l" defTabSz="914400" rtl="0" eaLnBrk="1" latinLnBrk="0" hangingPunct="1">
        <a:lnSpc>
          <a:spcPct val="100000"/>
        </a:lnSpc>
        <a:spcBef>
          <a:spcPts val="672"/>
        </a:spcBef>
        <a:buFont typeface="Open Sans" panose="020B0606030504020204" pitchFamily="34" charset="0"/>
        <a:buChar char="–"/>
        <a:defRPr sz="2800" kern="1200">
          <a:solidFill>
            <a:schemeClr val="tx1"/>
          </a:solidFill>
          <a:latin typeface="+mn-lt"/>
          <a:ea typeface="+mn-ea"/>
          <a:cs typeface="+mn-cs"/>
        </a:defRPr>
      </a:lvl2pPr>
      <a:lvl3pPr marL="1144800" indent="-230400" algn="l" defTabSz="914400" rtl="0" eaLnBrk="1" latinLnBrk="0" hangingPunct="1">
        <a:lnSpc>
          <a:spcPct val="100000"/>
        </a:lnSpc>
        <a:spcBef>
          <a:spcPts val="576"/>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480"/>
        </a:spcBef>
        <a:buFont typeface="Open Sans" panose="020B0606030504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80"/>
        </a:spcBef>
        <a:buFont typeface="Open Sans" panose="020B06060305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alphaModFix amt="9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628650" y="1825625"/>
            <a:ext cx="7886700" cy="4351338"/>
          </a:xfrm>
          <a:prstGeom prst="rect">
            <a:avLst/>
          </a:prstGeom>
          <a:solidFill>
            <a:schemeClr val="tx1">
              <a:alpha val="20000"/>
            </a:schemeClr>
          </a:solidFill>
        </p:spPr>
        <p:txBody>
          <a:bodyPr vert="horz" lIns="91440" tIns="108000" rIns="91440" bIns="108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258159" y="6176963"/>
            <a:ext cx="2057400" cy="544515"/>
          </a:xfrm>
          <a:prstGeom prst="rect">
            <a:avLst/>
          </a:prstGeom>
        </p:spPr>
        <p:txBody>
          <a:bodyPr vert="horz" lIns="91440" tIns="45720" rIns="91440" bIns="45720" rtlCol="0" anchor="ctr"/>
          <a:lstStyle>
            <a:lvl1pPr algn="l">
              <a:defRPr sz="1200">
                <a:solidFill>
                  <a:schemeClr val="tx1">
                    <a:tint val="75000"/>
                  </a:schemeClr>
                </a:solidFill>
              </a:defRPr>
            </a:lvl1pPr>
          </a:lstStyle>
          <a:p>
            <a:fld id="{5D49465A-8857-432B-B8F7-DAABA936F9E1}" type="slidenum">
              <a:rPr lang="en-AU" smtClean="0"/>
              <a:pPr/>
              <a:t>‹#›</a:t>
            </a:fld>
            <a:endParaRPr lang="en-AU" dirty="0"/>
          </a:p>
        </p:txBody>
      </p:sp>
      <p:pic>
        <p:nvPicPr>
          <p:cNvPr id="7" name="Picture 6" descr="KNOWING Logo RGB.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341931" y="6177568"/>
            <a:ext cx="543910" cy="543910"/>
          </a:xfrm>
          <a:prstGeom prst="rect">
            <a:avLst/>
          </a:prstGeom>
        </p:spPr>
      </p:pic>
    </p:spTree>
    <p:extLst>
      <p:ext uri="{BB962C8B-B14F-4D97-AF65-F5344CB8AC3E}">
        <p14:creationId xmlns:p14="http://schemas.microsoft.com/office/powerpoint/2010/main" val="38084846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l" defTabSz="914400" rtl="0" eaLnBrk="1" latinLnBrk="0" hangingPunct="1">
        <a:lnSpc>
          <a:spcPct val="90000"/>
        </a:lnSpc>
        <a:spcBef>
          <a:spcPct val="0"/>
        </a:spcBef>
        <a:buNone/>
        <a:defRPr sz="4400" b="0" i="0" u="none" kern="1200">
          <a:solidFill>
            <a:schemeClr val="accent1"/>
          </a:solidFill>
          <a:latin typeface="+mj-lt"/>
          <a:ea typeface="+mj-ea"/>
          <a:cs typeface="+mj-cs"/>
        </a:defRPr>
      </a:lvl1pPr>
    </p:titleStyle>
    <p:bodyStyle>
      <a:lvl1pPr marL="342000" indent="-342000" algn="l" defTabSz="914400" rtl="0" eaLnBrk="1" latinLnBrk="0" hangingPunct="1">
        <a:lnSpc>
          <a:spcPct val="100000"/>
        </a:lnSpc>
        <a:spcBef>
          <a:spcPts val="768"/>
        </a:spcBef>
        <a:buFontTx/>
        <a:buBlip>
          <a:blip r:embed="rId12"/>
        </a:buBlip>
        <a:defRPr sz="3200" kern="1200">
          <a:solidFill>
            <a:schemeClr val="bg1"/>
          </a:solidFill>
          <a:latin typeface="+mn-lt"/>
          <a:ea typeface="+mn-ea"/>
          <a:cs typeface="+mn-cs"/>
        </a:defRPr>
      </a:lvl1pPr>
      <a:lvl2pPr marL="741600" indent="-284400" algn="l" defTabSz="914400" rtl="0" eaLnBrk="1" latinLnBrk="0" hangingPunct="1">
        <a:lnSpc>
          <a:spcPct val="100000"/>
        </a:lnSpc>
        <a:spcBef>
          <a:spcPts val="672"/>
        </a:spcBef>
        <a:buFont typeface="Open Sans" panose="020B0606030504020204" pitchFamily="34" charset="0"/>
        <a:buChar char="–"/>
        <a:defRPr sz="2800" kern="1200">
          <a:solidFill>
            <a:schemeClr val="bg1"/>
          </a:solidFill>
          <a:latin typeface="+mn-lt"/>
          <a:ea typeface="+mn-ea"/>
          <a:cs typeface="+mn-cs"/>
        </a:defRPr>
      </a:lvl2pPr>
      <a:lvl3pPr marL="1144800" indent="-230400" algn="l" defTabSz="914400" rtl="0" eaLnBrk="1" latinLnBrk="0" hangingPunct="1">
        <a:lnSpc>
          <a:spcPct val="100000"/>
        </a:lnSpc>
        <a:spcBef>
          <a:spcPts val="576"/>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100000"/>
        </a:lnSpc>
        <a:spcBef>
          <a:spcPts val="480"/>
        </a:spcBef>
        <a:buFont typeface="Open Sans" panose="020B0606030504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100000"/>
        </a:lnSpc>
        <a:spcBef>
          <a:spcPts val="480"/>
        </a:spcBef>
        <a:buFont typeface="Open Sans" panose="020B0606030504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226" y="448789"/>
            <a:ext cx="7902823" cy="1834583"/>
          </a:xfrm>
        </p:spPr>
        <p:txBody>
          <a:bodyPr>
            <a:normAutofit fontScale="90000"/>
          </a:bodyPr>
          <a:lstStyle/>
          <a:p>
            <a:r>
              <a:rPr lang="en-AU" b="1" dirty="0"/>
              <a:t>Child support policy rhetoric: A comparison of logics in four countries</a:t>
            </a:r>
            <a:endParaRPr lang="en-AU" dirty="0"/>
          </a:p>
        </p:txBody>
      </p:sp>
      <p:sp>
        <p:nvSpPr>
          <p:cNvPr id="3" name="Subtitle 2"/>
          <p:cNvSpPr>
            <a:spLocks noGrp="1"/>
          </p:cNvSpPr>
          <p:nvPr>
            <p:ph type="subTitle" idx="1"/>
          </p:nvPr>
        </p:nvSpPr>
        <p:spPr>
          <a:xfrm>
            <a:off x="189186" y="2514600"/>
            <a:ext cx="8765627" cy="1312221"/>
          </a:xfrm>
        </p:spPr>
        <p:txBody>
          <a:bodyPr>
            <a:noAutofit/>
          </a:bodyPr>
          <a:lstStyle/>
          <a:p>
            <a:r>
              <a:rPr lang="en-AU" dirty="0"/>
              <a:t>A/Prof Kay Cook, Swinburne University, Australia</a:t>
            </a:r>
          </a:p>
          <a:p>
            <a:r>
              <a:rPr lang="en-AU" dirty="0"/>
              <a:t>Dr Michael Fletcher, University of Wellington, NZ</a:t>
            </a:r>
          </a:p>
          <a:p>
            <a:r>
              <a:rPr lang="en-AU" dirty="0"/>
              <a:t>Prof Christine Skinner, University of York, UK</a:t>
            </a:r>
          </a:p>
          <a:p>
            <a:r>
              <a:rPr lang="en-AU" dirty="0"/>
              <a:t>Prof Daniel Meyer, University of Wisconsin, USA</a:t>
            </a:r>
          </a:p>
        </p:txBody>
      </p:sp>
    </p:spTree>
    <p:extLst>
      <p:ext uri="{BB962C8B-B14F-4D97-AF65-F5344CB8AC3E}">
        <p14:creationId xmlns:p14="http://schemas.microsoft.com/office/powerpoint/2010/main" val="3176451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RQ 2: Policy logics</a:t>
            </a:r>
          </a:p>
        </p:txBody>
      </p:sp>
      <p:sp>
        <p:nvSpPr>
          <p:cNvPr id="3" name="Content Placeholder 2"/>
          <p:cNvSpPr>
            <a:spLocks noGrp="1"/>
          </p:cNvSpPr>
          <p:nvPr>
            <p:ph idx="1"/>
          </p:nvPr>
        </p:nvSpPr>
        <p:spPr/>
        <p:txBody>
          <a:bodyPr>
            <a:normAutofit fontScale="92500" lnSpcReduction="20000"/>
          </a:bodyPr>
          <a:lstStyle/>
          <a:p>
            <a:r>
              <a:rPr lang="en-AU" dirty="0"/>
              <a:t>Unsurprisingly, the divergent ways that child support was discussed aligned with country-specific </a:t>
            </a:r>
            <a:r>
              <a:rPr lang="en-AU" u="sng" dirty="0"/>
              <a:t>procedural</a:t>
            </a:r>
            <a:r>
              <a:rPr lang="en-AU" dirty="0"/>
              <a:t> settings: </a:t>
            </a:r>
          </a:p>
          <a:p>
            <a:pPr lvl="1"/>
            <a:r>
              <a:rPr lang="en-AU" dirty="0"/>
              <a:t>calculating, collecting, and transferring payments</a:t>
            </a:r>
          </a:p>
          <a:p>
            <a:pPr marL="457200" lvl="1" indent="0">
              <a:buNone/>
            </a:pPr>
            <a:endParaRPr lang="en-AU" dirty="0"/>
          </a:p>
          <a:p>
            <a:r>
              <a:rPr lang="en-AU" dirty="0"/>
              <a:t>But, </a:t>
            </a:r>
            <a:r>
              <a:rPr lang="en-AU" dirty="0" smtClean="0"/>
              <a:t>discursive</a:t>
            </a:r>
            <a:r>
              <a:rPr lang="en-AU" dirty="0" smtClean="0"/>
              <a:t> </a:t>
            </a:r>
            <a:r>
              <a:rPr lang="en-AU" dirty="0"/>
              <a:t>diversity mapped onto implicit </a:t>
            </a:r>
            <a:r>
              <a:rPr lang="en-AU" dirty="0" smtClean="0"/>
              <a:t>power </a:t>
            </a:r>
            <a:r>
              <a:rPr lang="en-AU" dirty="0"/>
              <a:t>relations inherent within each country’s </a:t>
            </a:r>
            <a:r>
              <a:rPr lang="en-AU" u="sng" dirty="0"/>
              <a:t>financial</a:t>
            </a:r>
            <a:r>
              <a:rPr lang="en-AU" dirty="0"/>
              <a:t> settings:</a:t>
            </a:r>
          </a:p>
          <a:p>
            <a:pPr lvl="1"/>
            <a:r>
              <a:rPr lang="en-AU" dirty="0"/>
              <a:t>Who were debts owed to?</a:t>
            </a:r>
          </a:p>
          <a:p>
            <a:pPr lvl="1"/>
            <a:r>
              <a:rPr lang="en-AU" dirty="0"/>
              <a:t>How were child support programs funded?</a:t>
            </a:r>
          </a:p>
          <a:p>
            <a:pPr lvl="2"/>
            <a:endParaRPr lang="en-AU" dirty="0"/>
          </a:p>
        </p:txBody>
      </p:sp>
    </p:spTree>
    <p:extLst>
      <p:ext uri="{BB962C8B-B14F-4D97-AF65-F5344CB8AC3E}">
        <p14:creationId xmlns:p14="http://schemas.microsoft.com/office/powerpoint/2010/main" val="147929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Who are (or were) debts owed to?</a:t>
            </a:r>
          </a:p>
        </p:txBody>
      </p:sp>
      <p:sp>
        <p:nvSpPr>
          <p:cNvPr id="3" name="Content Placeholder 2"/>
          <p:cNvSpPr>
            <a:spLocks noGrp="1"/>
          </p:cNvSpPr>
          <p:nvPr>
            <p:ph idx="1"/>
          </p:nvPr>
        </p:nvSpPr>
        <p:spPr>
          <a:xfrm>
            <a:off x="258159" y="1509386"/>
            <a:ext cx="8627682" cy="5164790"/>
          </a:xfrm>
        </p:spPr>
        <p:txBody>
          <a:bodyPr>
            <a:normAutofit fontScale="77500" lnSpcReduction="20000"/>
          </a:bodyPr>
          <a:lstStyle/>
          <a:p>
            <a:r>
              <a:rPr lang="en-AU" dirty="0"/>
              <a:t>The way that arrears and debts were discussed aligned with whether child support debts were owed to a resident parents (private) or the state (public)</a:t>
            </a:r>
          </a:p>
          <a:p>
            <a:pPr marL="0" indent="0">
              <a:buNone/>
            </a:pPr>
            <a:endParaRPr lang="en-AU" sz="1600" dirty="0"/>
          </a:p>
          <a:p>
            <a:r>
              <a:rPr lang="en-AU" dirty="0"/>
              <a:t>Public debts could either be:</a:t>
            </a:r>
          </a:p>
          <a:p>
            <a:pPr lvl="1"/>
            <a:r>
              <a:rPr lang="en-AU" sz="2900" dirty="0"/>
              <a:t>pursued to increase revenue (NZ) </a:t>
            </a:r>
          </a:p>
          <a:p>
            <a:pPr lvl="1"/>
            <a:r>
              <a:rPr lang="en-AU" sz="2900" dirty="0"/>
              <a:t>waived to improve future compliance or reduce collection costs (US; UK; NZ)</a:t>
            </a:r>
          </a:p>
          <a:p>
            <a:pPr lvl="1"/>
            <a:r>
              <a:rPr lang="en-AU" sz="2900" dirty="0"/>
              <a:t>pursued when owed by a child support payee (</a:t>
            </a:r>
            <a:r>
              <a:rPr lang="en-AU" sz="2900" dirty="0" err="1"/>
              <a:t>Aus</a:t>
            </a:r>
            <a:r>
              <a:rPr lang="en-AU" sz="2900" dirty="0"/>
              <a:t>)</a:t>
            </a:r>
          </a:p>
          <a:p>
            <a:pPr marL="457200" lvl="1" indent="0">
              <a:buNone/>
            </a:pPr>
            <a:endParaRPr lang="en-AU" sz="2900" dirty="0"/>
          </a:p>
          <a:p>
            <a:r>
              <a:rPr lang="en-AU" dirty="0"/>
              <a:t>Private debts were not pursued at the state’s expense unless they: </a:t>
            </a:r>
          </a:p>
          <a:p>
            <a:pPr lvl="1"/>
            <a:r>
              <a:rPr lang="en-AU" sz="2900" dirty="0"/>
              <a:t>provided a financial return (US)</a:t>
            </a:r>
          </a:p>
          <a:p>
            <a:pPr lvl="1"/>
            <a:r>
              <a:rPr lang="en-AU" sz="2900" dirty="0"/>
              <a:t>were cost neutral (UK)</a:t>
            </a:r>
          </a:p>
        </p:txBody>
      </p:sp>
    </p:spTree>
    <p:extLst>
      <p:ext uri="{BB962C8B-B14F-4D97-AF65-F5344CB8AC3E}">
        <p14:creationId xmlns:p14="http://schemas.microsoft.com/office/powerpoint/2010/main" val="1784433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How are child support programs funded?</a:t>
            </a:r>
          </a:p>
        </p:txBody>
      </p:sp>
      <p:sp>
        <p:nvSpPr>
          <p:cNvPr id="3" name="Content Placeholder 2"/>
          <p:cNvSpPr>
            <a:spLocks noGrp="1"/>
          </p:cNvSpPr>
          <p:nvPr>
            <p:ph idx="1"/>
          </p:nvPr>
        </p:nvSpPr>
        <p:spPr>
          <a:xfrm>
            <a:off x="258158" y="1509386"/>
            <a:ext cx="8885841" cy="5348614"/>
          </a:xfrm>
        </p:spPr>
        <p:txBody>
          <a:bodyPr>
            <a:normAutofit fontScale="85000" lnSpcReduction="20000"/>
          </a:bodyPr>
          <a:lstStyle/>
          <a:p>
            <a:r>
              <a:rPr lang="en-AU" dirty="0"/>
              <a:t>Incentives for spending or recouping public money</a:t>
            </a:r>
          </a:p>
          <a:p>
            <a:pPr lvl="1"/>
            <a:r>
              <a:rPr lang="en-AU" dirty="0"/>
              <a:t>US: state funding based on incentives (paternity, </a:t>
            </a:r>
            <a:r>
              <a:rPr lang="en-AU" dirty="0" smtClean="0"/>
              <a:t>establishing orders, collections, </a:t>
            </a:r>
            <a:r>
              <a:rPr lang="en-AU" dirty="0"/>
              <a:t>etc)</a:t>
            </a:r>
          </a:p>
          <a:p>
            <a:pPr lvl="2"/>
            <a:r>
              <a:rPr lang="en-AU" dirty="0"/>
              <a:t>Payer capacity and motivation is to be enhanced</a:t>
            </a:r>
          </a:p>
          <a:p>
            <a:pPr lvl="2"/>
            <a:r>
              <a:rPr lang="en-AU" dirty="0" smtClean="0"/>
              <a:t>State-owed </a:t>
            </a:r>
            <a:r>
              <a:rPr lang="en-AU" dirty="0"/>
              <a:t>debts waived to improve payment outcomes</a:t>
            </a:r>
          </a:p>
          <a:p>
            <a:pPr lvl="1"/>
            <a:r>
              <a:rPr lang="en-AU" dirty="0"/>
              <a:t>UK: user pays</a:t>
            </a:r>
          </a:p>
          <a:p>
            <a:pPr lvl="2"/>
            <a:r>
              <a:rPr lang="en-AU" dirty="0"/>
              <a:t>The new, minimal program costs less money to operate</a:t>
            </a:r>
          </a:p>
          <a:p>
            <a:pPr lvl="2"/>
            <a:r>
              <a:rPr lang="en-AU" dirty="0"/>
              <a:t>Enforcement is minimal unless costs are </a:t>
            </a:r>
            <a:r>
              <a:rPr lang="en-AU" dirty="0" smtClean="0"/>
              <a:t>recovered </a:t>
            </a:r>
            <a:r>
              <a:rPr lang="en-AU" dirty="0"/>
              <a:t>via fees</a:t>
            </a:r>
          </a:p>
          <a:p>
            <a:pPr lvl="1"/>
            <a:r>
              <a:rPr lang="en-AU" dirty="0"/>
              <a:t>Australia: benefit reductions</a:t>
            </a:r>
          </a:p>
          <a:p>
            <a:pPr lvl="2"/>
            <a:r>
              <a:rPr lang="en-AU" dirty="0"/>
              <a:t>Calculating liabilities and assuming compliance lowers outlays</a:t>
            </a:r>
          </a:p>
          <a:p>
            <a:pPr lvl="2"/>
            <a:r>
              <a:rPr lang="en-AU" dirty="0"/>
              <a:t>Absence of discussion of program collection and transfer costs</a:t>
            </a:r>
          </a:p>
          <a:p>
            <a:pPr lvl="1"/>
            <a:r>
              <a:rPr lang="en-AU" dirty="0"/>
              <a:t>New Zealand: state recovery</a:t>
            </a:r>
          </a:p>
          <a:p>
            <a:pPr lvl="2"/>
            <a:r>
              <a:rPr lang="en-AU" dirty="0"/>
              <a:t>Payments are encouraged to reduce overall state costs</a:t>
            </a:r>
          </a:p>
          <a:p>
            <a:pPr lvl="2"/>
            <a:r>
              <a:rPr lang="en-AU" dirty="0"/>
              <a:t>Waiving state debts is a strategy for future compliance</a:t>
            </a:r>
          </a:p>
          <a:p>
            <a:endParaRPr lang="en-AU" dirty="0"/>
          </a:p>
        </p:txBody>
      </p:sp>
    </p:spTree>
    <p:extLst>
      <p:ext uri="{BB962C8B-B14F-4D97-AF65-F5344CB8AC3E}">
        <p14:creationId xmlns:p14="http://schemas.microsoft.com/office/powerpoint/2010/main" val="1757877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Conclusions: What is child support policy trying to achieve?</a:t>
            </a:r>
          </a:p>
        </p:txBody>
      </p:sp>
      <p:sp>
        <p:nvSpPr>
          <p:cNvPr id="3" name="Content Placeholder 2"/>
          <p:cNvSpPr>
            <a:spLocks noGrp="1"/>
          </p:cNvSpPr>
          <p:nvPr>
            <p:ph idx="1"/>
          </p:nvPr>
        </p:nvSpPr>
        <p:spPr>
          <a:xfrm>
            <a:off x="258159" y="1509387"/>
            <a:ext cx="8627682" cy="5348615"/>
          </a:xfrm>
        </p:spPr>
        <p:txBody>
          <a:bodyPr>
            <a:normAutofit fontScale="92500" lnSpcReduction="20000"/>
          </a:bodyPr>
          <a:lstStyle/>
          <a:p>
            <a:r>
              <a:rPr lang="en-AU" sz="2000" dirty="0"/>
              <a:t>Reduce child poverty?</a:t>
            </a:r>
          </a:p>
          <a:p>
            <a:pPr lvl="1"/>
            <a:r>
              <a:rPr lang="en-AU" sz="2000" dirty="0"/>
              <a:t>This was an original aim of child support, but it is absent from almost all </a:t>
            </a:r>
            <a:r>
              <a:rPr lang="en-AU" sz="2000" dirty="0" smtClean="0"/>
              <a:t>documentation</a:t>
            </a:r>
            <a:endParaRPr lang="en-AU" sz="2000" dirty="0"/>
          </a:p>
          <a:p>
            <a:pPr lvl="1"/>
            <a:r>
              <a:rPr lang="en-AU" sz="2000" dirty="0"/>
              <a:t>The US was the only country to discuss poverty, but mainly in terms of poverty as a reason for non-compliance; far less so regarding reducing child poverty</a:t>
            </a:r>
          </a:p>
          <a:p>
            <a:pPr lvl="1"/>
            <a:endParaRPr lang="en-AU" sz="1100" dirty="0"/>
          </a:p>
          <a:p>
            <a:r>
              <a:rPr lang="en-AU" sz="2000" dirty="0"/>
              <a:t>Increase non-resident parent financial responsibility?</a:t>
            </a:r>
          </a:p>
          <a:p>
            <a:pPr lvl="1"/>
            <a:r>
              <a:rPr lang="en-AU" sz="2000" dirty="0"/>
              <a:t>The US describes this indirectly as fathering and employment might lead to more reliable and increased payments</a:t>
            </a:r>
          </a:p>
          <a:p>
            <a:pPr lvl="1"/>
            <a:r>
              <a:rPr lang="en-AU" sz="2000" dirty="0"/>
              <a:t>Waiving debts (US, NZ) is seen as a means of improving this in the future</a:t>
            </a:r>
          </a:p>
          <a:p>
            <a:pPr lvl="1"/>
            <a:endParaRPr lang="en-AU" sz="1100" dirty="0"/>
          </a:p>
          <a:p>
            <a:r>
              <a:rPr lang="en-AU" sz="2000" dirty="0"/>
              <a:t>Limit welfare state expenditure?</a:t>
            </a:r>
          </a:p>
          <a:p>
            <a:pPr lvl="1"/>
            <a:r>
              <a:rPr lang="en-AU" sz="2000" dirty="0"/>
              <a:t>Reducing system and benefit outlays was an explicit discursive focus for most countries (US, UK and NZ) </a:t>
            </a:r>
          </a:p>
          <a:p>
            <a:pPr lvl="1"/>
            <a:r>
              <a:rPr lang="en-AU" sz="2000" dirty="0"/>
              <a:t>Reducing benefit expenditure was an implicit outcome given the administrative rules, claw back and public debt recouping </a:t>
            </a:r>
            <a:br>
              <a:rPr lang="en-AU" sz="2000" dirty="0"/>
            </a:br>
            <a:r>
              <a:rPr lang="en-AU" sz="2000" dirty="0"/>
              <a:t>procedures described (</a:t>
            </a:r>
            <a:r>
              <a:rPr lang="en-AU" sz="2000" dirty="0" err="1"/>
              <a:t>Aus</a:t>
            </a:r>
            <a:r>
              <a:rPr lang="en-AU" sz="2000" dirty="0"/>
              <a:t>)</a:t>
            </a:r>
          </a:p>
        </p:txBody>
      </p:sp>
    </p:spTree>
    <p:extLst>
      <p:ext uri="{BB962C8B-B14F-4D97-AF65-F5344CB8AC3E}">
        <p14:creationId xmlns:p14="http://schemas.microsoft.com/office/powerpoint/2010/main" val="1426080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Child support policy</a:t>
            </a:r>
          </a:p>
        </p:txBody>
      </p:sp>
      <p:sp>
        <p:nvSpPr>
          <p:cNvPr id="3" name="Content Placeholder 2"/>
          <p:cNvSpPr>
            <a:spLocks noGrp="1"/>
          </p:cNvSpPr>
          <p:nvPr>
            <p:ph idx="1"/>
          </p:nvPr>
        </p:nvSpPr>
        <p:spPr>
          <a:xfrm>
            <a:off x="258159" y="1509386"/>
            <a:ext cx="8627682" cy="4586614"/>
          </a:xfrm>
        </p:spPr>
        <p:txBody>
          <a:bodyPr>
            <a:normAutofit fontScale="70000" lnSpcReduction="20000"/>
          </a:bodyPr>
          <a:lstStyle/>
          <a:p>
            <a:r>
              <a:rPr lang="en-AU" dirty="0" smtClean="0"/>
              <a:t>Money paid by a non-resident parent to a resident parent for the purpose of supporting children post-separation</a:t>
            </a:r>
          </a:p>
          <a:p>
            <a:pPr marL="0" indent="0">
              <a:buNone/>
            </a:pPr>
            <a:endParaRPr lang="en-AU" dirty="0" smtClean="0"/>
          </a:p>
          <a:p>
            <a:r>
              <a:rPr lang="en-AU" dirty="0" smtClean="0"/>
              <a:t>Three inherent policy aims:</a:t>
            </a:r>
            <a:endParaRPr lang="en-AU" dirty="0" smtClean="0"/>
          </a:p>
          <a:p>
            <a:pPr lvl="1"/>
            <a:r>
              <a:rPr lang="en-AU" dirty="0" smtClean="0"/>
              <a:t>Reduce </a:t>
            </a:r>
            <a:r>
              <a:rPr lang="en-AU" dirty="0"/>
              <a:t>child poverty</a:t>
            </a:r>
          </a:p>
          <a:p>
            <a:pPr lvl="1"/>
            <a:r>
              <a:rPr lang="en-AU" dirty="0"/>
              <a:t>Increase non-resident parent financial responsibility</a:t>
            </a:r>
          </a:p>
          <a:p>
            <a:pPr lvl="1"/>
            <a:r>
              <a:rPr lang="en-AU" dirty="0"/>
              <a:t>Limit welfare state expenditure</a:t>
            </a:r>
          </a:p>
          <a:p>
            <a:endParaRPr lang="en-AU" dirty="0"/>
          </a:p>
          <a:p>
            <a:r>
              <a:rPr lang="en-AU" dirty="0"/>
              <a:t>At a conceptual level, child support programs are regarded as doing similar things across countries:</a:t>
            </a:r>
          </a:p>
          <a:p>
            <a:pPr marL="971550" lvl="1" indent="-514350">
              <a:buFont typeface="+mj-lt"/>
              <a:buAutoNum type="arabicPeriod"/>
            </a:pPr>
            <a:r>
              <a:rPr lang="en-AU" dirty="0" smtClean="0"/>
              <a:t>Determining </a:t>
            </a:r>
            <a:r>
              <a:rPr lang="en-AU" dirty="0"/>
              <a:t>how much is to be paid</a:t>
            </a:r>
          </a:p>
          <a:p>
            <a:pPr marL="971550" lvl="1" indent="-514350">
              <a:buFont typeface="+mj-lt"/>
              <a:buAutoNum type="arabicPeriod"/>
            </a:pPr>
            <a:r>
              <a:rPr lang="en-AU" dirty="0"/>
              <a:t>Collecting money from payers</a:t>
            </a:r>
          </a:p>
          <a:p>
            <a:pPr marL="971550" lvl="1" indent="-514350">
              <a:buFont typeface="+mj-lt"/>
              <a:buAutoNum type="arabicPeriod"/>
            </a:pPr>
            <a:r>
              <a:rPr lang="en-AU" dirty="0"/>
              <a:t>Passing money on to </a:t>
            </a:r>
            <a:r>
              <a:rPr lang="en-AU" dirty="0" smtClean="0"/>
              <a:t>recipients</a:t>
            </a:r>
            <a:endParaRPr lang="en-AU" dirty="0"/>
          </a:p>
        </p:txBody>
      </p:sp>
    </p:spTree>
    <p:extLst>
      <p:ext uri="{BB962C8B-B14F-4D97-AF65-F5344CB8AC3E}">
        <p14:creationId xmlns:p14="http://schemas.microsoft.com/office/powerpoint/2010/main" val="843092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158" y="183823"/>
            <a:ext cx="8885841" cy="1325563"/>
          </a:xfrm>
        </p:spPr>
        <p:txBody>
          <a:bodyPr>
            <a:normAutofit/>
          </a:bodyPr>
          <a:lstStyle/>
          <a:p>
            <a:r>
              <a:rPr lang="en-AU" dirty="0" smtClean="0"/>
              <a:t>Aim and rationale</a:t>
            </a:r>
            <a:endParaRPr lang="en-AU" dirty="0"/>
          </a:p>
        </p:txBody>
      </p:sp>
      <p:sp>
        <p:nvSpPr>
          <p:cNvPr id="3" name="Content Placeholder 2"/>
          <p:cNvSpPr>
            <a:spLocks noGrp="1"/>
          </p:cNvSpPr>
          <p:nvPr>
            <p:ph idx="1"/>
          </p:nvPr>
        </p:nvSpPr>
        <p:spPr/>
        <p:txBody>
          <a:bodyPr>
            <a:normAutofit fontScale="85000" lnSpcReduction="20000"/>
          </a:bodyPr>
          <a:lstStyle/>
          <a:p>
            <a:r>
              <a:rPr lang="en-AU" dirty="0" smtClean="0"/>
              <a:t>Given fundamental and incremental policy reform, it is </a:t>
            </a:r>
            <a:r>
              <a:rPr lang="en-AU" dirty="0"/>
              <a:t>important to </a:t>
            </a:r>
            <a:r>
              <a:rPr lang="en-AU" dirty="0" smtClean="0"/>
              <a:t>assess </a:t>
            </a:r>
            <a:r>
              <a:rPr lang="en-AU" dirty="0"/>
              <a:t>how child support is </a:t>
            </a:r>
            <a:r>
              <a:rPr lang="en-AU" dirty="0" smtClean="0"/>
              <a:t>now described </a:t>
            </a:r>
            <a:r>
              <a:rPr lang="en-AU" dirty="0"/>
              <a:t>in order to determine:</a:t>
            </a:r>
          </a:p>
          <a:p>
            <a:pPr lvl="1"/>
            <a:r>
              <a:rPr lang="en-AU" dirty="0"/>
              <a:t>the extent to which it aligns with the three implicit policy aims</a:t>
            </a:r>
          </a:p>
          <a:p>
            <a:pPr lvl="1"/>
            <a:r>
              <a:rPr lang="en-AU" dirty="0"/>
              <a:t>if it still meets societal policy </a:t>
            </a:r>
            <a:r>
              <a:rPr lang="en-AU" dirty="0" smtClean="0"/>
              <a:t>expectations</a:t>
            </a:r>
          </a:p>
          <a:p>
            <a:pPr marL="457200" lvl="1" indent="0">
              <a:buNone/>
            </a:pPr>
            <a:endParaRPr lang="en-AU" dirty="0" smtClean="0"/>
          </a:p>
          <a:p>
            <a:r>
              <a:rPr lang="en-AU" dirty="0" smtClean="0"/>
              <a:t>Research </a:t>
            </a:r>
            <a:r>
              <a:rPr lang="en-AU" dirty="0"/>
              <a:t>questions</a:t>
            </a:r>
            <a:endParaRPr lang="en-AU" dirty="0"/>
          </a:p>
          <a:p>
            <a:pPr marL="913950" lvl="1" indent="-514350">
              <a:buFont typeface="+mj-lt"/>
              <a:buAutoNum type="arabicPeriod"/>
            </a:pPr>
            <a:r>
              <a:rPr lang="en-AU" dirty="0"/>
              <a:t>How does each country discuss child support?</a:t>
            </a:r>
          </a:p>
          <a:p>
            <a:pPr marL="913950" lvl="1" indent="-514350">
              <a:buFont typeface="+mj-lt"/>
              <a:buAutoNum type="arabicPeriod" startAt="2"/>
            </a:pPr>
            <a:r>
              <a:rPr lang="en-AU" dirty="0" smtClean="0"/>
              <a:t>What </a:t>
            </a:r>
            <a:r>
              <a:rPr lang="en-AU" dirty="0"/>
              <a:t>does each country’s discursive framing reveal about its policy priorities and logic?</a:t>
            </a:r>
          </a:p>
          <a:p>
            <a:endParaRPr lang="en-AU" dirty="0"/>
          </a:p>
        </p:txBody>
      </p:sp>
    </p:spTree>
    <p:extLst>
      <p:ext uri="{BB962C8B-B14F-4D97-AF65-F5344CB8AC3E}">
        <p14:creationId xmlns:p14="http://schemas.microsoft.com/office/powerpoint/2010/main" val="184208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Data and analysis</a:t>
            </a:r>
            <a:endParaRPr lang="en-AU" dirty="0"/>
          </a:p>
        </p:txBody>
      </p:sp>
      <p:sp>
        <p:nvSpPr>
          <p:cNvPr id="3" name="Content Placeholder 2"/>
          <p:cNvSpPr>
            <a:spLocks noGrp="1"/>
          </p:cNvSpPr>
          <p:nvPr>
            <p:ph idx="1"/>
          </p:nvPr>
        </p:nvSpPr>
        <p:spPr/>
        <p:txBody>
          <a:bodyPr>
            <a:normAutofit fontScale="77500" lnSpcReduction="20000"/>
          </a:bodyPr>
          <a:lstStyle/>
          <a:p>
            <a:r>
              <a:rPr lang="en-AU" dirty="0" smtClean="0"/>
              <a:t>Data</a:t>
            </a:r>
          </a:p>
          <a:p>
            <a:pPr lvl="1"/>
            <a:r>
              <a:rPr lang="en-AU" dirty="0" smtClean="0"/>
              <a:t>Federal </a:t>
            </a:r>
            <a:r>
              <a:rPr lang="en-AU" dirty="0"/>
              <a:t>government policymaking, information and administrative documents</a:t>
            </a:r>
          </a:p>
          <a:p>
            <a:pPr lvl="1"/>
            <a:r>
              <a:rPr lang="en-AU" dirty="0" smtClean="0"/>
              <a:t>For </a:t>
            </a:r>
            <a:r>
              <a:rPr lang="en-AU" dirty="0"/>
              <a:t>the period from the last major policy change in each country, to the present</a:t>
            </a:r>
          </a:p>
          <a:p>
            <a:r>
              <a:rPr lang="en-AU" dirty="0" smtClean="0"/>
              <a:t>Analysis</a:t>
            </a:r>
          </a:p>
          <a:p>
            <a:pPr lvl="1"/>
            <a:r>
              <a:rPr lang="en-AU" dirty="0"/>
              <a:t>Semantic corpus coding software (</a:t>
            </a:r>
            <a:r>
              <a:rPr lang="en-AU" dirty="0" err="1"/>
              <a:t>WMatrix</a:t>
            </a:r>
            <a:r>
              <a:rPr lang="en-AU" dirty="0"/>
              <a:t>)</a:t>
            </a:r>
          </a:p>
          <a:p>
            <a:pPr lvl="1"/>
            <a:r>
              <a:rPr lang="en-AU" dirty="0"/>
              <a:t>Categorises a corpus of text into semantic domains according to frequency and significance </a:t>
            </a:r>
          </a:p>
          <a:p>
            <a:pPr lvl="1"/>
            <a:r>
              <a:rPr lang="en-AU" dirty="0"/>
              <a:t>Provides semantic relationships within each domain </a:t>
            </a:r>
          </a:p>
          <a:p>
            <a:pPr lvl="2"/>
            <a:r>
              <a:rPr lang="en-AU" dirty="0"/>
              <a:t>list of key terms that comprise a domain</a:t>
            </a:r>
          </a:p>
          <a:p>
            <a:pPr lvl="2"/>
            <a:r>
              <a:rPr lang="en-AU" dirty="0"/>
              <a:t>contextual phases immediately prior to and following each instance of each key term</a:t>
            </a:r>
          </a:p>
          <a:p>
            <a:pPr lvl="1"/>
            <a:endParaRPr lang="en-AU" dirty="0"/>
          </a:p>
        </p:txBody>
      </p:sp>
    </p:spTree>
    <p:extLst>
      <p:ext uri="{BB962C8B-B14F-4D97-AF65-F5344CB8AC3E}">
        <p14:creationId xmlns:p14="http://schemas.microsoft.com/office/powerpoint/2010/main" val="304194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RQ 1: How does each country discuss child support?</a:t>
            </a:r>
          </a:p>
        </p:txBody>
      </p:sp>
      <p:sp>
        <p:nvSpPr>
          <p:cNvPr id="3" name="Content Placeholder 2"/>
          <p:cNvSpPr>
            <a:spLocks noGrp="1"/>
          </p:cNvSpPr>
          <p:nvPr>
            <p:ph idx="1"/>
          </p:nvPr>
        </p:nvSpPr>
        <p:spPr/>
        <p:txBody>
          <a:bodyPr>
            <a:normAutofit fontScale="92500"/>
          </a:bodyPr>
          <a:lstStyle/>
          <a:p>
            <a:r>
              <a:rPr lang="en-AU" dirty="0"/>
              <a:t>Unique primary semantic </a:t>
            </a:r>
            <a:r>
              <a:rPr lang="en-AU" dirty="0" smtClean="0"/>
              <a:t>domains:</a:t>
            </a:r>
            <a:endParaRPr lang="en-AU" dirty="0"/>
          </a:p>
          <a:p>
            <a:pPr lvl="1"/>
            <a:r>
              <a:rPr lang="en-AU" dirty="0"/>
              <a:t>US</a:t>
            </a:r>
          </a:p>
          <a:p>
            <a:pPr lvl="2"/>
            <a:r>
              <a:rPr lang="en-AU" i="1" dirty="0"/>
              <a:t>Money: lack</a:t>
            </a:r>
            <a:r>
              <a:rPr lang="en-AU" dirty="0"/>
              <a:t> – deadbeat or dead broke; poverty</a:t>
            </a:r>
          </a:p>
          <a:p>
            <a:pPr lvl="2"/>
            <a:r>
              <a:rPr lang="en-AU" i="1" dirty="0"/>
              <a:t>No respect </a:t>
            </a:r>
            <a:r>
              <a:rPr lang="en-AU" dirty="0"/>
              <a:t>– contempt (of court)</a:t>
            </a:r>
          </a:p>
          <a:p>
            <a:pPr lvl="1"/>
            <a:r>
              <a:rPr lang="en-AU" dirty="0"/>
              <a:t>UK</a:t>
            </a:r>
          </a:p>
          <a:p>
            <a:pPr lvl="2"/>
            <a:r>
              <a:rPr lang="en-AU" i="1" dirty="0"/>
              <a:t>T</a:t>
            </a:r>
            <a:r>
              <a:rPr lang="en-AU" i="1" dirty="0" smtClean="0"/>
              <a:t>ime</a:t>
            </a:r>
            <a:r>
              <a:rPr lang="en-AU" i="1" dirty="0"/>
              <a:t>: future </a:t>
            </a:r>
            <a:r>
              <a:rPr lang="en-AU" dirty="0"/>
              <a:t>– the cost benefits to be provided by the new system</a:t>
            </a:r>
          </a:p>
          <a:p>
            <a:pPr lvl="1"/>
            <a:r>
              <a:rPr lang="en-AU" dirty="0"/>
              <a:t>Australia</a:t>
            </a:r>
          </a:p>
          <a:p>
            <a:pPr lvl="2"/>
            <a:r>
              <a:rPr lang="en-AU" i="1" dirty="0" smtClean="0"/>
              <a:t>Paper</a:t>
            </a:r>
            <a:r>
              <a:rPr lang="en-AU" i="1" dirty="0"/>
              <a:t>, documents, writing </a:t>
            </a:r>
            <a:r>
              <a:rPr lang="en-AU" dirty="0"/>
              <a:t>– bureaucratic procedures of applying, modifying orders, appealing decisions, </a:t>
            </a:r>
            <a:r>
              <a:rPr lang="en-AU" dirty="0" err="1"/>
              <a:t>etc</a:t>
            </a:r>
            <a:endParaRPr lang="en-AU" dirty="0"/>
          </a:p>
        </p:txBody>
      </p:sp>
    </p:spTree>
    <p:extLst>
      <p:ext uri="{BB962C8B-B14F-4D97-AF65-F5344CB8AC3E}">
        <p14:creationId xmlns:p14="http://schemas.microsoft.com/office/powerpoint/2010/main" val="528880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158" y="183824"/>
            <a:ext cx="8749207" cy="1325563"/>
          </a:xfrm>
        </p:spPr>
        <p:txBody>
          <a:bodyPr>
            <a:normAutofit/>
          </a:bodyPr>
          <a:lstStyle/>
          <a:p>
            <a:r>
              <a:rPr lang="en-AU" dirty="0"/>
              <a:t>Common semantic domains</a:t>
            </a:r>
          </a:p>
        </p:txBody>
      </p:sp>
      <p:sp>
        <p:nvSpPr>
          <p:cNvPr id="3" name="Content Placeholder 2"/>
          <p:cNvSpPr>
            <a:spLocks noGrp="1"/>
          </p:cNvSpPr>
          <p:nvPr>
            <p:ph idx="1"/>
          </p:nvPr>
        </p:nvSpPr>
        <p:spPr/>
        <p:txBody>
          <a:bodyPr>
            <a:normAutofit fontScale="85000" lnSpcReduction="10000"/>
          </a:bodyPr>
          <a:lstStyle/>
          <a:p>
            <a:r>
              <a:rPr lang="en-AU" dirty="0" smtClean="0">
                <a:solidFill>
                  <a:schemeClr val="bg1">
                    <a:lumMod val="50000"/>
                  </a:schemeClr>
                </a:solidFill>
              </a:rPr>
              <a:t>Kin </a:t>
            </a:r>
            <a:r>
              <a:rPr lang="en-AU" dirty="0">
                <a:solidFill>
                  <a:schemeClr val="bg1">
                    <a:lumMod val="50000"/>
                  </a:schemeClr>
                </a:solidFill>
              </a:rPr>
              <a:t>(child, mother, parent, partner, </a:t>
            </a:r>
            <a:r>
              <a:rPr lang="en-AU" dirty="0" err="1">
                <a:solidFill>
                  <a:schemeClr val="bg1">
                    <a:lumMod val="50000"/>
                  </a:schemeClr>
                </a:solidFill>
              </a:rPr>
              <a:t>etc</a:t>
            </a:r>
            <a:r>
              <a:rPr lang="en-AU" dirty="0">
                <a:solidFill>
                  <a:schemeClr val="bg1">
                    <a:lumMod val="50000"/>
                  </a:schemeClr>
                </a:solidFill>
              </a:rPr>
              <a:t>)</a:t>
            </a:r>
          </a:p>
          <a:p>
            <a:r>
              <a:rPr lang="en-AU" dirty="0">
                <a:solidFill>
                  <a:schemeClr val="bg1">
                    <a:lumMod val="50000"/>
                  </a:schemeClr>
                </a:solidFill>
              </a:rPr>
              <a:t>H</a:t>
            </a:r>
            <a:r>
              <a:rPr lang="en-AU" dirty="0" smtClean="0">
                <a:solidFill>
                  <a:schemeClr val="bg1">
                    <a:lumMod val="50000"/>
                  </a:schemeClr>
                </a:solidFill>
              </a:rPr>
              <a:t>elping </a:t>
            </a:r>
            <a:r>
              <a:rPr lang="en-AU" dirty="0">
                <a:solidFill>
                  <a:schemeClr val="bg1">
                    <a:lumMod val="50000"/>
                  </a:schemeClr>
                </a:solidFill>
              </a:rPr>
              <a:t>(aid, benefits, [child] support, welfare, </a:t>
            </a:r>
            <a:r>
              <a:rPr lang="en-AU" dirty="0" err="1">
                <a:solidFill>
                  <a:schemeClr val="bg1">
                    <a:lumMod val="50000"/>
                  </a:schemeClr>
                </a:solidFill>
              </a:rPr>
              <a:t>etc</a:t>
            </a:r>
            <a:r>
              <a:rPr lang="en-AU" dirty="0">
                <a:solidFill>
                  <a:schemeClr val="bg1">
                    <a:lumMod val="50000"/>
                  </a:schemeClr>
                </a:solidFill>
              </a:rPr>
              <a:t>)</a:t>
            </a:r>
          </a:p>
          <a:p>
            <a:r>
              <a:rPr lang="en-AU" dirty="0" smtClean="0"/>
              <a:t>Law </a:t>
            </a:r>
            <a:r>
              <a:rPr lang="en-AU" dirty="0"/>
              <a:t>and order</a:t>
            </a:r>
          </a:p>
          <a:p>
            <a:r>
              <a:rPr lang="en-AU" dirty="0" smtClean="0"/>
              <a:t>Money </a:t>
            </a:r>
            <a:r>
              <a:rPr lang="en-AU" dirty="0"/>
              <a:t>and pay</a:t>
            </a:r>
          </a:p>
          <a:p>
            <a:r>
              <a:rPr lang="en-AU" dirty="0" smtClean="0"/>
              <a:t>Money</a:t>
            </a:r>
            <a:r>
              <a:rPr lang="en-AU" dirty="0"/>
              <a:t>: debts</a:t>
            </a:r>
          </a:p>
          <a:p>
            <a:r>
              <a:rPr lang="en-AU" dirty="0" smtClean="0">
                <a:solidFill>
                  <a:schemeClr val="bg1">
                    <a:lumMod val="50000"/>
                  </a:schemeClr>
                </a:solidFill>
              </a:rPr>
              <a:t>People </a:t>
            </a:r>
            <a:r>
              <a:rPr lang="en-AU" dirty="0">
                <a:solidFill>
                  <a:schemeClr val="bg1">
                    <a:lumMod val="50000"/>
                  </a:schemeClr>
                </a:solidFill>
              </a:rPr>
              <a:t>(individual, human [services], person, </a:t>
            </a:r>
            <a:r>
              <a:rPr lang="en-AU" dirty="0" err="1">
                <a:solidFill>
                  <a:schemeClr val="bg1">
                    <a:lumMod val="50000"/>
                  </a:schemeClr>
                </a:solidFill>
              </a:rPr>
              <a:t>etc</a:t>
            </a:r>
            <a:r>
              <a:rPr lang="en-AU" dirty="0">
                <a:solidFill>
                  <a:schemeClr val="bg1">
                    <a:lumMod val="50000"/>
                  </a:schemeClr>
                </a:solidFill>
              </a:rPr>
              <a:t>)</a:t>
            </a:r>
          </a:p>
          <a:p>
            <a:pPr marL="0" indent="0">
              <a:buNone/>
            </a:pPr>
            <a:endParaRPr lang="en-AU" dirty="0">
              <a:solidFill>
                <a:schemeClr val="bg1">
                  <a:lumMod val="50000"/>
                </a:schemeClr>
              </a:solidFill>
            </a:endParaRPr>
          </a:p>
          <a:p>
            <a:r>
              <a:rPr lang="en-AU" dirty="0"/>
              <a:t>But, within these common domains, there was significant diversity across countries</a:t>
            </a:r>
          </a:p>
        </p:txBody>
      </p:sp>
      <p:sp>
        <p:nvSpPr>
          <p:cNvPr id="5" name="Right Brace 4"/>
          <p:cNvSpPr/>
          <p:nvPr/>
        </p:nvSpPr>
        <p:spPr>
          <a:xfrm>
            <a:off x="3878317" y="2490952"/>
            <a:ext cx="168166" cy="136634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6" name="TextBox 5"/>
          <p:cNvSpPr txBox="1"/>
          <p:nvPr/>
        </p:nvSpPr>
        <p:spPr>
          <a:xfrm>
            <a:off x="4248479" y="2920208"/>
            <a:ext cx="4435366" cy="507831"/>
          </a:xfrm>
          <a:prstGeom prst="rect">
            <a:avLst/>
          </a:prstGeom>
          <a:noFill/>
        </p:spPr>
        <p:txBody>
          <a:bodyPr wrap="square" rtlCol="0">
            <a:spAutoFit/>
          </a:bodyPr>
          <a:lstStyle/>
          <a:p>
            <a:r>
              <a:rPr lang="en-AU" sz="2700" dirty="0"/>
              <a:t>focus of the analysis</a:t>
            </a:r>
          </a:p>
        </p:txBody>
      </p:sp>
    </p:spTree>
    <p:extLst>
      <p:ext uri="{BB962C8B-B14F-4D97-AF65-F5344CB8AC3E}">
        <p14:creationId xmlns:p14="http://schemas.microsoft.com/office/powerpoint/2010/main" val="1669881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Law and order</a:t>
            </a:r>
          </a:p>
        </p:txBody>
      </p:sp>
      <p:sp>
        <p:nvSpPr>
          <p:cNvPr id="3" name="Content Placeholder 2"/>
          <p:cNvSpPr>
            <a:spLocks noGrp="1"/>
          </p:cNvSpPr>
          <p:nvPr>
            <p:ph idx="1"/>
          </p:nvPr>
        </p:nvSpPr>
        <p:spPr>
          <a:xfrm>
            <a:off x="258159" y="1509386"/>
            <a:ext cx="8627682" cy="4681207"/>
          </a:xfrm>
        </p:spPr>
        <p:txBody>
          <a:bodyPr>
            <a:noAutofit/>
          </a:bodyPr>
          <a:lstStyle/>
          <a:p>
            <a:pPr>
              <a:spcBef>
                <a:spcPts val="0"/>
              </a:spcBef>
            </a:pPr>
            <a:r>
              <a:rPr lang="en-AU" sz="2400" dirty="0"/>
              <a:t>USA</a:t>
            </a:r>
          </a:p>
          <a:p>
            <a:pPr lvl="1">
              <a:spcBef>
                <a:spcPts val="0"/>
              </a:spcBef>
            </a:pPr>
            <a:r>
              <a:rPr lang="en-AU" sz="1800" dirty="0"/>
              <a:t>codifying principles of behaviour or conduct (e.g. the intent of this rule is to…) </a:t>
            </a:r>
          </a:p>
          <a:p>
            <a:pPr lvl="1">
              <a:spcBef>
                <a:spcPts val="0"/>
              </a:spcBef>
            </a:pPr>
            <a:r>
              <a:rPr lang="en-AU" sz="1800" dirty="0"/>
              <a:t>Final Rule (a legislative term to note an agreed upon change), court decision-making and the information they need and decisions they provide, incarceration as an option</a:t>
            </a:r>
          </a:p>
          <a:p>
            <a:pPr>
              <a:spcBef>
                <a:spcPts val="0"/>
              </a:spcBef>
            </a:pPr>
            <a:r>
              <a:rPr lang="en-AU" sz="2400" dirty="0"/>
              <a:t>UK</a:t>
            </a:r>
          </a:p>
          <a:p>
            <a:pPr lvl="1">
              <a:spcBef>
                <a:spcPts val="0"/>
              </a:spcBef>
            </a:pPr>
            <a:r>
              <a:rPr lang="en-AU" sz="1800" dirty="0"/>
              <a:t>legislation in terms of what the new legislation will do and what problems the new system will fix</a:t>
            </a:r>
          </a:p>
          <a:p>
            <a:pPr>
              <a:spcBef>
                <a:spcPts val="0"/>
              </a:spcBef>
            </a:pPr>
            <a:r>
              <a:rPr lang="en-AU" sz="2400" dirty="0"/>
              <a:t>Australia</a:t>
            </a:r>
          </a:p>
          <a:p>
            <a:pPr lvl="1">
              <a:spcBef>
                <a:spcPts val="0"/>
              </a:spcBef>
            </a:pPr>
            <a:r>
              <a:rPr lang="en-AU" sz="1800" dirty="0"/>
              <a:t>heavily focused on technical details and processes associated with terms such as appeals, legislation, statutory rules, and tribunals</a:t>
            </a:r>
          </a:p>
          <a:p>
            <a:pPr>
              <a:spcBef>
                <a:spcPts val="0"/>
              </a:spcBef>
            </a:pPr>
            <a:r>
              <a:rPr lang="en-AU" sz="2400" dirty="0"/>
              <a:t>NZ</a:t>
            </a:r>
          </a:p>
          <a:p>
            <a:pPr lvl="1">
              <a:spcBef>
                <a:spcPts val="0"/>
              </a:spcBef>
            </a:pPr>
            <a:r>
              <a:rPr lang="en-AU" sz="1800" dirty="0"/>
              <a:t>rules, penalties, liabilities and legal action are common in this domain, with a focus on pursuing payments from non-compliant payers</a:t>
            </a:r>
          </a:p>
        </p:txBody>
      </p:sp>
    </p:spTree>
    <p:extLst>
      <p:ext uri="{BB962C8B-B14F-4D97-AF65-F5344CB8AC3E}">
        <p14:creationId xmlns:p14="http://schemas.microsoft.com/office/powerpoint/2010/main" val="3330094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Money and pay</a:t>
            </a:r>
          </a:p>
        </p:txBody>
      </p:sp>
      <p:sp>
        <p:nvSpPr>
          <p:cNvPr id="3" name="Content Placeholder 2"/>
          <p:cNvSpPr>
            <a:spLocks noGrp="1"/>
          </p:cNvSpPr>
          <p:nvPr>
            <p:ph idx="1"/>
          </p:nvPr>
        </p:nvSpPr>
        <p:spPr>
          <a:xfrm>
            <a:off x="258159" y="1509385"/>
            <a:ext cx="8627682" cy="5348615"/>
          </a:xfrm>
        </p:spPr>
        <p:txBody>
          <a:bodyPr>
            <a:normAutofit fontScale="25000" lnSpcReduction="20000"/>
          </a:bodyPr>
          <a:lstStyle/>
          <a:p>
            <a:pPr>
              <a:lnSpc>
                <a:spcPct val="95000"/>
              </a:lnSpc>
              <a:spcBef>
                <a:spcPts val="0"/>
              </a:spcBef>
            </a:pPr>
            <a:r>
              <a:rPr lang="en-AU" sz="8800" dirty="0"/>
              <a:t>US</a:t>
            </a:r>
          </a:p>
          <a:p>
            <a:pPr lvl="1">
              <a:lnSpc>
                <a:spcPct val="95000"/>
              </a:lnSpc>
              <a:spcBef>
                <a:spcPts val="0"/>
              </a:spcBef>
            </a:pPr>
            <a:r>
              <a:rPr lang="en-AU" sz="7200" dirty="0"/>
              <a:t>funding and grants for state programs and incentive payments to states </a:t>
            </a:r>
            <a:endParaRPr lang="en-AU" sz="7200" dirty="0" smtClean="0"/>
          </a:p>
          <a:p>
            <a:pPr lvl="1">
              <a:lnSpc>
                <a:spcPct val="95000"/>
              </a:lnSpc>
              <a:spcBef>
                <a:spcPts val="0"/>
              </a:spcBef>
            </a:pPr>
            <a:r>
              <a:rPr lang="en-AU" sz="7200" dirty="0" smtClean="0"/>
              <a:t>lower </a:t>
            </a:r>
            <a:r>
              <a:rPr lang="en-AU" sz="7200" dirty="0"/>
              <a:t>liabilities can improve payment outcomes</a:t>
            </a:r>
          </a:p>
          <a:p>
            <a:pPr lvl="1">
              <a:lnSpc>
                <a:spcPct val="95000"/>
              </a:lnSpc>
              <a:spcBef>
                <a:spcPts val="0"/>
              </a:spcBef>
            </a:pPr>
            <a:r>
              <a:rPr lang="en-AU" sz="7200" dirty="0"/>
              <a:t>programs that support fatherhood and increase the employment and income of child support </a:t>
            </a:r>
            <a:r>
              <a:rPr lang="en-AU" sz="7200" dirty="0" smtClean="0"/>
              <a:t>payers</a:t>
            </a:r>
          </a:p>
          <a:p>
            <a:pPr marL="457200" lvl="1" indent="0">
              <a:lnSpc>
                <a:spcPct val="95000"/>
              </a:lnSpc>
              <a:spcBef>
                <a:spcPts val="0"/>
              </a:spcBef>
              <a:buNone/>
            </a:pPr>
            <a:endParaRPr lang="en-AU" sz="7200" dirty="0" smtClean="0"/>
          </a:p>
          <a:p>
            <a:pPr>
              <a:lnSpc>
                <a:spcPct val="95000"/>
              </a:lnSpc>
              <a:spcBef>
                <a:spcPts val="0"/>
              </a:spcBef>
            </a:pPr>
            <a:r>
              <a:rPr lang="en-AU" sz="8800" dirty="0" smtClean="0"/>
              <a:t>UK</a:t>
            </a:r>
            <a:endParaRPr lang="en-AU" sz="8800" dirty="0"/>
          </a:p>
          <a:p>
            <a:pPr lvl="1">
              <a:lnSpc>
                <a:spcPct val="95000"/>
              </a:lnSpc>
              <a:spcBef>
                <a:spcPts val="0"/>
              </a:spcBef>
            </a:pPr>
            <a:r>
              <a:rPr lang="en-AU" sz="7200" dirty="0"/>
              <a:t>funding provided to run the old program with limited outcomes and savings to be had as a result of the new system</a:t>
            </a:r>
          </a:p>
          <a:p>
            <a:pPr lvl="1">
              <a:lnSpc>
                <a:spcPct val="95000"/>
              </a:lnSpc>
              <a:spcBef>
                <a:spcPts val="0"/>
              </a:spcBef>
            </a:pPr>
            <a:r>
              <a:rPr lang="en-AU" sz="7200" dirty="0"/>
              <a:t>underpayments as a historical legacy issue rather than an ongoing issue</a:t>
            </a:r>
          </a:p>
          <a:p>
            <a:pPr lvl="1">
              <a:lnSpc>
                <a:spcPct val="95000"/>
              </a:lnSpc>
              <a:spcBef>
                <a:spcPts val="0"/>
              </a:spcBef>
            </a:pPr>
            <a:r>
              <a:rPr lang="en-AU" sz="7200" dirty="0"/>
              <a:t>affordability of fees, and simpler formula </a:t>
            </a:r>
            <a:r>
              <a:rPr lang="en-AU" sz="7200" dirty="0" smtClean="0"/>
              <a:t>calculations</a:t>
            </a:r>
          </a:p>
          <a:p>
            <a:pPr marL="457200" lvl="1" indent="0">
              <a:lnSpc>
                <a:spcPct val="95000"/>
              </a:lnSpc>
              <a:spcBef>
                <a:spcPts val="0"/>
              </a:spcBef>
              <a:buNone/>
            </a:pPr>
            <a:endParaRPr lang="en-AU" sz="7200" dirty="0"/>
          </a:p>
          <a:p>
            <a:pPr>
              <a:lnSpc>
                <a:spcPct val="95000"/>
              </a:lnSpc>
              <a:spcBef>
                <a:spcPts val="0"/>
              </a:spcBef>
            </a:pPr>
            <a:r>
              <a:rPr lang="en-AU" sz="8800" dirty="0"/>
              <a:t>Australia</a:t>
            </a:r>
          </a:p>
          <a:p>
            <a:pPr lvl="1">
              <a:lnSpc>
                <a:spcPct val="95000"/>
              </a:lnSpc>
              <a:spcBef>
                <a:spcPts val="0"/>
              </a:spcBef>
            </a:pPr>
            <a:r>
              <a:rPr lang="en-AU" sz="7200" dirty="0"/>
              <a:t>bureaucratic details regarding the operation of the formula to calculate liabilities</a:t>
            </a:r>
          </a:p>
          <a:p>
            <a:pPr lvl="1">
              <a:lnSpc>
                <a:spcPct val="95000"/>
              </a:lnSpc>
              <a:spcBef>
                <a:spcPts val="0"/>
              </a:spcBef>
            </a:pPr>
            <a:r>
              <a:rPr lang="en-AU" sz="7200" dirty="0"/>
              <a:t>family tax benefit interactions for payees and tax returns as the basis of liability calculations dominate the </a:t>
            </a:r>
            <a:r>
              <a:rPr lang="en-AU" sz="7200" dirty="0" smtClean="0"/>
              <a:t>domain</a:t>
            </a:r>
          </a:p>
          <a:p>
            <a:pPr marL="457200" lvl="1" indent="0">
              <a:lnSpc>
                <a:spcPct val="95000"/>
              </a:lnSpc>
              <a:spcBef>
                <a:spcPts val="0"/>
              </a:spcBef>
              <a:buNone/>
            </a:pPr>
            <a:endParaRPr lang="en-AU" sz="7200" dirty="0"/>
          </a:p>
          <a:p>
            <a:pPr>
              <a:lnSpc>
                <a:spcPct val="95000"/>
              </a:lnSpc>
              <a:spcBef>
                <a:spcPts val="0"/>
              </a:spcBef>
            </a:pPr>
            <a:r>
              <a:rPr lang="en-AU" sz="8800" dirty="0"/>
              <a:t>NZ</a:t>
            </a:r>
          </a:p>
          <a:p>
            <a:pPr lvl="1">
              <a:lnSpc>
                <a:spcPct val="95000"/>
              </a:lnSpc>
              <a:spcBef>
                <a:spcPts val="0"/>
              </a:spcBef>
            </a:pPr>
            <a:r>
              <a:rPr lang="en-AU" sz="7200" dirty="0"/>
              <a:t>how the system benefits everyone in terms of recouping benefits and reducing taxpayer expenditure</a:t>
            </a:r>
          </a:p>
          <a:p>
            <a:pPr lvl="1">
              <a:lnSpc>
                <a:spcPct val="95000"/>
              </a:lnSpc>
              <a:spcBef>
                <a:spcPts val="0"/>
              </a:spcBef>
            </a:pPr>
            <a:r>
              <a:rPr lang="en-AU" sz="7200" dirty="0"/>
              <a:t>child support calculations and changes</a:t>
            </a:r>
          </a:p>
          <a:p>
            <a:pPr lvl="1">
              <a:lnSpc>
                <a:spcPct val="95000"/>
              </a:lnSpc>
              <a:spcBef>
                <a:spcPts val="0"/>
              </a:spcBef>
            </a:pPr>
            <a:r>
              <a:rPr lang="en-AU" sz="7200" dirty="0"/>
              <a:t>reducing tax and child support debts</a:t>
            </a:r>
          </a:p>
        </p:txBody>
      </p:sp>
    </p:spTree>
    <p:extLst>
      <p:ext uri="{BB962C8B-B14F-4D97-AF65-F5344CB8AC3E}">
        <p14:creationId xmlns:p14="http://schemas.microsoft.com/office/powerpoint/2010/main" val="3019601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Money: debts</a:t>
            </a:r>
          </a:p>
        </p:txBody>
      </p:sp>
      <p:sp>
        <p:nvSpPr>
          <p:cNvPr id="3" name="Content Placeholder 2"/>
          <p:cNvSpPr>
            <a:spLocks noGrp="1"/>
          </p:cNvSpPr>
          <p:nvPr>
            <p:ph idx="1"/>
          </p:nvPr>
        </p:nvSpPr>
        <p:spPr>
          <a:xfrm>
            <a:off x="258159" y="1089832"/>
            <a:ext cx="8627683" cy="5348613"/>
          </a:xfrm>
        </p:spPr>
        <p:txBody>
          <a:bodyPr>
            <a:noAutofit/>
          </a:bodyPr>
          <a:lstStyle/>
          <a:p>
            <a:pPr>
              <a:spcBef>
                <a:spcPts val="0"/>
              </a:spcBef>
            </a:pPr>
            <a:r>
              <a:rPr lang="en-AU" sz="2400" dirty="0"/>
              <a:t>USA</a:t>
            </a:r>
          </a:p>
          <a:p>
            <a:pPr lvl="1">
              <a:spcBef>
                <a:spcPts val="0"/>
              </a:spcBef>
            </a:pPr>
            <a:r>
              <a:rPr lang="en-AU" sz="1800" dirty="0"/>
              <a:t>Differentiates between family-owed and state-owed </a:t>
            </a:r>
            <a:r>
              <a:rPr lang="en-AU" sz="1800" dirty="0" smtClean="0"/>
              <a:t>arrears</a:t>
            </a:r>
            <a:endParaRPr lang="en-AU" sz="1800" dirty="0"/>
          </a:p>
          <a:p>
            <a:pPr lvl="1">
              <a:spcBef>
                <a:spcPts val="0"/>
              </a:spcBef>
            </a:pPr>
            <a:r>
              <a:rPr lang="en-AU" sz="1800" dirty="0"/>
              <a:t>Differentiates between unwillingness (deadbeat) and inability (dead broke) to pay</a:t>
            </a:r>
          </a:p>
          <a:p>
            <a:pPr lvl="1">
              <a:spcBef>
                <a:spcPts val="0"/>
              </a:spcBef>
            </a:pPr>
            <a:r>
              <a:rPr lang="en-AU" sz="1800" dirty="0"/>
              <a:t>Identifies penalties for those unwilling to pay, incarceration as potentially unhelpful</a:t>
            </a:r>
          </a:p>
          <a:p>
            <a:pPr>
              <a:spcBef>
                <a:spcPts val="0"/>
              </a:spcBef>
            </a:pPr>
            <a:r>
              <a:rPr lang="en-AU" sz="2800" dirty="0"/>
              <a:t>UK</a:t>
            </a:r>
          </a:p>
          <a:p>
            <a:pPr lvl="1">
              <a:spcBef>
                <a:spcPts val="0"/>
              </a:spcBef>
            </a:pPr>
            <a:r>
              <a:rPr lang="en-AU" sz="1800" dirty="0"/>
              <a:t>Historic arrears have built up in the old system, but many debts are not recoverable</a:t>
            </a:r>
          </a:p>
          <a:p>
            <a:pPr lvl="1">
              <a:spcBef>
                <a:spcPts val="0"/>
              </a:spcBef>
            </a:pPr>
            <a:r>
              <a:rPr lang="en-AU" sz="1800" dirty="0"/>
              <a:t>There is some discussion of seeking to avoid the build-up of new debts in the new system</a:t>
            </a:r>
          </a:p>
          <a:p>
            <a:pPr>
              <a:spcBef>
                <a:spcPts val="0"/>
              </a:spcBef>
            </a:pPr>
            <a:r>
              <a:rPr lang="en-AU" sz="2400" dirty="0"/>
              <a:t>Australia</a:t>
            </a:r>
          </a:p>
          <a:p>
            <a:pPr lvl="1">
              <a:spcBef>
                <a:spcPts val="0"/>
              </a:spcBef>
            </a:pPr>
            <a:r>
              <a:rPr lang="en-AU" sz="1800" dirty="0"/>
              <a:t>An equivalent focus on debts owed by payers and debts owed by recipients to the state as a result of benefit overpayment based on inaccurate child support income. Both types of debts are typically discussed together</a:t>
            </a:r>
          </a:p>
          <a:p>
            <a:pPr lvl="1">
              <a:spcBef>
                <a:spcPts val="0"/>
              </a:spcBef>
            </a:pPr>
            <a:r>
              <a:rPr lang="en-AU" sz="1800" dirty="0"/>
              <a:t>Describes how arrears are dealt with procedurally in the system</a:t>
            </a:r>
          </a:p>
          <a:p>
            <a:pPr>
              <a:spcBef>
                <a:spcPts val="0"/>
              </a:spcBef>
            </a:pPr>
            <a:r>
              <a:rPr lang="en-AU" sz="2400" dirty="0" smtClean="0"/>
              <a:t>NZ</a:t>
            </a:r>
            <a:endParaRPr lang="en-AU" sz="2400" dirty="0"/>
          </a:p>
          <a:p>
            <a:pPr lvl="1">
              <a:spcBef>
                <a:spcPts val="0"/>
              </a:spcBef>
            </a:pPr>
            <a:r>
              <a:rPr lang="en-AU" sz="1800" dirty="0"/>
              <a:t>Writing off debt plays </a:t>
            </a:r>
            <a:r>
              <a:rPr lang="en-AU" sz="1800" dirty="0" smtClean="0"/>
              <a:t>a role in facilitating future payments</a:t>
            </a:r>
            <a:endParaRPr lang="en-AU" sz="1800" dirty="0"/>
          </a:p>
        </p:txBody>
      </p:sp>
    </p:spTree>
    <p:extLst>
      <p:ext uri="{BB962C8B-B14F-4D97-AF65-F5344CB8AC3E}">
        <p14:creationId xmlns:p14="http://schemas.microsoft.com/office/powerpoint/2010/main" val="1660388821"/>
      </p:ext>
    </p:extLst>
  </p:cSld>
  <p:clrMapOvr>
    <a:masterClrMapping/>
  </p:clrMapOvr>
</p:sld>
</file>

<file path=ppt/theme/theme1.xml><?xml version="1.0" encoding="utf-8"?>
<a:theme xmlns:a="http://schemas.openxmlformats.org/drawingml/2006/main" name="Swinburne - Colourful Titles">
  <a:themeElements>
    <a:clrScheme name="Swinburne">
      <a:dk1>
        <a:srgbClr val="000000"/>
      </a:dk1>
      <a:lt1>
        <a:sysClr val="window" lastClr="FFFFFF"/>
      </a:lt1>
      <a:dk2>
        <a:srgbClr val="212121"/>
      </a:dk2>
      <a:lt2>
        <a:srgbClr val="FFFFFF"/>
      </a:lt2>
      <a:accent1>
        <a:srgbClr val="DC2D27"/>
      </a:accent1>
      <a:accent2>
        <a:srgbClr val="00B3EF"/>
      </a:accent2>
      <a:accent3>
        <a:srgbClr val="85C441"/>
      </a:accent3>
      <a:accent4>
        <a:srgbClr val="FDB945"/>
      </a:accent4>
      <a:accent5>
        <a:srgbClr val="882786"/>
      </a:accent5>
      <a:accent6>
        <a:srgbClr val="00BED8"/>
      </a:accent6>
      <a:hlink>
        <a:srgbClr val="006098"/>
      </a:hlink>
      <a:folHlink>
        <a:srgbClr val="006098"/>
      </a:folHlink>
    </a:clrScheme>
    <a:fontScheme name="Swinburne Font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nburneTemplate-Standard.potx [Read-Only]" id="{756BC337-38CE-44BA-B896-85768D508A04}" vid="{CC3D3B01-8BE9-4307-AD09-768CABEC5801}"/>
    </a:ext>
  </a:extLst>
</a:theme>
</file>

<file path=ppt/theme/theme2.xml><?xml version="1.0" encoding="utf-8"?>
<a:theme xmlns:a="http://schemas.openxmlformats.org/drawingml/2006/main" name="Swinburne - Light">
  <a:themeElements>
    <a:clrScheme name="Swinburne">
      <a:dk1>
        <a:srgbClr val="000000"/>
      </a:dk1>
      <a:lt1>
        <a:sysClr val="window" lastClr="FFFFFF"/>
      </a:lt1>
      <a:dk2>
        <a:srgbClr val="212121"/>
      </a:dk2>
      <a:lt2>
        <a:srgbClr val="FFFFFF"/>
      </a:lt2>
      <a:accent1>
        <a:srgbClr val="DC2D27"/>
      </a:accent1>
      <a:accent2>
        <a:srgbClr val="00B3EF"/>
      </a:accent2>
      <a:accent3>
        <a:srgbClr val="85C441"/>
      </a:accent3>
      <a:accent4>
        <a:srgbClr val="FDB945"/>
      </a:accent4>
      <a:accent5>
        <a:srgbClr val="882786"/>
      </a:accent5>
      <a:accent6>
        <a:srgbClr val="00BED8"/>
      </a:accent6>
      <a:hlink>
        <a:srgbClr val="006098"/>
      </a:hlink>
      <a:folHlink>
        <a:srgbClr val="006098"/>
      </a:folHlink>
    </a:clrScheme>
    <a:fontScheme name="Swinburne Font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nburneTemplate-Standard.potx [Read-Only]" id="{756BC337-38CE-44BA-B896-85768D508A04}" vid="{9554A963-9F5C-4F0C-9853-3723F7E40F3B}"/>
    </a:ext>
  </a:extLst>
</a:theme>
</file>

<file path=ppt/theme/theme3.xml><?xml version="1.0" encoding="utf-8"?>
<a:theme xmlns:a="http://schemas.openxmlformats.org/drawingml/2006/main" name="Swinburne - Dark">
  <a:themeElements>
    <a:clrScheme name="Swinburne">
      <a:dk1>
        <a:srgbClr val="000000"/>
      </a:dk1>
      <a:lt1>
        <a:sysClr val="window" lastClr="FFFFFF"/>
      </a:lt1>
      <a:dk2>
        <a:srgbClr val="212121"/>
      </a:dk2>
      <a:lt2>
        <a:srgbClr val="FFFFFF"/>
      </a:lt2>
      <a:accent1>
        <a:srgbClr val="DC2D27"/>
      </a:accent1>
      <a:accent2>
        <a:srgbClr val="00B3EF"/>
      </a:accent2>
      <a:accent3>
        <a:srgbClr val="85C441"/>
      </a:accent3>
      <a:accent4>
        <a:srgbClr val="FDB945"/>
      </a:accent4>
      <a:accent5>
        <a:srgbClr val="882786"/>
      </a:accent5>
      <a:accent6>
        <a:srgbClr val="00BED8"/>
      </a:accent6>
      <a:hlink>
        <a:srgbClr val="006098"/>
      </a:hlink>
      <a:folHlink>
        <a:srgbClr val="006098"/>
      </a:folHlink>
    </a:clrScheme>
    <a:fontScheme name="Swinburne Font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nburneTemplate-Standard.potx [Read-Only]" id="{756BC337-38CE-44BA-B896-85768D508A04}" vid="{00C5E338-5E61-465A-AC04-A11B5C75E3C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SwinburneTemplate-Standard</Template>
  <TotalTime>8915</TotalTime>
  <Words>1454</Words>
  <Application>Microsoft Office PowerPoint</Application>
  <PresentationFormat>On-screen Show (4:3)</PresentationFormat>
  <Paragraphs>157</Paragraphs>
  <Slides>13</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Calibri</vt:lpstr>
      <vt:lpstr>Open Sans</vt:lpstr>
      <vt:lpstr>Open Sans Extrabold</vt:lpstr>
      <vt:lpstr>Swinburne - Colourful Titles</vt:lpstr>
      <vt:lpstr>Swinburne - Light</vt:lpstr>
      <vt:lpstr>Swinburne - Dark</vt:lpstr>
      <vt:lpstr>Child support policy rhetoric: A comparison of logics in four countries</vt:lpstr>
      <vt:lpstr>Child support policy</vt:lpstr>
      <vt:lpstr>Aim and rationale</vt:lpstr>
      <vt:lpstr>Data and analysis</vt:lpstr>
      <vt:lpstr>RQ 1: How does each country discuss child support?</vt:lpstr>
      <vt:lpstr>Common semantic domains</vt:lpstr>
      <vt:lpstr>Law and order</vt:lpstr>
      <vt:lpstr>Money and pay</vt:lpstr>
      <vt:lpstr>Money: debts</vt:lpstr>
      <vt:lpstr>RQ 2: Policy logics</vt:lpstr>
      <vt:lpstr>Who are (or were) debts owed to?</vt:lpstr>
      <vt:lpstr>How are child support programs funded?</vt:lpstr>
      <vt:lpstr>Conclusions: What is child support policy trying to achieve?</vt:lpstr>
    </vt:vector>
  </TitlesOfParts>
  <Company>Swinburne University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Swinburne PPT Template</dc:title>
  <dc:creator>Kay Cook</dc:creator>
  <cp:lastModifiedBy>Kay Cook</cp:lastModifiedBy>
  <cp:revision>386</cp:revision>
  <dcterms:created xsi:type="dcterms:W3CDTF">2017-05-24T02:29:04Z</dcterms:created>
  <dcterms:modified xsi:type="dcterms:W3CDTF">2019-01-09T06:56:53Z</dcterms:modified>
</cp:coreProperties>
</file>