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66" r:id="rId2"/>
    <p:sldId id="301" r:id="rId3"/>
    <p:sldId id="302" r:id="rId4"/>
    <p:sldId id="289" r:id="rId5"/>
    <p:sldId id="299" r:id="rId6"/>
    <p:sldId id="271" r:id="rId7"/>
    <p:sldId id="288" r:id="rId8"/>
    <p:sldId id="291" r:id="rId9"/>
    <p:sldId id="295" r:id="rId10"/>
    <p:sldId id="297" r:id="rId11"/>
    <p:sldId id="300" r:id="rId12"/>
    <p:sldId id="276" r:id="rId13"/>
    <p:sldId id="303" r:id="rId14"/>
  </p:sldIdLst>
  <p:sldSz cx="12993688" cy="9756775"/>
  <p:notesSz cx="6877050" cy="10001250"/>
  <p:defaultTextStyle>
    <a:defPPr>
      <a:defRPr lang="en-US"/>
    </a:defPPr>
    <a:lvl1pPr marL="0" algn="l" defTabSz="649924" rtl="0" eaLnBrk="1" latinLnBrk="0" hangingPunct="1">
      <a:defRPr sz="2600" kern="1200">
        <a:solidFill>
          <a:schemeClr val="tx1"/>
        </a:solidFill>
        <a:latin typeface="+mn-lt"/>
        <a:ea typeface="+mn-ea"/>
        <a:cs typeface="+mn-cs"/>
      </a:defRPr>
    </a:lvl1pPr>
    <a:lvl2pPr marL="649924" algn="l" defTabSz="649924" rtl="0" eaLnBrk="1" latinLnBrk="0" hangingPunct="1">
      <a:defRPr sz="2600" kern="1200">
        <a:solidFill>
          <a:schemeClr val="tx1"/>
        </a:solidFill>
        <a:latin typeface="+mn-lt"/>
        <a:ea typeface="+mn-ea"/>
        <a:cs typeface="+mn-cs"/>
      </a:defRPr>
    </a:lvl2pPr>
    <a:lvl3pPr marL="1299848" algn="l" defTabSz="649924" rtl="0" eaLnBrk="1" latinLnBrk="0" hangingPunct="1">
      <a:defRPr sz="2600" kern="1200">
        <a:solidFill>
          <a:schemeClr val="tx1"/>
        </a:solidFill>
        <a:latin typeface="+mn-lt"/>
        <a:ea typeface="+mn-ea"/>
        <a:cs typeface="+mn-cs"/>
      </a:defRPr>
    </a:lvl3pPr>
    <a:lvl4pPr marL="1949773" algn="l" defTabSz="649924" rtl="0" eaLnBrk="1" latinLnBrk="0" hangingPunct="1">
      <a:defRPr sz="2600" kern="1200">
        <a:solidFill>
          <a:schemeClr val="tx1"/>
        </a:solidFill>
        <a:latin typeface="+mn-lt"/>
        <a:ea typeface="+mn-ea"/>
        <a:cs typeface="+mn-cs"/>
      </a:defRPr>
    </a:lvl4pPr>
    <a:lvl5pPr marL="2599698" algn="l" defTabSz="649924" rtl="0" eaLnBrk="1" latinLnBrk="0" hangingPunct="1">
      <a:defRPr sz="2600" kern="1200">
        <a:solidFill>
          <a:schemeClr val="tx1"/>
        </a:solidFill>
        <a:latin typeface="+mn-lt"/>
        <a:ea typeface="+mn-ea"/>
        <a:cs typeface="+mn-cs"/>
      </a:defRPr>
    </a:lvl5pPr>
    <a:lvl6pPr marL="3249621" algn="l" defTabSz="649924" rtl="0" eaLnBrk="1" latinLnBrk="0" hangingPunct="1">
      <a:defRPr sz="2600" kern="1200">
        <a:solidFill>
          <a:schemeClr val="tx1"/>
        </a:solidFill>
        <a:latin typeface="+mn-lt"/>
        <a:ea typeface="+mn-ea"/>
        <a:cs typeface="+mn-cs"/>
      </a:defRPr>
    </a:lvl6pPr>
    <a:lvl7pPr marL="3899545" algn="l" defTabSz="649924" rtl="0" eaLnBrk="1" latinLnBrk="0" hangingPunct="1">
      <a:defRPr sz="2600" kern="1200">
        <a:solidFill>
          <a:schemeClr val="tx1"/>
        </a:solidFill>
        <a:latin typeface="+mn-lt"/>
        <a:ea typeface="+mn-ea"/>
        <a:cs typeface="+mn-cs"/>
      </a:defRPr>
    </a:lvl7pPr>
    <a:lvl8pPr marL="4549470" algn="l" defTabSz="649924" rtl="0" eaLnBrk="1" latinLnBrk="0" hangingPunct="1">
      <a:defRPr sz="2600" kern="1200">
        <a:solidFill>
          <a:schemeClr val="tx1"/>
        </a:solidFill>
        <a:latin typeface="+mn-lt"/>
        <a:ea typeface="+mn-ea"/>
        <a:cs typeface="+mn-cs"/>
      </a:defRPr>
    </a:lvl8pPr>
    <a:lvl9pPr marL="5199394" algn="l" defTabSz="649924" rtl="0" eaLnBrk="1" latinLnBrk="0" hangingPunct="1">
      <a:defRPr sz="26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3C2F01D7-572E-D948-A34B-147F8D9850DF}">
          <p14:sldIdLst>
            <p14:sldId id="266"/>
            <p14:sldId id="301"/>
            <p14:sldId id="302"/>
            <p14:sldId id="289"/>
            <p14:sldId id="299"/>
            <p14:sldId id="271"/>
            <p14:sldId id="288"/>
            <p14:sldId id="291"/>
            <p14:sldId id="295"/>
            <p14:sldId id="297"/>
            <p14:sldId id="300"/>
            <p14:sldId id="276"/>
            <p14:sldId id="30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064" autoAdjust="0"/>
  </p:normalViewPr>
  <p:slideViewPr>
    <p:cSldViewPr snapToGrid="0" snapToObjects="1">
      <p:cViewPr>
        <p:scale>
          <a:sx n="51" d="100"/>
          <a:sy n="51" d="100"/>
        </p:scale>
        <p:origin x="-1296" y="60"/>
      </p:cViewPr>
      <p:guideLst>
        <p:guide orient="horz" pos="3073"/>
        <p:guide pos="4093"/>
      </p:guideLst>
    </p:cSldViewPr>
  </p:slideViewPr>
  <p:notesTextViewPr>
    <p:cViewPr>
      <p:scale>
        <a:sx n="100" d="100"/>
        <a:sy n="100" d="100"/>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0055" cy="500063"/>
          </a:xfrm>
          <a:prstGeom prst="rect">
            <a:avLst/>
          </a:prstGeom>
        </p:spPr>
        <p:txBody>
          <a:bodyPr vert="horz" lIns="96442" tIns="48221" rIns="96442" bIns="48221" rtlCol="0"/>
          <a:lstStyle>
            <a:lvl1pPr algn="l">
              <a:defRPr sz="1300"/>
            </a:lvl1pPr>
          </a:lstStyle>
          <a:p>
            <a:endParaRPr lang="en-GB"/>
          </a:p>
        </p:txBody>
      </p:sp>
      <p:sp>
        <p:nvSpPr>
          <p:cNvPr id="3" name="Date Placeholder 2"/>
          <p:cNvSpPr>
            <a:spLocks noGrp="1"/>
          </p:cNvSpPr>
          <p:nvPr>
            <p:ph type="dt" idx="1"/>
          </p:nvPr>
        </p:nvSpPr>
        <p:spPr>
          <a:xfrm>
            <a:off x="3895404" y="0"/>
            <a:ext cx="2980055" cy="500063"/>
          </a:xfrm>
          <a:prstGeom prst="rect">
            <a:avLst/>
          </a:prstGeom>
        </p:spPr>
        <p:txBody>
          <a:bodyPr vert="horz" lIns="96442" tIns="48221" rIns="96442" bIns="48221" rtlCol="0"/>
          <a:lstStyle>
            <a:lvl1pPr algn="r">
              <a:defRPr sz="1300"/>
            </a:lvl1pPr>
          </a:lstStyle>
          <a:p>
            <a:fld id="{5F8CCEBB-080D-4F70-BA80-D224A975C0D0}" type="datetimeFigureOut">
              <a:rPr lang="en-GB" smtClean="0"/>
              <a:t>07/07/2019</a:t>
            </a:fld>
            <a:endParaRPr lang="en-GB"/>
          </a:p>
        </p:txBody>
      </p:sp>
      <p:sp>
        <p:nvSpPr>
          <p:cNvPr id="4" name="Slide Image Placeholder 3"/>
          <p:cNvSpPr>
            <a:spLocks noGrp="1" noRot="1" noChangeAspect="1"/>
          </p:cNvSpPr>
          <p:nvPr>
            <p:ph type="sldImg" idx="2"/>
          </p:nvPr>
        </p:nvSpPr>
        <p:spPr>
          <a:xfrm>
            <a:off x="941388" y="750888"/>
            <a:ext cx="4994275" cy="3749675"/>
          </a:xfrm>
          <a:prstGeom prst="rect">
            <a:avLst/>
          </a:prstGeom>
          <a:noFill/>
          <a:ln w="12700">
            <a:solidFill>
              <a:prstClr val="black"/>
            </a:solidFill>
          </a:ln>
        </p:spPr>
        <p:txBody>
          <a:bodyPr vert="horz" lIns="96442" tIns="48221" rIns="96442" bIns="48221" rtlCol="0" anchor="ctr"/>
          <a:lstStyle/>
          <a:p>
            <a:endParaRPr lang="en-GB"/>
          </a:p>
        </p:txBody>
      </p:sp>
      <p:sp>
        <p:nvSpPr>
          <p:cNvPr id="5" name="Notes Placeholder 4"/>
          <p:cNvSpPr>
            <a:spLocks noGrp="1"/>
          </p:cNvSpPr>
          <p:nvPr>
            <p:ph type="body" sz="quarter" idx="3"/>
          </p:nvPr>
        </p:nvSpPr>
        <p:spPr>
          <a:xfrm>
            <a:off x="687705" y="4750594"/>
            <a:ext cx="5501640" cy="4500563"/>
          </a:xfrm>
          <a:prstGeom prst="rect">
            <a:avLst/>
          </a:prstGeom>
        </p:spPr>
        <p:txBody>
          <a:bodyPr vert="horz" lIns="96442" tIns="48221" rIns="96442" bIns="4822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99451"/>
            <a:ext cx="2980055" cy="500063"/>
          </a:xfrm>
          <a:prstGeom prst="rect">
            <a:avLst/>
          </a:prstGeom>
        </p:spPr>
        <p:txBody>
          <a:bodyPr vert="horz" lIns="96442" tIns="48221" rIns="96442" bIns="48221" rtlCol="0" anchor="b"/>
          <a:lstStyle>
            <a:lvl1pPr algn="l">
              <a:defRPr sz="1300"/>
            </a:lvl1pPr>
          </a:lstStyle>
          <a:p>
            <a:endParaRPr lang="en-GB"/>
          </a:p>
        </p:txBody>
      </p:sp>
      <p:sp>
        <p:nvSpPr>
          <p:cNvPr id="7" name="Slide Number Placeholder 6"/>
          <p:cNvSpPr>
            <a:spLocks noGrp="1"/>
          </p:cNvSpPr>
          <p:nvPr>
            <p:ph type="sldNum" sz="quarter" idx="5"/>
          </p:nvPr>
        </p:nvSpPr>
        <p:spPr>
          <a:xfrm>
            <a:off x="3895404" y="9499451"/>
            <a:ext cx="2980055" cy="500063"/>
          </a:xfrm>
          <a:prstGeom prst="rect">
            <a:avLst/>
          </a:prstGeom>
        </p:spPr>
        <p:txBody>
          <a:bodyPr vert="horz" lIns="96442" tIns="48221" rIns="96442" bIns="48221" rtlCol="0" anchor="b"/>
          <a:lstStyle>
            <a:lvl1pPr algn="r">
              <a:defRPr sz="1300"/>
            </a:lvl1pPr>
          </a:lstStyle>
          <a:p>
            <a:fld id="{EF34F5F4-BAC1-44A5-ABCD-4AFD64AE0DF0}" type="slidenum">
              <a:rPr lang="en-GB" smtClean="0"/>
              <a:t>‹#›</a:t>
            </a:fld>
            <a:endParaRPr lang="en-GB"/>
          </a:p>
        </p:txBody>
      </p:sp>
    </p:spTree>
    <p:extLst>
      <p:ext uri="{BB962C8B-B14F-4D97-AF65-F5344CB8AC3E}">
        <p14:creationId xmlns:p14="http://schemas.microsoft.com/office/powerpoint/2010/main" val="2075123105"/>
      </p:ext>
    </p:extLst>
  </p:cSld>
  <p:clrMap bg1="lt1" tx1="dk1" bg2="lt2" tx2="dk2" accent1="accent1" accent2="accent2" accent3="accent3" accent4="accent4" accent5="accent5" accent6="accent6" hlink="hlink" folHlink="folHlink"/>
  <p:notesStyle>
    <a:lvl1pPr marL="0" algn="l" defTabSz="914292" rtl="0" eaLnBrk="1" latinLnBrk="0" hangingPunct="1">
      <a:defRPr sz="1100" kern="1200">
        <a:solidFill>
          <a:schemeClr val="tx1"/>
        </a:solidFill>
        <a:latin typeface="+mn-lt"/>
        <a:ea typeface="+mn-ea"/>
        <a:cs typeface="+mn-cs"/>
      </a:defRPr>
    </a:lvl1pPr>
    <a:lvl2pPr marL="457146" algn="l" defTabSz="914292" rtl="0" eaLnBrk="1" latinLnBrk="0" hangingPunct="1">
      <a:defRPr sz="1100" kern="1200">
        <a:solidFill>
          <a:schemeClr val="tx1"/>
        </a:solidFill>
        <a:latin typeface="+mn-lt"/>
        <a:ea typeface="+mn-ea"/>
        <a:cs typeface="+mn-cs"/>
      </a:defRPr>
    </a:lvl2pPr>
    <a:lvl3pPr marL="914292" algn="l" defTabSz="914292" rtl="0" eaLnBrk="1" latinLnBrk="0" hangingPunct="1">
      <a:defRPr sz="1100" kern="1200">
        <a:solidFill>
          <a:schemeClr val="tx1"/>
        </a:solidFill>
        <a:latin typeface="+mn-lt"/>
        <a:ea typeface="+mn-ea"/>
        <a:cs typeface="+mn-cs"/>
      </a:defRPr>
    </a:lvl3pPr>
    <a:lvl4pPr marL="1371437" algn="l" defTabSz="914292" rtl="0" eaLnBrk="1" latinLnBrk="0" hangingPunct="1">
      <a:defRPr sz="1100" kern="1200">
        <a:solidFill>
          <a:schemeClr val="tx1"/>
        </a:solidFill>
        <a:latin typeface="+mn-lt"/>
        <a:ea typeface="+mn-ea"/>
        <a:cs typeface="+mn-cs"/>
      </a:defRPr>
    </a:lvl4pPr>
    <a:lvl5pPr marL="1828583" algn="l" defTabSz="914292" rtl="0" eaLnBrk="1" latinLnBrk="0" hangingPunct="1">
      <a:defRPr sz="1100" kern="1200">
        <a:solidFill>
          <a:schemeClr val="tx1"/>
        </a:solidFill>
        <a:latin typeface="+mn-lt"/>
        <a:ea typeface="+mn-ea"/>
        <a:cs typeface="+mn-cs"/>
      </a:defRPr>
    </a:lvl5pPr>
    <a:lvl6pPr marL="2285730" algn="l" defTabSz="914292" rtl="0" eaLnBrk="1" latinLnBrk="0" hangingPunct="1">
      <a:defRPr sz="1100" kern="1200">
        <a:solidFill>
          <a:schemeClr val="tx1"/>
        </a:solidFill>
        <a:latin typeface="+mn-lt"/>
        <a:ea typeface="+mn-ea"/>
        <a:cs typeface="+mn-cs"/>
      </a:defRPr>
    </a:lvl6pPr>
    <a:lvl7pPr marL="2742876" algn="l" defTabSz="914292" rtl="0" eaLnBrk="1" latinLnBrk="0" hangingPunct="1">
      <a:defRPr sz="1100" kern="1200">
        <a:solidFill>
          <a:schemeClr val="tx1"/>
        </a:solidFill>
        <a:latin typeface="+mn-lt"/>
        <a:ea typeface="+mn-ea"/>
        <a:cs typeface="+mn-cs"/>
      </a:defRPr>
    </a:lvl7pPr>
    <a:lvl8pPr marL="3200021" algn="l" defTabSz="914292" rtl="0" eaLnBrk="1" latinLnBrk="0" hangingPunct="1">
      <a:defRPr sz="1100" kern="1200">
        <a:solidFill>
          <a:schemeClr val="tx1"/>
        </a:solidFill>
        <a:latin typeface="+mn-lt"/>
        <a:ea typeface="+mn-ea"/>
        <a:cs typeface="+mn-cs"/>
      </a:defRPr>
    </a:lvl8pPr>
    <a:lvl9pPr marL="3657167" algn="l" defTabSz="914292"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1388" y="750888"/>
            <a:ext cx="4994275" cy="3749675"/>
          </a:xfrm>
        </p:spPr>
      </p:sp>
      <p:sp>
        <p:nvSpPr>
          <p:cNvPr id="3" name="Notes Placeholder 2"/>
          <p:cNvSpPr>
            <a:spLocks noGrp="1"/>
          </p:cNvSpPr>
          <p:nvPr>
            <p:ph type="body" idx="1"/>
          </p:nvPr>
        </p:nvSpPr>
        <p:spPr/>
        <p:txBody>
          <a:bodyPr/>
          <a:lstStyle/>
          <a:p>
            <a:endParaRPr lang="en-GB" dirty="0" smtClean="0"/>
          </a:p>
          <a:p>
            <a:pPr marL="171450" indent="-171450">
              <a:buFont typeface="Arial" panose="020B0604020202020204" pitchFamily="34" charset="0"/>
              <a:buChar char="•"/>
            </a:pPr>
            <a:r>
              <a:rPr lang="en-GB" dirty="0" smtClean="0"/>
              <a:t>Relationship</a:t>
            </a:r>
            <a:r>
              <a:rPr lang="en-GB" baseline="0" dirty="0" smtClean="0"/>
              <a:t> breakdown very common  –intimate relationships fragile –in many western countries.</a:t>
            </a:r>
          </a:p>
          <a:p>
            <a:pPr marL="171450" indent="-171450">
              <a:buFont typeface="Arial" panose="020B0604020202020204" pitchFamily="34" charset="0"/>
              <a:buChar char="•"/>
            </a:pPr>
            <a:r>
              <a:rPr lang="en-GB" baseline="0" dirty="0" smtClean="0"/>
              <a:t>Living arrangements of parents and children increasingly fluid and complex. </a:t>
            </a:r>
          </a:p>
          <a:p>
            <a:pPr marL="171450" indent="-171450">
              <a:buFont typeface="Arial" panose="020B0604020202020204" pitchFamily="34" charset="0"/>
              <a:buChar char="•"/>
            </a:pPr>
            <a:r>
              <a:rPr lang="en-GB" baseline="0" dirty="0" smtClean="0"/>
              <a:t>Not a good situation for welfare states </a:t>
            </a:r>
          </a:p>
          <a:p>
            <a:pPr marL="628596" lvl="1" indent="-171450">
              <a:buFont typeface="Arial" panose="020B0604020202020204" pitchFamily="34" charset="0"/>
              <a:buChar char="•"/>
            </a:pPr>
            <a:r>
              <a:rPr lang="en-GB" baseline="0" dirty="0" smtClean="0"/>
              <a:t>institutionally and operationally challenging to keep pace with changes in partnership formation and dissolution </a:t>
            </a:r>
          </a:p>
          <a:p>
            <a:pPr marL="628596" lvl="1" indent="-171450">
              <a:buFont typeface="Arial" panose="020B0604020202020204" pitchFamily="34" charset="0"/>
              <a:buChar char="•"/>
            </a:pPr>
            <a:r>
              <a:rPr lang="en-GB" baseline="0" dirty="0" smtClean="0"/>
              <a:t>important to do so in supporting poor families </a:t>
            </a:r>
            <a:r>
              <a:rPr lang="en-GB" baseline="0" dirty="0" err="1" smtClean="0"/>
              <a:t>esp</a:t>
            </a:r>
            <a:r>
              <a:rPr lang="en-GB" baseline="0" dirty="0" smtClean="0"/>
              <a:t> lone parents</a:t>
            </a:r>
          </a:p>
          <a:p>
            <a:pPr marL="171450" indent="-171450">
              <a:buFont typeface="Arial" panose="020B0604020202020204" pitchFamily="34" charset="0"/>
              <a:buChar char="•"/>
            </a:pPr>
            <a:r>
              <a:rPr lang="en-GB" baseline="0" dirty="0" smtClean="0"/>
              <a:t>A system which is often not closely scrutinised is CS . </a:t>
            </a:r>
          </a:p>
          <a:p>
            <a:pPr marL="171450" indent="-171450">
              <a:buFont typeface="Arial" panose="020B0604020202020204" pitchFamily="34" charset="0"/>
              <a:buChar char="•"/>
            </a:pPr>
            <a:r>
              <a:rPr lang="en-GB" baseline="0" dirty="0" smtClean="0"/>
              <a:t>Even more of a black box – to use the stream’s title – is the interaction between CS systems and Social Assistance Benefits. </a:t>
            </a:r>
          </a:p>
          <a:p>
            <a:pPr marL="171450" indent="-171450">
              <a:buFont typeface="Arial" panose="020B0604020202020204" pitchFamily="34" charset="0"/>
              <a:buChar char="•"/>
            </a:pPr>
            <a:r>
              <a:rPr lang="en-GB" baseline="0" dirty="0" smtClean="0"/>
              <a:t>We now very little about that interaction  – in part due to the complexity involved in exploring two systems, but perhaps also due to a lack awareness about its significance. </a:t>
            </a:r>
          </a:p>
          <a:p>
            <a:pPr marL="171450" indent="-171450">
              <a:buFont typeface="Arial" panose="020B0604020202020204" pitchFamily="34" charset="0"/>
              <a:buChar char="•"/>
            </a:pPr>
            <a:r>
              <a:rPr lang="en-GB" baseline="0" dirty="0" smtClean="0"/>
              <a:t>Today – we want to consider that interaction as part of a number of different  cost recovery mechanism used by the state to reduce fiscal expenditures in dealing with separated families. </a:t>
            </a:r>
            <a:endParaRPr lang="en-GB" dirty="0"/>
          </a:p>
        </p:txBody>
      </p:sp>
      <p:sp>
        <p:nvSpPr>
          <p:cNvPr id="4" name="Slide Number Placeholder 3"/>
          <p:cNvSpPr>
            <a:spLocks noGrp="1"/>
          </p:cNvSpPr>
          <p:nvPr>
            <p:ph type="sldNum" sz="quarter" idx="10"/>
          </p:nvPr>
        </p:nvSpPr>
        <p:spPr/>
        <p:txBody>
          <a:bodyPr/>
          <a:lstStyle/>
          <a:p>
            <a:fld id="{EF34F5F4-BAC1-44A5-ABCD-4AFD64AE0DF0}" type="slidenum">
              <a:rPr lang="en-GB" smtClean="0"/>
              <a:t>1</a:t>
            </a:fld>
            <a:endParaRPr lang="en-GB"/>
          </a:p>
        </p:txBody>
      </p:sp>
    </p:spTree>
    <p:extLst>
      <p:ext uri="{BB962C8B-B14F-4D97-AF65-F5344CB8AC3E}">
        <p14:creationId xmlns:p14="http://schemas.microsoft.com/office/powerpoint/2010/main" val="32157012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kern="1200" dirty="0" smtClean="0">
                <a:solidFill>
                  <a:schemeClr val="tx1"/>
                </a:solidFill>
                <a:effectLst/>
                <a:latin typeface="+mn-lt"/>
                <a:ea typeface="+mn-ea"/>
                <a:cs typeface="+mn-cs"/>
              </a:rPr>
              <a:t>*Mary does not receive social assistance in these scenarios in any country = no explicit cost recovery.</a:t>
            </a:r>
            <a:endParaRPr lang="en-GB" sz="1100" kern="1200" dirty="0" smtClean="0">
              <a:solidFill>
                <a:schemeClr val="tx1"/>
              </a:solidFill>
              <a:effectLst/>
              <a:latin typeface="+mn-lt"/>
              <a:ea typeface="+mn-ea"/>
              <a:cs typeface="+mn-cs"/>
            </a:endParaRPr>
          </a:p>
          <a:p>
            <a:r>
              <a:rPr lang="en-US" sz="1100" kern="1200" baseline="30000" dirty="0" smtClean="0">
                <a:solidFill>
                  <a:schemeClr val="tx1"/>
                </a:solidFill>
                <a:effectLst/>
                <a:latin typeface="+mn-lt"/>
                <a:ea typeface="+mn-ea"/>
                <a:cs typeface="+mn-cs"/>
              </a:rPr>
              <a:t>a</a:t>
            </a:r>
            <a:r>
              <a:rPr lang="en-US" sz="1100" kern="1200" dirty="0" smtClean="0">
                <a:solidFill>
                  <a:schemeClr val="tx1"/>
                </a:solidFill>
                <a:effectLst/>
                <a:latin typeface="+mn-lt"/>
                <a:ea typeface="+mn-ea"/>
                <a:cs typeface="+mn-cs"/>
              </a:rPr>
              <a:t> One-time application fee</a:t>
            </a:r>
            <a:endParaRPr lang="en-GB" sz="1100" kern="1200" dirty="0" smtClean="0">
              <a:solidFill>
                <a:schemeClr val="tx1"/>
              </a:solidFill>
              <a:effectLst/>
              <a:latin typeface="+mn-lt"/>
              <a:ea typeface="+mn-ea"/>
              <a:cs typeface="+mn-cs"/>
            </a:endParaRPr>
          </a:p>
          <a:p>
            <a:r>
              <a:rPr lang="en-US" sz="1100" kern="1200" baseline="30000" dirty="0" smtClean="0">
                <a:solidFill>
                  <a:schemeClr val="tx1"/>
                </a:solidFill>
                <a:effectLst/>
                <a:latin typeface="+mn-lt"/>
                <a:ea typeface="+mn-ea"/>
                <a:cs typeface="+mn-cs"/>
              </a:rPr>
              <a:t>b </a:t>
            </a:r>
            <a:r>
              <a:rPr lang="en-US" sz="1100" kern="1200" dirty="0" smtClean="0">
                <a:solidFill>
                  <a:schemeClr val="tx1"/>
                </a:solidFill>
                <a:effectLst/>
                <a:latin typeface="+mn-lt"/>
                <a:ea typeface="+mn-ea"/>
                <a:cs typeface="+mn-cs"/>
              </a:rPr>
              <a:t>Implicit cost recovery mechanism</a:t>
            </a:r>
            <a:endParaRPr lang="en-GB" sz="1100" kern="1200" dirty="0" smtClean="0">
              <a:solidFill>
                <a:schemeClr val="tx1"/>
              </a:solidFill>
              <a:effectLst/>
              <a:latin typeface="+mn-lt"/>
              <a:ea typeface="+mn-ea"/>
              <a:cs typeface="+mn-cs"/>
            </a:endParaRPr>
          </a:p>
          <a:p>
            <a:r>
              <a:rPr lang="en-US" sz="1100" kern="1200" baseline="30000" dirty="0" smtClean="0">
                <a:solidFill>
                  <a:schemeClr val="tx1"/>
                </a:solidFill>
                <a:effectLst/>
                <a:latin typeface="+mn-lt"/>
                <a:ea typeface="+mn-ea"/>
                <a:cs typeface="+mn-cs"/>
              </a:rPr>
              <a:t>c </a:t>
            </a:r>
            <a:r>
              <a:rPr lang="en-US" sz="1100" kern="1200" dirty="0" smtClean="0">
                <a:solidFill>
                  <a:schemeClr val="tx1"/>
                </a:solidFill>
                <a:effectLst/>
                <a:latin typeface="+mn-lt"/>
                <a:ea typeface="+mn-ea"/>
                <a:cs typeface="+mn-cs"/>
              </a:rPr>
              <a:t>Explicit cost recovery mechanism</a:t>
            </a:r>
            <a:endParaRPr lang="en-GB" sz="1100" kern="1200" dirty="0" smtClean="0">
              <a:solidFill>
                <a:schemeClr val="tx1"/>
              </a:solidFill>
              <a:effectLst/>
              <a:latin typeface="+mn-lt"/>
              <a:ea typeface="+mn-ea"/>
              <a:cs typeface="+mn-cs"/>
            </a:endParaRPr>
          </a:p>
          <a:p>
            <a:r>
              <a:rPr lang="en-US" sz="1100" kern="1200" baseline="30000" dirty="0" smtClean="0">
                <a:solidFill>
                  <a:schemeClr val="tx1"/>
                </a:solidFill>
                <a:effectLst/>
                <a:latin typeface="+mn-lt"/>
                <a:ea typeface="+mn-ea"/>
                <a:cs typeface="+mn-cs"/>
              </a:rPr>
              <a:t>d </a:t>
            </a:r>
            <a:r>
              <a:rPr lang="en-US" sz="1100" kern="1200" dirty="0" smtClean="0">
                <a:solidFill>
                  <a:schemeClr val="tx1"/>
                </a:solidFill>
                <a:effectLst/>
                <a:latin typeface="+mn-lt"/>
                <a:ea typeface="+mn-ea"/>
                <a:cs typeface="+mn-cs"/>
              </a:rPr>
              <a:t>Mix of explicit and implicit cost recovery, plus fees for Paul</a:t>
            </a:r>
            <a:endParaRPr lang="en-GB" sz="1100" kern="1200" dirty="0" smtClean="0">
              <a:solidFill>
                <a:schemeClr val="tx1"/>
              </a:solidFill>
              <a:effectLst/>
              <a:latin typeface="+mn-lt"/>
              <a:ea typeface="+mn-ea"/>
              <a:cs typeface="+mn-cs"/>
            </a:endParaRPr>
          </a:p>
          <a:p>
            <a:r>
              <a:rPr lang="en-US" sz="1100" kern="1200" baseline="30000" dirty="0" smtClean="0">
                <a:solidFill>
                  <a:schemeClr val="tx1"/>
                </a:solidFill>
                <a:effectLst/>
                <a:latin typeface="+mn-lt"/>
                <a:ea typeface="+mn-ea"/>
                <a:cs typeface="+mn-cs"/>
              </a:rPr>
              <a:t>e</a:t>
            </a:r>
            <a:r>
              <a:rPr lang="en-US" sz="1100" kern="1200" dirty="0" smtClean="0">
                <a:solidFill>
                  <a:schemeClr val="tx1"/>
                </a:solidFill>
                <a:effectLst/>
                <a:latin typeface="+mn-lt"/>
                <a:ea typeface="+mn-ea"/>
                <a:cs typeface="+mn-cs"/>
              </a:rPr>
              <a:t> Implicit cost recovery, plus fees for Paul and Mary</a:t>
            </a:r>
            <a:endParaRPr lang="en-GB" sz="1100" kern="1200" dirty="0" smtClean="0">
              <a:solidFill>
                <a:schemeClr val="tx1"/>
              </a:solidFill>
              <a:effectLst/>
              <a:latin typeface="+mn-lt"/>
              <a:ea typeface="+mn-ea"/>
              <a:cs typeface="+mn-cs"/>
            </a:endParaRPr>
          </a:p>
          <a:p>
            <a:r>
              <a:rPr lang="en-US" sz="1100" kern="1200" dirty="0" smtClean="0">
                <a:solidFill>
                  <a:schemeClr val="tx1"/>
                </a:solidFill>
                <a:effectLst/>
                <a:latin typeface="+mn-lt"/>
                <a:ea typeface="+mn-ea"/>
                <a:cs typeface="+mn-cs"/>
              </a:rPr>
              <a:t> </a:t>
            </a:r>
            <a:endParaRPr lang="en-GB" sz="11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F34F5F4-BAC1-44A5-ABCD-4AFD64AE0DF0}" type="slidenum">
              <a:rPr lang="en-GB" smtClean="0"/>
              <a:t>10</a:t>
            </a:fld>
            <a:endParaRPr lang="en-GB"/>
          </a:p>
        </p:txBody>
      </p:sp>
    </p:spTree>
    <p:extLst>
      <p:ext uri="{BB962C8B-B14F-4D97-AF65-F5344CB8AC3E}">
        <p14:creationId xmlns:p14="http://schemas.microsoft.com/office/powerpoint/2010/main" val="200741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Australia</a:t>
            </a:r>
            <a:r>
              <a:rPr lang="en-GB" baseline="0" dirty="0" smtClean="0"/>
              <a:t> – only recovered in hidden ways - complex interactions with Family Tax Benefits and rent supplements – counted as income.</a:t>
            </a:r>
          </a:p>
          <a:p>
            <a:r>
              <a:rPr lang="en-GB" baseline="0" dirty="0" smtClean="0"/>
              <a:t>UK – recovered only those who those opt-in to formal CMS (FEES).</a:t>
            </a:r>
          </a:p>
          <a:p>
            <a:pPr marL="0" marR="0" indent="0" algn="l" defTabSz="914292" rtl="0" eaLnBrk="1" fontAlgn="auto" latinLnBrk="0" hangingPunct="1">
              <a:lnSpc>
                <a:spcPct val="100000"/>
              </a:lnSpc>
              <a:spcBef>
                <a:spcPts val="0"/>
              </a:spcBef>
              <a:spcAft>
                <a:spcPts val="0"/>
              </a:spcAft>
              <a:buClrTx/>
              <a:buSzTx/>
              <a:buFontTx/>
              <a:buNone/>
              <a:tabLst/>
              <a:defRPr/>
            </a:pPr>
            <a:r>
              <a:rPr lang="en-GB" baseline="0" dirty="0" smtClean="0"/>
              <a:t>NZ – recovers mostly from low income explicitly – state keeps 100% CS if lone parent in receipt social assistance &amp; Implicitly counted as income in receipt of some cash benefits and rent supp. </a:t>
            </a:r>
          </a:p>
          <a:p>
            <a:r>
              <a:rPr lang="en-GB" baseline="0" dirty="0" smtClean="0"/>
              <a:t>US –WISC – Recovers many ways as possible – holds back 25%, counts as income in calculating other benefits and charges fees.</a:t>
            </a:r>
            <a:endParaRPr lang="en-GB" dirty="0"/>
          </a:p>
        </p:txBody>
      </p:sp>
      <p:sp>
        <p:nvSpPr>
          <p:cNvPr id="4" name="Slide Number Placeholder 3"/>
          <p:cNvSpPr>
            <a:spLocks noGrp="1"/>
          </p:cNvSpPr>
          <p:nvPr>
            <p:ph type="sldNum" sz="quarter" idx="10"/>
          </p:nvPr>
        </p:nvSpPr>
        <p:spPr/>
        <p:txBody>
          <a:bodyPr/>
          <a:lstStyle/>
          <a:p>
            <a:fld id="{EF34F5F4-BAC1-44A5-ABCD-4AFD64AE0DF0}" type="slidenum">
              <a:rPr lang="en-GB" smtClean="0"/>
              <a:t>11</a:t>
            </a:fld>
            <a:endParaRPr lang="en-GB"/>
          </a:p>
        </p:txBody>
      </p:sp>
    </p:spTree>
    <p:extLst>
      <p:ext uri="{BB962C8B-B14F-4D97-AF65-F5344CB8AC3E}">
        <p14:creationId xmlns:p14="http://schemas.microsoft.com/office/powerpoint/2010/main" val="29965006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1388" y="750888"/>
            <a:ext cx="4994275" cy="3749675"/>
          </a:xfrm>
        </p:spPr>
      </p:sp>
      <p:sp>
        <p:nvSpPr>
          <p:cNvPr id="3" name="Notes Placeholder 2"/>
          <p:cNvSpPr>
            <a:spLocks noGrp="1"/>
          </p:cNvSpPr>
          <p:nvPr>
            <p:ph type="body" idx="1"/>
          </p:nvPr>
        </p:nvSpPr>
        <p:spPr/>
        <p:txBody>
          <a:bodyPr/>
          <a:lstStyle/>
          <a:p>
            <a:pPr defTabSz="964418">
              <a:defRPr/>
            </a:pPr>
            <a:r>
              <a:rPr lang="en-GB" dirty="0" smtClean="0"/>
              <a:t>If non</a:t>
            </a:r>
            <a:r>
              <a:rPr lang="en-GB" baseline="0" dirty="0" smtClean="0"/>
              <a:t> resident parent charged fees – effectively being charged for a service to have money taken off them? It would be like paying a fee to have your tax removed from you income. </a:t>
            </a:r>
          </a:p>
        </p:txBody>
      </p:sp>
      <p:sp>
        <p:nvSpPr>
          <p:cNvPr id="4" name="Slide Number Placeholder 3"/>
          <p:cNvSpPr>
            <a:spLocks noGrp="1"/>
          </p:cNvSpPr>
          <p:nvPr>
            <p:ph type="sldNum" sz="quarter" idx="10"/>
          </p:nvPr>
        </p:nvSpPr>
        <p:spPr/>
        <p:txBody>
          <a:bodyPr/>
          <a:lstStyle/>
          <a:p>
            <a:fld id="{EF34F5F4-BAC1-44A5-ABCD-4AFD64AE0DF0}" type="slidenum">
              <a:rPr lang="en-GB" smtClean="0"/>
              <a:t>12</a:t>
            </a:fld>
            <a:endParaRPr lang="en-GB"/>
          </a:p>
        </p:txBody>
      </p:sp>
    </p:spTree>
    <p:extLst>
      <p:ext uri="{BB962C8B-B14F-4D97-AF65-F5344CB8AC3E}">
        <p14:creationId xmlns:p14="http://schemas.microsoft.com/office/powerpoint/2010/main" val="414444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1388" y="750888"/>
            <a:ext cx="4994275" cy="3749675"/>
          </a:xfrm>
        </p:spPr>
      </p:sp>
      <p:sp>
        <p:nvSpPr>
          <p:cNvPr id="3" name="Notes Placeholder 2"/>
          <p:cNvSpPr>
            <a:spLocks noGrp="1"/>
          </p:cNvSpPr>
          <p:nvPr>
            <p:ph type="body" idx="1"/>
          </p:nvPr>
        </p:nvSpPr>
        <p:spPr/>
        <p:txBody>
          <a:bodyPr/>
          <a:lstStyle/>
          <a:p>
            <a:pPr marL="171450" indent="-171450" eaLnBrk="1" hangingPunct="1">
              <a:buFont typeface="Arial" panose="020B0604020202020204" pitchFamily="34" charset="0"/>
              <a:buChar char="•"/>
            </a:pPr>
            <a:r>
              <a:rPr lang="en-GB" altLang="en-US" dirty="0" smtClean="0">
                <a:latin typeface="Arial" panose="020B0604020202020204" pitchFamily="34" charset="0"/>
                <a:cs typeface="Arial" panose="020B0604020202020204" pitchFamily="34" charset="0"/>
              </a:rPr>
              <a:t>Research project</a:t>
            </a:r>
          </a:p>
          <a:p>
            <a:pPr marL="171450" indent="-171450" eaLnBrk="1" hangingPunct="1">
              <a:buFont typeface="Arial" panose="020B0604020202020204" pitchFamily="34" charset="0"/>
              <a:buChar char="•"/>
            </a:pPr>
            <a:r>
              <a:rPr lang="en-GB" altLang="en-US" dirty="0" smtClean="0">
                <a:latin typeface="Arial" panose="020B0604020202020204" pitchFamily="34" charset="0"/>
                <a:cs typeface="Arial" panose="020B0604020202020204" pitchFamily="34" charset="0"/>
              </a:rPr>
              <a:t>Define CS: Amount</a:t>
            </a:r>
            <a:r>
              <a:rPr lang="en-GB" altLang="en-US" baseline="0" dirty="0" smtClean="0">
                <a:latin typeface="Arial" panose="020B0604020202020204" pitchFamily="34" charset="0"/>
                <a:cs typeface="Arial" panose="020B0604020202020204" pitchFamily="34" charset="0"/>
              </a:rPr>
              <a:t> of money owed by separated parents (usually dads) for the upkeep of children post-</a:t>
            </a:r>
            <a:r>
              <a:rPr lang="en-GB" altLang="en-US" baseline="0" dirty="0" err="1" smtClean="0">
                <a:latin typeface="Arial" panose="020B0604020202020204" pitchFamily="34" charset="0"/>
                <a:cs typeface="Arial" panose="020B0604020202020204" pitchFamily="34" charset="0"/>
              </a:rPr>
              <a:t>sep.</a:t>
            </a:r>
            <a:r>
              <a:rPr lang="en-GB" altLang="en-US" baseline="0" dirty="0" smtClean="0">
                <a:latin typeface="Arial" panose="020B0604020202020204" pitchFamily="34" charset="0"/>
                <a:cs typeface="Arial" panose="020B0604020202020204" pitchFamily="34" charset="0"/>
              </a:rPr>
              <a:t> </a:t>
            </a:r>
          </a:p>
          <a:p>
            <a:pPr marL="171450" indent="-171450" eaLnBrk="1" hangingPunct="1">
              <a:buFont typeface="Arial" panose="020B0604020202020204" pitchFamily="34" charset="0"/>
              <a:buChar char="•"/>
            </a:pPr>
            <a:r>
              <a:rPr lang="en-GB" altLang="en-US" baseline="0" dirty="0" smtClean="0">
                <a:latin typeface="Arial" panose="020B0604020202020204" pitchFamily="34" charset="0"/>
                <a:cs typeface="Arial" panose="020B0604020202020204" pitchFamily="34" charset="0"/>
              </a:rPr>
              <a:t>State has a role in most developed countries in upholding this private parental obligation.</a:t>
            </a:r>
          </a:p>
          <a:p>
            <a:pPr marL="171450" indent="-171450" eaLnBrk="1" hangingPunct="1">
              <a:buFont typeface="Arial" panose="020B0604020202020204" pitchFamily="34" charset="0"/>
              <a:buChar char="•"/>
            </a:pPr>
            <a:r>
              <a:rPr lang="en-GB" altLang="en-US" baseline="0" dirty="0" smtClean="0">
                <a:latin typeface="Arial" panose="020B0604020202020204" pitchFamily="34" charset="0"/>
                <a:cs typeface="Arial" panose="020B0604020202020204" pitchFamily="34" charset="0"/>
              </a:rPr>
              <a:t>But at same time the state may have an interest in keeping their costs low – either in terms of minimising costs of running a dedicated CS system and / or in providing social assistance benefits to separated parents – mainly lone mothers. </a:t>
            </a:r>
          </a:p>
          <a:p>
            <a:pPr eaLnBrk="1" hangingPunct="1"/>
            <a:r>
              <a:rPr lang="en-GB" baseline="0" dirty="0" smtClean="0">
                <a:latin typeface="Arial" panose="020B0604020202020204" pitchFamily="34" charset="0"/>
                <a:cs typeface="Arial" panose="020B0604020202020204" pitchFamily="34" charset="0"/>
              </a:rPr>
              <a:t>We wanted to explore this idea of the state mechanisms in recovering their costs.</a:t>
            </a:r>
          </a:p>
          <a:p>
            <a:pPr eaLnBrk="1" hangingPunct="1"/>
            <a:endParaRPr lang="en-GB" baseline="0" dirty="0" smtClean="0">
              <a:latin typeface="Arial" panose="020B0604020202020204" pitchFamily="34" charset="0"/>
              <a:cs typeface="Arial" panose="020B0604020202020204" pitchFamily="34" charset="0"/>
            </a:endParaRPr>
          </a:p>
          <a:p>
            <a:pPr eaLnBrk="1" hangingPunct="1"/>
            <a:r>
              <a:rPr lang="en-GB" baseline="0" dirty="0" smtClean="0">
                <a:latin typeface="Arial" panose="020B0604020202020204" pitchFamily="34" charset="0"/>
                <a:cs typeface="Arial" panose="020B0604020202020204" pitchFamily="34" charset="0"/>
              </a:rPr>
              <a:t>Part 1: looked at lone parent poverty. We explored how much CS poor lone parent families received once you took into account cost recovery mechanisms.</a:t>
            </a:r>
          </a:p>
          <a:p>
            <a:pPr marL="0" marR="0" lvl="0" indent="0" algn="l" defTabSz="914292" rtl="0" eaLnBrk="1" fontAlgn="auto" latinLnBrk="0" hangingPunct="1">
              <a:lnSpc>
                <a:spcPct val="100000"/>
              </a:lnSpc>
              <a:spcBef>
                <a:spcPts val="0"/>
              </a:spcBef>
              <a:spcAft>
                <a:spcPts val="0"/>
              </a:spcAft>
              <a:buClrTx/>
              <a:buSzTx/>
              <a:buFont typeface="+mj-lt"/>
              <a:buNone/>
              <a:tabLst/>
              <a:defRPr/>
            </a:pPr>
            <a:r>
              <a:rPr lang="en-GB" baseline="0" dirty="0" smtClean="0">
                <a:latin typeface="Arial" panose="020B0604020202020204" pitchFamily="34" charset="0"/>
                <a:cs typeface="Arial" panose="020B0604020202020204" pitchFamily="34" charset="0"/>
              </a:rPr>
              <a:t>Combination of these mechanisms produced different outcomes or LP’s across countries. </a:t>
            </a:r>
          </a:p>
          <a:p>
            <a:pPr eaLnBrk="1" hangingPunct="1"/>
            <a:r>
              <a:rPr lang="en-GB" baseline="0" dirty="0" smtClean="0">
                <a:latin typeface="Arial" panose="020B0604020202020204" pitchFamily="34" charset="0"/>
                <a:cs typeface="Arial" panose="020B0604020202020204" pitchFamily="34" charset="0"/>
              </a:rPr>
              <a:t>We found:</a:t>
            </a:r>
          </a:p>
          <a:p>
            <a:pPr marL="228600" indent="-228600" eaLnBrk="1" hangingPunct="1">
              <a:buFont typeface="+mj-lt"/>
              <a:buAutoNum type="arabicPeriod"/>
            </a:pPr>
            <a:r>
              <a:rPr lang="en-GB" baseline="0" dirty="0" smtClean="0">
                <a:latin typeface="Arial" panose="020B0604020202020204" pitchFamily="34" charset="0"/>
                <a:cs typeface="Arial" panose="020B0604020202020204" pitchFamily="34" charset="0"/>
              </a:rPr>
              <a:t>CS could be treated as a </a:t>
            </a:r>
            <a:r>
              <a:rPr lang="en-GB" b="1" baseline="0" dirty="0" smtClean="0">
                <a:latin typeface="Arial" panose="020B0604020202020204" pitchFamily="34" charset="0"/>
                <a:cs typeface="Arial" panose="020B0604020202020204" pitchFamily="34" charset="0"/>
              </a:rPr>
              <a:t>substitute</a:t>
            </a:r>
            <a:r>
              <a:rPr lang="en-GB" baseline="0" dirty="0" smtClean="0">
                <a:latin typeface="Arial" panose="020B0604020202020204" pitchFamily="34" charset="0"/>
                <a:cs typeface="Arial" panose="020B0604020202020204" pitchFamily="34" charset="0"/>
              </a:rPr>
              <a:t> for social assistance benefits – </a:t>
            </a:r>
            <a:r>
              <a:rPr lang="en-GB" baseline="0" dirty="0" err="1" smtClean="0">
                <a:latin typeface="Arial" panose="020B0604020202020204" pitchFamily="34" charset="0"/>
                <a:cs typeface="Arial" panose="020B0604020202020204" pitchFamily="34" charset="0"/>
              </a:rPr>
              <a:t>ie</a:t>
            </a:r>
            <a:r>
              <a:rPr lang="en-GB" baseline="0" dirty="0" smtClean="0">
                <a:latin typeface="Arial" panose="020B0604020202020204" pitchFamily="34" charset="0"/>
                <a:cs typeface="Arial" panose="020B0604020202020204" pitchFamily="34" charset="0"/>
              </a:rPr>
              <a:t>. Multiple or strong cost recovery mechanisms – meaning LP not getting full benefit of CS payments added to their incomes.</a:t>
            </a:r>
          </a:p>
          <a:p>
            <a:pPr marL="228600" indent="-228600" eaLnBrk="1" hangingPunct="1">
              <a:buFont typeface="+mj-lt"/>
              <a:buAutoNum type="arabicPeriod"/>
            </a:pPr>
            <a:r>
              <a:rPr lang="en-GB" baseline="0" dirty="0" smtClean="0">
                <a:latin typeface="Arial" panose="020B0604020202020204" pitchFamily="34" charset="0"/>
                <a:cs typeface="Arial" panose="020B0604020202020204" pitchFamily="34" charset="0"/>
              </a:rPr>
              <a:t>CS could be treated </a:t>
            </a:r>
            <a:r>
              <a:rPr lang="en-GB" b="1" baseline="0" dirty="0" smtClean="0">
                <a:latin typeface="Arial" panose="020B0604020202020204" pitchFamily="34" charset="0"/>
                <a:cs typeface="Arial" panose="020B0604020202020204" pitchFamily="34" charset="0"/>
              </a:rPr>
              <a:t>as complement </a:t>
            </a:r>
            <a:r>
              <a:rPr lang="en-GB" baseline="0" dirty="0" smtClean="0">
                <a:latin typeface="Arial" panose="020B0604020202020204" pitchFamily="34" charset="0"/>
                <a:cs typeface="Arial" panose="020B0604020202020204" pitchFamily="34" charset="0"/>
              </a:rPr>
              <a:t>to LP incomes - i.e. very few or weak mechanisms for recovering costs - meaning LP’s could be better off with CS.</a:t>
            </a:r>
            <a:r>
              <a:rPr lang="en-GB" altLang="en-US" dirty="0" smtClean="0">
                <a:latin typeface="Arial" panose="020B0604020202020204" pitchFamily="34" charset="0"/>
                <a:cs typeface="Arial" panose="020B0604020202020204" pitchFamily="34" charset="0"/>
              </a:rPr>
              <a:t> </a:t>
            </a:r>
            <a:endParaRPr lang="en-GB" baseline="0" dirty="0" smtClean="0">
              <a:latin typeface="Arial" panose="020B0604020202020204" pitchFamily="34" charset="0"/>
              <a:cs typeface="Arial" panose="020B0604020202020204" pitchFamily="34" charset="0"/>
            </a:endParaRPr>
          </a:p>
          <a:p>
            <a:pPr marL="171450" indent="-171450" eaLnBrk="1" hangingPunct="1">
              <a:buFont typeface="Arial" panose="020B0604020202020204" pitchFamily="34" charset="0"/>
              <a:buChar char="•"/>
            </a:pPr>
            <a:endParaRPr lang="en-GB" baseline="0" dirty="0" smtClean="0">
              <a:latin typeface="Arial" panose="020B0604020202020204" pitchFamily="34" charset="0"/>
              <a:cs typeface="Arial" panose="020B0604020202020204" pitchFamily="34" charset="0"/>
            </a:endParaRPr>
          </a:p>
          <a:p>
            <a:pPr eaLnBrk="1" hangingPunct="1">
              <a:buFont typeface="+mj-lt"/>
              <a:buNone/>
            </a:pPr>
            <a:r>
              <a:rPr lang="en-GB" altLang="en-US" dirty="0" smtClean="0">
                <a:latin typeface="Arial" panose="020B0604020202020204" pitchFamily="34" charset="0"/>
                <a:cs typeface="Arial" panose="020B0604020202020204" pitchFamily="34" charset="0"/>
              </a:rPr>
              <a:t>Implications:</a:t>
            </a:r>
          </a:p>
          <a:p>
            <a:pPr eaLnBrk="1" hangingPunct="1">
              <a:buFont typeface="+mj-lt"/>
              <a:buNone/>
            </a:pPr>
            <a:r>
              <a:rPr lang="en-GB" altLang="en-US" dirty="0" smtClean="0">
                <a:latin typeface="Arial" panose="020B0604020202020204" pitchFamily="34" charset="0"/>
                <a:cs typeface="Arial" panose="020B0604020202020204" pitchFamily="34" charset="0"/>
              </a:rPr>
              <a:t>In 1 = attractive to governments seeking to reduce public expenditure and promote private responsibility.</a:t>
            </a:r>
          </a:p>
          <a:p>
            <a:pPr eaLnBrk="1" hangingPunct="1">
              <a:buFont typeface="+mj-lt"/>
              <a:buNone/>
            </a:pPr>
            <a:endParaRPr lang="en-GB" altLang="en-US" dirty="0" smtClean="0">
              <a:latin typeface="Arial" panose="020B0604020202020204" pitchFamily="34" charset="0"/>
              <a:cs typeface="Arial" panose="020B0604020202020204" pitchFamily="34" charset="0"/>
            </a:endParaRPr>
          </a:p>
          <a:p>
            <a:pPr eaLnBrk="1" hangingPunct="1">
              <a:buFont typeface="+mj-lt"/>
              <a:buNone/>
            </a:pPr>
            <a:r>
              <a:rPr lang="en-GB" altLang="en-US" dirty="0" smtClean="0">
                <a:latin typeface="Arial" panose="020B0604020202020204" pitchFamily="34" charset="0"/>
                <a:cs typeface="Arial" panose="020B0604020202020204" pitchFamily="34" charset="0"/>
              </a:rPr>
              <a:t>In 2 = attractive to governments seeking to tackle child poverty </a:t>
            </a:r>
          </a:p>
          <a:p>
            <a:pPr lvl="1" eaLnBrk="1" hangingPunct="1">
              <a:buFont typeface="+mj-lt"/>
              <a:buNone/>
            </a:pPr>
            <a:r>
              <a:rPr lang="en-GB" altLang="en-US" dirty="0" smtClean="0">
                <a:latin typeface="Arial" panose="020B0604020202020204" pitchFamily="34" charset="0"/>
                <a:cs typeface="Arial" panose="020B0604020202020204" pitchFamily="34" charset="0"/>
              </a:rPr>
              <a:t>= attractive to both parents as see their child get the CM money </a:t>
            </a:r>
            <a:endParaRPr lang="en-GB" dirty="0" smtClean="0"/>
          </a:p>
          <a:p>
            <a:pPr marL="171450" indent="-171450" eaLnBrk="1" hangingPunct="1">
              <a:buFont typeface="Arial" panose="020B0604020202020204" pitchFamily="34" charset="0"/>
              <a:buChar char="•"/>
            </a:pPr>
            <a:endParaRPr lang="en-GB" baseline="0" dirty="0" smtClean="0">
              <a:latin typeface="Arial" panose="020B0604020202020204" pitchFamily="34" charset="0"/>
              <a:cs typeface="Arial" panose="020B0604020202020204" pitchFamily="34" charset="0"/>
            </a:endParaRPr>
          </a:p>
          <a:p>
            <a:pPr marL="171450" indent="-171450" eaLnBrk="1" hangingPunct="1">
              <a:buFont typeface="Arial" panose="020B0604020202020204" pitchFamily="34" charset="0"/>
              <a:buChar char="•"/>
            </a:pPr>
            <a:endParaRPr lang="en-GB" baseline="0" dirty="0" smtClean="0">
              <a:latin typeface="Arial" panose="020B0604020202020204" pitchFamily="34" charset="0"/>
              <a:cs typeface="Arial" panose="020B0604020202020204" pitchFamily="34" charset="0"/>
            </a:endParaRPr>
          </a:p>
          <a:p>
            <a:pPr marL="171450" indent="-171450" eaLnBrk="1" hangingPunct="1">
              <a:buFont typeface="Arial" panose="020B0604020202020204" pitchFamily="34" charset="0"/>
              <a:buChar char="•"/>
            </a:pPr>
            <a:endParaRPr lang="en-GB" baseline="0" dirty="0" smtClean="0">
              <a:latin typeface="Arial" panose="020B0604020202020204" pitchFamily="34" charset="0"/>
              <a:cs typeface="Arial" panose="020B0604020202020204" pitchFamily="34" charset="0"/>
            </a:endParaRPr>
          </a:p>
          <a:p>
            <a:pPr marL="0" indent="0" eaLnBrk="1" hangingPunct="1">
              <a:buFont typeface="Arial" panose="020B0604020202020204" pitchFamily="34" charset="0"/>
              <a:buNone/>
            </a:pPr>
            <a:r>
              <a:rPr lang="en-GB" baseline="0" dirty="0" smtClean="0">
                <a:latin typeface="Arial" panose="020B0604020202020204" pitchFamily="34" charset="0"/>
                <a:cs typeface="Arial" panose="020B0604020202020204" pitchFamily="34" charset="0"/>
              </a:rPr>
              <a:t>PART 2: We …..</a:t>
            </a:r>
          </a:p>
          <a:p>
            <a:pPr marL="0" indent="0" eaLnBrk="1" hangingPunct="1">
              <a:buFont typeface="Arial" panose="020B0604020202020204" pitchFamily="34" charset="0"/>
              <a:buNone/>
            </a:pPr>
            <a:endParaRPr lang="en-GB" baseline="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F34F5F4-BAC1-44A5-ABCD-4AFD64AE0DF0}" type="slidenum">
              <a:rPr lang="en-GB" smtClean="0"/>
              <a:t>2</a:t>
            </a:fld>
            <a:endParaRPr lang="en-GB"/>
          </a:p>
        </p:txBody>
      </p:sp>
    </p:spTree>
    <p:extLst>
      <p:ext uri="{BB962C8B-B14F-4D97-AF65-F5344CB8AC3E}">
        <p14:creationId xmlns:p14="http://schemas.microsoft.com/office/powerpoint/2010/main" val="1131841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1388" y="750888"/>
            <a:ext cx="4994275" cy="3749675"/>
          </a:xfrm>
        </p:spPr>
      </p:sp>
      <p:sp>
        <p:nvSpPr>
          <p:cNvPr id="3" name="Notes Placeholder 2"/>
          <p:cNvSpPr>
            <a:spLocks noGrp="1"/>
          </p:cNvSpPr>
          <p:nvPr>
            <p:ph type="body" idx="1"/>
          </p:nvPr>
        </p:nvSpPr>
        <p:spPr/>
        <p:txBody>
          <a:bodyPr/>
          <a:lstStyle/>
          <a:p>
            <a:pPr eaLnBrk="1" hangingPunct="1"/>
            <a:r>
              <a:rPr lang="en-GB" baseline="0" dirty="0" smtClean="0">
                <a:latin typeface="Arial" panose="020B0604020202020204" pitchFamily="34" charset="0"/>
                <a:cs typeface="Arial" panose="020B0604020202020204" pitchFamily="34" charset="0"/>
              </a:rPr>
              <a:t>IN part 2: discussed today  - we want to explore the perspective of the state – the idea of the state making some gains by recovering their own costs.</a:t>
            </a:r>
          </a:p>
          <a:p>
            <a:pPr eaLnBrk="1" hangingPunct="1"/>
            <a:endParaRPr lang="en-GB" baseline="0" dirty="0" smtClean="0">
              <a:latin typeface="Arial" panose="020B0604020202020204" pitchFamily="34" charset="0"/>
              <a:cs typeface="Arial" panose="020B0604020202020204" pitchFamily="34" charset="0"/>
            </a:endParaRPr>
          </a:p>
          <a:p>
            <a:pPr eaLnBrk="1" hangingPunct="1"/>
            <a:r>
              <a:rPr lang="en-GB" baseline="0" dirty="0" smtClean="0">
                <a:latin typeface="Arial" panose="020B0604020202020204" pitchFamily="34" charset="0"/>
                <a:cs typeface="Arial" panose="020B0604020202020204" pitchFamily="34" charset="0"/>
              </a:rPr>
              <a:t>In our earlier analysis, we found different types of cost recovery mechanisms:</a:t>
            </a:r>
          </a:p>
          <a:p>
            <a:pPr marL="685746" marR="0" lvl="1" indent="-228600" algn="l" defTabSz="914292" rtl="0" eaLnBrk="1" fontAlgn="auto" latinLnBrk="0" hangingPunct="1">
              <a:lnSpc>
                <a:spcPct val="100000"/>
              </a:lnSpc>
              <a:spcBef>
                <a:spcPts val="0"/>
              </a:spcBef>
              <a:spcAft>
                <a:spcPts val="0"/>
              </a:spcAft>
              <a:buClrTx/>
              <a:buSzTx/>
              <a:buFont typeface="+mj-lt"/>
              <a:buAutoNum type="arabicPeriod"/>
              <a:tabLst/>
              <a:defRPr/>
            </a:pPr>
            <a:r>
              <a:rPr lang="en-GB" baseline="0" dirty="0" smtClean="0">
                <a:latin typeface="Arial" panose="020B0604020202020204" pitchFamily="34" charset="0"/>
                <a:cs typeface="Arial" panose="020B0604020202020204" pitchFamily="34" charset="0"/>
              </a:rPr>
              <a:t>EXPLICIT mechanisms = The state held back some or all of the CS paid. Passing through less CS to the LP than was paid by the other parent. </a:t>
            </a:r>
          </a:p>
          <a:p>
            <a:pPr marL="685746" marR="0" lvl="1" indent="-228600" algn="l" defTabSz="914292" rtl="0" eaLnBrk="1" fontAlgn="auto" latinLnBrk="0" hangingPunct="1">
              <a:lnSpc>
                <a:spcPct val="100000"/>
              </a:lnSpc>
              <a:spcBef>
                <a:spcPts val="0"/>
              </a:spcBef>
              <a:spcAft>
                <a:spcPts val="0"/>
              </a:spcAft>
              <a:buClrTx/>
              <a:buSzTx/>
              <a:buFont typeface="+mj-lt"/>
              <a:buAutoNum type="arabicPeriod"/>
              <a:tabLst/>
              <a:defRPr/>
            </a:pPr>
            <a:r>
              <a:rPr lang="en-GB" baseline="0" dirty="0" smtClean="0">
                <a:latin typeface="Arial" panose="020B0604020202020204" pitchFamily="34" charset="0"/>
                <a:cs typeface="Arial" panose="020B0604020202020204" pitchFamily="34" charset="0"/>
              </a:rPr>
              <a:t>IMPLICIT mechanisms = more complex. The state does not disregard CS monies. Rather any CS money that is paid by the parent and passed through by the state is counted as income and reduces amounts of other social assistance benefits. </a:t>
            </a:r>
          </a:p>
          <a:p>
            <a:pPr marL="685746" marR="0" lvl="1" indent="-228600" algn="l" defTabSz="914292" rtl="0" eaLnBrk="1" fontAlgn="auto" latinLnBrk="0" hangingPunct="1">
              <a:lnSpc>
                <a:spcPct val="100000"/>
              </a:lnSpc>
              <a:spcBef>
                <a:spcPts val="0"/>
              </a:spcBef>
              <a:spcAft>
                <a:spcPts val="0"/>
              </a:spcAft>
              <a:buClrTx/>
              <a:buSzTx/>
              <a:buFont typeface="+mj-lt"/>
              <a:buAutoNum type="arabicPeriod"/>
              <a:tabLst/>
              <a:defRPr/>
            </a:pPr>
            <a:endParaRPr lang="en-GB" baseline="0" dirty="0" smtClean="0">
              <a:latin typeface="Arial" panose="020B0604020202020204" pitchFamily="34" charset="0"/>
              <a:cs typeface="Arial" panose="020B0604020202020204" pitchFamily="34" charset="0"/>
            </a:endParaRPr>
          </a:p>
          <a:p>
            <a:pPr marL="0" marR="0" lvl="0" indent="0" algn="l" defTabSz="914292" rtl="0" eaLnBrk="1" fontAlgn="auto" latinLnBrk="0" hangingPunct="1">
              <a:lnSpc>
                <a:spcPct val="100000"/>
              </a:lnSpc>
              <a:spcBef>
                <a:spcPts val="0"/>
              </a:spcBef>
              <a:spcAft>
                <a:spcPts val="0"/>
              </a:spcAft>
              <a:buClrTx/>
              <a:buSzTx/>
              <a:buFont typeface="+mj-lt"/>
              <a:buNone/>
              <a:tabLst/>
              <a:defRPr/>
            </a:pPr>
            <a:r>
              <a:rPr lang="en-GB" baseline="0" dirty="0" smtClean="0">
                <a:latin typeface="Arial" panose="020B0604020202020204" pitchFamily="34" charset="0"/>
                <a:cs typeface="Arial" panose="020B0604020202020204" pitchFamily="34" charset="0"/>
              </a:rPr>
              <a:t>In this analysis we will look at these 2 mechanisms – and another mechanism not explored previously:</a:t>
            </a:r>
          </a:p>
          <a:p>
            <a:pPr marL="457146" marR="0" lvl="1" indent="0" algn="l" defTabSz="914292" rtl="0" eaLnBrk="1" fontAlgn="auto" latinLnBrk="0" hangingPunct="1">
              <a:lnSpc>
                <a:spcPct val="100000"/>
              </a:lnSpc>
              <a:spcBef>
                <a:spcPts val="0"/>
              </a:spcBef>
              <a:spcAft>
                <a:spcPts val="0"/>
              </a:spcAft>
              <a:buClrTx/>
              <a:buSzTx/>
              <a:buFontTx/>
              <a:buNone/>
              <a:tabLst/>
              <a:defRPr/>
            </a:pPr>
            <a:r>
              <a:rPr lang="en-GB" baseline="0" dirty="0" smtClean="0">
                <a:latin typeface="Arial" panose="020B0604020202020204" pitchFamily="34" charset="0"/>
                <a:cs typeface="Arial" panose="020B0604020202020204" pitchFamily="34" charset="0"/>
              </a:rPr>
              <a:t>3. FEES – which are a charge to use the formal CS system.</a:t>
            </a:r>
          </a:p>
          <a:p>
            <a:pPr marL="171450" indent="-171450" eaLnBrk="1" hangingPunct="1">
              <a:buFont typeface="Arial" panose="020B0604020202020204" pitchFamily="34" charset="0"/>
              <a:buChar char="•"/>
            </a:pPr>
            <a:endParaRPr lang="en-GB" baseline="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F34F5F4-BAC1-44A5-ABCD-4AFD64AE0DF0}" type="slidenum">
              <a:rPr lang="en-GB" smtClean="0"/>
              <a:t>3</a:t>
            </a:fld>
            <a:endParaRPr lang="en-GB"/>
          </a:p>
        </p:txBody>
      </p:sp>
    </p:spTree>
    <p:extLst>
      <p:ext uri="{BB962C8B-B14F-4D97-AF65-F5344CB8AC3E}">
        <p14:creationId xmlns:p14="http://schemas.microsoft.com/office/powerpoint/2010/main" val="1131841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1388" y="750888"/>
            <a:ext cx="4994275" cy="3749675"/>
          </a:xfrm>
        </p:spPr>
      </p:sp>
      <p:sp>
        <p:nvSpPr>
          <p:cNvPr id="3" name="Notes Placeholder 2"/>
          <p:cNvSpPr>
            <a:spLocks noGrp="1"/>
          </p:cNvSpPr>
          <p:nvPr>
            <p:ph type="body" idx="1"/>
          </p:nvPr>
        </p:nvSpPr>
        <p:spPr/>
        <p:txBody>
          <a:bodyPr/>
          <a:lstStyle/>
          <a:p>
            <a:pPr lvl="1" eaLnBrk="1" hangingPunct="1">
              <a:buFont typeface="+mj-lt"/>
              <a:buNone/>
            </a:pPr>
            <a:endParaRPr lang="en-GB" dirty="0"/>
          </a:p>
        </p:txBody>
      </p:sp>
      <p:sp>
        <p:nvSpPr>
          <p:cNvPr id="4" name="Slide Number Placeholder 3"/>
          <p:cNvSpPr>
            <a:spLocks noGrp="1"/>
          </p:cNvSpPr>
          <p:nvPr>
            <p:ph type="sldNum" sz="quarter" idx="10"/>
          </p:nvPr>
        </p:nvSpPr>
        <p:spPr/>
        <p:txBody>
          <a:bodyPr/>
          <a:lstStyle/>
          <a:p>
            <a:fld id="{EF34F5F4-BAC1-44A5-ABCD-4AFD64AE0DF0}" type="slidenum">
              <a:rPr lang="en-GB" smtClean="0"/>
              <a:t>4</a:t>
            </a:fld>
            <a:endParaRPr lang="en-GB"/>
          </a:p>
        </p:txBody>
      </p:sp>
    </p:spTree>
    <p:extLst>
      <p:ext uri="{BB962C8B-B14F-4D97-AF65-F5344CB8AC3E}">
        <p14:creationId xmlns:p14="http://schemas.microsoft.com/office/powerpoint/2010/main" val="11318412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1388" y="750888"/>
            <a:ext cx="4994275" cy="3749675"/>
          </a:xfrm>
        </p:spPr>
      </p:sp>
      <p:sp>
        <p:nvSpPr>
          <p:cNvPr id="3" name="Notes Placeholder 2"/>
          <p:cNvSpPr>
            <a:spLocks noGrp="1"/>
          </p:cNvSpPr>
          <p:nvPr>
            <p:ph type="body" idx="1"/>
          </p:nvPr>
        </p:nvSpPr>
        <p:spPr/>
        <p:txBody>
          <a:bodyPr/>
          <a:lstStyle/>
          <a:p>
            <a:pPr eaLnBrk="1" hangingPunct="1"/>
            <a:r>
              <a:rPr lang="en-GB" altLang="en-US" dirty="0" smtClean="0">
                <a:latin typeface="Arial" panose="020B0604020202020204" pitchFamily="34" charset="0"/>
                <a:cs typeface="Arial" panose="020B0604020202020204" pitchFamily="34" charset="0"/>
              </a:rPr>
              <a:t>Child Maintenance Regimes similar policy drivers:</a:t>
            </a:r>
          </a:p>
          <a:p>
            <a:pPr eaLnBrk="1" hangingPunct="1"/>
            <a:r>
              <a:rPr lang="en-GB" altLang="en-US" dirty="0" smtClean="0">
                <a:latin typeface="Arial" panose="020B0604020202020204" pitchFamily="34" charset="0"/>
                <a:cs typeface="Arial" panose="020B0604020202020204" pitchFamily="34" charset="0"/>
              </a:rPr>
              <a:t>Concerns about costs resulting from demographic change – increase in lone parent families.</a:t>
            </a:r>
          </a:p>
          <a:p>
            <a:pPr eaLnBrk="1" hangingPunct="1"/>
            <a:r>
              <a:rPr lang="en-GB" altLang="en-US" dirty="0" smtClean="0">
                <a:latin typeface="Arial" panose="020B0604020202020204" pitchFamily="34" charset="0"/>
                <a:cs typeface="Arial" panose="020B0604020202020204" pitchFamily="34" charset="0"/>
              </a:rPr>
              <a:t>But also about costs of supporting LP’s and the fact that NRP’s expected to pay something – but not doing so. </a:t>
            </a:r>
          </a:p>
          <a:p>
            <a:pPr eaLnBrk="1" hangingPunct="1"/>
            <a:endParaRPr lang="en-GB" altLang="en-US" dirty="0" smtClean="0">
              <a:latin typeface="Arial" panose="020B0604020202020204" pitchFamily="34" charset="0"/>
              <a:cs typeface="Arial" panose="020B0604020202020204" pitchFamily="34" charset="0"/>
            </a:endParaRPr>
          </a:p>
          <a:p>
            <a:pPr eaLnBrk="1" hangingPunct="1"/>
            <a:r>
              <a:rPr lang="en-GB" altLang="en-US" dirty="0" smtClean="0">
                <a:latin typeface="Arial" panose="020B0604020202020204" pitchFamily="34" charset="0"/>
                <a:cs typeface="Arial" panose="020B0604020202020204" pitchFamily="34" charset="0"/>
              </a:rPr>
              <a:t>CM Regimes types:</a:t>
            </a:r>
          </a:p>
          <a:p>
            <a:pPr eaLnBrk="1" hangingPunct="1"/>
            <a:r>
              <a:rPr lang="en-GB" altLang="en-US" dirty="0" smtClean="0">
                <a:latin typeface="Arial" panose="020B0604020202020204" pitchFamily="34" charset="0"/>
                <a:cs typeface="Arial" panose="020B0604020202020204" pitchFamily="34" charset="0"/>
              </a:rPr>
              <a:t>All standardised agency systems use formulae/ rules rather than judicial decision making</a:t>
            </a:r>
          </a:p>
          <a:p>
            <a:pPr eaLnBrk="1" hangingPunct="1"/>
            <a:r>
              <a:rPr lang="en-GB" altLang="en-US" dirty="0" smtClean="0">
                <a:latin typeface="Arial" panose="020B0604020202020204" pitchFamily="34" charset="0"/>
                <a:cs typeface="Arial" panose="020B0604020202020204" pitchFamily="34" charset="0"/>
              </a:rPr>
              <a:t>UK – was CSA – now known as statutory </a:t>
            </a:r>
            <a:r>
              <a:rPr lang="en-GB" altLang="en-US" b="1" dirty="0" smtClean="0">
                <a:latin typeface="Arial" panose="020B0604020202020204" pitchFamily="34" charset="0"/>
                <a:cs typeface="Arial" panose="020B0604020202020204" pitchFamily="34" charset="0"/>
              </a:rPr>
              <a:t>Child Maintenance Service (CMS) </a:t>
            </a:r>
          </a:p>
          <a:p>
            <a:pPr eaLnBrk="1" hangingPunct="1"/>
            <a:r>
              <a:rPr lang="en-GB" altLang="en-US" dirty="0" smtClean="0">
                <a:latin typeface="Arial" panose="020B0604020202020204" pitchFamily="34" charset="0"/>
                <a:cs typeface="Arial" panose="020B0604020202020204" pitchFamily="34" charset="0"/>
              </a:rPr>
              <a:t>Australia – was CSA – now known as </a:t>
            </a:r>
            <a:r>
              <a:rPr lang="en-GB" altLang="en-US" b="1" dirty="0" smtClean="0">
                <a:latin typeface="Arial" panose="020B0604020202020204" pitchFamily="34" charset="0"/>
                <a:cs typeface="Arial" panose="020B0604020202020204" pitchFamily="34" charset="0"/>
              </a:rPr>
              <a:t>Dept. of Human Services – Child Support (DHS-CS)</a:t>
            </a:r>
          </a:p>
          <a:p>
            <a:pPr eaLnBrk="1" hangingPunct="1"/>
            <a:r>
              <a:rPr lang="en-GB" altLang="en-US" dirty="0" smtClean="0">
                <a:latin typeface="Arial" panose="020B0604020202020204" pitchFamily="34" charset="0"/>
                <a:cs typeface="Arial" panose="020B0604020202020204" pitchFamily="34" charset="0"/>
              </a:rPr>
              <a:t>NZ – </a:t>
            </a:r>
            <a:r>
              <a:rPr lang="en-GB" altLang="en-US" b="1" dirty="0" smtClean="0">
                <a:latin typeface="Arial" panose="020B0604020202020204" pitchFamily="34" charset="0"/>
                <a:cs typeface="Arial" panose="020B0604020202020204" pitchFamily="34" charset="0"/>
              </a:rPr>
              <a:t>Inland Revenue </a:t>
            </a:r>
            <a:r>
              <a:rPr lang="en-GB" altLang="en-US" dirty="0" smtClean="0">
                <a:latin typeface="Arial" panose="020B0604020202020204" pitchFamily="34" charset="0"/>
                <a:cs typeface="Arial" panose="020B0604020202020204" pitchFamily="34" charset="0"/>
              </a:rPr>
              <a:t>administers it.</a:t>
            </a:r>
          </a:p>
          <a:p>
            <a:pPr eaLnBrk="1" hangingPunct="1"/>
            <a:r>
              <a:rPr lang="en-GB" altLang="en-US" dirty="0" smtClean="0">
                <a:latin typeface="Arial" panose="020B0604020202020204" pitchFamily="34" charset="0"/>
                <a:cs typeface="Arial" panose="020B0604020202020204" pitchFamily="34" charset="0"/>
              </a:rPr>
              <a:t>US (Wisconsin) Hybrid  - </a:t>
            </a:r>
            <a:r>
              <a:rPr lang="en-GB" altLang="en-US" b="1" dirty="0" smtClean="0">
                <a:latin typeface="Arial" panose="020B0604020202020204" pitchFamily="34" charset="0"/>
                <a:cs typeface="Arial" panose="020B0604020202020204" pitchFamily="34" charset="0"/>
              </a:rPr>
              <a:t>CSA and Court</a:t>
            </a:r>
            <a:r>
              <a:rPr lang="en-GB" altLang="en-US" dirty="0" smtClean="0">
                <a:latin typeface="Arial" panose="020B0604020202020204" pitchFamily="34" charset="0"/>
                <a:cs typeface="Arial" panose="020B0604020202020204" pitchFamily="34" charset="0"/>
              </a:rPr>
              <a:t>s can set orders. </a:t>
            </a:r>
          </a:p>
          <a:p>
            <a:pPr lvl="1" eaLnBrk="1" hangingPunct="1">
              <a:buFont typeface="+mj-lt"/>
              <a:buNone/>
            </a:pPr>
            <a:endParaRPr lang="en-GB" dirty="0"/>
          </a:p>
        </p:txBody>
      </p:sp>
      <p:sp>
        <p:nvSpPr>
          <p:cNvPr id="4" name="Slide Number Placeholder 3"/>
          <p:cNvSpPr>
            <a:spLocks noGrp="1"/>
          </p:cNvSpPr>
          <p:nvPr>
            <p:ph type="sldNum" sz="quarter" idx="10"/>
          </p:nvPr>
        </p:nvSpPr>
        <p:spPr/>
        <p:txBody>
          <a:bodyPr/>
          <a:lstStyle/>
          <a:p>
            <a:fld id="{EF34F5F4-BAC1-44A5-ABCD-4AFD64AE0DF0}" type="slidenum">
              <a:rPr lang="en-GB" smtClean="0"/>
              <a:t>5</a:t>
            </a:fld>
            <a:endParaRPr lang="en-GB"/>
          </a:p>
        </p:txBody>
      </p:sp>
    </p:spTree>
    <p:extLst>
      <p:ext uri="{BB962C8B-B14F-4D97-AF65-F5344CB8AC3E}">
        <p14:creationId xmlns:p14="http://schemas.microsoft.com/office/powerpoint/2010/main" val="1131841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1388" y="750888"/>
            <a:ext cx="4994275" cy="3749675"/>
          </a:xfrm>
        </p:spPr>
      </p:sp>
      <p:sp>
        <p:nvSpPr>
          <p:cNvPr id="3" name="Notes Placeholder 2"/>
          <p:cNvSpPr>
            <a:spLocks noGrp="1"/>
          </p:cNvSpPr>
          <p:nvPr>
            <p:ph type="body" idx="1"/>
          </p:nvPr>
        </p:nvSpPr>
        <p:spPr/>
        <p:txBody>
          <a:bodyPr/>
          <a:lstStyle/>
          <a:p>
            <a:pPr>
              <a:defRPr/>
            </a:pPr>
            <a:r>
              <a:rPr lang="en-GB" dirty="0" smtClean="0"/>
              <a:t>Vignette good technique look in detail at a few cases rather than a broad range of cases. Helps standardise context for cross country comparison.</a:t>
            </a:r>
          </a:p>
          <a:p>
            <a:pPr>
              <a:defRPr/>
            </a:pPr>
            <a:r>
              <a:rPr lang="en-GB" dirty="0" smtClean="0"/>
              <a:t>3 purposes use this vignette: </a:t>
            </a:r>
          </a:p>
          <a:p>
            <a:pPr marL="230680" indent="-230680">
              <a:buFontTx/>
              <a:buAutoNum type="alphaLcParenR"/>
              <a:defRPr/>
            </a:pPr>
            <a:r>
              <a:rPr lang="en-GB" dirty="0" smtClean="0"/>
              <a:t>Explore </a:t>
            </a:r>
            <a:r>
              <a:rPr lang="en-GB" b="1" dirty="0" smtClean="0"/>
              <a:t>how much state passes</a:t>
            </a:r>
            <a:r>
              <a:rPr lang="en-GB" b="1" baseline="0" dirty="0" smtClean="0"/>
              <a:t> through to </a:t>
            </a:r>
            <a:r>
              <a:rPr lang="en-GB" dirty="0" smtClean="0"/>
              <a:t>low income cases – lone parent one child.</a:t>
            </a:r>
          </a:p>
          <a:p>
            <a:pPr marL="230680" indent="-230680">
              <a:buFontTx/>
              <a:buAutoNum type="alphaLcParenR"/>
              <a:defRPr/>
            </a:pPr>
            <a:r>
              <a:rPr lang="en-GB" dirty="0" smtClean="0"/>
              <a:t>Explore </a:t>
            </a:r>
            <a:r>
              <a:rPr lang="en-GB" b="1" dirty="0" smtClean="0"/>
              <a:t>what happens in interactions with Social assistance benefits – </a:t>
            </a:r>
            <a:r>
              <a:rPr lang="en-GB" b="0" dirty="0" smtClean="0"/>
              <a:t>how much is clawed back by the state (if it is paid</a:t>
            </a:r>
            <a:r>
              <a:rPr lang="en-GB" b="0" baseline="0" dirty="0" smtClean="0"/>
              <a:t> by other parent).</a:t>
            </a:r>
          </a:p>
          <a:p>
            <a:pPr marL="230680" indent="-230680">
              <a:buFontTx/>
              <a:buAutoNum type="alphaLcParenR"/>
              <a:defRPr/>
            </a:pPr>
            <a:r>
              <a:rPr lang="en-GB" b="0" baseline="0" dirty="0" smtClean="0"/>
              <a:t>Explore – fees – who is charged (Mary or Paul), how much is charged, and how much does it impact on CS payments and therefore what is its value to the state. </a:t>
            </a:r>
            <a:endParaRPr lang="en-GB" dirty="0" smtClean="0"/>
          </a:p>
          <a:p>
            <a:endParaRPr lang="en-GB" dirty="0"/>
          </a:p>
        </p:txBody>
      </p:sp>
      <p:sp>
        <p:nvSpPr>
          <p:cNvPr id="4" name="Slide Number Placeholder 3"/>
          <p:cNvSpPr>
            <a:spLocks noGrp="1"/>
          </p:cNvSpPr>
          <p:nvPr>
            <p:ph type="sldNum" sz="quarter" idx="10"/>
          </p:nvPr>
        </p:nvSpPr>
        <p:spPr/>
        <p:txBody>
          <a:bodyPr/>
          <a:lstStyle/>
          <a:p>
            <a:fld id="{EF34F5F4-BAC1-44A5-ABCD-4AFD64AE0DF0}" type="slidenum">
              <a:rPr lang="en-GB" smtClean="0"/>
              <a:t>6</a:t>
            </a:fld>
            <a:endParaRPr lang="en-GB"/>
          </a:p>
        </p:txBody>
      </p:sp>
    </p:spTree>
    <p:extLst>
      <p:ext uri="{BB962C8B-B14F-4D97-AF65-F5344CB8AC3E}">
        <p14:creationId xmlns:p14="http://schemas.microsoft.com/office/powerpoint/2010/main" val="1069338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1388" y="750888"/>
            <a:ext cx="4994275" cy="3749675"/>
          </a:xfrm>
        </p:spPr>
      </p:sp>
      <p:sp>
        <p:nvSpPr>
          <p:cNvPr id="3" name="Notes Placeholder 2"/>
          <p:cNvSpPr>
            <a:spLocks noGrp="1"/>
          </p:cNvSpPr>
          <p:nvPr>
            <p:ph type="body" idx="1"/>
          </p:nvPr>
        </p:nvSpPr>
        <p:spPr/>
        <p:txBody>
          <a:bodyPr/>
          <a:lstStyle/>
          <a:p>
            <a:r>
              <a:rPr lang="en-GB" altLang="en-US" dirty="0" smtClean="0">
                <a:latin typeface="Arial" panose="020B0604020202020204" pitchFamily="34" charset="0"/>
                <a:cs typeface="Arial" panose="020B0604020202020204" pitchFamily="34" charset="0"/>
              </a:rPr>
              <a:t>This Vignette is Ms Mary a single parent with one child under 5 years. </a:t>
            </a:r>
          </a:p>
          <a:p>
            <a:r>
              <a:rPr lang="en-GB" altLang="en-US" dirty="0" smtClean="0">
                <a:latin typeface="Arial" panose="020B0604020202020204" pitchFamily="34" charset="0"/>
                <a:cs typeface="Arial" panose="020B0604020202020204" pitchFamily="34" charset="0"/>
              </a:rPr>
              <a:t>Paul is her ex partner, they never lived together or were married, though Paul is involved in his child’s life. </a:t>
            </a:r>
          </a:p>
          <a:p>
            <a:r>
              <a:rPr lang="en-GB" altLang="en-US" dirty="0" smtClean="0">
                <a:latin typeface="Arial" panose="020B0604020202020204" pitchFamily="34" charset="0"/>
                <a:cs typeface="Arial" panose="020B0604020202020204" pitchFamily="34" charset="0"/>
              </a:rPr>
              <a:t>We assume both live in private rent (). </a:t>
            </a:r>
          </a:p>
          <a:p>
            <a:endParaRPr lang="en-GB" dirty="0"/>
          </a:p>
        </p:txBody>
      </p:sp>
      <p:sp>
        <p:nvSpPr>
          <p:cNvPr id="4" name="Slide Number Placeholder 3"/>
          <p:cNvSpPr>
            <a:spLocks noGrp="1"/>
          </p:cNvSpPr>
          <p:nvPr>
            <p:ph type="sldNum" sz="quarter" idx="10"/>
          </p:nvPr>
        </p:nvSpPr>
        <p:spPr/>
        <p:txBody>
          <a:bodyPr/>
          <a:lstStyle/>
          <a:p>
            <a:fld id="{EF34F5F4-BAC1-44A5-ABCD-4AFD64AE0DF0}" type="slidenum">
              <a:rPr lang="en-GB" smtClean="0"/>
              <a:t>7</a:t>
            </a:fld>
            <a:endParaRPr lang="en-GB"/>
          </a:p>
        </p:txBody>
      </p:sp>
    </p:spTree>
    <p:extLst>
      <p:ext uri="{BB962C8B-B14F-4D97-AF65-F5344CB8AC3E}">
        <p14:creationId xmlns:p14="http://schemas.microsoft.com/office/powerpoint/2010/main" val="10693382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latin typeface="Arial" panose="020B0604020202020204" pitchFamily="34" charset="0"/>
              <a:cs typeface="Arial" panose="020B0604020202020204" pitchFamily="34" charset="0"/>
            </a:endParaRPr>
          </a:p>
          <a:p>
            <a:r>
              <a:rPr lang="en-GB" altLang="en-US" dirty="0" smtClean="0">
                <a:latin typeface="Arial" panose="020B0604020202020204" pitchFamily="34" charset="0"/>
                <a:cs typeface="Arial" panose="020B0604020202020204" pitchFamily="34" charset="0"/>
              </a:rPr>
              <a:t>What is rationale between A and B?</a:t>
            </a:r>
          </a:p>
          <a:p>
            <a:r>
              <a:rPr lang="en-GB" altLang="en-US" dirty="0" smtClean="0">
                <a:latin typeface="Arial" panose="020B0604020202020204" pitchFamily="34" charset="0"/>
                <a:cs typeface="Arial" panose="020B0604020202020204" pitchFamily="34" charset="0"/>
              </a:rPr>
              <a:t>One to test even if unemployed what CM would be expected to be paid? – Some countries set a minimum amount.</a:t>
            </a:r>
          </a:p>
          <a:p>
            <a:r>
              <a:rPr lang="en-GB" altLang="en-US" dirty="0" smtClean="0">
                <a:latin typeface="Arial" panose="020B0604020202020204" pitchFamily="34" charset="0"/>
                <a:cs typeface="Arial" panose="020B0604020202020204" pitchFamily="34" charset="0"/>
              </a:rPr>
              <a:t>Also as a baseline</a:t>
            </a:r>
            <a:r>
              <a:rPr lang="en-GB" altLang="en-US" baseline="0" dirty="0" smtClean="0">
                <a:latin typeface="Arial" panose="020B0604020202020204" pitchFamily="34" charset="0"/>
                <a:cs typeface="Arial" panose="020B0604020202020204" pitchFamily="34" charset="0"/>
              </a:rPr>
              <a:t> </a:t>
            </a:r>
            <a:r>
              <a:rPr lang="en-GB" altLang="en-US" dirty="0" smtClean="0">
                <a:latin typeface="Arial" panose="020B0604020202020204" pitchFamily="34" charset="0"/>
                <a:cs typeface="Arial" panose="020B0604020202020204" pitchFamily="34" charset="0"/>
              </a:rPr>
              <a:t>to see what happens to Ms Mary’s income if gets CM.</a:t>
            </a:r>
          </a:p>
          <a:p>
            <a:endParaRPr lang="en-GB" altLang="en-US" dirty="0" smtClean="0">
              <a:latin typeface="Arial" panose="020B0604020202020204" pitchFamily="34" charset="0"/>
              <a:cs typeface="Arial" panose="020B0604020202020204" pitchFamily="34" charset="0"/>
            </a:endParaRPr>
          </a:p>
          <a:p>
            <a:endParaRPr lang="en-GB" altLang="en-US" dirty="0" smtClean="0">
              <a:latin typeface="Arial" panose="020B0604020202020204" pitchFamily="34" charset="0"/>
              <a:cs typeface="Arial" panose="020B0604020202020204" pitchFamily="34" charset="0"/>
            </a:endParaRPr>
          </a:p>
          <a:p>
            <a:r>
              <a:rPr lang="en-GB" altLang="en-US" dirty="0" smtClean="0">
                <a:latin typeface="Arial" panose="020B0604020202020204" pitchFamily="34" charset="0"/>
                <a:cs typeface="Arial" panose="020B0604020202020204" pitchFamily="34" charset="0"/>
              </a:rPr>
              <a:t>Table 2: Standardized Earnings and Housing Expenditures </a:t>
            </a:r>
          </a:p>
          <a:p>
            <a:r>
              <a:rPr lang="en-GB" altLang="en-US" dirty="0" smtClean="0">
                <a:latin typeface="Arial" panose="020B0604020202020204" pitchFamily="34" charset="0"/>
                <a:cs typeface="Arial" panose="020B0604020202020204" pitchFamily="34" charset="0"/>
              </a:rPr>
              <a:t>			Australia		New Zealand		United Kingdom	United States</a:t>
            </a:r>
          </a:p>
          <a:p>
            <a:r>
              <a:rPr lang="en-GB" altLang="en-US" dirty="0" smtClean="0">
                <a:latin typeface="Arial" panose="020B0604020202020204" pitchFamily="34" charset="0"/>
                <a:cs typeface="Arial" panose="020B0604020202020204" pitchFamily="34" charset="0"/>
              </a:rPr>
              <a:t>Median Full-Time Male Earnings 	79,664 (52,605)	52,832 (36,081)	29,251 (39,875)	47,316 (47,316)</a:t>
            </a:r>
          </a:p>
          <a:p>
            <a:r>
              <a:rPr lang="en-GB" altLang="en-US" dirty="0" smtClean="0">
                <a:latin typeface="Arial" panose="020B0604020202020204" pitchFamily="34" charset="0"/>
                <a:cs typeface="Arial" panose="020B0604020202020204" pitchFamily="34" charset="0"/>
              </a:rPr>
              <a:t>Median Part-Time Female Earnings 	29,245 (19,312)	17,680 (12,075)	8694 (11,852)	14,148 (14,148)</a:t>
            </a:r>
          </a:p>
          <a:p>
            <a:r>
              <a:rPr lang="en-GB" altLang="en-US" dirty="0" smtClean="0">
                <a:latin typeface="Arial" panose="020B0604020202020204" pitchFamily="34" charset="0"/>
                <a:cs typeface="Arial" panose="020B0604020202020204" pitchFamily="34" charset="0"/>
              </a:rPr>
              <a:t>Annual Housing 		13936 (9203)		14560 (9944)		8316 (11336)		9744 (9744)</a:t>
            </a:r>
          </a:p>
          <a:p>
            <a:endParaRPr lang="en-GB" altLang="en-US" dirty="0" smtClean="0">
              <a:latin typeface="Arial" panose="020B0604020202020204" pitchFamily="34" charset="0"/>
              <a:cs typeface="Arial" panose="020B0604020202020204" pitchFamily="34" charset="0"/>
            </a:endParaRPr>
          </a:p>
          <a:p>
            <a:r>
              <a:rPr lang="en-GB" altLang="en-US" dirty="0" smtClean="0">
                <a:latin typeface="Arial" panose="020B0604020202020204" pitchFamily="34" charset="0"/>
                <a:cs typeface="Arial" panose="020B0604020202020204" pitchFamily="34" charset="0"/>
              </a:rPr>
              <a:t>Notes:  The first figure in each cell is in each country’s own currency; figures in parentheses are in PPP-adjusted US dollars.</a:t>
            </a:r>
          </a:p>
          <a:p>
            <a:endParaRPr lang="en-GB" altLang="en-US" dirty="0" smtClean="0">
              <a:latin typeface="Arial" panose="020B0604020202020204" pitchFamily="34" charset="0"/>
              <a:cs typeface="Arial" panose="020B0604020202020204" pitchFamily="34" charset="0"/>
            </a:endParaRPr>
          </a:p>
        </p:txBody>
      </p:sp>
      <p:sp>
        <p:nvSpPr>
          <p:cNvPr id="3072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panose="020B0604020202020204" pitchFamily="34" charset="0"/>
                <a:cs typeface="Arial" panose="020B0604020202020204" pitchFamily="34" charset="0"/>
              </a:defRPr>
            </a:lvl1pPr>
            <a:lvl2pPr marL="790720" indent="-304123" eaLnBrk="0" hangingPunct="0">
              <a:spcBef>
                <a:spcPct val="30000"/>
              </a:spcBef>
              <a:defRPr sz="1300">
                <a:solidFill>
                  <a:schemeClr val="tx1"/>
                </a:solidFill>
                <a:latin typeface="Arial" panose="020B0604020202020204" pitchFamily="34" charset="0"/>
                <a:cs typeface="Arial" panose="020B0604020202020204" pitchFamily="34" charset="0"/>
              </a:defRPr>
            </a:lvl2pPr>
            <a:lvl3pPr marL="1216492" indent="-243298" eaLnBrk="0" hangingPunct="0">
              <a:spcBef>
                <a:spcPct val="30000"/>
              </a:spcBef>
              <a:defRPr sz="1300">
                <a:solidFill>
                  <a:schemeClr val="tx1"/>
                </a:solidFill>
                <a:latin typeface="Arial" panose="020B0604020202020204" pitchFamily="34" charset="0"/>
                <a:cs typeface="Arial" panose="020B0604020202020204" pitchFamily="34" charset="0"/>
              </a:defRPr>
            </a:lvl3pPr>
            <a:lvl4pPr marL="1703089" indent="-243298" eaLnBrk="0" hangingPunct="0">
              <a:spcBef>
                <a:spcPct val="30000"/>
              </a:spcBef>
              <a:defRPr sz="1300">
                <a:solidFill>
                  <a:schemeClr val="tx1"/>
                </a:solidFill>
                <a:latin typeface="Arial" panose="020B0604020202020204" pitchFamily="34" charset="0"/>
                <a:cs typeface="Arial" panose="020B0604020202020204" pitchFamily="34" charset="0"/>
              </a:defRPr>
            </a:lvl4pPr>
            <a:lvl5pPr marL="2189686" indent="-243298" eaLnBrk="0" hangingPunct="0">
              <a:spcBef>
                <a:spcPct val="30000"/>
              </a:spcBef>
              <a:defRPr sz="1300">
                <a:solidFill>
                  <a:schemeClr val="tx1"/>
                </a:solidFill>
                <a:latin typeface="Arial" panose="020B0604020202020204" pitchFamily="34" charset="0"/>
                <a:cs typeface="Arial" panose="020B0604020202020204" pitchFamily="34" charset="0"/>
              </a:defRPr>
            </a:lvl5pPr>
            <a:lvl6pPr marL="2676283" indent="-243298"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62880" indent="-243298"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49477" indent="-243298"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36074" indent="-243298"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39D26814-C7CF-4854-A8AA-B5CCF0C5E0DA}" type="slidenum">
              <a:rPr lang="en-GB" altLang="en-US"/>
              <a:pPr eaLnBrk="1" hangingPunct="1">
                <a:spcBef>
                  <a:spcPct val="0"/>
                </a:spcBef>
              </a:pPr>
              <a:t>8</a:t>
            </a:fld>
            <a:endParaRPr lang="en-GB" altLang="en-US"/>
          </a:p>
        </p:txBody>
      </p:sp>
    </p:spTree>
    <p:extLst>
      <p:ext uri="{BB962C8B-B14F-4D97-AF65-F5344CB8AC3E}">
        <p14:creationId xmlns:p14="http://schemas.microsoft.com/office/powerpoint/2010/main" val="756611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1388" y="750888"/>
            <a:ext cx="4994275" cy="37496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34F5F4-BAC1-44A5-ABCD-4AFD64AE0DF0}" type="slidenum">
              <a:rPr lang="en-GB" smtClean="0"/>
              <a:t>9</a:t>
            </a:fld>
            <a:endParaRPr lang="en-GB"/>
          </a:p>
        </p:txBody>
      </p:sp>
    </p:spTree>
    <p:extLst>
      <p:ext uri="{BB962C8B-B14F-4D97-AF65-F5344CB8AC3E}">
        <p14:creationId xmlns:p14="http://schemas.microsoft.com/office/powerpoint/2010/main" val="10693382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Presentation titl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9686" y="4227812"/>
            <a:ext cx="11694319" cy="1626129"/>
          </a:xfrm>
        </p:spPr>
        <p:txBody>
          <a:bodyPr>
            <a:normAutofit/>
          </a:bodyPr>
          <a:lstStyle>
            <a:lvl1pPr>
              <a:defRPr sz="8800" baseline="0"/>
            </a:lvl1pPr>
          </a:lstStyle>
          <a:p>
            <a:r>
              <a:rPr lang="en-GB" dirty="0" smtClean="0"/>
              <a:t>Presentation Title</a:t>
            </a:r>
            <a:endParaRPr lang="en-US" dirty="0"/>
          </a:p>
        </p:txBody>
      </p:sp>
    </p:spTree>
    <p:extLst>
      <p:ext uri="{BB962C8B-B14F-4D97-AF65-F5344CB8AC3E}">
        <p14:creationId xmlns:p14="http://schemas.microsoft.com/office/powerpoint/2010/main" val="1077684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mple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974526" y="2632696"/>
            <a:ext cx="6944831" cy="1096767"/>
          </a:xfrm>
        </p:spPr>
        <p:txBody>
          <a:bodyPr>
            <a:normAutofit/>
          </a:bodyPr>
          <a:lstStyle>
            <a:lvl1pPr>
              <a:defRPr sz="6000" baseline="0"/>
            </a:lvl1pPr>
          </a:lstStyle>
          <a:p>
            <a:r>
              <a:rPr lang="en-GB" dirty="0" smtClean="0"/>
              <a:t>Header style</a:t>
            </a:r>
            <a:endParaRPr lang="en-US" dirty="0"/>
          </a:p>
        </p:txBody>
      </p:sp>
      <p:sp>
        <p:nvSpPr>
          <p:cNvPr id="5" name="Subtitle 2"/>
          <p:cNvSpPr>
            <a:spLocks noGrp="1"/>
          </p:cNvSpPr>
          <p:nvPr>
            <p:ph type="subTitle" idx="1" hasCustomPrompt="1"/>
          </p:nvPr>
        </p:nvSpPr>
        <p:spPr>
          <a:xfrm>
            <a:off x="974526" y="3729463"/>
            <a:ext cx="6944831" cy="776598"/>
          </a:xfrm>
        </p:spPr>
        <p:txBody>
          <a:bodyPr>
            <a:normAutofit/>
          </a:bodyPr>
          <a:lstStyle>
            <a:lvl1pPr marL="0" marR="0" indent="0" algn="l" defTabSz="649924"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49924" indent="0" algn="ctr">
              <a:buNone/>
              <a:defRPr>
                <a:solidFill>
                  <a:schemeClr val="tx1">
                    <a:tint val="75000"/>
                  </a:schemeClr>
                </a:solidFill>
              </a:defRPr>
            </a:lvl2pPr>
            <a:lvl3pPr marL="1299848" indent="0" algn="ctr">
              <a:buNone/>
              <a:defRPr>
                <a:solidFill>
                  <a:schemeClr val="tx1">
                    <a:tint val="75000"/>
                  </a:schemeClr>
                </a:solidFill>
              </a:defRPr>
            </a:lvl3pPr>
            <a:lvl4pPr marL="1949773" indent="0" algn="ctr">
              <a:buNone/>
              <a:defRPr>
                <a:solidFill>
                  <a:schemeClr val="tx1">
                    <a:tint val="75000"/>
                  </a:schemeClr>
                </a:solidFill>
              </a:defRPr>
            </a:lvl4pPr>
            <a:lvl5pPr marL="2599698" indent="0" algn="ctr">
              <a:buNone/>
              <a:defRPr>
                <a:solidFill>
                  <a:schemeClr val="tx1">
                    <a:tint val="75000"/>
                  </a:schemeClr>
                </a:solidFill>
              </a:defRPr>
            </a:lvl5pPr>
            <a:lvl6pPr marL="3249621" indent="0" algn="ctr">
              <a:buNone/>
              <a:defRPr>
                <a:solidFill>
                  <a:schemeClr val="tx1">
                    <a:tint val="75000"/>
                  </a:schemeClr>
                </a:solidFill>
              </a:defRPr>
            </a:lvl6pPr>
            <a:lvl7pPr marL="3899545" indent="0" algn="ctr">
              <a:buNone/>
              <a:defRPr>
                <a:solidFill>
                  <a:schemeClr val="tx1">
                    <a:tint val="75000"/>
                  </a:schemeClr>
                </a:solidFill>
              </a:defRPr>
            </a:lvl7pPr>
            <a:lvl8pPr marL="4549470" indent="0" algn="ctr">
              <a:buNone/>
              <a:defRPr>
                <a:solidFill>
                  <a:schemeClr val="tx1">
                    <a:tint val="75000"/>
                  </a:schemeClr>
                </a:solidFill>
              </a:defRPr>
            </a:lvl8pPr>
            <a:lvl9pPr marL="5199394" indent="0" algn="ctr">
              <a:buNone/>
              <a:defRPr>
                <a:solidFill>
                  <a:schemeClr val="tx1">
                    <a:tint val="75000"/>
                  </a:schemeClr>
                </a:solidFill>
              </a:defRPr>
            </a:lvl9pPr>
          </a:lstStyle>
          <a:p>
            <a:pPr lvl="0"/>
            <a:r>
              <a:rPr lang="en-GB" dirty="0" smtClean="0"/>
              <a:t>SUB-HEADER STYLE</a:t>
            </a:r>
          </a:p>
        </p:txBody>
      </p:sp>
      <p:sp>
        <p:nvSpPr>
          <p:cNvPr id="6" name="Text Placeholder 11"/>
          <p:cNvSpPr>
            <a:spLocks noGrp="1"/>
          </p:cNvSpPr>
          <p:nvPr>
            <p:ph type="body" sz="quarter" idx="11" hasCustomPrompt="1"/>
          </p:nvPr>
        </p:nvSpPr>
        <p:spPr>
          <a:xfrm>
            <a:off x="974725" y="5213666"/>
            <a:ext cx="6944632" cy="1125537"/>
          </a:xfrm>
        </p:spPr>
        <p:txBody>
          <a:bodyPr/>
          <a:lstStyle>
            <a:lvl1pPr marL="0" indent="-424750">
              <a:buSzPct val="80000"/>
              <a:buFont typeface="Wingdings" charset="2"/>
              <a:buChar char="§"/>
              <a:defRPr sz="3300" cap="none"/>
            </a:lvl1pPr>
          </a:lstStyle>
          <a:p>
            <a:pPr lvl="0"/>
            <a:r>
              <a:rPr lang="en-GB" dirty="0" smtClean="0"/>
              <a:t>Bullet text style</a:t>
            </a:r>
          </a:p>
        </p:txBody>
      </p:sp>
      <p:sp>
        <p:nvSpPr>
          <p:cNvPr id="7" name="Picture Placeholder 13"/>
          <p:cNvSpPr>
            <a:spLocks noGrp="1"/>
          </p:cNvSpPr>
          <p:nvPr>
            <p:ph type="pic" sz="quarter" idx="12" hasCustomPrompt="1"/>
          </p:nvPr>
        </p:nvSpPr>
        <p:spPr>
          <a:xfrm>
            <a:off x="8064503" y="2632077"/>
            <a:ext cx="4345213" cy="6284912"/>
          </a:xfrm>
        </p:spPr>
        <p:txBody>
          <a:bodyPr anchor="ctr">
            <a:normAutofit/>
          </a:bodyPr>
          <a:lstStyle>
            <a:lvl1pPr algn="ctr">
              <a:defRPr sz="3300" baseline="0"/>
            </a:lvl1pPr>
          </a:lstStyle>
          <a:p>
            <a:r>
              <a:rPr lang="en-US" dirty="0" smtClean="0"/>
              <a:t>Drag image  to placeholder or click icon to add</a:t>
            </a:r>
            <a:endParaRPr lang="en-US" dirty="0"/>
          </a:p>
        </p:txBody>
      </p:sp>
      <p:sp>
        <p:nvSpPr>
          <p:cNvPr id="8" name="Text Placeholder 9"/>
          <p:cNvSpPr>
            <a:spLocks noGrp="1"/>
          </p:cNvSpPr>
          <p:nvPr>
            <p:ph type="body" sz="quarter" idx="10" hasCustomPrompt="1"/>
          </p:nvPr>
        </p:nvSpPr>
        <p:spPr>
          <a:xfrm>
            <a:off x="974725" y="4523701"/>
            <a:ext cx="6944632" cy="689965"/>
          </a:xfrm>
        </p:spPr>
        <p:txBody>
          <a:bodyPr>
            <a:noAutofit/>
          </a:bodyPr>
          <a:lstStyle>
            <a:lvl1pPr>
              <a:defRPr sz="3300" cap="none" baseline="0"/>
            </a:lvl1pPr>
            <a:lvl2pPr marL="649924" indent="0">
              <a:buNone/>
              <a:defRPr/>
            </a:lvl2pPr>
            <a:lvl3pPr>
              <a:defRPr sz="3300"/>
            </a:lvl3pPr>
            <a:lvl4pPr>
              <a:defRPr sz="3300"/>
            </a:lvl4pPr>
            <a:lvl5pPr>
              <a:defRPr sz="3300"/>
            </a:lvl5pPr>
          </a:lstStyle>
          <a:p>
            <a:pPr lvl="0"/>
            <a:r>
              <a:rPr lang="en-GB" dirty="0" smtClean="0"/>
              <a:t>Body text style</a:t>
            </a:r>
          </a:p>
        </p:txBody>
      </p:sp>
    </p:spTree>
    <p:extLst>
      <p:ext uri="{BB962C8B-B14F-4D97-AF65-F5344CB8AC3E}">
        <p14:creationId xmlns:p14="http://schemas.microsoft.com/office/powerpoint/2010/main" val="3188896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rcoal watermark and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9686" y="3238980"/>
            <a:ext cx="11694319" cy="1626129"/>
          </a:xfrm>
        </p:spPr>
        <p:txBody>
          <a:bodyPr>
            <a:normAutofit/>
          </a:bodyPr>
          <a:lstStyle>
            <a:lvl1pPr>
              <a:defRPr sz="7800">
                <a:solidFill>
                  <a:schemeClr val="bg1"/>
                </a:solidFill>
              </a:defRPr>
            </a:lvl1pPr>
          </a:lstStyle>
          <a:p>
            <a:r>
              <a:rPr lang="en-GB" dirty="0" smtClean="0"/>
              <a:t>Header style</a:t>
            </a:r>
            <a:endParaRPr lang="en-US" dirty="0"/>
          </a:p>
        </p:txBody>
      </p:sp>
      <p:sp>
        <p:nvSpPr>
          <p:cNvPr id="5" name="Text Placeholder 4"/>
          <p:cNvSpPr>
            <a:spLocks noGrp="1"/>
          </p:cNvSpPr>
          <p:nvPr>
            <p:ph type="body" sz="quarter" idx="10" hasCustomPrompt="1"/>
          </p:nvPr>
        </p:nvSpPr>
        <p:spPr>
          <a:xfrm>
            <a:off x="649288" y="4681539"/>
            <a:ext cx="6789738" cy="1912937"/>
          </a:xfrm>
        </p:spPr>
        <p:txBody>
          <a:bodyPr/>
          <a:lstStyle>
            <a:lvl1pPr>
              <a:defRPr>
                <a:solidFill>
                  <a:srgbClr val="FFFFFF"/>
                </a:solidFill>
              </a:defRPr>
            </a:lvl1pPr>
          </a:lstStyle>
          <a:p>
            <a:pPr lvl="0"/>
            <a:r>
              <a:rPr lang="en-GB" dirty="0" smtClean="0"/>
              <a:t>Sub-header Style</a:t>
            </a:r>
          </a:p>
        </p:txBody>
      </p:sp>
    </p:spTree>
    <p:extLst>
      <p:ext uri="{BB962C8B-B14F-4D97-AF65-F5344CB8AC3E}">
        <p14:creationId xmlns:p14="http://schemas.microsoft.com/office/powerpoint/2010/main" val="1973413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rcoal watermark and 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974526" y="2632696"/>
            <a:ext cx="6944831" cy="1096767"/>
          </a:xfrm>
        </p:spPr>
        <p:txBody>
          <a:bodyPr>
            <a:normAutofit/>
          </a:bodyPr>
          <a:lstStyle>
            <a:lvl1pPr>
              <a:defRPr sz="6000" baseline="0">
                <a:solidFill>
                  <a:srgbClr val="FFFFFF"/>
                </a:solidFill>
              </a:defRPr>
            </a:lvl1pPr>
          </a:lstStyle>
          <a:p>
            <a:r>
              <a:rPr lang="en-GB" dirty="0" smtClean="0"/>
              <a:t>Header style</a:t>
            </a:r>
            <a:endParaRPr lang="en-US" dirty="0"/>
          </a:p>
        </p:txBody>
      </p:sp>
      <p:sp>
        <p:nvSpPr>
          <p:cNvPr id="7" name="Subtitle 2"/>
          <p:cNvSpPr>
            <a:spLocks noGrp="1"/>
          </p:cNvSpPr>
          <p:nvPr>
            <p:ph type="subTitle" idx="1" hasCustomPrompt="1"/>
          </p:nvPr>
        </p:nvSpPr>
        <p:spPr>
          <a:xfrm>
            <a:off x="974526" y="3729463"/>
            <a:ext cx="6944831" cy="776598"/>
          </a:xfrm>
        </p:spPr>
        <p:txBody>
          <a:bodyPr>
            <a:normAutofit/>
          </a:bodyPr>
          <a:lstStyle>
            <a:lvl1pPr marL="0" marR="0" indent="0" algn="l" defTabSz="649924"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49924" indent="0" algn="ctr">
              <a:buNone/>
              <a:defRPr>
                <a:solidFill>
                  <a:schemeClr val="tx1">
                    <a:tint val="75000"/>
                  </a:schemeClr>
                </a:solidFill>
              </a:defRPr>
            </a:lvl2pPr>
            <a:lvl3pPr marL="1299848" indent="0" algn="ctr">
              <a:buNone/>
              <a:defRPr>
                <a:solidFill>
                  <a:schemeClr val="tx1">
                    <a:tint val="75000"/>
                  </a:schemeClr>
                </a:solidFill>
              </a:defRPr>
            </a:lvl3pPr>
            <a:lvl4pPr marL="1949773" indent="0" algn="ctr">
              <a:buNone/>
              <a:defRPr>
                <a:solidFill>
                  <a:schemeClr val="tx1">
                    <a:tint val="75000"/>
                  </a:schemeClr>
                </a:solidFill>
              </a:defRPr>
            </a:lvl4pPr>
            <a:lvl5pPr marL="2599698" indent="0" algn="ctr">
              <a:buNone/>
              <a:defRPr>
                <a:solidFill>
                  <a:schemeClr val="tx1">
                    <a:tint val="75000"/>
                  </a:schemeClr>
                </a:solidFill>
              </a:defRPr>
            </a:lvl5pPr>
            <a:lvl6pPr marL="3249621" indent="0" algn="ctr">
              <a:buNone/>
              <a:defRPr>
                <a:solidFill>
                  <a:schemeClr val="tx1">
                    <a:tint val="75000"/>
                  </a:schemeClr>
                </a:solidFill>
              </a:defRPr>
            </a:lvl6pPr>
            <a:lvl7pPr marL="3899545" indent="0" algn="ctr">
              <a:buNone/>
              <a:defRPr>
                <a:solidFill>
                  <a:schemeClr val="tx1">
                    <a:tint val="75000"/>
                  </a:schemeClr>
                </a:solidFill>
              </a:defRPr>
            </a:lvl7pPr>
            <a:lvl8pPr marL="4549470" indent="0" algn="ctr">
              <a:buNone/>
              <a:defRPr>
                <a:solidFill>
                  <a:schemeClr val="tx1">
                    <a:tint val="75000"/>
                  </a:schemeClr>
                </a:solidFill>
              </a:defRPr>
            </a:lvl8pPr>
            <a:lvl9pPr marL="5199394" indent="0" algn="ctr">
              <a:buNone/>
              <a:defRPr>
                <a:solidFill>
                  <a:schemeClr val="tx1">
                    <a:tint val="75000"/>
                  </a:schemeClr>
                </a:solidFill>
              </a:defRPr>
            </a:lvl9pPr>
          </a:lstStyle>
          <a:p>
            <a:pPr lvl="0"/>
            <a:r>
              <a:rPr lang="en-GB" dirty="0" smtClean="0"/>
              <a:t>SUB-HEADER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750">
              <a:buSzPct val="80000"/>
              <a:buFont typeface="Wingdings" charset="2"/>
              <a:buChar char="§"/>
              <a:defRPr sz="3300" cap="none">
                <a:solidFill>
                  <a:srgbClr val="FFFFFF"/>
                </a:solidFill>
              </a:defRPr>
            </a:lvl1pPr>
          </a:lstStyle>
          <a:p>
            <a:pPr lvl="0"/>
            <a:r>
              <a:rPr lang="en-GB" dirty="0" smtClean="0"/>
              <a:t>Bullet text style</a:t>
            </a:r>
          </a:p>
        </p:txBody>
      </p:sp>
      <p:sp>
        <p:nvSpPr>
          <p:cNvPr id="9" name="Picture Placeholder 13"/>
          <p:cNvSpPr>
            <a:spLocks noGrp="1"/>
          </p:cNvSpPr>
          <p:nvPr>
            <p:ph type="pic" sz="quarter" idx="12" hasCustomPrompt="1"/>
          </p:nvPr>
        </p:nvSpPr>
        <p:spPr>
          <a:xfrm>
            <a:off x="8064503" y="2632077"/>
            <a:ext cx="4345213" cy="6284912"/>
          </a:xfrm>
        </p:spPr>
        <p:txBody>
          <a:bodyPr anchor="ctr">
            <a:normAutofit/>
          </a:bodyPr>
          <a:lstStyle>
            <a:lvl1pPr algn="ctr">
              <a:defRPr sz="3300" baseline="0">
                <a:solidFill>
                  <a:srgbClr val="FFFFFF"/>
                </a:solidFill>
              </a:defRPr>
            </a:lvl1pPr>
          </a:lstStyle>
          <a:p>
            <a:r>
              <a:rPr lang="en-US" dirty="0" smtClean="0"/>
              <a:t>Drag image  to placeholder or click icon to add</a:t>
            </a:r>
            <a:endParaRPr lang="en-US" dirty="0"/>
          </a:p>
        </p:txBody>
      </p:sp>
      <p:sp>
        <p:nvSpPr>
          <p:cNvPr id="10" name="Text Placeholder 9"/>
          <p:cNvSpPr>
            <a:spLocks noGrp="1"/>
          </p:cNvSpPr>
          <p:nvPr>
            <p:ph type="body" sz="quarter" idx="10" hasCustomPrompt="1"/>
          </p:nvPr>
        </p:nvSpPr>
        <p:spPr>
          <a:xfrm>
            <a:off x="974725" y="4523701"/>
            <a:ext cx="6944632" cy="689965"/>
          </a:xfrm>
        </p:spPr>
        <p:txBody>
          <a:bodyPr>
            <a:noAutofit/>
          </a:bodyPr>
          <a:lstStyle>
            <a:lvl1pPr>
              <a:defRPr sz="3300" cap="none" baseline="0">
                <a:solidFill>
                  <a:srgbClr val="FFFFFF"/>
                </a:solidFill>
              </a:defRPr>
            </a:lvl1pPr>
            <a:lvl2pPr marL="649924" indent="0">
              <a:buNone/>
              <a:defRPr/>
            </a:lvl2pPr>
            <a:lvl3pPr>
              <a:defRPr sz="3300"/>
            </a:lvl3pPr>
            <a:lvl4pPr>
              <a:defRPr sz="3300"/>
            </a:lvl4pPr>
            <a:lvl5pPr>
              <a:defRPr sz="3300"/>
            </a:lvl5pPr>
          </a:lstStyle>
          <a:p>
            <a:pPr lvl="0"/>
            <a:r>
              <a:rPr lang="en-GB" dirty="0" smtClean="0"/>
              <a:t>Body text style</a:t>
            </a:r>
          </a:p>
        </p:txBody>
      </p:sp>
    </p:spTree>
    <p:extLst>
      <p:ext uri="{BB962C8B-B14F-4D97-AF65-F5344CB8AC3E}">
        <p14:creationId xmlns:p14="http://schemas.microsoft.com/office/powerpoint/2010/main" val="1060888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coal watermark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649686" y="3238980"/>
            <a:ext cx="11694319" cy="1626129"/>
          </a:xfrm>
        </p:spPr>
        <p:txBody>
          <a:bodyPr>
            <a:normAutofit/>
          </a:bodyPr>
          <a:lstStyle>
            <a:lvl1pPr>
              <a:defRPr sz="7800">
                <a:solidFill>
                  <a:schemeClr val="bg1"/>
                </a:solidFill>
              </a:defRPr>
            </a:lvl1pPr>
          </a:lstStyle>
          <a:p>
            <a:r>
              <a:rPr lang="en-GB" dirty="0" smtClean="0"/>
              <a:t>Header style</a:t>
            </a:r>
            <a:endParaRPr lang="en-US" dirty="0"/>
          </a:p>
        </p:txBody>
      </p:sp>
      <p:sp>
        <p:nvSpPr>
          <p:cNvPr id="13" name="Text Placeholder 4"/>
          <p:cNvSpPr>
            <a:spLocks noGrp="1"/>
          </p:cNvSpPr>
          <p:nvPr>
            <p:ph type="body" sz="quarter" idx="10" hasCustomPrompt="1"/>
          </p:nvPr>
        </p:nvSpPr>
        <p:spPr>
          <a:xfrm>
            <a:off x="649288" y="4681539"/>
            <a:ext cx="6789738" cy="1912937"/>
          </a:xfrm>
        </p:spPr>
        <p:txBody>
          <a:bodyPr/>
          <a:lstStyle>
            <a:lvl1pPr>
              <a:defRPr>
                <a:solidFill>
                  <a:srgbClr val="FFFFFF"/>
                </a:solidFill>
              </a:defRPr>
            </a:lvl1pPr>
          </a:lstStyle>
          <a:p>
            <a:pPr lvl="0"/>
            <a:r>
              <a:rPr lang="en-GB" dirty="0" smtClean="0"/>
              <a:t>Sub-header Style</a:t>
            </a:r>
          </a:p>
        </p:txBody>
      </p:sp>
    </p:spTree>
    <p:extLst>
      <p:ext uri="{BB962C8B-B14F-4D97-AF65-F5344CB8AC3E}">
        <p14:creationId xmlns:p14="http://schemas.microsoft.com/office/powerpoint/2010/main" val="4257488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harcoal watermark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974526" y="2632696"/>
            <a:ext cx="6944831" cy="1096767"/>
          </a:xfrm>
        </p:spPr>
        <p:txBody>
          <a:bodyPr>
            <a:normAutofit/>
          </a:bodyPr>
          <a:lstStyle>
            <a:lvl1pPr>
              <a:defRPr sz="6000" baseline="0">
                <a:solidFill>
                  <a:srgbClr val="FFFFFF"/>
                </a:solidFill>
              </a:defRPr>
            </a:lvl1pPr>
          </a:lstStyle>
          <a:p>
            <a:r>
              <a:rPr lang="en-GB" dirty="0" smtClean="0"/>
              <a:t>Header style</a:t>
            </a:r>
            <a:endParaRPr lang="en-US" dirty="0"/>
          </a:p>
        </p:txBody>
      </p:sp>
      <p:sp>
        <p:nvSpPr>
          <p:cNvPr id="7" name="Subtitle 2"/>
          <p:cNvSpPr>
            <a:spLocks noGrp="1"/>
          </p:cNvSpPr>
          <p:nvPr>
            <p:ph type="subTitle" idx="1" hasCustomPrompt="1"/>
          </p:nvPr>
        </p:nvSpPr>
        <p:spPr>
          <a:xfrm>
            <a:off x="974526" y="3729463"/>
            <a:ext cx="6944831" cy="776598"/>
          </a:xfrm>
        </p:spPr>
        <p:txBody>
          <a:bodyPr>
            <a:normAutofit/>
          </a:bodyPr>
          <a:lstStyle>
            <a:lvl1pPr marL="0" marR="0" indent="0" algn="l" defTabSz="649924"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49924" indent="0" algn="ctr">
              <a:buNone/>
              <a:defRPr>
                <a:solidFill>
                  <a:schemeClr val="tx1">
                    <a:tint val="75000"/>
                  </a:schemeClr>
                </a:solidFill>
              </a:defRPr>
            </a:lvl2pPr>
            <a:lvl3pPr marL="1299848" indent="0" algn="ctr">
              <a:buNone/>
              <a:defRPr>
                <a:solidFill>
                  <a:schemeClr val="tx1">
                    <a:tint val="75000"/>
                  </a:schemeClr>
                </a:solidFill>
              </a:defRPr>
            </a:lvl3pPr>
            <a:lvl4pPr marL="1949773" indent="0" algn="ctr">
              <a:buNone/>
              <a:defRPr>
                <a:solidFill>
                  <a:schemeClr val="tx1">
                    <a:tint val="75000"/>
                  </a:schemeClr>
                </a:solidFill>
              </a:defRPr>
            </a:lvl4pPr>
            <a:lvl5pPr marL="2599698" indent="0" algn="ctr">
              <a:buNone/>
              <a:defRPr>
                <a:solidFill>
                  <a:schemeClr val="tx1">
                    <a:tint val="75000"/>
                  </a:schemeClr>
                </a:solidFill>
              </a:defRPr>
            </a:lvl5pPr>
            <a:lvl6pPr marL="3249621" indent="0" algn="ctr">
              <a:buNone/>
              <a:defRPr>
                <a:solidFill>
                  <a:schemeClr val="tx1">
                    <a:tint val="75000"/>
                  </a:schemeClr>
                </a:solidFill>
              </a:defRPr>
            </a:lvl6pPr>
            <a:lvl7pPr marL="3899545" indent="0" algn="ctr">
              <a:buNone/>
              <a:defRPr>
                <a:solidFill>
                  <a:schemeClr val="tx1">
                    <a:tint val="75000"/>
                  </a:schemeClr>
                </a:solidFill>
              </a:defRPr>
            </a:lvl7pPr>
            <a:lvl8pPr marL="4549470" indent="0" algn="ctr">
              <a:buNone/>
              <a:defRPr>
                <a:solidFill>
                  <a:schemeClr val="tx1">
                    <a:tint val="75000"/>
                  </a:schemeClr>
                </a:solidFill>
              </a:defRPr>
            </a:lvl8pPr>
            <a:lvl9pPr marL="5199394" indent="0" algn="ctr">
              <a:buNone/>
              <a:defRPr>
                <a:solidFill>
                  <a:schemeClr val="tx1">
                    <a:tint val="75000"/>
                  </a:schemeClr>
                </a:solidFill>
              </a:defRPr>
            </a:lvl9pPr>
          </a:lstStyle>
          <a:p>
            <a:pPr lvl="0"/>
            <a:r>
              <a:rPr lang="en-GB" dirty="0" smtClean="0"/>
              <a:t>SUB-HEADER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750">
              <a:buSzPct val="80000"/>
              <a:buFont typeface="Wingdings" charset="2"/>
              <a:buChar char="§"/>
              <a:defRPr sz="3300" cap="none">
                <a:solidFill>
                  <a:srgbClr val="FFFFFF"/>
                </a:solidFill>
              </a:defRPr>
            </a:lvl1pPr>
          </a:lstStyle>
          <a:p>
            <a:pPr lvl="0"/>
            <a:r>
              <a:rPr lang="en-GB" dirty="0" smtClean="0"/>
              <a:t>Bullet text style</a:t>
            </a:r>
          </a:p>
        </p:txBody>
      </p:sp>
      <p:sp>
        <p:nvSpPr>
          <p:cNvPr id="9" name="Picture Placeholder 13"/>
          <p:cNvSpPr>
            <a:spLocks noGrp="1"/>
          </p:cNvSpPr>
          <p:nvPr>
            <p:ph type="pic" sz="quarter" idx="12" hasCustomPrompt="1"/>
          </p:nvPr>
        </p:nvSpPr>
        <p:spPr>
          <a:xfrm>
            <a:off x="8064503" y="2632077"/>
            <a:ext cx="4345213" cy="6284912"/>
          </a:xfrm>
        </p:spPr>
        <p:txBody>
          <a:bodyPr anchor="ctr">
            <a:normAutofit/>
          </a:bodyPr>
          <a:lstStyle>
            <a:lvl1pPr algn="ctr">
              <a:defRPr sz="3300" baseline="0">
                <a:solidFill>
                  <a:srgbClr val="FFFFFF"/>
                </a:solidFill>
              </a:defRPr>
            </a:lvl1pPr>
          </a:lstStyle>
          <a:p>
            <a:r>
              <a:rPr lang="en-US" dirty="0" smtClean="0"/>
              <a:t>Drag image  to placeholder or click icon to add</a:t>
            </a:r>
            <a:endParaRPr lang="en-US" dirty="0"/>
          </a:p>
        </p:txBody>
      </p:sp>
      <p:sp>
        <p:nvSpPr>
          <p:cNvPr id="10" name="Text Placeholder 9"/>
          <p:cNvSpPr>
            <a:spLocks noGrp="1"/>
          </p:cNvSpPr>
          <p:nvPr>
            <p:ph type="body" sz="quarter" idx="10" hasCustomPrompt="1"/>
          </p:nvPr>
        </p:nvSpPr>
        <p:spPr>
          <a:xfrm>
            <a:off x="974725" y="4523701"/>
            <a:ext cx="6944632" cy="689965"/>
          </a:xfrm>
        </p:spPr>
        <p:txBody>
          <a:bodyPr>
            <a:noAutofit/>
          </a:bodyPr>
          <a:lstStyle>
            <a:lvl1pPr>
              <a:defRPr sz="3300" cap="none" baseline="0">
                <a:solidFill>
                  <a:srgbClr val="FFFFFF"/>
                </a:solidFill>
              </a:defRPr>
            </a:lvl1pPr>
            <a:lvl2pPr marL="649924" indent="0">
              <a:buNone/>
              <a:defRPr/>
            </a:lvl2pPr>
            <a:lvl3pPr>
              <a:defRPr sz="3300"/>
            </a:lvl3pPr>
            <a:lvl4pPr>
              <a:defRPr sz="3300"/>
            </a:lvl4pPr>
            <a:lvl5pPr>
              <a:defRPr sz="3300"/>
            </a:lvl5pPr>
          </a:lstStyle>
          <a:p>
            <a:pPr lvl="0"/>
            <a:r>
              <a:rPr lang="en-GB" dirty="0" smtClean="0"/>
              <a:t>Body text style</a:t>
            </a:r>
          </a:p>
        </p:txBody>
      </p:sp>
    </p:spTree>
    <p:extLst>
      <p:ext uri="{BB962C8B-B14F-4D97-AF65-F5344CB8AC3E}">
        <p14:creationId xmlns:p14="http://schemas.microsoft.com/office/powerpoint/2010/main" val="2529865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harcoal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649686" y="3238980"/>
            <a:ext cx="11694319" cy="1626129"/>
          </a:xfrm>
        </p:spPr>
        <p:txBody>
          <a:bodyPr>
            <a:normAutofit/>
          </a:bodyPr>
          <a:lstStyle>
            <a:lvl1pPr>
              <a:defRPr sz="7800">
                <a:solidFill>
                  <a:schemeClr val="bg1"/>
                </a:solidFill>
              </a:defRPr>
            </a:lvl1pPr>
          </a:lstStyle>
          <a:p>
            <a:r>
              <a:rPr lang="en-GB" dirty="0" smtClean="0"/>
              <a:t>Header style</a:t>
            </a:r>
            <a:endParaRPr lang="en-US" dirty="0"/>
          </a:p>
        </p:txBody>
      </p:sp>
      <p:sp>
        <p:nvSpPr>
          <p:cNvPr id="12" name="Text Placeholder 4"/>
          <p:cNvSpPr>
            <a:spLocks noGrp="1"/>
          </p:cNvSpPr>
          <p:nvPr>
            <p:ph type="body" sz="quarter" idx="10" hasCustomPrompt="1"/>
          </p:nvPr>
        </p:nvSpPr>
        <p:spPr>
          <a:xfrm>
            <a:off x="649288" y="4681539"/>
            <a:ext cx="6789738" cy="1912937"/>
          </a:xfrm>
        </p:spPr>
        <p:txBody>
          <a:bodyPr/>
          <a:lstStyle>
            <a:lvl1pPr>
              <a:defRPr>
                <a:solidFill>
                  <a:srgbClr val="FFFFFF"/>
                </a:solidFill>
              </a:defRPr>
            </a:lvl1pPr>
          </a:lstStyle>
          <a:p>
            <a:pPr lvl="0"/>
            <a:r>
              <a:rPr lang="en-GB" dirty="0" smtClean="0"/>
              <a:t>Sub-header Style</a:t>
            </a:r>
          </a:p>
        </p:txBody>
      </p:sp>
    </p:spTree>
    <p:extLst>
      <p:ext uri="{BB962C8B-B14F-4D97-AF65-F5344CB8AC3E}">
        <p14:creationId xmlns:p14="http://schemas.microsoft.com/office/powerpoint/2010/main" val="7007827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harcoal 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974526" y="2632696"/>
            <a:ext cx="6944831" cy="1096767"/>
          </a:xfrm>
        </p:spPr>
        <p:txBody>
          <a:bodyPr>
            <a:normAutofit/>
          </a:bodyPr>
          <a:lstStyle>
            <a:lvl1pPr>
              <a:defRPr sz="6000" baseline="0">
                <a:solidFill>
                  <a:srgbClr val="FFFFFF"/>
                </a:solidFill>
              </a:defRPr>
            </a:lvl1pPr>
          </a:lstStyle>
          <a:p>
            <a:r>
              <a:rPr lang="en-GB" dirty="0" smtClean="0"/>
              <a:t>Header style</a:t>
            </a:r>
            <a:endParaRPr lang="en-US" dirty="0"/>
          </a:p>
        </p:txBody>
      </p:sp>
      <p:sp>
        <p:nvSpPr>
          <p:cNvPr id="7" name="Subtitle 2"/>
          <p:cNvSpPr>
            <a:spLocks noGrp="1"/>
          </p:cNvSpPr>
          <p:nvPr>
            <p:ph type="subTitle" idx="1" hasCustomPrompt="1"/>
          </p:nvPr>
        </p:nvSpPr>
        <p:spPr>
          <a:xfrm>
            <a:off x="974526" y="3729463"/>
            <a:ext cx="6944831" cy="776598"/>
          </a:xfrm>
        </p:spPr>
        <p:txBody>
          <a:bodyPr>
            <a:normAutofit/>
          </a:bodyPr>
          <a:lstStyle>
            <a:lvl1pPr marL="0" marR="0" indent="0" algn="l" defTabSz="649924"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49924" indent="0" algn="ctr">
              <a:buNone/>
              <a:defRPr>
                <a:solidFill>
                  <a:schemeClr val="tx1">
                    <a:tint val="75000"/>
                  </a:schemeClr>
                </a:solidFill>
              </a:defRPr>
            </a:lvl2pPr>
            <a:lvl3pPr marL="1299848" indent="0" algn="ctr">
              <a:buNone/>
              <a:defRPr>
                <a:solidFill>
                  <a:schemeClr val="tx1">
                    <a:tint val="75000"/>
                  </a:schemeClr>
                </a:solidFill>
              </a:defRPr>
            </a:lvl3pPr>
            <a:lvl4pPr marL="1949773" indent="0" algn="ctr">
              <a:buNone/>
              <a:defRPr>
                <a:solidFill>
                  <a:schemeClr val="tx1">
                    <a:tint val="75000"/>
                  </a:schemeClr>
                </a:solidFill>
              </a:defRPr>
            </a:lvl4pPr>
            <a:lvl5pPr marL="2599698" indent="0" algn="ctr">
              <a:buNone/>
              <a:defRPr>
                <a:solidFill>
                  <a:schemeClr val="tx1">
                    <a:tint val="75000"/>
                  </a:schemeClr>
                </a:solidFill>
              </a:defRPr>
            </a:lvl5pPr>
            <a:lvl6pPr marL="3249621" indent="0" algn="ctr">
              <a:buNone/>
              <a:defRPr>
                <a:solidFill>
                  <a:schemeClr val="tx1">
                    <a:tint val="75000"/>
                  </a:schemeClr>
                </a:solidFill>
              </a:defRPr>
            </a:lvl6pPr>
            <a:lvl7pPr marL="3899545" indent="0" algn="ctr">
              <a:buNone/>
              <a:defRPr>
                <a:solidFill>
                  <a:schemeClr val="tx1">
                    <a:tint val="75000"/>
                  </a:schemeClr>
                </a:solidFill>
              </a:defRPr>
            </a:lvl7pPr>
            <a:lvl8pPr marL="4549470" indent="0" algn="ctr">
              <a:buNone/>
              <a:defRPr>
                <a:solidFill>
                  <a:schemeClr val="tx1">
                    <a:tint val="75000"/>
                  </a:schemeClr>
                </a:solidFill>
              </a:defRPr>
            </a:lvl8pPr>
            <a:lvl9pPr marL="5199394" indent="0" algn="ctr">
              <a:buNone/>
              <a:defRPr>
                <a:solidFill>
                  <a:schemeClr val="tx1">
                    <a:tint val="75000"/>
                  </a:schemeClr>
                </a:solidFill>
              </a:defRPr>
            </a:lvl9pPr>
          </a:lstStyle>
          <a:p>
            <a:pPr lvl="0"/>
            <a:r>
              <a:rPr lang="en-GB" dirty="0" smtClean="0"/>
              <a:t>SUB-HEADER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750">
              <a:buSzPct val="80000"/>
              <a:buFont typeface="Wingdings" charset="2"/>
              <a:buChar char="§"/>
              <a:defRPr sz="3300" cap="none">
                <a:solidFill>
                  <a:srgbClr val="FFFFFF"/>
                </a:solidFill>
              </a:defRPr>
            </a:lvl1pPr>
          </a:lstStyle>
          <a:p>
            <a:pPr lvl="0"/>
            <a:r>
              <a:rPr lang="en-GB" dirty="0" smtClean="0"/>
              <a:t>Bullet text style</a:t>
            </a:r>
          </a:p>
        </p:txBody>
      </p:sp>
      <p:sp>
        <p:nvSpPr>
          <p:cNvPr id="9" name="Picture Placeholder 13"/>
          <p:cNvSpPr>
            <a:spLocks noGrp="1"/>
          </p:cNvSpPr>
          <p:nvPr>
            <p:ph type="pic" sz="quarter" idx="12" hasCustomPrompt="1"/>
          </p:nvPr>
        </p:nvSpPr>
        <p:spPr>
          <a:xfrm>
            <a:off x="8064503" y="2632077"/>
            <a:ext cx="4345213" cy="6284912"/>
          </a:xfrm>
        </p:spPr>
        <p:txBody>
          <a:bodyPr anchor="ctr">
            <a:normAutofit/>
          </a:bodyPr>
          <a:lstStyle>
            <a:lvl1pPr algn="ctr">
              <a:defRPr sz="3300" baseline="0">
                <a:solidFill>
                  <a:srgbClr val="FFFFFF"/>
                </a:solidFill>
              </a:defRPr>
            </a:lvl1pPr>
          </a:lstStyle>
          <a:p>
            <a:r>
              <a:rPr lang="en-US" dirty="0" smtClean="0"/>
              <a:t>Drag image  to placeholder or click icon to add</a:t>
            </a:r>
            <a:endParaRPr lang="en-US" dirty="0"/>
          </a:p>
        </p:txBody>
      </p:sp>
      <p:sp>
        <p:nvSpPr>
          <p:cNvPr id="10" name="Text Placeholder 9"/>
          <p:cNvSpPr>
            <a:spLocks noGrp="1"/>
          </p:cNvSpPr>
          <p:nvPr>
            <p:ph type="body" sz="quarter" idx="10" hasCustomPrompt="1"/>
          </p:nvPr>
        </p:nvSpPr>
        <p:spPr>
          <a:xfrm>
            <a:off x="974725" y="4523701"/>
            <a:ext cx="6944632" cy="689965"/>
          </a:xfrm>
        </p:spPr>
        <p:txBody>
          <a:bodyPr>
            <a:noAutofit/>
          </a:bodyPr>
          <a:lstStyle>
            <a:lvl1pPr>
              <a:defRPr sz="3300" cap="none" baseline="0">
                <a:solidFill>
                  <a:srgbClr val="FFFFFF"/>
                </a:solidFill>
              </a:defRPr>
            </a:lvl1pPr>
            <a:lvl2pPr marL="649924" indent="0">
              <a:buNone/>
              <a:defRPr/>
            </a:lvl2pPr>
            <a:lvl3pPr>
              <a:defRPr sz="3300"/>
            </a:lvl3pPr>
            <a:lvl4pPr>
              <a:defRPr sz="3300"/>
            </a:lvl4pPr>
            <a:lvl5pPr>
              <a:defRPr sz="3300"/>
            </a:lvl5pPr>
          </a:lstStyle>
          <a:p>
            <a:pPr lvl="0"/>
            <a:r>
              <a:rPr lang="en-GB" dirty="0" smtClean="0"/>
              <a:t>Body text style</a:t>
            </a:r>
          </a:p>
        </p:txBody>
      </p:sp>
    </p:spTree>
    <p:extLst>
      <p:ext uri="{BB962C8B-B14F-4D97-AF65-F5344CB8AC3E}">
        <p14:creationId xmlns:p14="http://schemas.microsoft.com/office/powerpoint/2010/main" val="10826007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rcoal 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649686" y="3238980"/>
            <a:ext cx="11694319" cy="1626129"/>
          </a:xfrm>
        </p:spPr>
        <p:txBody>
          <a:bodyPr>
            <a:normAutofit/>
          </a:bodyPr>
          <a:lstStyle>
            <a:lvl1pPr>
              <a:defRPr sz="7800">
                <a:solidFill>
                  <a:schemeClr val="bg1"/>
                </a:solidFill>
              </a:defRPr>
            </a:lvl1pPr>
          </a:lstStyle>
          <a:p>
            <a:r>
              <a:rPr lang="en-GB" dirty="0" smtClean="0"/>
              <a:t>Header style</a:t>
            </a:r>
            <a:endParaRPr lang="en-US" dirty="0"/>
          </a:p>
        </p:txBody>
      </p:sp>
      <p:sp>
        <p:nvSpPr>
          <p:cNvPr id="13" name="Text Placeholder 4"/>
          <p:cNvSpPr>
            <a:spLocks noGrp="1"/>
          </p:cNvSpPr>
          <p:nvPr>
            <p:ph type="body" sz="quarter" idx="10" hasCustomPrompt="1"/>
          </p:nvPr>
        </p:nvSpPr>
        <p:spPr>
          <a:xfrm>
            <a:off x="649288" y="4681539"/>
            <a:ext cx="6789738" cy="1912937"/>
          </a:xfrm>
        </p:spPr>
        <p:txBody>
          <a:bodyPr/>
          <a:lstStyle>
            <a:lvl1pPr>
              <a:defRPr>
                <a:solidFill>
                  <a:srgbClr val="FFFFFF"/>
                </a:solidFill>
              </a:defRPr>
            </a:lvl1pPr>
          </a:lstStyle>
          <a:p>
            <a:pPr lvl="0"/>
            <a:r>
              <a:rPr lang="en-GB" dirty="0" smtClean="0"/>
              <a:t>Sub-header Style</a:t>
            </a:r>
          </a:p>
        </p:txBody>
      </p:sp>
    </p:spTree>
    <p:extLst>
      <p:ext uri="{BB962C8B-B14F-4D97-AF65-F5344CB8AC3E}">
        <p14:creationId xmlns:p14="http://schemas.microsoft.com/office/powerpoint/2010/main" val="8319520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harcoal Simple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974526" y="2632696"/>
            <a:ext cx="6944831" cy="1096767"/>
          </a:xfrm>
        </p:spPr>
        <p:txBody>
          <a:bodyPr>
            <a:normAutofit/>
          </a:bodyPr>
          <a:lstStyle>
            <a:lvl1pPr>
              <a:defRPr sz="6000" baseline="0">
                <a:solidFill>
                  <a:srgbClr val="FFFFFF"/>
                </a:solidFill>
              </a:defRPr>
            </a:lvl1pPr>
          </a:lstStyle>
          <a:p>
            <a:r>
              <a:rPr lang="en-GB" dirty="0" smtClean="0"/>
              <a:t>Header style</a:t>
            </a:r>
            <a:endParaRPr lang="en-US" dirty="0"/>
          </a:p>
        </p:txBody>
      </p:sp>
      <p:sp>
        <p:nvSpPr>
          <p:cNvPr id="7" name="Subtitle 2"/>
          <p:cNvSpPr>
            <a:spLocks noGrp="1"/>
          </p:cNvSpPr>
          <p:nvPr>
            <p:ph type="subTitle" idx="1" hasCustomPrompt="1"/>
          </p:nvPr>
        </p:nvSpPr>
        <p:spPr>
          <a:xfrm>
            <a:off x="974526" y="3729463"/>
            <a:ext cx="6944831" cy="776598"/>
          </a:xfrm>
        </p:spPr>
        <p:txBody>
          <a:bodyPr>
            <a:normAutofit/>
          </a:bodyPr>
          <a:lstStyle>
            <a:lvl1pPr marL="0" marR="0" indent="0" algn="l" defTabSz="649924"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49924" indent="0" algn="ctr">
              <a:buNone/>
              <a:defRPr>
                <a:solidFill>
                  <a:schemeClr val="tx1">
                    <a:tint val="75000"/>
                  </a:schemeClr>
                </a:solidFill>
              </a:defRPr>
            </a:lvl2pPr>
            <a:lvl3pPr marL="1299848" indent="0" algn="ctr">
              <a:buNone/>
              <a:defRPr>
                <a:solidFill>
                  <a:schemeClr val="tx1">
                    <a:tint val="75000"/>
                  </a:schemeClr>
                </a:solidFill>
              </a:defRPr>
            </a:lvl3pPr>
            <a:lvl4pPr marL="1949773" indent="0" algn="ctr">
              <a:buNone/>
              <a:defRPr>
                <a:solidFill>
                  <a:schemeClr val="tx1">
                    <a:tint val="75000"/>
                  </a:schemeClr>
                </a:solidFill>
              </a:defRPr>
            </a:lvl4pPr>
            <a:lvl5pPr marL="2599698" indent="0" algn="ctr">
              <a:buNone/>
              <a:defRPr>
                <a:solidFill>
                  <a:schemeClr val="tx1">
                    <a:tint val="75000"/>
                  </a:schemeClr>
                </a:solidFill>
              </a:defRPr>
            </a:lvl5pPr>
            <a:lvl6pPr marL="3249621" indent="0" algn="ctr">
              <a:buNone/>
              <a:defRPr>
                <a:solidFill>
                  <a:schemeClr val="tx1">
                    <a:tint val="75000"/>
                  </a:schemeClr>
                </a:solidFill>
              </a:defRPr>
            </a:lvl6pPr>
            <a:lvl7pPr marL="3899545" indent="0" algn="ctr">
              <a:buNone/>
              <a:defRPr>
                <a:solidFill>
                  <a:schemeClr val="tx1">
                    <a:tint val="75000"/>
                  </a:schemeClr>
                </a:solidFill>
              </a:defRPr>
            </a:lvl7pPr>
            <a:lvl8pPr marL="4549470" indent="0" algn="ctr">
              <a:buNone/>
              <a:defRPr>
                <a:solidFill>
                  <a:schemeClr val="tx1">
                    <a:tint val="75000"/>
                  </a:schemeClr>
                </a:solidFill>
              </a:defRPr>
            </a:lvl8pPr>
            <a:lvl9pPr marL="5199394" indent="0" algn="ctr">
              <a:buNone/>
              <a:defRPr>
                <a:solidFill>
                  <a:schemeClr val="tx1">
                    <a:tint val="75000"/>
                  </a:schemeClr>
                </a:solidFill>
              </a:defRPr>
            </a:lvl9pPr>
          </a:lstStyle>
          <a:p>
            <a:pPr lvl="0"/>
            <a:r>
              <a:rPr lang="en-GB" dirty="0" smtClean="0"/>
              <a:t>SUB-HEADER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750">
              <a:buSzPct val="80000"/>
              <a:buFont typeface="Wingdings" charset="2"/>
              <a:buChar char="§"/>
              <a:defRPr sz="3300" cap="none">
                <a:solidFill>
                  <a:srgbClr val="FFFFFF"/>
                </a:solidFill>
              </a:defRPr>
            </a:lvl1pPr>
          </a:lstStyle>
          <a:p>
            <a:pPr lvl="0"/>
            <a:r>
              <a:rPr lang="en-GB" dirty="0" smtClean="0"/>
              <a:t>Bullet text style</a:t>
            </a:r>
          </a:p>
        </p:txBody>
      </p:sp>
      <p:sp>
        <p:nvSpPr>
          <p:cNvPr id="9" name="Picture Placeholder 13"/>
          <p:cNvSpPr>
            <a:spLocks noGrp="1"/>
          </p:cNvSpPr>
          <p:nvPr>
            <p:ph type="pic" sz="quarter" idx="12" hasCustomPrompt="1"/>
          </p:nvPr>
        </p:nvSpPr>
        <p:spPr>
          <a:xfrm>
            <a:off x="8064503" y="2632077"/>
            <a:ext cx="4345213" cy="6284912"/>
          </a:xfrm>
        </p:spPr>
        <p:txBody>
          <a:bodyPr anchor="ctr">
            <a:normAutofit/>
          </a:bodyPr>
          <a:lstStyle>
            <a:lvl1pPr algn="ctr">
              <a:defRPr sz="3300" baseline="0">
                <a:solidFill>
                  <a:srgbClr val="FFFFFF"/>
                </a:solidFill>
              </a:defRPr>
            </a:lvl1pPr>
          </a:lstStyle>
          <a:p>
            <a:r>
              <a:rPr lang="en-US" dirty="0" smtClean="0"/>
              <a:t>Drag image  to placeholder or click icon to add</a:t>
            </a:r>
            <a:endParaRPr lang="en-US" dirty="0"/>
          </a:p>
        </p:txBody>
      </p:sp>
      <p:sp>
        <p:nvSpPr>
          <p:cNvPr id="10" name="Text Placeholder 9"/>
          <p:cNvSpPr>
            <a:spLocks noGrp="1"/>
          </p:cNvSpPr>
          <p:nvPr>
            <p:ph type="body" sz="quarter" idx="10" hasCustomPrompt="1"/>
          </p:nvPr>
        </p:nvSpPr>
        <p:spPr>
          <a:xfrm>
            <a:off x="974725" y="4523701"/>
            <a:ext cx="6944632" cy="689965"/>
          </a:xfrm>
        </p:spPr>
        <p:txBody>
          <a:bodyPr>
            <a:noAutofit/>
          </a:bodyPr>
          <a:lstStyle>
            <a:lvl1pPr>
              <a:defRPr sz="3300" cap="none" baseline="0">
                <a:solidFill>
                  <a:srgbClr val="FFFFFF"/>
                </a:solidFill>
              </a:defRPr>
            </a:lvl1pPr>
            <a:lvl2pPr marL="649924" indent="0">
              <a:buNone/>
              <a:defRPr/>
            </a:lvl2pPr>
            <a:lvl3pPr>
              <a:defRPr sz="3300"/>
            </a:lvl3pPr>
            <a:lvl4pPr>
              <a:defRPr sz="3300"/>
            </a:lvl4pPr>
            <a:lvl5pPr>
              <a:defRPr sz="3300"/>
            </a:lvl5pPr>
          </a:lstStyle>
          <a:p>
            <a:pPr lvl="0"/>
            <a:r>
              <a:rPr lang="en-GB" dirty="0" smtClean="0"/>
              <a:t>Body text style</a:t>
            </a:r>
          </a:p>
        </p:txBody>
      </p:sp>
    </p:spTree>
    <p:extLst>
      <p:ext uri="{BB962C8B-B14F-4D97-AF65-F5344CB8AC3E}">
        <p14:creationId xmlns:p14="http://schemas.microsoft.com/office/powerpoint/2010/main" val="28667133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cxnSp>
        <p:nvCxnSpPr>
          <p:cNvPr id="5" name="Straight Connector 4"/>
          <p:cNvCxnSpPr/>
          <p:nvPr/>
        </p:nvCxnSpPr>
        <p:spPr>
          <a:xfrm>
            <a:off x="649685" y="1951355"/>
            <a:ext cx="11694319" cy="0"/>
          </a:xfrm>
          <a:prstGeom prst="line">
            <a:avLst/>
          </a:prstGeom>
          <a:ln w="50800">
            <a:solidFill>
              <a:srgbClr val="B7123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9685" y="390723"/>
            <a:ext cx="11694319" cy="1452223"/>
          </a:xfrm>
        </p:spPr>
        <p:txBody>
          <a:bodyPr/>
          <a:lstStyle>
            <a:lvl1pPr>
              <a:defRPr>
                <a:effectLst>
                  <a:outerShdw blurRad="38100" dist="38100" dir="2700000" algn="tl">
                    <a:srgbClr val="000000">
                      <a:alpha val="43137"/>
                    </a:srgbClr>
                  </a:outerShdw>
                </a:effectLst>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646162" y="2276581"/>
            <a:ext cx="11694319" cy="6439021"/>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6" name="Date Placeholder 5"/>
          <p:cNvSpPr>
            <a:spLocks noGrp="1"/>
          </p:cNvSpPr>
          <p:nvPr>
            <p:ph type="dt" sz="half" idx="10"/>
          </p:nvPr>
        </p:nvSpPr>
        <p:spPr>
          <a:xfrm>
            <a:off x="9352748" y="8997915"/>
            <a:ext cx="3031861" cy="519458"/>
          </a:xfrm>
          <a:prstGeom prst="rect">
            <a:avLst/>
          </a:prstGeom>
        </p:spPr>
        <p:txBody>
          <a:bodyPr lIns="130000" tIns="65000" rIns="130000" bIns="65000"/>
          <a:lstStyle/>
          <a:p>
            <a:endParaRPr lang="en-US" dirty="0"/>
          </a:p>
        </p:txBody>
      </p:sp>
      <p:sp>
        <p:nvSpPr>
          <p:cNvPr id="7" name="Footer Placeholder 6"/>
          <p:cNvSpPr>
            <a:spLocks noGrp="1"/>
          </p:cNvSpPr>
          <p:nvPr>
            <p:ph type="ftr" sz="quarter" idx="11"/>
          </p:nvPr>
        </p:nvSpPr>
        <p:spPr>
          <a:xfrm>
            <a:off x="4439510" y="9043086"/>
            <a:ext cx="4114668" cy="519458"/>
          </a:xfrm>
          <a:prstGeom prst="rect">
            <a:avLst/>
          </a:prstGeom>
        </p:spPr>
        <p:txBody>
          <a:bodyPr lIns="130000" tIns="65000" rIns="130000" bIns="65000"/>
          <a:lstStyle/>
          <a:p>
            <a:endParaRPr lang="en-US"/>
          </a:p>
        </p:txBody>
      </p:sp>
      <p:sp>
        <p:nvSpPr>
          <p:cNvPr id="8" name="Slide Number Placeholder 7"/>
          <p:cNvSpPr>
            <a:spLocks noGrp="1"/>
          </p:cNvSpPr>
          <p:nvPr>
            <p:ph type="sldNum" sz="quarter" idx="12"/>
          </p:nvPr>
        </p:nvSpPr>
        <p:spPr>
          <a:xfrm>
            <a:off x="108281" y="9106324"/>
            <a:ext cx="3031861" cy="519458"/>
          </a:xfrm>
          <a:prstGeom prst="rect">
            <a:avLst/>
          </a:prstGeom>
        </p:spPr>
        <p:txBody>
          <a:bodyPr lIns="130000" tIns="65000" rIns="130000" bIns="65000"/>
          <a:lstStyle>
            <a:lvl1pPr>
              <a:defRPr sz="2300" b="1">
                <a:solidFill>
                  <a:schemeClr val="tx1">
                    <a:lumMod val="50000"/>
                    <a:lumOff val="50000"/>
                  </a:schemeClr>
                </a:solidFill>
                <a:latin typeface="Arial" pitchFamily="34" charset="0"/>
                <a:cs typeface="Arial" pitchFamily="34" charset="0"/>
              </a:defRPr>
            </a:lvl1pPr>
          </a:lstStyle>
          <a:p>
            <a:fld id="{11009DC9-08E5-4289-A7CA-33A98DE35817}" type="slidenum">
              <a:rPr lang="en-US" smtClean="0"/>
              <a:pPr/>
              <a:t>‹#›</a:t>
            </a:fld>
            <a:endParaRPr lang="en-US"/>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3016" y="8672689"/>
            <a:ext cx="1732492" cy="829562"/>
          </a:xfrm>
          <a:prstGeom prst="rect">
            <a:avLst/>
          </a:prstGeom>
        </p:spPr>
      </p:pic>
    </p:spTree>
    <p:extLst>
      <p:ext uri="{BB962C8B-B14F-4D97-AF65-F5344CB8AC3E}">
        <p14:creationId xmlns:p14="http://schemas.microsoft.com/office/powerpoint/2010/main" val="2550014466"/>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ull size imag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0"/>
            <a:ext cx="12993688" cy="9756775"/>
          </a:xfrm>
        </p:spPr>
        <p:txBody>
          <a:bodyPr anchor="ctr"/>
          <a:lstStyle>
            <a:lvl1pPr marL="0" marR="0" indent="0" algn="ctr" defTabSz="649924" rtl="0" eaLnBrk="1" fontAlgn="auto" latinLnBrk="0" hangingPunct="1">
              <a:lnSpc>
                <a:spcPct val="100000"/>
              </a:lnSpc>
              <a:spcBef>
                <a:spcPct val="20000"/>
              </a:spcBef>
              <a:spcAft>
                <a:spcPts val="0"/>
              </a:spcAft>
              <a:buClrTx/>
              <a:buSzTx/>
              <a:buFont typeface="Arial"/>
              <a:buNone/>
              <a:tabLst/>
              <a:defRPr/>
            </a:lvl1pPr>
          </a:lstStyle>
          <a:p>
            <a:r>
              <a:rPr lang="en-US" dirty="0" smtClean="0"/>
              <a:t>Drag image  to placeholder </a:t>
            </a:r>
            <a:br>
              <a:rPr lang="en-US" dirty="0" smtClean="0"/>
            </a:br>
            <a:r>
              <a:rPr lang="en-US" dirty="0" smtClean="0"/>
              <a:t>or click icon to add</a:t>
            </a:r>
          </a:p>
          <a:p>
            <a:endParaRPr lang="en-US" dirty="0"/>
          </a:p>
        </p:txBody>
      </p:sp>
    </p:spTree>
    <p:extLst>
      <p:ext uri="{BB962C8B-B14F-4D97-AF65-F5344CB8AC3E}">
        <p14:creationId xmlns:p14="http://schemas.microsoft.com/office/powerpoint/2010/main" val="4248196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atermark and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7800"/>
            </a:lvl1pPr>
          </a:lstStyle>
          <a:p>
            <a:r>
              <a:rPr lang="en-GB" dirty="0" smtClean="0"/>
              <a:t>Header style</a:t>
            </a:r>
            <a:endParaRPr lang="en-US" dirty="0"/>
          </a:p>
        </p:txBody>
      </p:sp>
      <p:sp>
        <p:nvSpPr>
          <p:cNvPr id="5" name="Text Placeholder 4"/>
          <p:cNvSpPr>
            <a:spLocks noGrp="1"/>
          </p:cNvSpPr>
          <p:nvPr>
            <p:ph type="body" sz="quarter" idx="10" hasCustomPrompt="1"/>
          </p:nvPr>
        </p:nvSpPr>
        <p:spPr>
          <a:xfrm>
            <a:off x="649288" y="4681539"/>
            <a:ext cx="6789738" cy="1912937"/>
          </a:xfrm>
        </p:spPr>
        <p:txBody>
          <a:bodyPr/>
          <a:lstStyle/>
          <a:p>
            <a:pPr lvl="0"/>
            <a:r>
              <a:rPr lang="en-GB" dirty="0" smtClean="0"/>
              <a:t>Sub-header Style</a:t>
            </a:r>
          </a:p>
        </p:txBody>
      </p:sp>
    </p:spTree>
    <p:extLst>
      <p:ext uri="{BB962C8B-B14F-4D97-AF65-F5344CB8AC3E}">
        <p14:creationId xmlns:p14="http://schemas.microsoft.com/office/powerpoint/2010/main" val="2697669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mark and 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74526" y="2632696"/>
            <a:ext cx="6944831" cy="1096767"/>
          </a:xfrm>
        </p:spPr>
        <p:txBody>
          <a:bodyPr>
            <a:normAutofit/>
          </a:bodyPr>
          <a:lstStyle>
            <a:lvl1pPr>
              <a:defRPr sz="6000" baseline="0"/>
            </a:lvl1pPr>
          </a:lstStyle>
          <a:p>
            <a:r>
              <a:rPr lang="en-GB" dirty="0" smtClean="0"/>
              <a:t>Header style</a:t>
            </a:r>
            <a:endParaRPr lang="en-US" dirty="0"/>
          </a:p>
        </p:txBody>
      </p:sp>
      <p:sp>
        <p:nvSpPr>
          <p:cNvPr id="3" name="Subtitle 2"/>
          <p:cNvSpPr>
            <a:spLocks noGrp="1"/>
          </p:cNvSpPr>
          <p:nvPr>
            <p:ph type="subTitle" idx="1" hasCustomPrompt="1"/>
          </p:nvPr>
        </p:nvSpPr>
        <p:spPr>
          <a:xfrm>
            <a:off x="974526" y="3729463"/>
            <a:ext cx="6944831" cy="776598"/>
          </a:xfrm>
        </p:spPr>
        <p:txBody>
          <a:bodyPr>
            <a:normAutofit/>
          </a:bodyPr>
          <a:lstStyle>
            <a:lvl1pPr marL="0" marR="0" indent="0" algn="l" defTabSz="649924"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49924" indent="0" algn="ctr">
              <a:buNone/>
              <a:defRPr>
                <a:solidFill>
                  <a:schemeClr val="tx1">
                    <a:tint val="75000"/>
                  </a:schemeClr>
                </a:solidFill>
              </a:defRPr>
            </a:lvl2pPr>
            <a:lvl3pPr marL="1299848" indent="0" algn="ctr">
              <a:buNone/>
              <a:defRPr>
                <a:solidFill>
                  <a:schemeClr val="tx1">
                    <a:tint val="75000"/>
                  </a:schemeClr>
                </a:solidFill>
              </a:defRPr>
            </a:lvl3pPr>
            <a:lvl4pPr marL="1949773" indent="0" algn="ctr">
              <a:buNone/>
              <a:defRPr>
                <a:solidFill>
                  <a:schemeClr val="tx1">
                    <a:tint val="75000"/>
                  </a:schemeClr>
                </a:solidFill>
              </a:defRPr>
            </a:lvl4pPr>
            <a:lvl5pPr marL="2599698" indent="0" algn="ctr">
              <a:buNone/>
              <a:defRPr>
                <a:solidFill>
                  <a:schemeClr val="tx1">
                    <a:tint val="75000"/>
                  </a:schemeClr>
                </a:solidFill>
              </a:defRPr>
            </a:lvl5pPr>
            <a:lvl6pPr marL="3249621" indent="0" algn="ctr">
              <a:buNone/>
              <a:defRPr>
                <a:solidFill>
                  <a:schemeClr val="tx1">
                    <a:tint val="75000"/>
                  </a:schemeClr>
                </a:solidFill>
              </a:defRPr>
            </a:lvl6pPr>
            <a:lvl7pPr marL="3899545" indent="0" algn="ctr">
              <a:buNone/>
              <a:defRPr>
                <a:solidFill>
                  <a:schemeClr val="tx1">
                    <a:tint val="75000"/>
                  </a:schemeClr>
                </a:solidFill>
              </a:defRPr>
            </a:lvl7pPr>
            <a:lvl8pPr marL="4549470" indent="0" algn="ctr">
              <a:buNone/>
              <a:defRPr>
                <a:solidFill>
                  <a:schemeClr val="tx1">
                    <a:tint val="75000"/>
                  </a:schemeClr>
                </a:solidFill>
              </a:defRPr>
            </a:lvl8pPr>
            <a:lvl9pPr marL="5199394" indent="0" algn="ctr">
              <a:buNone/>
              <a:defRPr>
                <a:solidFill>
                  <a:schemeClr val="tx1">
                    <a:tint val="75000"/>
                  </a:schemeClr>
                </a:solidFill>
              </a:defRPr>
            </a:lvl9pPr>
          </a:lstStyle>
          <a:p>
            <a:pPr lvl="0"/>
            <a:r>
              <a:rPr lang="en-GB" dirty="0" smtClean="0"/>
              <a:t>SUB-HEADER STYLE</a:t>
            </a:r>
          </a:p>
        </p:txBody>
      </p:sp>
      <p:sp>
        <p:nvSpPr>
          <p:cNvPr id="10" name="Text Placeholder 9"/>
          <p:cNvSpPr>
            <a:spLocks noGrp="1"/>
          </p:cNvSpPr>
          <p:nvPr>
            <p:ph type="body" sz="quarter" idx="10" hasCustomPrompt="1"/>
          </p:nvPr>
        </p:nvSpPr>
        <p:spPr>
          <a:xfrm>
            <a:off x="974725" y="4523701"/>
            <a:ext cx="6944632" cy="689965"/>
          </a:xfrm>
        </p:spPr>
        <p:txBody>
          <a:bodyPr>
            <a:noAutofit/>
          </a:bodyPr>
          <a:lstStyle>
            <a:lvl1pPr>
              <a:defRPr sz="3300" cap="none" baseline="0"/>
            </a:lvl1pPr>
            <a:lvl2pPr marL="649924" indent="0">
              <a:buNone/>
              <a:defRPr/>
            </a:lvl2pPr>
            <a:lvl3pPr>
              <a:defRPr sz="3300"/>
            </a:lvl3pPr>
            <a:lvl4pPr>
              <a:defRPr sz="3300"/>
            </a:lvl4pPr>
            <a:lvl5pPr>
              <a:defRPr sz="3300"/>
            </a:lvl5pPr>
          </a:lstStyle>
          <a:p>
            <a:pPr lvl="0"/>
            <a:r>
              <a:rPr lang="en-GB" dirty="0" smtClean="0"/>
              <a:t>Body text style</a:t>
            </a:r>
          </a:p>
        </p:txBody>
      </p:sp>
      <p:sp>
        <p:nvSpPr>
          <p:cNvPr id="12" name="Text Placeholder 11"/>
          <p:cNvSpPr>
            <a:spLocks noGrp="1"/>
          </p:cNvSpPr>
          <p:nvPr>
            <p:ph type="body" sz="quarter" idx="11" hasCustomPrompt="1"/>
          </p:nvPr>
        </p:nvSpPr>
        <p:spPr>
          <a:xfrm>
            <a:off x="974725" y="5213666"/>
            <a:ext cx="6944632" cy="1125537"/>
          </a:xfrm>
        </p:spPr>
        <p:txBody>
          <a:bodyPr/>
          <a:lstStyle>
            <a:lvl1pPr marL="0" indent="-424750">
              <a:buSzPct val="80000"/>
              <a:buFont typeface="Wingdings" charset="2"/>
              <a:buChar char="§"/>
              <a:defRPr sz="3300" cap="none"/>
            </a:lvl1pPr>
          </a:lstStyle>
          <a:p>
            <a:pPr lvl="0"/>
            <a:r>
              <a:rPr lang="en-GB" dirty="0" smtClean="0"/>
              <a:t>Bullet text style</a:t>
            </a:r>
          </a:p>
        </p:txBody>
      </p:sp>
      <p:sp>
        <p:nvSpPr>
          <p:cNvPr id="15" name="Picture Placeholder 13"/>
          <p:cNvSpPr>
            <a:spLocks noGrp="1"/>
          </p:cNvSpPr>
          <p:nvPr>
            <p:ph type="pic" sz="quarter" idx="12" hasCustomPrompt="1"/>
          </p:nvPr>
        </p:nvSpPr>
        <p:spPr>
          <a:xfrm>
            <a:off x="8064503" y="2632077"/>
            <a:ext cx="4345213" cy="6284912"/>
          </a:xfrm>
        </p:spPr>
        <p:txBody>
          <a:bodyPr anchor="ctr">
            <a:normAutofit/>
          </a:bodyPr>
          <a:lstStyle>
            <a:lvl1pPr algn="ctr">
              <a:defRPr sz="3300" baseline="0"/>
            </a:lvl1pPr>
          </a:lstStyle>
          <a:p>
            <a:r>
              <a:rPr lang="en-US" dirty="0" smtClean="0"/>
              <a:t>Drag image  to placeholder or click icon to add</a:t>
            </a:r>
            <a:endParaRPr lang="en-US" dirty="0"/>
          </a:p>
        </p:txBody>
      </p:sp>
    </p:spTree>
    <p:extLst>
      <p:ext uri="{BB962C8B-B14F-4D97-AF65-F5344CB8AC3E}">
        <p14:creationId xmlns:p14="http://schemas.microsoft.com/office/powerpoint/2010/main" val="314567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atermark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49686" y="3238980"/>
            <a:ext cx="11694319" cy="1626129"/>
          </a:xfrm>
        </p:spPr>
        <p:txBody>
          <a:bodyPr>
            <a:normAutofit/>
          </a:bodyPr>
          <a:lstStyle>
            <a:lvl1pPr>
              <a:defRPr sz="7800"/>
            </a:lvl1pPr>
          </a:lstStyle>
          <a:p>
            <a:r>
              <a:rPr lang="en-GB" dirty="0" smtClean="0"/>
              <a:t>Header style</a:t>
            </a:r>
            <a:endParaRPr lang="en-US" dirty="0"/>
          </a:p>
        </p:txBody>
      </p:sp>
      <p:sp>
        <p:nvSpPr>
          <p:cNvPr id="10" name="Text Placeholder 4"/>
          <p:cNvSpPr>
            <a:spLocks noGrp="1"/>
          </p:cNvSpPr>
          <p:nvPr>
            <p:ph type="body" sz="quarter" idx="10" hasCustomPrompt="1"/>
          </p:nvPr>
        </p:nvSpPr>
        <p:spPr>
          <a:xfrm>
            <a:off x="649288" y="4681539"/>
            <a:ext cx="6789738" cy="1912937"/>
          </a:xfrm>
        </p:spPr>
        <p:txBody>
          <a:bodyPr/>
          <a:lstStyle/>
          <a:p>
            <a:pPr lvl="0"/>
            <a:r>
              <a:rPr lang="en-GB" dirty="0" smtClean="0"/>
              <a:t>Sub-header Style</a:t>
            </a:r>
          </a:p>
        </p:txBody>
      </p:sp>
    </p:spTree>
    <p:extLst>
      <p:ext uri="{BB962C8B-B14F-4D97-AF65-F5344CB8AC3E}">
        <p14:creationId xmlns:p14="http://schemas.microsoft.com/office/powerpoint/2010/main" val="14608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mark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974526" y="2632696"/>
            <a:ext cx="6944831" cy="1096767"/>
          </a:xfrm>
        </p:spPr>
        <p:txBody>
          <a:bodyPr>
            <a:normAutofit/>
          </a:bodyPr>
          <a:lstStyle>
            <a:lvl1pPr>
              <a:defRPr sz="6000" baseline="0"/>
            </a:lvl1pPr>
          </a:lstStyle>
          <a:p>
            <a:r>
              <a:rPr lang="en-GB" dirty="0" smtClean="0"/>
              <a:t>Header style</a:t>
            </a:r>
            <a:endParaRPr lang="en-US" dirty="0"/>
          </a:p>
        </p:txBody>
      </p:sp>
      <p:sp>
        <p:nvSpPr>
          <p:cNvPr id="5" name="Subtitle 2"/>
          <p:cNvSpPr>
            <a:spLocks noGrp="1"/>
          </p:cNvSpPr>
          <p:nvPr>
            <p:ph type="subTitle" idx="1" hasCustomPrompt="1"/>
          </p:nvPr>
        </p:nvSpPr>
        <p:spPr>
          <a:xfrm>
            <a:off x="974526" y="3729463"/>
            <a:ext cx="6944831" cy="776598"/>
          </a:xfrm>
        </p:spPr>
        <p:txBody>
          <a:bodyPr>
            <a:normAutofit/>
          </a:bodyPr>
          <a:lstStyle>
            <a:lvl1pPr marL="0" marR="0" indent="0" algn="l" defTabSz="649924"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49924" indent="0" algn="ctr">
              <a:buNone/>
              <a:defRPr>
                <a:solidFill>
                  <a:schemeClr val="tx1">
                    <a:tint val="75000"/>
                  </a:schemeClr>
                </a:solidFill>
              </a:defRPr>
            </a:lvl2pPr>
            <a:lvl3pPr marL="1299848" indent="0" algn="ctr">
              <a:buNone/>
              <a:defRPr>
                <a:solidFill>
                  <a:schemeClr val="tx1">
                    <a:tint val="75000"/>
                  </a:schemeClr>
                </a:solidFill>
              </a:defRPr>
            </a:lvl3pPr>
            <a:lvl4pPr marL="1949773" indent="0" algn="ctr">
              <a:buNone/>
              <a:defRPr>
                <a:solidFill>
                  <a:schemeClr val="tx1">
                    <a:tint val="75000"/>
                  </a:schemeClr>
                </a:solidFill>
              </a:defRPr>
            </a:lvl4pPr>
            <a:lvl5pPr marL="2599698" indent="0" algn="ctr">
              <a:buNone/>
              <a:defRPr>
                <a:solidFill>
                  <a:schemeClr val="tx1">
                    <a:tint val="75000"/>
                  </a:schemeClr>
                </a:solidFill>
              </a:defRPr>
            </a:lvl5pPr>
            <a:lvl6pPr marL="3249621" indent="0" algn="ctr">
              <a:buNone/>
              <a:defRPr>
                <a:solidFill>
                  <a:schemeClr val="tx1">
                    <a:tint val="75000"/>
                  </a:schemeClr>
                </a:solidFill>
              </a:defRPr>
            </a:lvl6pPr>
            <a:lvl7pPr marL="3899545" indent="0" algn="ctr">
              <a:buNone/>
              <a:defRPr>
                <a:solidFill>
                  <a:schemeClr val="tx1">
                    <a:tint val="75000"/>
                  </a:schemeClr>
                </a:solidFill>
              </a:defRPr>
            </a:lvl7pPr>
            <a:lvl8pPr marL="4549470" indent="0" algn="ctr">
              <a:buNone/>
              <a:defRPr>
                <a:solidFill>
                  <a:schemeClr val="tx1">
                    <a:tint val="75000"/>
                  </a:schemeClr>
                </a:solidFill>
              </a:defRPr>
            </a:lvl8pPr>
            <a:lvl9pPr marL="5199394" indent="0" algn="ctr">
              <a:buNone/>
              <a:defRPr>
                <a:solidFill>
                  <a:schemeClr val="tx1">
                    <a:tint val="75000"/>
                  </a:schemeClr>
                </a:solidFill>
              </a:defRPr>
            </a:lvl9pPr>
          </a:lstStyle>
          <a:p>
            <a:pPr lvl="0"/>
            <a:r>
              <a:rPr lang="en-GB" dirty="0" smtClean="0"/>
              <a:t>SUB-HEADER STYLE</a:t>
            </a:r>
          </a:p>
        </p:txBody>
      </p:sp>
      <p:sp>
        <p:nvSpPr>
          <p:cNvPr id="6" name="Text Placeholder 9"/>
          <p:cNvSpPr>
            <a:spLocks noGrp="1"/>
          </p:cNvSpPr>
          <p:nvPr>
            <p:ph type="body" sz="quarter" idx="10" hasCustomPrompt="1"/>
          </p:nvPr>
        </p:nvSpPr>
        <p:spPr>
          <a:xfrm>
            <a:off x="974725" y="4523701"/>
            <a:ext cx="6944632" cy="689965"/>
          </a:xfrm>
        </p:spPr>
        <p:txBody>
          <a:bodyPr>
            <a:noAutofit/>
          </a:bodyPr>
          <a:lstStyle>
            <a:lvl1pPr>
              <a:defRPr sz="3300" cap="none" baseline="0"/>
            </a:lvl1pPr>
            <a:lvl2pPr marL="649924" indent="0">
              <a:buNone/>
              <a:defRPr/>
            </a:lvl2pPr>
            <a:lvl3pPr>
              <a:defRPr sz="3300"/>
            </a:lvl3pPr>
            <a:lvl4pPr>
              <a:defRPr sz="3300"/>
            </a:lvl4pPr>
            <a:lvl5pPr>
              <a:defRPr sz="3300"/>
            </a:lvl5pPr>
          </a:lstStyle>
          <a:p>
            <a:pPr lvl="0"/>
            <a:r>
              <a:rPr lang="en-GB" dirty="0" smtClean="0"/>
              <a:t>Body text style</a:t>
            </a:r>
          </a:p>
        </p:txBody>
      </p:sp>
      <p:sp>
        <p:nvSpPr>
          <p:cNvPr id="7" name="Text Placeholder 11"/>
          <p:cNvSpPr>
            <a:spLocks noGrp="1"/>
          </p:cNvSpPr>
          <p:nvPr>
            <p:ph type="body" sz="quarter" idx="11" hasCustomPrompt="1"/>
          </p:nvPr>
        </p:nvSpPr>
        <p:spPr>
          <a:xfrm>
            <a:off x="974725" y="5213666"/>
            <a:ext cx="6944632" cy="1125537"/>
          </a:xfrm>
        </p:spPr>
        <p:txBody>
          <a:bodyPr/>
          <a:lstStyle>
            <a:lvl1pPr marL="0" indent="-424750">
              <a:buSzPct val="80000"/>
              <a:buFont typeface="Wingdings" charset="2"/>
              <a:buChar char="§"/>
              <a:defRPr sz="3300" cap="none"/>
            </a:lvl1pPr>
          </a:lstStyle>
          <a:p>
            <a:pPr lvl="0"/>
            <a:r>
              <a:rPr lang="en-GB" dirty="0" smtClean="0"/>
              <a:t>Bullet text style</a:t>
            </a:r>
          </a:p>
        </p:txBody>
      </p:sp>
      <p:sp>
        <p:nvSpPr>
          <p:cNvPr id="9" name="Picture Placeholder 13"/>
          <p:cNvSpPr>
            <a:spLocks noGrp="1"/>
          </p:cNvSpPr>
          <p:nvPr>
            <p:ph type="pic" sz="quarter" idx="12" hasCustomPrompt="1"/>
          </p:nvPr>
        </p:nvSpPr>
        <p:spPr>
          <a:xfrm>
            <a:off x="8064503" y="2632077"/>
            <a:ext cx="4345213" cy="6284912"/>
          </a:xfrm>
        </p:spPr>
        <p:txBody>
          <a:bodyPr anchor="ctr">
            <a:normAutofit/>
          </a:bodyPr>
          <a:lstStyle>
            <a:lvl1pPr algn="ctr">
              <a:defRPr sz="3300" baseline="0"/>
            </a:lvl1pPr>
          </a:lstStyle>
          <a:p>
            <a:r>
              <a:rPr lang="en-US" dirty="0" smtClean="0"/>
              <a:t>Drag image  to placeholder or click icon to add</a:t>
            </a:r>
            <a:endParaRPr lang="en-US" dirty="0"/>
          </a:p>
        </p:txBody>
      </p:sp>
    </p:spTree>
    <p:extLst>
      <p:ext uri="{BB962C8B-B14F-4D97-AF65-F5344CB8AC3E}">
        <p14:creationId xmlns:p14="http://schemas.microsoft.com/office/powerpoint/2010/main" val="3888733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9686" y="3238980"/>
            <a:ext cx="11694319" cy="1626129"/>
          </a:xfrm>
        </p:spPr>
        <p:txBody>
          <a:bodyPr>
            <a:normAutofit/>
          </a:bodyPr>
          <a:lstStyle>
            <a:lvl1pPr>
              <a:defRPr sz="7800"/>
            </a:lvl1pPr>
          </a:lstStyle>
          <a:p>
            <a:r>
              <a:rPr lang="en-GB" dirty="0" smtClean="0"/>
              <a:t>Header style</a:t>
            </a:r>
            <a:endParaRPr lang="en-US" dirty="0"/>
          </a:p>
        </p:txBody>
      </p:sp>
      <p:sp>
        <p:nvSpPr>
          <p:cNvPr id="5" name="Text Placeholder 4"/>
          <p:cNvSpPr>
            <a:spLocks noGrp="1"/>
          </p:cNvSpPr>
          <p:nvPr>
            <p:ph type="body" sz="quarter" idx="10" hasCustomPrompt="1"/>
          </p:nvPr>
        </p:nvSpPr>
        <p:spPr>
          <a:xfrm>
            <a:off x="649288" y="4681539"/>
            <a:ext cx="6789738" cy="1912937"/>
          </a:xfrm>
        </p:spPr>
        <p:txBody>
          <a:bodyPr/>
          <a:lstStyle/>
          <a:p>
            <a:pPr lvl="0"/>
            <a:r>
              <a:rPr lang="en-GB" dirty="0" smtClean="0"/>
              <a:t>Sub-header Style</a:t>
            </a:r>
          </a:p>
        </p:txBody>
      </p:sp>
    </p:spTree>
    <p:extLst>
      <p:ext uri="{BB962C8B-B14F-4D97-AF65-F5344CB8AC3E}">
        <p14:creationId xmlns:p14="http://schemas.microsoft.com/office/powerpoint/2010/main" val="3493551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974526" y="2632696"/>
            <a:ext cx="6944831" cy="1096767"/>
          </a:xfrm>
        </p:spPr>
        <p:txBody>
          <a:bodyPr>
            <a:normAutofit/>
          </a:bodyPr>
          <a:lstStyle>
            <a:lvl1pPr>
              <a:defRPr sz="6000" baseline="0"/>
            </a:lvl1pPr>
          </a:lstStyle>
          <a:p>
            <a:r>
              <a:rPr lang="en-GB" dirty="0" smtClean="0"/>
              <a:t>Header style</a:t>
            </a:r>
            <a:endParaRPr lang="en-US" dirty="0"/>
          </a:p>
        </p:txBody>
      </p:sp>
      <p:sp>
        <p:nvSpPr>
          <p:cNvPr id="6" name="Subtitle 2"/>
          <p:cNvSpPr>
            <a:spLocks noGrp="1"/>
          </p:cNvSpPr>
          <p:nvPr>
            <p:ph type="subTitle" idx="1" hasCustomPrompt="1"/>
          </p:nvPr>
        </p:nvSpPr>
        <p:spPr>
          <a:xfrm>
            <a:off x="974526" y="3729463"/>
            <a:ext cx="6944831" cy="776598"/>
          </a:xfrm>
        </p:spPr>
        <p:txBody>
          <a:bodyPr>
            <a:normAutofit/>
          </a:bodyPr>
          <a:lstStyle>
            <a:lvl1pPr marL="0" marR="0" indent="0" algn="l" defTabSz="649924"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49924" indent="0" algn="ctr">
              <a:buNone/>
              <a:defRPr>
                <a:solidFill>
                  <a:schemeClr val="tx1">
                    <a:tint val="75000"/>
                  </a:schemeClr>
                </a:solidFill>
              </a:defRPr>
            </a:lvl2pPr>
            <a:lvl3pPr marL="1299848" indent="0" algn="ctr">
              <a:buNone/>
              <a:defRPr>
                <a:solidFill>
                  <a:schemeClr val="tx1">
                    <a:tint val="75000"/>
                  </a:schemeClr>
                </a:solidFill>
              </a:defRPr>
            </a:lvl3pPr>
            <a:lvl4pPr marL="1949773" indent="0" algn="ctr">
              <a:buNone/>
              <a:defRPr>
                <a:solidFill>
                  <a:schemeClr val="tx1">
                    <a:tint val="75000"/>
                  </a:schemeClr>
                </a:solidFill>
              </a:defRPr>
            </a:lvl4pPr>
            <a:lvl5pPr marL="2599698" indent="0" algn="ctr">
              <a:buNone/>
              <a:defRPr>
                <a:solidFill>
                  <a:schemeClr val="tx1">
                    <a:tint val="75000"/>
                  </a:schemeClr>
                </a:solidFill>
              </a:defRPr>
            </a:lvl5pPr>
            <a:lvl6pPr marL="3249621" indent="0" algn="ctr">
              <a:buNone/>
              <a:defRPr>
                <a:solidFill>
                  <a:schemeClr val="tx1">
                    <a:tint val="75000"/>
                  </a:schemeClr>
                </a:solidFill>
              </a:defRPr>
            </a:lvl6pPr>
            <a:lvl7pPr marL="3899545" indent="0" algn="ctr">
              <a:buNone/>
              <a:defRPr>
                <a:solidFill>
                  <a:schemeClr val="tx1">
                    <a:tint val="75000"/>
                  </a:schemeClr>
                </a:solidFill>
              </a:defRPr>
            </a:lvl7pPr>
            <a:lvl8pPr marL="4549470" indent="0" algn="ctr">
              <a:buNone/>
              <a:defRPr>
                <a:solidFill>
                  <a:schemeClr val="tx1">
                    <a:tint val="75000"/>
                  </a:schemeClr>
                </a:solidFill>
              </a:defRPr>
            </a:lvl8pPr>
            <a:lvl9pPr marL="5199394" indent="0" algn="ctr">
              <a:buNone/>
              <a:defRPr>
                <a:solidFill>
                  <a:schemeClr val="tx1">
                    <a:tint val="75000"/>
                  </a:schemeClr>
                </a:solidFill>
              </a:defRPr>
            </a:lvl9pPr>
          </a:lstStyle>
          <a:p>
            <a:pPr lvl="0"/>
            <a:r>
              <a:rPr lang="en-GB" dirty="0" smtClean="0"/>
              <a:t>SUB-HEADER STYLE</a:t>
            </a:r>
          </a:p>
        </p:txBody>
      </p:sp>
      <p:sp>
        <p:nvSpPr>
          <p:cNvPr id="7" name="Text Placeholder 9"/>
          <p:cNvSpPr>
            <a:spLocks noGrp="1"/>
          </p:cNvSpPr>
          <p:nvPr>
            <p:ph type="body" sz="quarter" idx="10" hasCustomPrompt="1"/>
          </p:nvPr>
        </p:nvSpPr>
        <p:spPr>
          <a:xfrm>
            <a:off x="974725" y="4523701"/>
            <a:ext cx="6944632" cy="689965"/>
          </a:xfrm>
        </p:spPr>
        <p:txBody>
          <a:bodyPr>
            <a:noAutofit/>
          </a:bodyPr>
          <a:lstStyle>
            <a:lvl1pPr>
              <a:defRPr sz="3300" cap="none" baseline="0"/>
            </a:lvl1pPr>
            <a:lvl2pPr marL="649924" indent="0">
              <a:buNone/>
              <a:defRPr/>
            </a:lvl2pPr>
            <a:lvl3pPr>
              <a:defRPr sz="3300"/>
            </a:lvl3pPr>
            <a:lvl4pPr>
              <a:defRPr sz="3300"/>
            </a:lvl4pPr>
            <a:lvl5pPr>
              <a:defRPr sz="3300"/>
            </a:lvl5pPr>
          </a:lstStyle>
          <a:p>
            <a:pPr lvl="0"/>
            <a:r>
              <a:rPr lang="en-GB" dirty="0" smtClean="0"/>
              <a:t>Body text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750">
              <a:buSzPct val="80000"/>
              <a:buFont typeface="Wingdings" charset="2"/>
              <a:buChar char="§"/>
              <a:defRPr sz="3300" cap="none"/>
            </a:lvl1pPr>
          </a:lstStyle>
          <a:p>
            <a:pPr lvl="0"/>
            <a:r>
              <a:rPr lang="en-GB" dirty="0" smtClean="0"/>
              <a:t>Bullet text style</a:t>
            </a:r>
          </a:p>
        </p:txBody>
      </p:sp>
      <p:sp>
        <p:nvSpPr>
          <p:cNvPr id="10" name="Picture Placeholder 13"/>
          <p:cNvSpPr>
            <a:spLocks noGrp="1"/>
          </p:cNvSpPr>
          <p:nvPr>
            <p:ph type="pic" sz="quarter" idx="12" hasCustomPrompt="1"/>
          </p:nvPr>
        </p:nvSpPr>
        <p:spPr>
          <a:xfrm>
            <a:off x="8064503" y="2632077"/>
            <a:ext cx="4345213" cy="6284912"/>
          </a:xfrm>
        </p:spPr>
        <p:txBody>
          <a:bodyPr anchor="ctr">
            <a:normAutofit/>
          </a:bodyPr>
          <a:lstStyle>
            <a:lvl1pPr algn="ctr">
              <a:defRPr sz="3300" baseline="0"/>
            </a:lvl1pPr>
          </a:lstStyle>
          <a:p>
            <a:r>
              <a:rPr lang="en-US" dirty="0" smtClean="0"/>
              <a:t>Drag image  to placeholder or click icon to add</a:t>
            </a:r>
            <a:endParaRPr lang="en-US" dirty="0"/>
          </a:p>
        </p:txBody>
      </p:sp>
    </p:spTree>
    <p:extLst>
      <p:ext uri="{BB962C8B-B14F-4D97-AF65-F5344CB8AC3E}">
        <p14:creationId xmlns:p14="http://schemas.microsoft.com/office/powerpoint/2010/main" val="246533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9686" y="3238980"/>
            <a:ext cx="11694319" cy="1626129"/>
          </a:xfrm>
        </p:spPr>
        <p:txBody>
          <a:bodyPr>
            <a:normAutofit/>
          </a:bodyPr>
          <a:lstStyle>
            <a:lvl1pPr>
              <a:defRPr sz="7800"/>
            </a:lvl1pPr>
          </a:lstStyle>
          <a:p>
            <a:r>
              <a:rPr lang="en-GB" dirty="0" smtClean="0"/>
              <a:t>Header style</a:t>
            </a:r>
            <a:endParaRPr lang="en-US" dirty="0"/>
          </a:p>
        </p:txBody>
      </p:sp>
      <p:sp>
        <p:nvSpPr>
          <p:cNvPr id="5" name="Text Placeholder 4"/>
          <p:cNvSpPr>
            <a:spLocks noGrp="1"/>
          </p:cNvSpPr>
          <p:nvPr>
            <p:ph type="body" sz="quarter" idx="10" hasCustomPrompt="1"/>
          </p:nvPr>
        </p:nvSpPr>
        <p:spPr>
          <a:xfrm>
            <a:off x="649288" y="4681539"/>
            <a:ext cx="6789738" cy="1912937"/>
          </a:xfrm>
        </p:spPr>
        <p:txBody>
          <a:bodyPr/>
          <a:lstStyle/>
          <a:p>
            <a:pPr lvl="0"/>
            <a:r>
              <a:rPr lang="en-GB" dirty="0" smtClean="0"/>
              <a:t>Sub-header Style</a:t>
            </a:r>
          </a:p>
        </p:txBody>
      </p:sp>
    </p:spTree>
    <p:extLst>
      <p:ext uri="{BB962C8B-B14F-4D97-AF65-F5344CB8AC3E}">
        <p14:creationId xmlns:p14="http://schemas.microsoft.com/office/powerpoint/2010/main" val="2799866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9686" y="3238980"/>
            <a:ext cx="11694319" cy="1626129"/>
          </a:xfrm>
          <a:prstGeom prst="rect">
            <a:avLst/>
          </a:prstGeom>
        </p:spPr>
        <p:txBody>
          <a:bodyPr vert="horz" lIns="129985" tIns="64993" rIns="129985" bIns="64993" rtlCol="0" anchor="ctr">
            <a:normAutofit/>
          </a:bodyPr>
          <a:lstStyle/>
          <a:p>
            <a:r>
              <a:rPr lang="en-GB" dirty="0" smtClean="0"/>
              <a:t>Header style</a:t>
            </a:r>
            <a:endParaRPr lang="en-US" dirty="0"/>
          </a:p>
        </p:txBody>
      </p:sp>
      <p:sp>
        <p:nvSpPr>
          <p:cNvPr id="3" name="Text Placeholder 2"/>
          <p:cNvSpPr>
            <a:spLocks noGrp="1"/>
          </p:cNvSpPr>
          <p:nvPr>
            <p:ph type="body" idx="1"/>
          </p:nvPr>
        </p:nvSpPr>
        <p:spPr>
          <a:xfrm>
            <a:off x="649686" y="5057137"/>
            <a:ext cx="11694319" cy="962400"/>
          </a:xfrm>
          <a:prstGeom prst="rect">
            <a:avLst/>
          </a:prstGeom>
        </p:spPr>
        <p:txBody>
          <a:bodyPr vert="horz" lIns="129985" tIns="64993" rIns="129985" bIns="64993" rtlCol="0">
            <a:normAutofit/>
          </a:bodyPr>
          <a:lstStyle/>
          <a:p>
            <a:pPr lvl="0"/>
            <a:r>
              <a:rPr lang="en-GB" dirty="0" smtClean="0"/>
              <a:t>SUB-HEADER STYLE</a:t>
            </a:r>
          </a:p>
        </p:txBody>
      </p:sp>
    </p:spTree>
    <p:extLst>
      <p:ext uri="{BB962C8B-B14F-4D97-AF65-F5344CB8AC3E}">
        <p14:creationId xmlns:p14="http://schemas.microsoft.com/office/powerpoint/2010/main" val="2619897227"/>
      </p:ext>
    </p:extLst>
  </p:cSld>
  <p:clrMap bg1="lt1" tx1="dk1" bg2="lt2" tx2="dk2" accent1="accent1" accent2="accent2" accent3="accent3" accent4="accent4" accent5="accent5" accent6="accent6" hlink="hlink" folHlink="folHlink"/>
  <p:sldLayoutIdLst>
    <p:sldLayoutId id="2147483659" r:id="rId1"/>
    <p:sldLayoutId id="2147483658" r:id="rId2"/>
    <p:sldLayoutId id="2147483660" r:id="rId3"/>
    <p:sldLayoutId id="2147483649" r:id="rId4"/>
    <p:sldLayoutId id="2147483662" r:id="rId5"/>
    <p:sldLayoutId id="2147483661" r:id="rId6"/>
    <p:sldLayoutId id="2147483664" r:id="rId7"/>
    <p:sldLayoutId id="2147483663" r:id="rId8"/>
    <p:sldLayoutId id="2147483666" r:id="rId9"/>
    <p:sldLayoutId id="2147483665" r:id="rId10"/>
    <p:sldLayoutId id="2147483667" r:id="rId11"/>
    <p:sldLayoutId id="2147483668" r:id="rId12"/>
    <p:sldLayoutId id="2147483672" r:id="rId13"/>
    <p:sldLayoutId id="2147483670" r:id="rId14"/>
    <p:sldLayoutId id="2147483673" r:id="rId15"/>
    <p:sldLayoutId id="2147483671" r:id="rId16"/>
    <p:sldLayoutId id="2147483674" r:id="rId17"/>
    <p:sldLayoutId id="2147483669" r:id="rId18"/>
    <p:sldLayoutId id="2147483703" r:id="rId19"/>
  </p:sldLayoutIdLst>
  <p:txStyles>
    <p:titleStyle>
      <a:lvl1pPr algn="l" defTabSz="649924" rtl="0" eaLnBrk="1" latinLnBrk="0" hangingPunct="1">
        <a:spcBef>
          <a:spcPct val="0"/>
        </a:spcBef>
        <a:buNone/>
        <a:defRPr sz="7800" b="1" kern="1200">
          <a:solidFill>
            <a:schemeClr val="tx1"/>
          </a:solidFill>
          <a:latin typeface="Cambria"/>
          <a:ea typeface="+mj-ea"/>
          <a:cs typeface="Cambria"/>
        </a:defRPr>
      </a:lvl1pPr>
    </p:titleStyle>
    <p:bodyStyle>
      <a:lvl1pPr marL="0" indent="0" algn="l" defTabSz="649924" rtl="0" eaLnBrk="1" latinLnBrk="0" hangingPunct="1">
        <a:spcBef>
          <a:spcPct val="20000"/>
        </a:spcBef>
        <a:buFont typeface="Arial"/>
        <a:buNone/>
        <a:defRPr sz="4800" kern="1200" cap="all" baseline="0">
          <a:solidFill>
            <a:srgbClr val="25303B"/>
          </a:solidFill>
          <a:latin typeface="+mn-lt"/>
          <a:ea typeface="+mn-ea"/>
          <a:cs typeface="+mn-cs"/>
        </a:defRPr>
      </a:lvl1pPr>
      <a:lvl2pPr marL="1056127" indent="-406202" algn="l" defTabSz="649924" rtl="0" eaLnBrk="1" latinLnBrk="0" hangingPunct="1">
        <a:spcBef>
          <a:spcPct val="20000"/>
        </a:spcBef>
        <a:buFont typeface="Arial"/>
        <a:buChar char="–"/>
        <a:defRPr sz="4000" kern="1200">
          <a:solidFill>
            <a:schemeClr val="tx1"/>
          </a:solidFill>
          <a:latin typeface="+mn-lt"/>
          <a:ea typeface="+mn-ea"/>
          <a:cs typeface="+mn-cs"/>
        </a:defRPr>
      </a:lvl2pPr>
      <a:lvl3pPr marL="1624811" indent="-324962" algn="l" defTabSz="649924" rtl="0" eaLnBrk="1" latinLnBrk="0" hangingPunct="1">
        <a:spcBef>
          <a:spcPct val="20000"/>
        </a:spcBef>
        <a:buFont typeface="Arial"/>
        <a:buChar char="•"/>
        <a:defRPr sz="3400" kern="1200">
          <a:solidFill>
            <a:schemeClr val="tx1"/>
          </a:solidFill>
          <a:latin typeface="+mn-lt"/>
          <a:ea typeface="+mn-ea"/>
          <a:cs typeface="+mn-cs"/>
        </a:defRPr>
      </a:lvl3pPr>
      <a:lvl4pPr marL="2274734" indent="-324962" algn="l" defTabSz="649924" rtl="0" eaLnBrk="1" latinLnBrk="0" hangingPunct="1">
        <a:spcBef>
          <a:spcPct val="20000"/>
        </a:spcBef>
        <a:buFont typeface="Arial"/>
        <a:buChar char="–"/>
        <a:defRPr sz="2800" kern="1200">
          <a:solidFill>
            <a:schemeClr val="tx1"/>
          </a:solidFill>
          <a:latin typeface="+mn-lt"/>
          <a:ea typeface="+mn-ea"/>
          <a:cs typeface="+mn-cs"/>
        </a:defRPr>
      </a:lvl4pPr>
      <a:lvl5pPr marL="2924660" indent="-324962" algn="l" defTabSz="649924" rtl="0" eaLnBrk="1" latinLnBrk="0" hangingPunct="1">
        <a:spcBef>
          <a:spcPct val="20000"/>
        </a:spcBef>
        <a:buFont typeface="Arial"/>
        <a:buChar char="»"/>
        <a:defRPr sz="2800" kern="1200">
          <a:solidFill>
            <a:schemeClr val="tx1"/>
          </a:solidFill>
          <a:latin typeface="+mn-lt"/>
          <a:ea typeface="+mn-ea"/>
          <a:cs typeface="+mn-cs"/>
        </a:defRPr>
      </a:lvl5pPr>
      <a:lvl6pPr marL="3574583" indent="-324962" algn="l" defTabSz="649924" rtl="0" eaLnBrk="1" latinLnBrk="0" hangingPunct="1">
        <a:spcBef>
          <a:spcPct val="20000"/>
        </a:spcBef>
        <a:buFont typeface="Arial"/>
        <a:buChar char="•"/>
        <a:defRPr sz="2800" kern="1200">
          <a:solidFill>
            <a:schemeClr val="tx1"/>
          </a:solidFill>
          <a:latin typeface="+mn-lt"/>
          <a:ea typeface="+mn-ea"/>
          <a:cs typeface="+mn-cs"/>
        </a:defRPr>
      </a:lvl6pPr>
      <a:lvl7pPr marL="4224508" indent="-324962" algn="l" defTabSz="649924" rtl="0" eaLnBrk="1" latinLnBrk="0" hangingPunct="1">
        <a:spcBef>
          <a:spcPct val="20000"/>
        </a:spcBef>
        <a:buFont typeface="Arial"/>
        <a:buChar char="•"/>
        <a:defRPr sz="2800" kern="1200">
          <a:solidFill>
            <a:schemeClr val="tx1"/>
          </a:solidFill>
          <a:latin typeface="+mn-lt"/>
          <a:ea typeface="+mn-ea"/>
          <a:cs typeface="+mn-cs"/>
        </a:defRPr>
      </a:lvl7pPr>
      <a:lvl8pPr marL="4874432" indent="-324962" algn="l" defTabSz="649924" rtl="0" eaLnBrk="1" latinLnBrk="0" hangingPunct="1">
        <a:spcBef>
          <a:spcPct val="20000"/>
        </a:spcBef>
        <a:buFont typeface="Arial"/>
        <a:buChar char="•"/>
        <a:defRPr sz="2800" kern="1200">
          <a:solidFill>
            <a:schemeClr val="tx1"/>
          </a:solidFill>
          <a:latin typeface="+mn-lt"/>
          <a:ea typeface="+mn-ea"/>
          <a:cs typeface="+mn-cs"/>
        </a:defRPr>
      </a:lvl8pPr>
      <a:lvl9pPr marL="5524357" indent="-324962" algn="l" defTabSz="649924" rtl="0" eaLnBrk="1" latinLnBrk="0" hangingPunct="1">
        <a:spcBef>
          <a:spcPct val="20000"/>
        </a:spcBef>
        <a:buFont typeface="Arial"/>
        <a:buChar char="•"/>
        <a:defRPr sz="2800" kern="1200">
          <a:solidFill>
            <a:schemeClr val="tx1"/>
          </a:solidFill>
          <a:latin typeface="+mn-lt"/>
          <a:ea typeface="+mn-ea"/>
          <a:cs typeface="+mn-cs"/>
        </a:defRPr>
      </a:lvl9pPr>
    </p:bodyStyle>
    <p:otherStyle>
      <a:defPPr>
        <a:defRPr lang="en-US"/>
      </a:defPPr>
      <a:lvl1pPr marL="0" algn="l" defTabSz="649924" rtl="0" eaLnBrk="1" latinLnBrk="0" hangingPunct="1">
        <a:defRPr sz="2600" kern="1200">
          <a:solidFill>
            <a:schemeClr val="tx1"/>
          </a:solidFill>
          <a:latin typeface="+mn-lt"/>
          <a:ea typeface="+mn-ea"/>
          <a:cs typeface="+mn-cs"/>
        </a:defRPr>
      </a:lvl1pPr>
      <a:lvl2pPr marL="649924" algn="l" defTabSz="649924" rtl="0" eaLnBrk="1" latinLnBrk="0" hangingPunct="1">
        <a:defRPr sz="2600" kern="1200">
          <a:solidFill>
            <a:schemeClr val="tx1"/>
          </a:solidFill>
          <a:latin typeface="+mn-lt"/>
          <a:ea typeface="+mn-ea"/>
          <a:cs typeface="+mn-cs"/>
        </a:defRPr>
      </a:lvl2pPr>
      <a:lvl3pPr marL="1299848" algn="l" defTabSz="649924" rtl="0" eaLnBrk="1" latinLnBrk="0" hangingPunct="1">
        <a:defRPr sz="2600" kern="1200">
          <a:solidFill>
            <a:schemeClr val="tx1"/>
          </a:solidFill>
          <a:latin typeface="+mn-lt"/>
          <a:ea typeface="+mn-ea"/>
          <a:cs typeface="+mn-cs"/>
        </a:defRPr>
      </a:lvl3pPr>
      <a:lvl4pPr marL="1949773" algn="l" defTabSz="649924" rtl="0" eaLnBrk="1" latinLnBrk="0" hangingPunct="1">
        <a:defRPr sz="2600" kern="1200">
          <a:solidFill>
            <a:schemeClr val="tx1"/>
          </a:solidFill>
          <a:latin typeface="+mn-lt"/>
          <a:ea typeface="+mn-ea"/>
          <a:cs typeface="+mn-cs"/>
        </a:defRPr>
      </a:lvl4pPr>
      <a:lvl5pPr marL="2599698" algn="l" defTabSz="649924" rtl="0" eaLnBrk="1" latinLnBrk="0" hangingPunct="1">
        <a:defRPr sz="2600" kern="1200">
          <a:solidFill>
            <a:schemeClr val="tx1"/>
          </a:solidFill>
          <a:latin typeface="+mn-lt"/>
          <a:ea typeface="+mn-ea"/>
          <a:cs typeface="+mn-cs"/>
        </a:defRPr>
      </a:lvl5pPr>
      <a:lvl6pPr marL="3249621" algn="l" defTabSz="649924" rtl="0" eaLnBrk="1" latinLnBrk="0" hangingPunct="1">
        <a:defRPr sz="2600" kern="1200">
          <a:solidFill>
            <a:schemeClr val="tx1"/>
          </a:solidFill>
          <a:latin typeface="+mn-lt"/>
          <a:ea typeface="+mn-ea"/>
          <a:cs typeface="+mn-cs"/>
        </a:defRPr>
      </a:lvl6pPr>
      <a:lvl7pPr marL="3899545" algn="l" defTabSz="649924" rtl="0" eaLnBrk="1" latinLnBrk="0" hangingPunct="1">
        <a:defRPr sz="2600" kern="1200">
          <a:solidFill>
            <a:schemeClr val="tx1"/>
          </a:solidFill>
          <a:latin typeface="+mn-lt"/>
          <a:ea typeface="+mn-ea"/>
          <a:cs typeface="+mn-cs"/>
        </a:defRPr>
      </a:lvl7pPr>
      <a:lvl8pPr marL="4549470" algn="l" defTabSz="649924" rtl="0" eaLnBrk="1" latinLnBrk="0" hangingPunct="1">
        <a:defRPr sz="2600" kern="1200">
          <a:solidFill>
            <a:schemeClr val="tx1"/>
          </a:solidFill>
          <a:latin typeface="+mn-lt"/>
          <a:ea typeface="+mn-ea"/>
          <a:cs typeface="+mn-cs"/>
        </a:defRPr>
      </a:lvl8pPr>
      <a:lvl9pPr marL="5199394" algn="l" defTabSz="649924"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6.xml"/><Relationship Id="rId1" Type="http://schemas.openxmlformats.org/officeDocument/2006/relationships/vmlDrawing" Target="../drawings/vmlDrawing1.vml"/><Relationship Id="rId5" Type="http://schemas.openxmlformats.org/officeDocument/2006/relationships/image" Target="../media/image11.emf"/><Relationship Id="rId4" Type="http://schemas.openxmlformats.org/officeDocument/2006/relationships/package" Target="../embeddings/Microsoft_Word_Document1.docx"/></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9591" y="3593543"/>
            <a:ext cx="10944413" cy="2154115"/>
          </a:xfrm>
        </p:spPr>
        <p:txBody>
          <a:bodyPr>
            <a:noAutofit/>
          </a:bodyPr>
          <a:lstStyle/>
          <a:p>
            <a:r>
              <a:rPr lang="en-US" sz="5400" dirty="0" smtClean="0"/>
              <a:t>Recovering the costs of the child support system: The approach of Australia, NZ, UK and US.</a:t>
            </a:r>
            <a:br>
              <a:rPr lang="en-US" sz="5400" dirty="0" smtClean="0"/>
            </a:br>
            <a:endParaRPr lang="en-US" sz="5400" dirty="0"/>
          </a:p>
        </p:txBody>
      </p:sp>
      <p:sp>
        <p:nvSpPr>
          <p:cNvPr id="3" name="Text Placeholder 2"/>
          <p:cNvSpPr>
            <a:spLocks noGrp="1"/>
          </p:cNvSpPr>
          <p:nvPr>
            <p:ph type="body" sz="quarter" idx="10"/>
          </p:nvPr>
        </p:nvSpPr>
        <p:spPr>
          <a:xfrm>
            <a:off x="4180114" y="7249886"/>
            <a:ext cx="8559098" cy="2258007"/>
          </a:xfrm>
        </p:spPr>
        <p:txBody>
          <a:bodyPr>
            <a:normAutofit/>
          </a:bodyPr>
          <a:lstStyle/>
          <a:p>
            <a:r>
              <a:rPr lang="en-GB" sz="2800" dirty="0"/>
              <a:t>Daniel R. Meyer, University of </a:t>
            </a:r>
            <a:r>
              <a:rPr lang="en-GB" sz="2800" dirty="0" smtClean="0"/>
              <a:t>WI–Madison</a:t>
            </a:r>
            <a:r>
              <a:rPr lang="en-GB" sz="2800" dirty="0"/>
              <a:t>, US</a:t>
            </a:r>
          </a:p>
          <a:p>
            <a:r>
              <a:rPr lang="en-GB" sz="2800" b="1" dirty="0">
                <a:solidFill>
                  <a:srgbClr val="FFC000"/>
                </a:solidFill>
              </a:rPr>
              <a:t>Christine Skinner, University of York, UK.</a:t>
            </a:r>
            <a:endParaRPr lang="en-US" sz="4000" b="1" dirty="0">
              <a:solidFill>
                <a:srgbClr val="FFC000"/>
              </a:solidFill>
            </a:endParaRPr>
          </a:p>
          <a:p>
            <a:r>
              <a:rPr lang="en-GB" sz="2800" dirty="0" smtClean="0"/>
              <a:t>Kay Cook, Swinburne , Australia.</a:t>
            </a:r>
            <a:endParaRPr lang="en-GB" sz="2800" dirty="0"/>
          </a:p>
          <a:p>
            <a:r>
              <a:rPr lang="en-GB" sz="2800" dirty="0"/>
              <a:t>Michael Fletcher AUT University, </a:t>
            </a:r>
            <a:r>
              <a:rPr lang="en-GB" sz="2800" dirty="0" smtClean="0"/>
              <a:t>NZ.</a:t>
            </a:r>
          </a:p>
        </p:txBody>
      </p:sp>
    </p:spTree>
    <p:extLst>
      <p:ext uri="{BB962C8B-B14F-4D97-AF65-F5344CB8AC3E}">
        <p14:creationId xmlns:p14="http://schemas.microsoft.com/office/powerpoint/2010/main" val="48570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242" y="765110"/>
            <a:ext cx="7602116" cy="1194319"/>
          </a:xfrm>
        </p:spPr>
        <p:txBody>
          <a:bodyPr>
            <a:normAutofit fontScale="90000"/>
          </a:bodyPr>
          <a:lstStyle/>
          <a:p>
            <a:r>
              <a:rPr lang="en-GB" sz="4000" dirty="0" smtClean="0"/>
              <a:t>3 </a:t>
            </a:r>
            <a:r>
              <a:rPr lang="en-GB" sz="4000" dirty="0"/>
              <a:t>Types </a:t>
            </a:r>
            <a:r>
              <a:rPr lang="en-GB" sz="4000" dirty="0" smtClean="0"/>
              <a:t>cost recovery mechanisms </a:t>
            </a:r>
            <a:endParaRPr lang="en-GB" sz="4000" dirty="0"/>
          </a:p>
        </p:txBody>
      </p:sp>
      <p:graphicFrame>
        <p:nvGraphicFramePr>
          <p:cNvPr id="14" name="Object 13"/>
          <p:cNvGraphicFramePr>
            <a:graphicFrameLocks noChangeAspect="1"/>
          </p:cNvGraphicFramePr>
          <p:nvPr>
            <p:extLst>
              <p:ext uri="{D42A27DB-BD31-4B8C-83A1-F6EECF244321}">
                <p14:modId xmlns:p14="http://schemas.microsoft.com/office/powerpoint/2010/main" val="3985602862"/>
              </p:ext>
            </p:extLst>
          </p:nvPr>
        </p:nvGraphicFramePr>
        <p:xfrm>
          <a:off x="187325" y="2314575"/>
          <a:ext cx="12558713" cy="6922731"/>
        </p:xfrm>
        <a:graphic>
          <a:graphicData uri="http://schemas.openxmlformats.org/presentationml/2006/ole">
            <mc:AlternateContent xmlns:mc="http://schemas.openxmlformats.org/markup-compatibility/2006">
              <mc:Choice xmlns:v="urn:schemas-microsoft-com:vml" Requires="v">
                <p:oleObj spid="_x0000_s4121" name="Document" r:id="rId4" imgW="6215850" imgH="3012245" progId="Word.Document.12">
                  <p:embed/>
                </p:oleObj>
              </mc:Choice>
              <mc:Fallback>
                <p:oleObj name="Document" r:id="rId4" imgW="6215850" imgH="3012245" progId="Word.Document.12">
                  <p:embed/>
                  <p:pic>
                    <p:nvPicPr>
                      <p:cNvPr id="0" name=""/>
                      <p:cNvPicPr/>
                      <p:nvPr/>
                    </p:nvPicPr>
                    <p:blipFill>
                      <a:blip r:embed="rId5"/>
                      <a:stretch>
                        <a:fillRect/>
                      </a:stretch>
                    </p:blipFill>
                    <p:spPr>
                      <a:xfrm>
                        <a:off x="187325" y="2314575"/>
                        <a:ext cx="12558713" cy="6922731"/>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4111447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418254" y="2836503"/>
            <a:ext cx="4068146" cy="2052737"/>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GB" sz="3600" b="1" dirty="0" smtClean="0">
                <a:solidFill>
                  <a:schemeClr val="tx2">
                    <a:lumMod val="10000"/>
                  </a:schemeClr>
                </a:solidFill>
              </a:rPr>
              <a:t>Implicit Only: Australia </a:t>
            </a:r>
            <a:endParaRPr lang="en-GB" sz="3600" b="1" dirty="0">
              <a:solidFill>
                <a:schemeClr val="tx2">
                  <a:lumMod val="10000"/>
                </a:schemeClr>
              </a:solidFill>
            </a:endParaRPr>
          </a:p>
        </p:txBody>
      </p:sp>
      <p:sp>
        <p:nvSpPr>
          <p:cNvPr id="8" name="Rounded Rectangle 7"/>
          <p:cNvSpPr/>
          <p:nvPr/>
        </p:nvSpPr>
        <p:spPr>
          <a:xfrm>
            <a:off x="1418254" y="5704112"/>
            <a:ext cx="4068146" cy="1996751"/>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GB" sz="3600" b="1" dirty="0" smtClean="0">
                <a:solidFill>
                  <a:schemeClr val="tx2">
                    <a:lumMod val="10000"/>
                  </a:schemeClr>
                </a:solidFill>
              </a:rPr>
              <a:t>Fees Only: </a:t>
            </a:r>
          </a:p>
          <a:p>
            <a:pPr algn="ctr"/>
            <a:r>
              <a:rPr lang="en-GB" sz="3600" b="1" dirty="0" smtClean="0">
                <a:solidFill>
                  <a:schemeClr val="tx2">
                    <a:lumMod val="10000"/>
                  </a:schemeClr>
                </a:solidFill>
              </a:rPr>
              <a:t>UK </a:t>
            </a:r>
            <a:endParaRPr lang="en-GB" sz="3600" b="1" dirty="0">
              <a:solidFill>
                <a:schemeClr val="tx2">
                  <a:lumMod val="10000"/>
                </a:schemeClr>
              </a:solidFill>
            </a:endParaRPr>
          </a:p>
        </p:txBody>
      </p:sp>
      <p:sp>
        <p:nvSpPr>
          <p:cNvPr id="9" name="Rounded Rectangle 8"/>
          <p:cNvSpPr/>
          <p:nvPr/>
        </p:nvSpPr>
        <p:spPr>
          <a:xfrm>
            <a:off x="6424125" y="2836503"/>
            <a:ext cx="5296677" cy="2202026"/>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GB" sz="3600" b="1" dirty="0" smtClean="0">
                <a:solidFill>
                  <a:schemeClr val="tx2">
                    <a:lumMod val="10000"/>
                  </a:schemeClr>
                </a:solidFill>
              </a:rPr>
              <a:t>Implicit &amp; Explicit:</a:t>
            </a:r>
          </a:p>
          <a:p>
            <a:pPr algn="ctr"/>
            <a:r>
              <a:rPr lang="en-GB" sz="3600" b="1" dirty="0" smtClean="0">
                <a:solidFill>
                  <a:schemeClr val="tx2">
                    <a:lumMod val="10000"/>
                  </a:schemeClr>
                </a:solidFill>
              </a:rPr>
              <a:t>New Zealand </a:t>
            </a:r>
          </a:p>
        </p:txBody>
      </p:sp>
      <p:sp>
        <p:nvSpPr>
          <p:cNvPr id="10" name="Rounded Rectangle 9"/>
          <p:cNvSpPr/>
          <p:nvPr/>
        </p:nvSpPr>
        <p:spPr>
          <a:xfrm>
            <a:off x="6424125" y="5716553"/>
            <a:ext cx="5296678" cy="1984311"/>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GB" sz="3600" b="1" dirty="0" smtClean="0">
              <a:solidFill>
                <a:schemeClr val="tx2">
                  <a:lumMod val="10000"/>
                </a:schemeClr>
              </a:solidFill>
            </a:endParaRPr>
          </a:p>
          <a:p>
            <a:pPr algn="ctr"/>
            <a:r>
              <a:rPr lang="en-GB" sz="3600" b="1" dirty="0" smtClean="0">
                <a:solidFill>
                  <a:schemeClr val="tx2">
                    <a:lumMod val="10000"/>
                  </a:schemeClr>
                </a:solidFill>
              </a:rPr>
              <a:t>Implicit, Explicit &amp; Fees:</a:t>
            </a:r>
          </a:p>
          <a:p>
            <a:pPr algn="ctr"/>
            <a:r>
              <a:rPr lang="en-GB" sz="3600" b="1" dirty="0" smtClean="0">
                <a:solidFill>
                  <a:schemeClr val="tx2">
                    <a:lumMod val="10000"/>
                  </a:schemeClr>
                </a:solidFill>
              </a:rPr>
              <a:t>US – Wisconsin</a:t>
            </a:r>
          </a:p>
          <a:p>
            <a:pPr algn="ctr"/>
            <a:endParaRPr lang="en-GB" sz="3600" b="1" dirty="0" smtClean="0">
              <a:solidFill>
                <a:schemeClr val="tx2">
                  <a:lumMod val="10000"/>
                </a:schemeClr>
              </a:solidFill>
            </a:endParaRPr>
          </a:p>
        </p:txBody>
      </p:sp>
      <p:sp>
        <p:nvSpPr>
          <p:cNvPr id="12" name="Title 1"/>
          <p:cNvSpPr txBox="1">
            <a:spLocks/>
          </p:cNvSpPr>
          <p:nvPr/>
        </p:nvSpPr>
        <p:spPr>
          <a:xfrm>
            <a:off x="901435" y="923548"/>
            <a:ext cx="10819367" cy="1096767"/>
          </a:xfrm>
          <a:prstGeom prst="rect">
            <a:avLst/>
          </a:prstGeom>
        </p:spPr>
        <p:txBody>
          <a:bodyPr vert="horz" lIns="129985" tIns="64993" rIns="129985" bIns="64993" rtlCol="0" anchor="ctr">
            <a:normAutofit/>
          </a:bodyPr>
          <a:lstStyle>
            <a:lvl1pPr algn="l" defTabSz="649924" rtl="0" eaLnBrk="1" latinLnBrk="0" hangingPunct="1">
              <a:spcBef>
                <a:spcPct val="0"/>
              </a:spcBef>
              <a:buNone/>
              <a:defRPr sz="6000" b="1" kern="1200" baseline="0">
                <a:solidFill>
                  <a:srgbClr val="FFFFFF"/>
                </a:solidFill>
                <a:latin typeface="Cambria"/>
                <a:ea typeface="+mj-ea"/>
                <a:cs typeface="Cambria"/>
              </a:defRPr>
            </a:lvl1pPr>
          </a:lstStyle>
          <a:p>
            <a:r>
              <a:rPr lang="en-US" sz="4400" dirty="0" smtClean="0"/>
              <a:t>Cost recovery approaches</a:t>
            </a:r>
            <a:endParaRPr lang="en-US" sz="4400" dirty="0"/>
          </a:p>
        </p:txBody>
      </p:sp>
    </p:spTree>
    <p:extLst>
      <p:ext uri="{BB962C8B-B14F-4D97-AF65-F5344CB8AC3E}">
        <p14:creationId xmlns:p14="http://schemas.microsoft.com/office/powerpoint/2010/main" val="2280577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4526" y="990509"/>
            <a:ext cx="6944831" cy="1096767"/>
          </a:xfrm>
        </p:spPr>
        <p:txBody>
          <a:bodyPr>
            <a:normAutofit/>
          </a:bodyPr>
          <a:lstStyle/>
          <a:p>
            <a:r>
              <a:rPr lang="en-US" dirty="0" smtClean="0"/>
              <a:t>Conclusion</a:t>
            </a:r>
            <a:endParaRPr lang="en-US" dirty="0"/>
          </a:p>
        </p:txBody>
      </p:sp>
      <p:sp>
        <p:nvSpPr>
          <p:cNvPr id="4" name="Text Placeholder 3"/>
          <p:cNvSpPr>
            <a:spLocks noGrp="1"/>
          </p:cNvSpPr>
          <p:nvPr>
            <p:ph type="body" sz="quarter" idx="11"/>
          </p:nvPr>
        </p:nvSpPr>
        <p:spPr>
          <a:xfrm>
            <a:off x="974725" y="2407298"/>
            <a:ext cx="10800508" cy="7349477"/>
          </a:xfrm>
        </p:spPr>
        <p:txBody>
          <a:bodyPr>
            <a:normAutofit lnSpcReduction="10000"/>
          </a:bodyPr>
          <a:lstStyle/>
          <a:p>
            <a:pPr indent="0">
              <a:buNone/>
            </a:pPr>
            <a:r>
              <a:rPr lang="en-US" sz="2800" dirty="0" smtClean="0"/>
              <a:t>Advantages and disadvantages different approaches?</a:t>
            </a:r>
          </a:p>
          <a:p>
            <a:pPr indent="0">
              <a:buNone/>
            </a:pPr>
            <a:r>
              <a:rPr lang="en-US" sz="2800" dirty="0" smtClean="0"/>
              <a:t>We don’t know for sure data limited. </a:t>
            </a:r>
            <a:r>
              <a:rPr lang="en-US" sz="2800" dirty="0"/>
              <a:t>W</a:t>
            </a:r>
            <a:r>
              <a:rPr lang="en-US" sz="2800" dirty="0" smtClean="0"/>
              <a:t>e suggest:</a:t>
            </a:r>
          </a:p>
          <a:p>
            <a:pPr marL="457200" indent="-457200"/>
            <a:r>
              <a:rPr lang="en-US" sz="2800" dirty="0" smtClean="0"/>
              <a:t>If NO cost recovery –i.e. parent keeps it all:</a:t>
            </a:r>
          </a:p>
          <a:p>
            <a:pPr marL="1513327" lvl="1" indent="-457200"/>
            <a:r>
              <a:rPr lang="en-US" sz="2800" dirty="0" smtClean="0">
                <a:solidFill>
                  <a:schemeClr val="bg1"/>
                </a:solidFill>
              </a:rPr>
              <a:t>Other parent more likely to pay.</a:t>
            </a:r>
          </a:p>
          <a:p>
            <a:pPr marL="1513327" lvl="1" indent="-457200"/>
            <a:r>
              <a:rPr lang="en-US" sz="2800" dirty="0" smtClean="0">
                <a:solidFill>
                  <a:schemeClr val="bg1"/>
                </a:solidFill>
              </a:rPr>
              <a:t>Reduces debt and debt recovery costs</a:t>
            </a:r>
          </a:p>
          <a:p>
            <a:pPr marL="1513327" lvl="1" indent="-457200"/>
            <a:r>
              <a:rPr lang="en-US" sz="2800" dirty="0" smtClean="0">
                <a:solidFill>
                  <a:schemeClr val="bg1"/>
                </a:solidFill>
              </a:rPr>
              <a:t>Less conflict between parents</a:t>
            </a:r>
          </a:p>
          <a:p>
            <a:pPr marL="1513327" lvl="1" indent="-457200"/>
            <a:r>
              <a:rPr lang="en-US" sz="2800" dirty="0" smtClean="0">
                <a:solidFill>
                  <a:schemeClr val="bg1"/>
                </a:solidFill>
              </a:rPr>
              <a:t>Better family relationships for children</a:t>
            </a:r>
          </a:p>
          <a:p>
            <a:pPr marL="457200" indent="-457200"/>
            <a:r>
              <a:rPr lang="en-US" sz="2800" dirty="0" smtClean="0">
                <a:solidFill>
                  <a:schemeClr val="bg1"/>
                </a:solidFill>
              </a:rPr>
              <a:t>If YES cost recovery</a:t>
            </a:r>
          </a:p>
          <a:p>
            <a:pPr marL="1513327" lvl="1" indent="-457200"/>
            <a:r>
              <a:rPr lang="en-US" sz="2800" dirty="0" smtClean="0">
                <a:solidFill>
                  <a:schemeClr val="bg1"/>
                </a:solidFill>
              </a:rPr>
              <a:t>State make some savings</a:t>
            </a:r>
          </a:p>
          <a:p>
            <a:pPr marL="1513327" lvl="1" indent="-457200"/>
            <a:r>
              <a:rPr lang="en-US" sz="2800" dirty="0" smtClean="0">
                <a:solidFill>
                  <a:schemeClr val="bg1"/>
                </a:solidFill>
              </a:rPr>
              <a:t>State increased costs in more debt recovery</a:t>
            </a:r>
          </a:p>
          <a:p>
            <a:pPr marL="1513327" lvl="1" indent="-457200"/>
            <a:r>
              <a:rPr lang="en-US" sz="2800" dirty="0" smtClean="0">
                <a:solidFill>
                  <a:schemeClr val="bg1"/>
                </a:solidFill>
              </a:rPr>
              <a:t>Parents ‘nudged’ into informal agreements (Fees)</a:t>
            </a:r>
          </a:p>
          <a:p>
            <a:pPr marL="1513327" lvl="1" indent="-457200"/>
            <a:r>
              <a:rPr lang="en-US" sz="2800" dirty="0" smtClean="0">
                <a:solidFill>
                  <a:schemeClr val="bg1"/>
                </a:solidFill>
              </a:rPr>
              <a:t>Parental conflict increased </a:t>
            </a:r>
          </a:p>
          <a:p>
            <a:pPr marL="1513327" lvl="1" indent="-457200"/>
            <a:r>
              <a:rPr lang="en-US" sz="2800" dirty="0" smtClean="0">
                <a:solidFill>
                  <a:schemeClr val="bg1"/>
                </a:solidFill>
              </a:rPr>
              <a:t>Lone parent poverty increased </a:t>
            </a:r>
          </a:p>
          <a:p>
            <a:pPr marL="1513327" lvl="1" indent="-457200"/>
            <a:r>
              <a:rPr lang="en-US" sz="2800" dirty="0" smtClean="0">
                <a:solidFill>
                  <a:schemeClr val="bg1"/>
                </a:solidFill>
              </a:rPr>
              <a:t>Greater injustice between rich and poor – legitimacy issues for CS </a:t>
            </a:r>
          </a:p>
          <a:p>
            <a:pPr lvl="1" indent="0">
              <a:buNone/>
            </a:pPr>
            <a:endParaRPr lang="en-US" dirty="0" smtClean="0">
              <a:solidFill>
                <a:schemeClr val="bg1"/>
              </a:solidFill>
            </a:endParaRPr>
          </a:p>
        </p:txBody>
      </p:sp>
    </p:spTree>
    <p:extLst>
      <p:ext uri="{BB962C8B-B14F-4D97-AF65-F5344CB8AC3E}">
        <p14:creationId xmlns:p14="http://schemas.microsoft.com/office/powerpoint/2010/main" val="3812239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4724" y="1313458"/>
            <a:ext cx="6944831" cy="1096767"/>
          </a:xfrm>
        </p:spPr>
        <p:txBody>
          <a:bodyPr/>
          <a:lstStyle/>
          <a:p>
            <a:r>
              <a:rPr lang="en-GB" dirty="0" smtClean="0"/>
              <a:t>Limitations</a:t>
            </a:r>
            <a:endParaRPr lang="en-GB" dirty="0"/>
          </a:p>
        </p:txBody>
      </p:sp>
      <p:sp>
        <p:nvSpPr>
          <p:cNvPr id="4" name="Text Placeholder 3"/>
          <p:cNvSpPr>
            <a:spLocks noGrp="1"/>
          </p:cNvSpPr>
          <p:nvPr>
            <p:ph type="body" sz="quarter" idx="11"/>
          </p:nvPr>
        </p:nvSpPr>
        <p:spPr>
          <a:xfrm>
            <a:off x="974724" y="2780522"/>
            <a:ext cx="10539251" cy="6494107"/>
          </a:xfrm>
        </p:spPr>
        <p:txBody>
          <a:bodyPr>
            <a:normAutofit fontScale="85000" lnSpcReduction="10000"/>
          </a:bodyPr>
          <a:lstStyle/>
          <a:p>
            <a:pPr>
              <a:buFont typeface="Arial" panose="020B0604020202020204" pitchFamily="34" charset="0"/>
              <a:buChar char="•"/>
            </a:pPr>
            <a:r>
              <a:rPr lang="en-GB" altLang="en-US" sz="4600" dirty="0">
                <a:solidFill>
                  <a:schemeClr val="bg1"/>
                </a:solidFill>
              </a:rPr>
              <a:t>Only one family type – limited </a:t>
            </a:r>
            <a:r>
              <a:rPr lang="en-GB" altLang="en-US" sz="4600" dirty="0" smtClean="0">
                <a:solidFill>
                  <a:schemeClr val="bg1"/>
                </a:solidFill>
              </a:rPr>
              <a:t>scenarios (7)</a:t>
            </a:r>
            <a:endParaRPr lang="en-GB" altLang="en-US" sz="4600" dirty="0">
              <a:solidFill>
                <a:schemeClr val="bg1"/>
              </a:solidFill>
            </a:endParaRPr>
          </a:p>
          <a:p>
            <a:pPr>
              <a:buFont typeface="Arial" panose="020B0604020202020204" pitchFamily="34" charset="0"/>
              <a:buChar char="•"/>
            </a:pPr>
            <a:r>
              <a:rPr lang="en-GB" altLang="en-US" sz="4600" dirty="0">
                <a:solidFill>
                  <a:schemeClr val="bg1"/>
                </a:solidFill>
              </a:rPr>
              <a:t>Assumes CS fully paid, </a:t>
            </a:r>
            <a:r>
              <a:rPr lang="en-GB" altLang="en-US" sz="4600" dirty="0" smtClean="0">
                <a:solidFill>
                  <a:schemeClr val="bg1"/>
                </a:solidFill>
              </a:rPr>
              <a:t>SA benefits </a:t>
            </a:r>
            <a:r>
              <a:rPr lang="en-GB" altLang="en-US" sz="4600" dirty="0">
                <a:solidFill>
                  <a:schemeClr val="bg1"/>
                </a:solidFill>
              </a:rPr>
              <a:t>fully </a:t>
            </a:r>
            <a:r>
              <a:rPr lang="en-GB" altLang="en-US" sz="4600" dirty="0" smtClean="0">
                <a:solidFill>
                  <a:schemeClr val="bg1"/>
                </a:solidFill>
              </a:rPr>
              <a:t>received</a:t>
            </a:r>
            <a:endParaRPr lang="en-GB" altLang="en-US" sz="4600" dirty="0">
              <a:solidFill>
                <a:schemeClr val="bg1"/>
              </a:solidFill>
            </a:endParaRPr>
          </a:p>
          <a:p>
            <a:pPr>
              <a:buFont typeface="Arial" panose="020B0604020202020204" pitchFamily="34" charset="0"/>
              <a:buChar char="•"/>
            </a:pPr>
            <a:r>
              <a:rPr lang="en-GB" altLang="en-US" sz="4600" dirty="0">
                <a:solidFill>
                  <a:schemeClr val="bg1"/>
                </a:solidFill>
              </a:rPr>
              <a:t>Ignores behavioural </a:t>
            </a:r>
            <a:r>
              <a:rPr lang="en-GB" altLang="en-US" sz="4600" dirty="0" smtClean="0">
                <a:solidFill>
                  <a:schemeClr val="bg1"/>
                </a:solidFill>
              </a:rPr>
              <a:t>effects (work incentives)</a:t>
            </a:r>
            <a:endParaRPr lang="en-GB" altLang="en-US" sz="4600" dirty="0">
              <a:solidFill>
                <a:schemeClr val="bg1"/>
              </a:solidFill>
            </a:endParaRPr>
          </a:p>
          <a:p>
            <a:pPr>
              <a:buFont typeface="Arial" panose="020B0604020202020204" pitchFamily="34" charset="0"/>
              <a:buChar char="•"/>
            </a:pPr>
            <a:r>
              <a:rPr lang="en-GB" altLang="en-US" sz="4600" dirty="0" smtClean="0">
                <a:solidFill>
                  <a:schemeClr val="bg1"/>
                </a:solidFill>
              </a:rPr>
              <a:t>No </a:t>
            </a:r>
            <a:r>
              <a:rPr lang="en-GB" altLang="en-US" sz="4600" dirty="0">
                <a:solidFill>
                  <a:schemeClr val="bg1"/>
                </a:solidFill>
              </a:rPr>
              <a:t>information on how these approaches are </a:t>
            </a:r>
            <a:r>
              <a:rPr lang="en-GB" altLang="en-US" sz="4600" dirty="0" smtClean="0">
                <a:solidFill>
                  <a:schemeClr val="bg1"/>
                </a:solidFill>
              </a:rPr>
              <a:t>	working in real cases</a:t>
            </a:r>
          </a:p>
          <a:p>
            <a:endParaRPr lang="en-GB" altLang="en-US" sz="4600" dirty="0">
              <a:solidFill>
                <a:schemeClr val="bg1"/>
              </a:solidFill>
            </a:endParaRPr>
          </a:p>
          <a:p>
            <a:r>
              <a:rPr lang="en-GB" altLang="en-US" sz="4600" dirty="0" smtClean="0"/>
              <a:t>Need </a:t>
            </a:r>
            <a:r>
              <a:rPr lang="en-GB" altLang="en-US" sz="4600" dirty="0"/>
              <a:t>to explore:</a:t>
            </a:r>
            <a:endParaRPr lang="en-GB" altLang="en-US" sz="4600" dirty="0">
              <a:solidFill>
                <a:schemeClr val="bg1"/>
              </a:solidFill>
            </a:endParaRPr>
          </a:p>
          <a:p>
            <a:pPr lvl="1"/>
            <a:r>
              <a:rPr lang="en-GB" altLang="en-US" sz="4600" dirty="0" smtClean="0">
                <a:solidFill>
                  <a:schemeClr val="bg1"/>
                </a:solidFill>
              </a:rPr>
              <a:t>Whether and how approaches are rationalised </a:t>
            </a:r>
            <a:r>
              <a:rPr lang="en-GB" altLang="en-US" sz="4600" dirty="0">
                <a:solidFill>
                  <a:schemeClr val="bg1"/>
                </a:solidFill>
              </a:rPr>
              <a:t>in policy making?</a:t>
            </a:r>
          </a:p>
          <a:p>
            <a:pPr lvl="1"/>
            <a:endParaRPr lang="en-GB" sz="4600" dirty="0">
              <a:solidFill>
                <a:schemeClr val="bg1"/>
              </a:solidFill>
            </a:endParaRPr>
          </a:p>
        </p:txBody>
      </p:sp>
    </p:spTree>
    <p:extLst>
      <p:ext uri="{BB962C8B-B14F-4D97-AF65-F5344CB8AC3E}">
        <p14:creationId xmlns:p14="http://schemas.microsoft.com/office/powerpoint/2010/main" val="3586169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4608" y="1214442"/>
            <a:ext cx="6944831" cy="1096767"/>
          </a:xfrm>
        </p:spPr>
        <p:txBody>
          <a:bodyPr/>
          <a:lstStyle/>
          <a:p>
            <a:r>
              <a:rPr lang="en-US" dirty="0" smtClean="0"/>
              <a:t>Introduction</a:t>
            </a:r>
            <a:endParaRPr lang="en-US" dirty="0"/>
          </a:p>
        </p:txBody>
      </p:sp>
      <p:sp>
        <p:nvSpPr>
          <p:cNvPr id="4" name="Text Placeholder 3"/>
          <p:cNvSpPr>
            <a:spLocks noGrp="1"/>
          </p:cNvSpPr>
          <p:nvPr>
            <p:ph type="body" sz="quarter" idx="11"/>
          </p:nvPr>
        </p:nvSpPr>
        <p:spPr>
          <a:xfrm>
            <a:off x="843898" y="2575249"/>
            <a:ext cx="11696445" cy="6531429"/>
          </a:xfrm>
        </p:spPr>
        <p:txBody>
          <a:bodyPr>
            <a:normAutofit fontScale="92500" lnSpcReduction="20000"/>
          </a:bodyPr>
          <a:lstStyle/>
          <a:p>
            <a:pPr marL="571500" indent="-571500"/>
            <a:r>
              <a:rPr lang="en-GB" sz="3200" dirty="0" smtClean="0">
                <a:solidFill>
                  <a:schemeClr val="bg1"/>
                </a:solidFill>
              </a:rPr>
              <a:t>Research project comparison Child </a:t>
            </a:r>
            <a:r>
              <a:rPr lang="en-GB" sz="3200" dirty="0">
                <a:solidFill>
                  <a:schemeClr val="bg1"/>
                </a:solidFill>
              </a:rPr>
              <a:t>S</a:t>
            </a:r>
            <a:r>
              <a:rPr lang="en-GB" sz="3200" dirty="0" smtClean="0">
                <a:solidFill>
                  <a:schemeClr val="bg1"/>
                </a:solidFill>
              </a:rPr>
              <a:t>upport (CS) schemes 4 countries. </a:t>
            </a:r>
          </a:p>
          <a:p>
            <a:pPr marL="571500" indent="-571500"/>
            <a:r>
              <a:rPr lang="en-GB" sz="3200" dirty="0" smtClean="0">
                <a:solidFill>
                  <a:schemeClr val="bg1"/>
                </a:solidFill>
              </a:rPr>
              <a:t>Child Support definition  </a:t>
            </a:r>
          </a:p>
          <a:p>
            <a:pPr marL="571500" indent="-571500"/>
            <a:r>
              <a:rPr lang="en-GB" sz="3200" dirty="0" smtClean="0">
                <a:solidFill>
                  <a:schemeClr val="bg1"/>
                </a:solidFill>
              </a:rPr>
              <a:t>Cost recovery and the interest of the state</a:t>
            </a:r>
          </a:p>
          <a:p>
            <a:pPr marL="571500" indent="-571500"/>
            <a:endParaRPr lang="en-GB" sz="3200" dirty="0">
              <a:solidFill>
                <a:schemeClr val="bg1"/>
              </a:solidFill>
            </a:endParaRPr>
          </a:p>
          <a:p>
            <a:pPr marL="571500" indent="-571500"/>
            <a:r>
              <a:rPr lang="en-GB" sz="3200" dirty="0" smtClean="0">
                <a:solidFill>
                  <a:schemeClr val="bg1"/>
                </a:solidFill>
              </a:rPr>
              <a:t>Three parts </a:t>
            </a:r>
            <a:r>
              <a:rPr lang="en-GB" sz="3200" dirty="0">
                <a:solidFill>
                  <a:schemeClr val="bg1"/>
                </a:solidFill>
              </a:rPr>
              <a:t>to </a:t>
            </a:r>
            <a:r>
              <a:rPr lang="en-GB" sz="3200" dirty="0" smtClean="0">
                <a:solidFill>
                  <a:schemeClr val="bg1"/>
                </a:solidFill>
              </a:rPr>
              <a:t>research project:</a:t>
            </a:r>
          </a:p>
          <a:p>
            <a:pPr marL="1381089" lvl="1" indent="-731165">
              <a:buFont typeface="+mj-lt"/>
              <a:buAutoNum type="arabicPeriod"/>
            </a:pPr>
            <a:r>
              <a:rPr lang="en-GB" sz="3200" dirty="0" smtClean="0">
                <a:solidFill>
                  <a:schemeClr val="bg1"/>
                </a:solidFill>
              </a:rPr>
              <a:t>“</a:t>
            </a:r>
            <a:r>
              <a:rPr lang="en-GB" sz="3200" dirty="0">
                <a:solidFill>
                  <a:schemeClr val="bg1"/>
                </a:solidFill>
              </a:rPr>
              <a:t>Child maintenance and social security interactions: the poverty reduction effects in model lone parent families across four countries.” </a:t>
            </a:r>
            <a:r>
              <a:rPr lang="en-GB" sz="3200" i="1" dirty="0">
                <a:solidFill>
                  <a:schemeClr val="bg1"/>
                </a:solidFill>
              </a:rPr>
              <a:t>Journal of Social </a:t>
            </a:r>
            <a:r>
              <a:rPr lang="en-GB" sz="3200" i="1" dirty="0" smtClean="0">
                <a:solidFill>
                  <a:schemeClr val="bg1"/>
                </a:solidFill>
              </a:rPr>
              <a:t>Policy 2017 ,Vol </a:t>
            </a:r>
            <a:r>
              <a:rPr lang="en-GB" sz="3200" dirty="0" smtClean="0">
                <a:solidFill>
                  <a:schemeClr val="bg1"/>
                </a:solidFill>
              </a:rPr>
              <a:t>46 (3) (focuses </a:t>
            </a:r>
            <a:r>
              <a:rPr lang="en-GB" sz="3200" dirty="0">
                <a:solidFill>
                  <a:schemeClr val="bg1"/>
                </a:solidFill>
              </a:rPr>
              <a:t>on effects on lone-parent poverty</a:t>
            </a:r>
            <a:r>
              <a:rPr lang="en-GB" sz="3200" dirty="0" smtClean="0">
                <a:solidFill>
                  <a:schemeClr val="bg1"/>
                </a:solidFill>
              </a:rPr>
              <a:t>).</a:t>
            </a:r>
          </a:p>
          <a:p>
            <a:pPr marL="649924" lvl="1" indent="0">
              <a:buNone/>
            </a:pPr>
            <a:endParaRPr lang="en-GB" sz="3200" dirty="0" smtClean="0">
              <a:solidFill>
                <a:schemeClr val="bg1"/>
              </a:solidFill>
            </a:endParaRPr>
          </a:p>
          <a:p>
            <a:pPr marL="649924" lvl="1" indent="0">
              <a:buNone/>
            </a:pPr>
            <a:r>
              <a:rPr lang="en-GB" sz="3200" dirty="0" smtClean="0">
                <a:solidFill>
                  <a:schemeClr val="bg1"/>
                </a:solidFill>
              </a:rPr>
              <a:t>We found that through different cost recovery mechanisms CS was treated as: </a:t>
            </a:r>
          </a:p>
          <a:p>
            <a:pPr marL="1483084" lvl="2" indent="-457200">
              <a:buFont typeface="+mj-lt"/>
              <a:buAutoNum type="arabicPeriod"/>
            </a:pPr>
            <a:r>
              <a:rPr lang="en-GB" altLang="en-US" sz="3000" dirty="0" smtClean="0">
                <a:solidFill>
                  <a:schemeClr val="bg1"/>
                </a:solidFill>
              </a:rPr>
              <a:t>A </a:t>
            </a:r>
            <a:r>
              <a:rPr lang="en-GB" altLang="en-US" sz="3000" b="1" dirty="0">
                <a:solidFill>
                  <a:schemeClr val="bg1"/>
                </a:solidFill>
              </a:rPr>
              <a:t>substitute</a:t>
            </a:r>
            <a:r>
              <a:rPr lang="en-GB" altLang="en-US" sz="3000" dirty="0">
                <a:solidFill>
                  <a:schemeClr val="bg1"/>
                </a:solidFill>
              </a:rPr>
              <a:t> for social security </a:t>
            </a:r>
            <a:r>
              <a:rPr lang="en-GB" altLang="en-US" sz="3000" dirty="0" smtClean="0">
                <a:solidFill>
                  <a:schemeClr val="bg1"/>
                </a:solidFill>
              </a:rPr>
              <a:t>benefits </a:t>
            </a:r>
          </a:p>
          <a:p>
            <a:pPr marL="1483084" lvl="2" indent="-457200">
              <a:buFont typeface="+mj-lt"/>
              <a:buAutoNum type="arabicPeriod"/>
            </a:pPr>
            <a:r>
              <a:rPr lang="en-GB" altLang="en-US" sz="3000" dirty="0" smtClean="0">
                <a:solidFill>
                  <a:schemeClr val="bg1"/>
                </a:solidFill>
              </a:rPr>
              <a:t>Or as </a:t>
            </a:r>
            <a:r>
              <a:rPr lang="en-GB" altLang="en-US" sz="3000" dirty="0">
                <a:solidFill>
                  <a:schemeClr val="bg1"/>
                </a:solidFill>
              </a:rPr>
              <a:t>a </a:t>
            </a:r>
            <a:r>
              <a:rPr lang="en-GB" altLang="en-US" sz="3000" b="1" dirty="0" smtClean="0">
                <a:solidFill>
                  <a:schemeClr val="bg1"/>
                </a:solidFill>
              </a:rPr>
              <a:t>complement </a:t>
            </a:r>
            <a:r>
              <a:rPr lang="en-GB" altLang="en-US" sz="3000" dirty="0" smtClean="0">
                <a:solidFill>
                  <a:schemeClr val="bg1"/>
                </a:solidFill>
              </a:rPr>
              <a:t>to for </a:t>
            </a:r>
            <a:r>
              <a:rPr lang="en-GB" altLang="en-US" sz="3000" dirty="0">
                <a:solidFill>
                  <a:schemeClr val="bg1"/>
                </a:solidFill>
              </a:rPr>
              <a:t>social security benefits </a:t>
            </a:r>
          </a:p>
          <a:p>
            <a:pPr marL="1483084" lvl="2" indent="-457200">
              <a:buFont typeface="+mj-lt"/>
              <a:buAutoNum type="arabicPeriod"/>
            </a:pPr>
            <a:endParaRPr lang="en-GB" altLang="en-US" sz="3000" dirty="0">
              <a:solidFill>
                <a:schemeClr val="bg1"/>
              </a:solidFill>
            </a:endParaRPr>
          </a:p>
          <a:p>
            <a:pPr marL="1381089" lvl="1" indent="-731165"/>
            <a:endParaRPr lang="en-GB" sz="3200" dirty="0">
              <a:solidFill>
                <a:schemeClr val="bg1"/>
              </a:solidFill>
            </a:endParaRPr>
          </a:p>
          <a:p>
            <a:pPr marL="1381089" lvl="1" indent="-731165">
              <a:buFont typeface="+mj-lt"/>
              <a:buAutoNum type="arabicPeriod"/>
            </a:pPr>
            <a:endParaRPr lang="en-GB" sz="3200" i="1" dirty="0">
              <a:solidFill>
                <a:schemeClr val="bg1"/>
              </a:solidFill>
            </a:endParaRPr>
          </a:p>
        </p:txBody>
      </p:sp>
    </p:spTree>
    <p:extLst>
      <p:ext uri="{BB962C8B-B14F-4D97-AF65-F5344CB8AC3E}">
        <p14:creationId xmlns:p14="http://schemas.microsoft.com/office/powerpoint/2010/main" val="2631938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4608" y="1214442"/>
            <a:ext cx="6944831" cy="1096767"/>
          </a:xfrm>
        </p:spPr>
        <p:txBody>
          <a:bodyPr/>
          <a:lstStyle/>
          <a:p>
            <a:r>
              <a:rPr lang="en-US" dirty="0" smtClean="0"/>
              <a:t>Introduction</a:t>
            </a:r>
            <a:endParaRPr lang="en-US" dirty="0"/>
          </a:p>
        </p:txBody>
      </p:sp>
      <p:sp>
        <p:nvSpPr>
          <p:cNvPr id="4" name="Text Placeholder 3"/>
          <p:cNvSpPr>
            <a:spLocks noGrp="1"/>
          </p:cNvSpPr>
          <p:nvPr>
            <p:ph type="body" sz="quarter" idx="11"/>
          </p:nvPr>
        </p:nvSpPr>
        <p:spPr>
          <a:xfrm>
            <a:off x="843898" y="2575249"/>
            <a:ext cx="11360543" cy="6531429"/>
          </a:xfrm>
        </p:spPr>
        <p:txBody>
          <a:bodyPr>
            <a:normAutofit fontScale="85000" lnSpcReduction="10000"/>
          </a:bodyPr>
          <a:lstStyle/>
          <a:p>
            <a:pPr marL="50997" indent="-457200"/>
            <a:r>
              <a:rPr lang="en-GB" sz="4100" dirty="0" smtClean="0">
                <a:solidFill>
                  <a:srgbClr val="FFFF00"/>
                </a:solidFill>
              </a:rPr>
              <a:t>Part 2: of project - Analysis focuses on </a:t>
            </a:r>
            <a:r>
              <a:rPr lang="en-GB" sz="4100" dirty="0">
                <a:solidFill>
                  <a:srgbClr val="FFFF00"/>
                </a:solidFill>
              </a:rPr>
              <a:t>effects </a:t>
            </a:r>
            <a:r>
              <a:rPr lang="en-GB" sz="4100" dirty="0" smtClean="0">
                <a:solidFill>
                  <a:srgbClr val="FFFF00"/>
                </a:solidFill>
              </a:rPr>
              <a:t>of cost recovery mechanisms on </a:t>
            </a:r>
            <a:r>
              <a:rPr lang="en-GB" sz="4100" dirty="0">
                <a:solidFill>
                  <a:srgbClr val="FFFF00"/>
                </a:solidFill>
              </a:rPr>
              <a:t>government </a:t>
            </a:r>
            <a:r>
              <a:rPr lang="en-GB" sz="4100" dirty="0" smtClean="0">
                <a:solidFill>
                  <a:srgbClr val="FFFF00"/>
                </a:solidFill>
              </a:rPr>
              <a:t>revenues.</a:t>
            </a:r>
            <a:endParaRPr lang="en-GB" sz="4100" dirty="0">
              <a:solidFill>
                <a:srgbClr val="FFFF00"/>
              </a:solidFill>
            </a:endParaRPr>
          </a:p>
          <a:p>
            <a:pPr marL="50997" indent="-457200"/>
            <a:r>
              <a:rPr lang="en-GB" sz="4100" dirty="0" smtClean="0">
                <a:solidFill>
                  <a:schemeClr val="bg1"/>
                </a:solidFill>
              </a:rPr>
              <a:t>Part 3: </a:t>
            </a:r>
            <a:r>
              <a:rPr lang="en-GB" sz="4100" i="1" dirty="0" smtClean="0">
                <a:solidFill>
                  <a:schemeClr val="bg1"/>
                </a:solidFill>
              </a:rPr>
              <a:t>in progress </a:t>
            </a:r>
            <a:r>
              <a:rPr lang="en-GB" sz="4100" dirty="0" smtClean="0">
                <a:solidFill>
                  <a:schemeClr val="bg1"/>
                </a:solidFill>
              </a:rPr>
              <a:t>…will focus on </a:t>
            </a:r>
            <a:r>
              <a:rPr lang="en-GB" sz="4100" dirty="0">
                <a:solidFill>
                  <a:schemeClr val="bg1"/>
                </a:solidFill>
              </a:rPr>
              <a:t>whether/how governments </a:t>
            </a:r>
            <a:r>
              <a:rPr lang="en-GB" sz="4100" dirty="0" smtClean="0">
                <a:solidFill>
                  <a:schemeClr val="bg1"/>
                </a:solidFill>
              </a:rPr>
              <a:t>‘rationalize their CS regimes. </a:t>
            </a:r>
          </a:p>
          <a:p>
            <a:pPr marL="50997" indent="-457200"/>
            <a:endParaRPr lang="en-GB" sz="4100" dirty="0">
              <a:solidFill>
                <a:schemeClr val="bg1"/>
              </a:solidFill>
            </a:endParaRPr>
          </a:p>
          <a:p>
            <a:pPr marL="50997" indent="-457200"/>
            <a:r>
              <a:rPr lang="en-GB" sz="4100" dirty="0" smtClean="0">
                <a:solidFill>
                  <a:schemeClr val="bg1"/>
                </a:solidFill>
              </a:rPr>
              <a:t>Part 2: explore the state’s perspective. </a:t>
            </a:r>
          </a:p>
          <a:p>
            <a:pPr marL="50997" indent="-457200"/>
            <a:r>
              <a:rPr lang="en-GB" sz="4100" dirty="0" smtClean="0">
                <a:solidFill>
                  <a:schemeClr val="bg1"/>
                </a:solidFill>
              </a:rPr>
              <a:t>Look at range cost recovery mechanisms used by the state.</a:t>
            </a:r>
          </a:p>
          <a:p>
            <a:pPr marL="457146" lvl="1" indent="0" defTabSz="914292">
              <a:spcBef>
                <a:spcPts val="0"/>
              </a:spcBef>
              <a:buNone/>
              <a:defRPr/>
            </a:pPr>
            <a:r>
              <a:rPr lang="en-GB" sz="4100" dirty="0" smtClean="0">
                <a:solidFill>
                  <a:schemeClr val="bg1"/>
                </a:solidFill>
              </a:rPr>
              <a:t>3 Types:</a:t>
            </a:r>
          </a:p>
          <a:p>
            <a:pPr marL="685746" lvl="1" indent="-228600" defTabSz="914292">
              <a:spcBef>
                <a:spcPts val="0"/>
              </a:spcBef>
              <a:buFont typeface="+mj-lt"/>
              <a:buAutoNum type="arabicPeriod"/>
              <a:defRPr/>
            </a:pPr>
            <a:endParaRPr lang="en-GB" sz="4100" dirty="0">
              <a:solidFill>
                <a:schemeClr val="bg1"/>
              </a:solidFill>
              <a:cs typeface="Arial" panose="020B0604020202020204" pitchFamily="34" charset="0"/>
            </a:endParaRPr>
          </a:p>
          <a:p>
            <a:pPr marL="685746" lvl="1" indent="-228600" defTabSz="914292">
              <a:spcBef>
                <a:spcPts val="0"/>
              </a:spcBef>
              <a:buFont typeface="+mj-lt"/>
              <a:buAutoNum type="arabicPeriod"/>
              <a:defRPr/>
            </a:pPr>
            <a:r>
              <a:rPr lang="en-GB" sz="4100" dirty="0" smtClean="0">
                <a:solidFill>
                  <a:schemeClr val="bg1"/>
                </a:solidFill>
                <a:cs typeface="Arial" panose="020B0604020202020204" pitchFamily="34" charset="0"/>
              </a:rPr>
              <a:t>EXPLICIT </a:t>
            </a:r>
            <a:r>
              <a:rPr lang="en-GB" sz="4100" dirty="0">
                <a:solidFill>
                  <a:schemeClr val="bg1"/>
                </a:solidFill>
                <a:cs typeface="Arial" panose="020B0604020202020204" pitchFamily="34" charset="0"/>
              </a:rPr>
              <a:t>mechanisms </a:t>
            </a:r>
            <a:endParaRPr lang="en-GB" sz="4100" dirty="0" smtClean="0">
              <a:solidFill>
                <a:schemeClr val="bg1"/>
              </a:solidFill>
              <a:cs typeface="Arial" panose="020B0604020202020204" pitchFamily="34" charset="0"/>
            </a:endParaRPr>
          </a:p>
          <a:p>
            <a:pPr marL="685746" lvl="1" indent="-228600" defTabSz="914292">
              <a:spcBef>
                <a:spcPts val="0"/>
              </a:spcBef>
              <a:buFont typeface="+mj-lt"/>
              <a:buAutoNum type="arabicPeriod"/>
              <a:defRPr/>
            </a:pPr>
            <a:r>
              <a:rPr lang="en-GB" sz="4100" dirty="0" smtClean="0">
                <a:solidFill>
                  <a:schemeClr val="bg1"/>
                </a:solidFill>
                <a:cs typeface="Arial" panose="020B0604020202020204" pitchFamily="34" charset="0"/>
              </a:rPr>
              <a:t>IMPLICIT mechanisms, complex </a:t>
            </a:r>
          </a:p>
          <a:p>
            <a:pPr marL="685746" lvl="1" indent="-228600" defTabSz="914292">
              <a:spcBef>
                <a:spcPts val="0"/>
              </a:spcBef>
              <a:buFont typeface="+mj-lt"/>
              <a:buAutoNum type="arabicPeriod"/>
              <a:defRPr/>
            </a:pPr>
            <a:r>
              <a:rPr lang="en-GB" sz="4100" dirty="0" smtClean="0">
                <a:solidFill>
                  <a:schemeClr val="bg1"/>
                </a:solidFill>
                <a:cs typeface="Arial" panose="020B0604020202020204" pitchFamily="34" charset="0"/>
              </a:rPr>
              <a:t>FEES charging to use CS system</a:t>
            </a:r>
            <a:endParaRPr lang="en-GB" sz="4100" dirty="0">
              <a:solidFill>
                <a:schemeClr val="bg1"/>
              </a:solidFill>
              <a:cs typeface="Arial" panose="020B0604020202020204" pitchFamily="34" charset="0"/>
            </a:endParaRPr>
          </a:p>
          <a:p>
            <a:pPr marL="50997" indent="-457200"/>
            <a:endParaRPr lang="en-GB" sz="3200" dirty="0" smtClean="0">
              <a:solidFill>
                <a:schemeClr val="bg1"/>
              </a:solidFill>
            </a:endParaRPr>
          </a:p>
          <a:p>
            <a:pPr marL="50997" indent="-457200"/>
            <a:endParaRPr lang="en-GB" sz="3200" dirty="0" smtClean="0">
              <a:solidFill>
                <a:schemeClr val="bg1"/>
              </a:solidFill>
            </a:endParaRPr>
          </a:p>
          <a:p>
            <a:pPr marL="1107124" lvl="1" indent="-457200"/>
            <a:endParaRPr lang="en-US" sz="3900" dirty="0">
              <a:solidFill>
                <a:schemeClr val="bg1"/>
              </a:solidFill>
            </a:endParaRPr>
          </a:p>
        </p:txBody>
      </p:sp>
    </p:spTree>
    <p:extLst>
      <p:ext uri="{BB962C8B-B14F-4D97-AF65-F5344CB8AC3E}">
        <p14:creationId xmlns:p14="http://schemas.microsoft.com/office/powerpoint/2010/main" val="2286152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4608" y="1214442"/>
            <a:ext cx="6944831" cy="1096767"/>
          </a:xfrm>
        </p:spPr>
        <p:txBody>
          <a:bodyPr/>
          <a:lstStyle/>
          <a:p>
            <a:r>
              <a:rPr lang="en-US" dirty="0" smtClean="0"/>
              <a:t>Big Questions</a:t>
            </a:r>
            <a:endParaRPr lang="en-US" dirty="0"/>
          </a:p>
        </p:txBody>
      </p:sp>
      <p:sp>
        <p:nvSpPr>
          <p:cNvPr id="4" name="Text Placeholder 3"/>
          <p:cNvSpPr>
            <a:spLocks noGrp="1"/>
          </p:cNvSpPr>
          <p:nvPr>
            <p:ph type="body" sz="quarter" idx="11"/>
          </p:nvPr>
        </p:nvSpPr>
        <p:spPr>
          <a:xfrm>
            <a:off x="843898" y="2575249"/>
            <a:ext cx="11360543" cy="6475445"/>
          </a:xfrm>
        </p:spPr>
        <p:txBody>
          <a:bodyPr>
            <a:normAutofit/>
          </a:bodyPr>
          <a:lstStyle/>
          <a:p>
            <a:endParaRPr lang="en-US" sz="4000" dirty="0">
              <a:solidFill>
                <a:schemeClr val="bg1"/>
              </a:solidFill>
            </a:endParaRPr>
          </a:p>
          <a:p>
            <a:endParaRPr lang="en-US" dirty="0">
              <a:solidFill>
                <a:schemeClr val="bg1"/>
              </a:solidFill>
            </a:endParaRPr>
          </a:p>
        </p:txBody>
      </p:sp>
      <p:sp>
        <p:nvSpPr>
          <p:cNvPr id="3" name="Rectangle 2"/>
          <p:cNvSpPr/>
          <p:nvPr/>
        </p:nvSpPr>
        <p:spPr>
          <a:xfrm>
            <a:off x="1045028" y="3170228"/>
            <a:ext cx="10599576" cy="5632311"/>
          </a:xfrm>
          <a:prstGeom prst="rect">
            <a:avLst/>
          </a:prstGeom>
        </p:spPr>
        <p:txBody>
          <a:bodyPr wrap="square">
            <a:spAutoFit/>
          </a:bodyPr>
          <a:lstStyle/>
          <a:p>
            <a:pPr marL="571500" indent="-571500">
              <a:buFont typeface="Arial" panose="020B0604020202020204" pitchFamily="34" charset="0"/>
              <a:buChar char="•"/>
            </a:pPr>
            <a:r>
              <a:rPr lang="en-GB" altLang="en-US" sz="3600" dirty="0">
                <a:solidFill>
                  <a:schemeClr val="bg1"/>
                </a:solidFill>
              </a:rPr>
              <a:t>How do child support payments </a:t>
            </a:r>
            <a:r>
              <a:rPr lang="en-GB" altLang="en-US" sz="3600" dirty="0" smtClean="0">
                <a:solidFill>
                  <a:schemeClr val="bg1"/>
                </a:solidFill>
              </a:rPr>
              <a:t>interact </a:t>
            </a:r>
            <a:r>
              <a:rPr lang="en-GB" altLang="en-US" sz="3600" dirty="0">
                <a:solidFill>
                  <a:schemeClr val="bg1"/>
                </a:solidFill>
              </a:rPr>
              <a:t>with other governmental </a:t>
            </a:r>
            <a:r>
              <a:rPr lang="en-GB" altLang="en-US" sz="3600" dirty="0" smtClean="0">
                <a:solidFill>
                  <a:schemeClr val="bg1"/>
                </a:solidFill>
              </a:rPr>
              <a:t>social assistance programmes in different countries? </a:t>
            </a:r>
          </a:p>
          <a:p>
            <a:pPr marL="571500" indent="-571500">
              <a:buFont typeface="Arial" panose="020B0604020202020204" pitchFamily="34" charset="0"/>
              <a:buChar char="•"/>
            </a:pPr>
            <a:endParaRPr lang="en-GB" altLang="en-US" sz="3600" dirty="0">
              <a:solidFill>
                <a:schemeClr val="bg1"/>
              </a:solidFill>
            </a:endParaRPr>
          </a:p>
          <a:p>
            <a:pPr marL="571500" indent="-571500">
              <a:buFont typeface="Arial" panose="020B0604020202020204" pitchFamily="34" charset="0"/>
              <a:buChar char="•"/>
            </a:pPr>
            <a:r>
              <a:rPr lang="en-GB" altLang="en-US" sz="3600" dirty="0">
                <a:solidFill>
                  <a:schemeClr val="bg1"/>
                </a:solidFill>
              </a:rPr>
              <a:t>What </a:t>
            </a:r>
            <a:r>
              <a:rPr lang="en-GB" altLang="en-US" sz="3600" dirty="0" smtClean="0">
                <a:solidFill>
                  <a:schemeClr val="bg1"/>
                </a:solidFill>
              </a:rPr>
              <a:t>cost </a:t>
            </a:r>
            <a:r>
              <a:rPr lang="en-GB" altLang="en-US" sz="3600" dirty="0">
                <a:solidFill>
                  <a:schemeClr val="bg1"/>
                </a:solidFill>
              </a:rPr>
              <a:t>recovery mechanisms </a:t>
            </a:r>
            <a:r>
              <a:rPr lang="en-GB" altLang="en-US" sz="3600" dirty="0" smtClean="0">
                <a:solidFill>
                  <a:schemeClr val="bg1"/>
                </a:solidFill>
              </a:rPr>
              <a:t>are used?</a:t>
            </a:r>
          </a:p>
          <a:p>
            <a:pPr marL="571500" indent="-571500">
              <a:buFont typeface="Arial" panose="020B0604020202020204" pitchFamily="34" charset="0"/>
              <a:buChar char="•"/>
            </a:pPr>
            <a:endParaRPr lang="en-GB" altLang="en-US" sz="3600" dirty="0" smtClean="0">
              <a:solidFill>
                <a:schemeClr val="bg1"/>
              </a:solidFill>
            </a:endParaRPr>
          </a:p>
          <a:p>
            <a:pPr marL="571500" indent="-571500">
              <a:buFont typeface="Arial" panose="020B0604020202020204" pitchFamily="34" charset="0"/>
              <a:buChar char="•"/>
            </a:pPr>
            <a:r>
              <a:rPr lang="en-GB" altLang="en-US" sz="3600" dirty="0" smtClean="0">
                <a:solidFill>
                  <a:schemeClr val="bg1"/>
                </a:solidFill>
              </a:rPr>
              <a:t>What does the state gain in cost recovery?</a:t>
            </a:r>
            <a:endParaRPr lang="en-GB" altLang="en-US" sz="3600" dirty="0">
              <a:solidFill>
                <a:schemeClr val="bg1"/>
              </a:solidFill>
            </a:endParaRPr>
          </a:p>
          <a:p>
            <a:pPr marL="571500" indent="-571500">
              <a:buFont typeface="Arial" panose="020B0604020202020204" pitchFamily="34" charset="0"/>
              <a:buChar char="•"/>
            </a:pPr>
            <a:endParaRPr lang="en-GB" altLang="en-US" sz="3600" dirty="0" smtClean="0">
              <a:solidFill>
                <a:schemeClr val="bg1"/>
              </a:solidFill>
            </a:endParaRPr>
          </a:p>
          <a:p>
            <a:pPr marL="571500" indent="-571500">
              <a:buFont typeface="Arial" panose="020B0604020202020204" pitchFamily="34" charset="0"/>
              <a:buChar char="•"/>
            </a:pPr>
            <a:r>
              <a:rPr lang="en-GB" altLang="en-US" sz="3600" dirty="0" smtClean="0">
                <a:solidFill>
                  <a:schemeClr val="bg1"/>
                </a:solidFill>
              </a:rPr>
              <a:t>What differences in approaches across countries with ostensibly similar CS systems? </a:t>
            </a:r>
            <a:endParaRPr lang="en-GB" altLang="en-US" sz="2400" dirty="0">
              <a:solidFill>
                <a:schemeClr val="bg1"/>
              </a:solidFill>
            </a:endParaRPr>
          </a:p>
        </p:txBody>
      </p:sp>
    </p:spTree>
    <p:extLst>
      <p:ext uri="{BB962C8B-B14F-4D97-AF65-F5344CB8AC3E}">
        <p14:creationId xmlns:p14="http://schemas.microsoft.com/office/powerpoint/2010/main" val="2437352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5028" y="710589"/>
            <a:ext cx="8281441" cy="1360807"/>
          </a:xfrm>
        </p:spPr>
        <p:txBody>
          <a:bodyPr>
            <a:noAutofit/>
          </a:bodyPr>
          <a:lstStyle/>
          <a:p>
            <a:r>
              <a:rPr lang="en-US" sz="4800" dirty="0" smtClean="0"/>
              <a:t>Why Australia, NZ, UK and  US?</a:t>
            </a:r>
            <a:endParaRPr lang="en-US" sz="4800" dirty="0"/>
          </a:p>
        </p:txBody>
      </p:sp>
      <p:sp>
        <p:nvSpPr>
          <p:cNvPr id="4" name="Text Placeholder 3"/>
          <p:cNvSpPr>
            <a:spLocks noGrp="1"/>
          </p:cNvSpPr>
          <p:nvPr>
            <p:ph type="body" sz="quarter" idx="11"/>
          </p:nvPr>
        </p:nvSpPr>
        <p:spPr>
          <a:xfrm>
            <a:off x="843898" y="2575249"/>
            <a:ext cx="11360543" cy="6475445"/>
          </a:xfrm>
        </p:spPr>
        <p:txBody>
          <a:bodyPr>
            <a:normAutofit/>
          </a:bodyPr>
          <a:lstStyle/>
          <a:p>
            <a:endParaRPr lang="en-US" sz="4000" dirty="0">
              <a:solidFill>
                <a:schemeClr val="bg1"/>
              </a:solidFill>
            </a:endParaRPr>
          </a:p>
          <a:p>
            <a:endParaRPr lang="en-US" dirty="0">
              <a:solidFill>
                <a:schemeClr val="bg1"/>
              </a:solidFill>
            </a:endParaRPr>
          </a:p>
        </p:txBody>
      </p:sp>
      <p:sp>
        <p:nvSpPr>
          <p:cNvPr id="3" name="Rectangle 2"/>
          <p:cNvSpPr/>
          <p:nvPr/>
        </p:nvSpPr>
        <p:spPr>
          <a:xfrm>
            <a:off x="1250301" y="2575249"/>
            <a:ext cx="10954140" cy="6740307"/>
          </a:xfrm>
          <a:prstGeom prst="rect">
            <a:avLst/>
          </a:prstGeom>
        </p:spPr>
        <p:txBody>
          <a:bodyPr wrap="square">
            <a:spAutoFit/>
          </a:bodyPr>
          <a:lstStyle/>
          <a:p>
            <a:pPr marL="571500" indent="-571500">
              <a:buFont typeface="Arial" panose="020B0604020202020204" pitchFamily="34" charset="0"/>
              <a:buChar char="•"/>
            </a:pPr>
            <a:r>
              <a:rPr lang="en-GB" altLang="en-US" sz="3600" dirty="0" smtClean="0">
                <a:solidFill>
                  <a:schemeClr val="bg1"/>
                </a:solidFill>
              </a:rPr>
              <a:t>All Agency systems – use formulae/ rules to set CS</a:t>
            </a:r>
          </a:p>
          <a:p>
            <a:pPr marL="1221424" lvl="1" indent="-571500">
              <a:buFont typeface="Arial" panose="020B0604020202020204" pitchFamily="34" charset="0"/>
              <a:buChar char="•"/>
            </a:pPr>
            <a:r>
              <a:rPr lang="en-GB" altLang="en-US" sz="3600" dirty="0" smtClean="0">
                <a:solidFill>
                  <a:schemeClr val="bg1"/>
                </a:solidFill>
              </a:rPr>
              <a:t>Explicit policy transfer: UK modelled </a:t>
            </a:r>
            <a:r>
              <a:rPr lang="en-GB" altLang="en-US" sz="3600" dirty="0">
                <a:solidFill>
                  <a:schemeClr val="bg1"/>
                </a:solidFill>
              </a:rPr>
              <a:t> </a:t>
            </a:r>
            <a:r>
              <a:rPr lang="en-GB" altLang="en-US" sz="3600" dirty="0" smtClean="0">
                <a:solidFill>
                  <a:schemeClr val="bg1"/>
                </a:solidFill>
              </a:rPr>
              <a:t>on US- Wisconsin; NZ modelled on Australia.</a:t>
            </a:r>
          </a:p>
          <a:p>
            <a:pPr marL="571500" indent="-571500">
              <a:buFont typeface="Arial" panose="020B0604020202020204" pitchFamily="34" charset="0"/>
              <a:buChar char="•"/>
            </a:pPr>
            <a:r>
              <a:rPr lang="en-GB" altLang="en-US" sz="3600" dirty="0" smtClean="0">
                <a:solidFill>
                  <a:schemeClr val="bg1"/>
                </a:solidFill>
              </a:rPr>
              <a:t>Similar policy drivers and histories:</a:t>
            </a:r>
          </a:p>
          <a:p>
            <a:pPr marL="1221424" lvl="1" indent="-571500">
              <a:buFont typeface="Arial" panose="020B0604020202020204" pitchFamily="34" charset="0"/>
              <a:buChar char="•"/>
            </a:pPr>
            <a:r>
              <a:rPr lang="en-GB" altLang="en-US" sz="3600" dirty="0" smtClean="0">
                <a:solidFill>
                  <a:schemeClr val="bg1"/>
                </a:solidFill>
              </a:rPr>
              <a:t>Increase in lone parent families</a:t>
            </a:r>
          </a:p>
          <a:p>
            <a:pPr marL="1221424" lvl="1" indent="-571500">
              <a:buFont typeface="Arial" panose="020B0604020202020204" pitchFamily="34" charset="0"/>
              <a:buChar char="•"/>
            </a:pPr>
            <a:r>
              <a:rPr lang="en-GB" altLang="en-US" sz="3600" dirty="0" smtClean="0">
                <a:solidFill>
                  <a:schemeClr val="bg1"/>
                </a:solidFill>
              </a:rPr>
              <a:t>Rise in fiscal costs support lone parents</a:t>
            </a:r>
          </a:p>
          <a:p>
            <a:pPr marL="1221424" lvl="1" indent="-571500">
              <a:buFont typeface="Arial" panose="020B0604020202020204" pitchFamily="34" charset="0"/>
              <a:buChar char="•"/>
            </a:pPr>
            <a:r>
              <a:rPr lang="en-GB" altLang="en-US" sz="3600" dirty="0" smtClean="0">
                <a:solidFill>
                  <a:schemeClr val="bg1"/>
                </a:solidFill>
              </a:rPr>
              <a:t>Initial principle of </a:t>
            </a:r>
            <a:r>
              <a:rPr lang="en-GB" altLang="en-US" sz="3600" b="1" i="1" dirty="0" smtClean="0">
                <a:solidFill>
                  <a:schemeClr val="bg1"/>
                </a:solidFill>
              </a:rPr>
              <a:t>cost recovery  </a:t>
            </a:r>
            <a:r>
              <a:rPr lang="en-GB" altLang="en-US" sz="3600" dirty="0" smtClean="0">
                <a:solidFill>
                  <a:schemeClr val="bg1"/>
                </a:solidFill>
              </a:rPr>
              <a:t>(CS </a:t>
            </a:r>
            <a:r>
              <a:rPr lang="en-GB" altLang="en-US" sz="3600" dirty="0">
                <a:solidFill>
                  <a:schemeClr val="bg1"/>
                </a:solidFill>
              </a:rPr>
              <a:t>paid on behalf of children receiving benefits should be used to offset government costs) </a:t>
            </a:r>
            <a:endParaRPr lang="en-GB" altLang="en-US" sz="3600" dirty="0" smtClean="0">
              <a:solidFill>
                <a:schemeClr val="bg1"/>
              </a:solidFill>
            </a:endParaRPr>
          </a:p>
          <a:p>
            <a:pPr marL="1221424" lvl="1" indent="-571500">
              <a:buFont typeface="Arial" panose="020B0604020202020204" pitchFamily="34" charset="0"/>
              <a:buChar char="•"/>
            </a:pPr>
            <a:endParaRPr lang="en-GB" altLang="en-US" sz="3600" dirty="0" smtClean="0">
              <a:solidFill>
                <a:schemeClr val="bg1"/>
              </a:solidFill>
            </a:endParaRPr>
          </a:p>
          <a:p>
            <a:pPr marL="571500" indent="-571500">
              <a:buFont typeface="Arial" panose="020B0604020202020204" pitchFamily="34" charset="0"/>
              <a:buChar char="•"/>
            </a:pPr>
            <a:r>
              <a:rPr lang="en-GB" altLang="en-US" sz="3600" dirty="0">
                <a:solidFill>
                  <a:schemeClr val="bg1"/>
                </a:solidFill>
              </a:rPr>
              <a:t>All started their child support schemes focused on cost recovery, but policy </a:t>
            </a:r>
            <a:r>
              <a:rPr lang="en-GB" altLang="en-US" sz="3600" dirty="0" smtClean="0">
                <a:solidFill>
                  <a:schemeClr val="bg1"/>
                </a:solidFill>
              </a:rPr>
              <a:t>has now diverged. </a:t>
            </a:r>
            <a:endParaRPr lang="en-GB" altLang="en-US" sz="3600" dirty="0">
              <a:solidFill>
                <a:schemeClr val="bg1"/>
              </a:solidFill>
            </a:endParaRPr>
          </a:p>
        </p:txBody>
      </p:sp>
    </p:spTree>
    <p:extLst>
      <p:ext uri="{BB962C8B-B14F-4D97-AF65-F5344CB8AC3E}">
        <p14:creationId xmlns:p14="http://schemas.microsoft.com/office/powerpoint/2010/main" val="2544417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4724" y="1102476"/>
            <a:ext cx="6944831" cy="1096767"/>
          </a:xfrm>
        </p:spPr>
        <p:txBody>
          <a:bodyPr/>
          <a:lstStyle/>
          <a:p>
            <a:r>
              <a:rPr lang="en-US" dirty="0" smtClean="0"/>
              <a:t>Method Vignette </a:t>
            </a:r>
            <a:endParaRPr lang="en-US" dirty="0"/>
          </a:p>
        </p:txBody>
      </p:sp>
      <p:sp>
        <p:nvSpPr>
          <p:cNvPr id="4" name="Text Placeholder 3"/>
          <p:cNvSpPr>
            <a:spLocks noGrp="1"/>
          </p:cNvSpPr>
          <p:nvPr>
            <p:ph type="body" sz="quarter" idx="11"/>
          </p:nvPr>
        </p:nvSpPr>
        <p:spPr>
          <a:xfrm>
            <a:off x="1142676" y="2911151"/>
            <a:ext cx="11117748" cy="6214188"/>
          </a:xfrm>
        </p:spPr>
        <p:txBody>
          <a:bodyPr>
            <a:normAutofit fontScale="92500" lnSpcReduction="20000"/>
          </a:bodyPr>
          <a:lstStyle/>
          <a:p>
            <a:pPr>
              <a:defRPr/>
            </a:pPr>
            <a:r>
              <a:rPr lang="en-GB" sz="3600" dirty="0"/>
              <a:t>Good technique </a:t>
            </a:r>
            <a:r>
              <a:rPr lang="en-GB" sz="3600" dirty="0" smtClean="0"/>
              <a:t>(model families) - </a:t>
            </a:r>
            <a:r>
              <a:rPr lang="en-GB" sz="3600" dirty="0"/>
              <a:t>detail few cases.</a:t>
            </a:r>
          </a:p>
          <a:p>
            <a:pPr>
              <a:defRPr/>
            </a:pPr>
            <a:r>
              <a:rPr lang="en-GB" sz="3600" dirty="0"/>
              <a:t>Standardises context - easier </a:t>
            </a:r>
            <a:r>
              <a:rPr lang="en-GB" sz="3600" dirty="0" smtClean="0"/>
              <a:t>comparison</a:t>
            </a:r>
          </a:p>
          <a:p>
            <a:pPr>
              <a:defRPr/>
            </a:pPr>
            <a:endParaRPr lang="en-GB" sz="3600" dirty="0"/>
          </a:p>
          <a:p>
            <a:pPr indent="0">
              <a:buNone/>
              <a:defRPr/>
            </a:pPr>
            <a:r>
              <a:rPr lang="en-GB" sz="3600" dirty="0" smtClean="0"/>
              <a:t>We explore how much: </a:t>
            </a:r>
            <a:endParaRPr lang="en-GB" sz="3600" dirty="0"/>
          </a:p>
          <a:p>
            <a:pPr marL="230680" indent="-230680">
              <a:buFontTx/>
              <a:buAutoNum type="alphaLcParenR"/>
              <a:defRPr/>
            </a:pPr>
            <a:r>
              <a:rPr lang="en-GB" sz="3600" dirty="0" smtClean="0"/>
              <a:t> CS the state ‘</a:t>
            </a:r>
            <a:r>
              <a:rPr lang="en-GB" sz="3600" b="1" dirty="0" smtClean="0"/>
              <a:t>passes through’ </a:t>
            </a:r>
            <a:r>
              <a:rPr lang="en-GB" sz="3600" dirty="0"/>
              <a:t>to low income </a:t>
            </a:r>
            <a:r>
              <a:rPr lang="en-GB" sz="3600" dirty="0" smtClean="0"/>
              <a:t>cases (lone </a:t>
            </a:r>
            <a:r>
              <a:rPr lang="en-GB" sz="3600" dirty="0"/>
              <a:t>parent one </a:t>
            </a:r>
            <a:r>
              <a:rPr lang="en-GB" sz="3600" dirty="0" smtClean="0"/>
              <a:t>child).</a:t>
            </a:r>
            <a:endParaRPr lang="en-GB" sz="3600" dirty="0"/>
          </a:p>
          <a:p>
            <a:pPr marL="230680" indent="-230680">
              <a:buFontTx/>
              <a:buAutoNum type="alphaLcParenR"/>
              <a:defRPr/>
            </a:pPr>
            <a:r>
              <a:rPr lang="en-GB" sz="3600" dirty="0"/>
              <a:t> </a:t>
            </a:r>
            <a:r>
              <a:rPr lang="en-GB" sz="3600" dirty="0" smtClean="0"/>
              <a:t>CS the state ‘</a:t>
            </a:r>
            <a:r>
              <a:rPr lang="en-GB" sz="3600" b="1" dirty="0" smtClean="0"/>
              <a:t>claws back’ </a:t>
            </a:r>
            <a:r>
              <a:rPr lang="en-GB" sz="3600" dirty="0" smtClean="0"/>
              <a:t>in </a:t>
            </a:r>
            <a:r>
              <a:rPr lang="en-GB" sz="3600" dirty="0"/>
              <a:t>interactions with </a:t>
            </a:r>
            <a:r>
              <a:rPr lang="en-GB" sz="3600" dirty="0" smtClean="0"/>
              <a:t>social </a:t>
            </a:r>
            <a:r>
              <a:rPr lang="en-GB" sz="3600" dirty="0"/>
              <a:t>assistance </a:t>
            </a:r>
            <a:r>
              <a:rPr lang="en-GB" sz="3600" dirty="0" smtClean="0"/>
              <a:t>benefits. </a:t>
            </a:r>
            <a:endParaRPr lang="en-GB" sz="3600" dirty="0"/>
          </a:p>
          <a:p>
            <a:pPr marL="230680" indent="-230680">
              <a:buFontTx/>
              <a:buAutoNum type="alphaLcParenR"/>
              <a:defRPr/>
            </a:pPr>
            <a:r>
              <a:rPr lang="en-GB" sz="3600" dirty="0" smtClean="0"/>
              <a:t> Fees are charged, and to whom. Thus the ‘</a:t>
            </a:r>
            <a:r>
              <a:rPr lang="en-GB" sz="3600" b="1" dirty="0" smtClean="0"/>
              <a:t>value of fees’ </a:t>
            </a:r>
            <a:r>
              <a:rPr lang="en-GB" sz="3600" dirty="0" smtClean="0"/>
              <a:t>to </a:t>
            </a:r>
            <a:r>
              <a:rPr lang="en-GB" sz="3600" dirty="0"/>
              <a:t>the state. </a:t>
            </a:r>
            <a:endParaRPr lang="en-US" dirty="0"/>
          </a:p>
          <a:p>
            <a:pPr marL="230680" indent="-230680">
              <a:buFontTx/>
              <a:buAutoNum type="alphaLcParenR"/>
              <a:defRPr/>
            </a:pPr>
            <a:r>
              <a:rPr lang="en-US" sz="3600" dirty="0"/>
              <a:t> </a:t>
            </a:r>
            <a:r>
              <a:rPr lang="en-US" sz="3600" dirty="0" smtClean="0"/>
              <a:t>How the cost recovery mechanisms work in combination in the 4 countries and their total value as a % of CS </a:t>
            </a:r>
            <a:endParaRPr lang="en-GB" sz="3600" dirty="0"/>
          </a:p>
        </p:txBody>
      </p:sp>
    </p:spTree>
    <p:extLst>
      <p:ext uri="{BB962C8B-B14F-4D97-AF65-F5344CB8AC3E}">
        <p14:creationId xmlns:p14="http://schemas.microsoft.com/office/powerpoint/2010/main" val="1398120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4724" y="1102476"/>
            <a:ext cx="6944831" cy="1096767"/>
          </a:xfrm>
        </p:spPr>
        <p:txBody>
          <a:bodyPr/>
          <a:lstStyle/>
          <a:p>
            <a:r>
              <a:rPr lang="en-US" dirty="0" smtClean="0"/>
              <a:t>Vignette Family</a:t>
            </a:r>
            <a:endParaRPr lang="en-US" dirty="0"/>
          </a:p>
        </p:txBody>
      </p:sp>
      <p:sp>
        <p:nvSpPr>
          <p:cNvPr id="4" name="Text Placeholder 3"/>
          <p:cNvSpPr>
            <a:spLocks noGrp="1"/>
          </p:cNvSpPr>
          <p:nvPr>
            <p:ph type="body" sz="quarter" idx="11"/>
          </p:nvPr>
        </p:nvSpPr>
        <p:spPr>
          <a:xfrm>
            <a:off x="1142676" y="3303037"/>
            <a:ext cx="11117748" cy="4870579"/>
          </a:xfrm>
        </p:spPr>
        <p:txBody>
          <a:bodyPr>
            <a:normAutofit/>
          </a:bodyPr>
          <a:lstStyle/>
          <a:p>
            <a:r>
              <a:rPr lang="en-GB" altLang="en-US" sz="4000" dirty="0"/>
              <a:t>Mary &amp; Paul: 1 child (Peter)</a:t>
            </a:r>
          </a:p>
          <a:p>
            <a:r>
              <a:rPr lang="en-GB" altLang="en-US" sz="4000" dirty="0"/>
              <a:t>Neither has other children</a:t>
            </a:r>
          </a:p>
          <a:p>
            <a:r>
              <a:rPr lang="en-GB" altLang="en-US" sz="4000" dirty="0"/>
              <a:t>Live in rented accommodation (~ bottom quartile </a:t>
            </a:r>
            <a:r>
              <a:rPr lang="en-GB" altLang="en-US" sz="4000" dirty="0" smtClean="0"/>
              <a:t>	rental</a:t>
            </a:r>
            <a:r>
              <a:rPr lang="en-GB" altLang="en-US" sz="4000" dirty="0"/>
              <a:t>)</a:t>
            </a:r>
          </a:p>
          <a:p>
            <a:r>
              <a:rPr lang="en-GB" altLang="en-US" sz="4000" dirty="0"/>
              <a:t>Explore 10 scenarios – they vary by Mary and </a:t>
            </a:r>
            <a:r>
              <a:rPr lang="en-GB" altLang="en-US" sz="4000" dirty="0" smtClean="0"/>
              <a:t>	Paul’s </a:t>
            </a:r>
            <a:r>
              <a:rPr lang="en-GB" altLang="en-US" sz="4000" dirty="0"/>
              <a:t>earnings; with and without CS</a:t>
            </a:r>
          </a:p>
          <a:p>
            <a:endParaRPr lang="en-US" dirty="0"/>
          </a:p>
        </p:txBody>
      </p:sp>
    </p:spTree>
    <p:extLst>
      <p:ext uri="{BB962C8B-B14F-4D97-AF65-F5344CB8AC3E}">
        <p14:creationId xmlns:p14="http://schemas.microsoft.com/office/powerpoint/2010/main" val="1874774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a:bodyPr>
          <a:lstStyle/>
          <a:p>
            <a:r>
              <a:rPr lang="en-GB" altLang="en-US" sz="6600" dirty="0" smtClean="0">
                <a:solidFill>
                  <a:schemeClr val="bg1"/>
                </a:solidFill>
              </a:rPr>
              <a:t>10 Scenarios within Vignette </a:t>
            </a:r>
          </a:p>
        </p:txBody>
      </p:sp>
      <p:sp>
        <p:nvSpPr>
          <p:cNvPr id="9219" name="Content Placeholder 2"/>
          <p:cNvSpPr>
            <a:spLocks noGrp="1"/>
          </p:cNvSpPr>
          <p:nvPr>
            <p:ph idx="1"/>
          </p:nvPr>
        </p:nvSpPr>
        <p:spPr/>
        <p:txBody>
          <a:bodyPr/>
          <a:lstStyle/>
          <a:p>
            <a:endParaRPr lang="en-US" altLang="en-US" smtClean="0"/>
          </a:p>
        </p:txBody>
      </p:sp>
      <p:graphicFrame>
        <p:nvGraphicFramePr>
          <p:cNvPr id="5" name="Table 4"/>
          <p:cNvGraphicFramePr>
            <a:graphicFrameLocks noGrp="1"/>
          </p:cNvGraphicFramePr>
          <p:nvPr>
            <p:extLst>
              <p:ext uri="{D42A27DB-BD31-4B8C-83A1-F6EECF244321}">
                <p14:modId xmlns:p14="http://schemas.microsoft.com/office/powerpoint/2010/main" val="77569586"/>
              </p:ext>
            </p:extLst>
          </p:nvPr>
        </p:nvGraphicFramePr>
        <p:xfrm>
          <a:off x="481979" y="2168172"/>
          <a:ext cx="12022683" cy="7411127"/>
        </p:xfrm>
        <a:graphic>
          <a:graphicData uri="http://schemas.openxmlformats.org/drawingml/2006/table">
            <a:tbl>
              <a:tblPr firstRow="1" firstCol="1" bandRow="1">
                <a:tableStyleId>{5C22544A-7EE6-4342-B048-85BDC9FD1C3A}</a:tableStyleId>
              </a:tblPr>
              <a:tblGrid>
                <a:gridCol w="1300876"/>
                <a:gridCol w="4615787"/>
                <a:gridCol w="4923221"/>
                <a:gridCol w="1182799"/>
              </a:tblGrid>
              <a:tr h="1009148">
                <a:tc>
                  <a:txBody>
                    <a:bodyPr/>
                    <a:lstStyle/>
                    <a:p>
                      <a:pPr algn="ctr">
                        <a:lnSpc>
                          <a:spcPct val="115000"/>
                        </a:lnSpc>
                        <a:spcAft>
                          <a:spcPts val="0"/>
                        </a:spcAft>
                      </a:pPr>
                      <a:endParaRPr lang="en-GB" sz="3400" dirty="0">
                        <a:solidFill>
                          <a:srgbClr val="002060"/>
                        </a:solidFill>
                        <a:effectLst/>
                        <a:latin typeface="Calibri"/>
                        <a:ea typeface="Times New Roman"/>
                        <a:cs typeface="Times New Roman"/>
                      </a:endParaRPr>
                    </a:p>
                  </a:txBody>
                  <a:tcPr marL="97453" marR="97453" marT="0" marB="0">
                    <a:solidFill>
                      <a:schemeClr val="tx1">
                        <a:lumMod val="25000"/>
                        <a:lumOff val="75000"/>
                      </a:schemeClr>
                    </a:solidFill>
                  </a:tcPr>
                </a:tc>
                <a:tc>
                  <a:txBody>
                    <a:bodyPr/>
                    <a:lstStyle/>
                    <a:p>
                      <a:pPr algn="ctr">
                        <a:lnSpc>
                          <a:spcPct val="115000"/>
                        </a:lnSpc>
                        <a:spcAft>
                          <a:spcPts val="0"/>
                        </a:spcAft>
                      </a:pPr>
                      <a:r>
                        <a:rPr lang="en-GB" sz="3400" dirty="0">
                          <a:solidFill>
                            <a:srgbClr val="002060"/>
                          </a:solidFill>
                          <a:effectLst/>
                        </a:rPr>
                        <a:t>Mary</a:t>
                      </a:r>
                      <a:endParaRPr lang="en-GB" sz="3400" dirty="0">
                        <a:solidFill>
                          <a:srgbClr val="002060"/>
                        </a:solidFill>
                        <a:effectLst/>
                        <a:latin typeface="Calibri"/>
                        <a:ea typeface="Times New Roman"/>
                        <a:cs typeface="Times New Roman"/>
                      </a:endParaRPr>
                    </a:p>
                  </a:txBody>
                  <a:tcPr marL="97453" marR="97453" marT="0" marB="0">
                    <a:solidFill>
                      <a:schemeClr val="tx1">
                        <a:lumMod val="25000"/>
                        <a:lumOff val="75000"/>
                      </a:schemeClr>
                    </a:solidFill>
                  </a:tcPr>
                </a:tc>
                <a:tc>
                  <a:txBody>
                    <a:bodyPr/>
                    <a:lstStyle/>
                    <a:p>
                      <a:pPr algn="ctr">
                        <a:lnSpc>
                          <a:spcPct val="115000"/>
                        </a:lnSpc>
                        <a:spcAft>
                          <a:spcPts val="0"/>
                        </a:spcAft>
                      </a:pPr>
                      <a:r>
                        <a:rPr lang="en-GB" sz="3400" dirty="0">
                          <a:solidFill>
                            <a:srgbClr val="002060"/>
                          </a:solidFill>
                          <a:effectLst/>
                        </a:rPr>
                        <a:t>Paul</a:t>
                      </a:r>
                      <a:endParaRPr lang="en-GB" sz="3400" dirty="0">
                        <a:solidFill>
                          <a:srgbClr val="002060"/>
                        </a:solidFill>
                        <a:effectLst/>
                        <a:latin typeface="Calibri"/>
                        <a:ea typeface="Times New Roman"/>
                        <a:cs typeface="Times New Roman"/>
                      </a:endParaRPr>
                    </a:p>
                  </a:txBody>
                  <a:tcPr marL="97453" marR="97453" marT="0" marB="0">
                    <a:solidFill>
                      <a:schemeClr val="tx1">
                        <a:lumMod val="25000"/>
                        <a:lumOff val="75000"/>
                      </a:schemeClr>
                    </a:solidFill>
                  </a:tcPr>
                </a:tc>
                <a:tc>
                  <a:txBody>
                    <a:bodyPr/>
                    <a:lstStyle/>
                    <a:p>
                      <a:pPr algn="ctr">
                        <a:lnSpc>
                          <a:spcPct val="115000"/>
                        </a:lnSpc>
                        <a:spcAft>
                          <a:spcPts val="0"/>
                        </a:spcAft>
                      </a:pPr>
                      <a:r>
                        <a:rPr lang="en-GB" sz="3400" dirty="0" smtClean="0">
                          <a:solidFill>
                            <a:srgbClr val="002060"/>
                          </a:solidFill>
                          <a:effectLst/>
                        </a:rPr>
                        <a:t>CS</a:t>
                      </a:r>
                      <a:endParaRPr lang="en-GB" sz="3400" dirty="0">
                        <a:solidFill>
                          <a:srgbClr val="002060"/>
                        </a:solidFill>
                        <a:effectLst/>
                        <a:latin typeface="Calibri"/>
                        <a:ea typeface="Times New Roman"/>
                        <a:cs typeface="Times New Roman"/>
                      </a:endParaRPr>
                    </a:p>
                  </a:txBody>
                  <a:tcPr marL="97453" marR="97453" marT="0" marB="0">
                    <a:solidFill>
                      <a:schemeClr val="tx1">
                        <a:lumMod val="25000"/>
                        <a:lumOff val="75000"/>
                      </a:schemeClr>
                    </a:solidFill>
                  </a:tcPr>
                </a:tc>
              </a:tr>
              <a:tr h="598416">
                <a:tc>
                  <a:txBody>
                    <a:bodyPr/>
                    <a:lstStyle/>
                    <a:p>
                      <a:pPr>
                        <a:lnSpc>
                          <a:spcPct val="115000"/>
                        </a:lnSpc>
                        <a:spcAft>
                          <a:spcPts val="0"/>
                        </a:spcAft>
                      </a:pPr>
                      <a:r>
                        <a:rPr lang="en-GB" sz="3400" b="1" dirty="0">
                          <a:solidFill>
                            <a:srgbClr val="002060"/>
                          </a:solidFill>
                          <a:effectLst/>
                        </a:rPr>
                        <a:t>A</a:t>
                      </a:r>
                      <a:endParaRPr lang="en-GB" sz="3400" b="1" dirty="0">
                        <a:solidFill>
                          <a:srgbClr val="002060"/>
                        </a:solidFill>
                        <a:effectLst/>
                        <a:latin typeface="Calibri"/>
                        <a:ea typeface="Times New Roman"/>
                        <a:cs typeface="Times New Roman"/>
                      </a:endParaRPr>
                    </a:p>
                  </a:txBody>
                  <a:tcPr marL="97453" marR="97453" marT="0" marB="0">
                    <a:solidFill>
                      <a:srgbClr val="FFFF00"/>
                    </a:solidFill>
                  </a:tcPr>
                </a:tc>
                <a:tc>
                  <a:txBody>
                    <a:bodyPr/>
                    <a:lstStyle/>
                    <a:p>
                      <a:pPr>
                        <a:lnSpc>
                          <a:spcPct val="115000"/>
                        </a:lnSpc>
                        <a:spcAft>
                          <a:spcPts val="0"/>
                        </a:spcAft>
                      </a:pPr>
                      <a:r>
                        <a:rPr lang="en-GB" sz="3400" dirty="0" smtClean="0">
                          <a:solidFill>
                            <a:srgbClr val="002060"/>
                          </a:solidFill>
                          <a:effectLst/>
                        </a:rPr>
                        <a:t>Unemployed</a:t>
                      </a:r>
                      <a:endParaRPr lang="en-GB" sz="3400" dirty="0">
                        <a:solidFill>
                          <a:srgbClr val="002060"/>
                        </a:solidFill>
                        <a:effectLst/>
                        <a:latin typeface="Calibri"/>
                        <a:ea typeface="Times New Roman"/>
                        <a:cs typeface="Times New Roman"/>
                      </a:endParaRPr>
                    </a:p>
                  </a:txBody>
                  <a:tcPr marL="97453" marR="97453" marT="0" marB="0">
                    <a:solidFill>
                      <a:srgbClr val="FFFF00"/>
                    </a:solidFill>
                  </a:tcPr>
                </a:tc>
                <a:tc>
                  <a:txBody>
                    <a:bodyPr/>
                    <a:lstStyle/>
                    <a:p>
                      <a:pPr>
                        <a:lnSpc>
                          <a:spcPct val="115000"/>
                        </a:lnSpc>
                        <a:spcAft>
                          <a:spcPts val="0"/>
                        </a:spcAft>
                      </a:pPr>
                      <a:r>
                        <a:rPr lang="en-GB" sz="3400" dirty="0">
                          <a:solidFill>
                            <a:srgbClr val="002060"/>
                          </a:solidFill>
                          <a:effectLst/>
                        </a:rPr>
                        <a:t>Unemployed</a:t>
                      </a:r>
                      <a:endParaRPr lang="en-GB" sz="3400" dirty="0">
                        <a:solidFill>
                          <a:srgbClr val="002060"/>
                        </a:solidFill>
                        <a:effectLst/>
                        <a:latin typeface="Calibri"/>
                        <a:ea typeface="Times New Roman"/>
                        <a:cs typeface="Times New Roman"/>
                      </a:endParaRPr>
                    </a:p>
                  </a:txBody>
                  <a:tcPr marL="97453" marR="97453" marT="0" marB="0">
                    <a:solidFill>
                      <a:srgbClr val="FFFF00"/>
                    </a:solidFill>
                  </a:tcPr>
                </a:tc>
                <a:tc>
                  <a:txBody>
                    <a:bodyPr/>
                    <a:lstStyle/>
                    <a:p>
                      <a:pPr algn="l">
                        <a:lnSpc>
                          <a:spcPct val="115000"/>
                        </a:lnSpc>
                        <a:spcAft>
                          <a:spcPts val="0"/>
                        </a:spcAft>
                      </a:pPr>
                      <a:r>
                        <a:rPr lang="en-GB" sz="3400" dirty="0" smtClean="0">
                          <a:solidFill>
                            <a:srgbClr val="002060"/>
                          </a:solidFill>
                          <a:effectLst/>
                        </a:rPr>
                        <a:t>  No</a:t>
                      </a:r>
                      <a:endParaRPr lang="en-GB" sz="3400" dirty="0">
                        <a:solidFill>
                          <a:srgbClr val="002060"/>
                        </a:solidFill>
                        <a:effectLst/>
                        <a:latin typeface="Calibri"/>
                        <a:ea typeface="Times New Roman"/>
                        <a:cs typeface="Times New Roman"/>
                      </a:endParaRPr>
                    </a:p>
                  </a:txBody>
                  <a:tcPr marL="97453" marR="97453" marT="0" marB="0">
                    <a:solidFill>
                      <a:srgbClr val="FFFF00"/>
                    </a:solidFill>
                  </a:tcPr>
                </a:tc>
              </a:tr>
              <a:tr h="614668">
                <a:tc>
                  <a:txBody>
                    <a:bodyPr/>
                    <a:lstStyle/>
                    <a:p>
                      <a:pPr>
                        <a:lnSpc>
                          <a:spcPct val="115000"/>
                        </a:lnSpc>
                        <a:spcAft>
                          <a:spcPts val="0"/>
                        </a:spcAft>
                      </a:pPr>
                      <a:r>
                        <a:rPr lang="en-GB" sz="3400" b="1" dirty="0">
                          <a:solidFill>
                            <a:srgbClr val="002060"/>
                          </a:solidFill>
                          <a:effectLst/>
                        </a:rPr>
                        <a:t>B</a:t>
                      </a:r>
                      <a:endParaRPr lang="en-GB" sz="3400" b="1" dirty="0">
                        <a:solidFill>
                          <a:srgbClr val="002060"/>
                        </a:solidFill>
                        <a:effectLst/>
                        <a:latin typeface="Calibri"/>
                        <a:ea typeface="Times New Roman"/>
                        <a:cs typeface="Times New Roman"/>
                      </a:endParaRPr>
                    </a:p>
                  </a:txBody>
                  <a:tcPr marL="97453" marR="97453" marT="0" marB="0">
                    <a:solidFill>
                      <a:srgbClr val="CCFFFF"/>
                    </a:solidFill>
                  </a:tcPr>
                </a:tc>
                <a:tc>
                  <a:txBody>
                    <a:bodyPr/>
                    <a:lstStyle/>
                    <a:p>
                      <a:pPr algn="l">
                        <a:lnSpc>
                          <a:spcPct val="115000"/>
                        </a:lnSpc>
                        <a:spcAft>
                          <a:spcPts val="0"/>
                        </a:spcAft>
                      </a:pPr>
                      <a:r>
                        <a:rPr lang="en-GB" sz="3400" dirty="0" smtClean="0">
                          <a:solidFill>
                            <a:srgbClr val="002060"/>
                          </a:solidFill>
                          <a:effectLst/>
                          <a:latin typeface="Calibri"/>
                          <a:ea typeface="Times New Roman"/>
                          <a:cs typeface="Times New Roman"/>
                        </a:rPr>
                        <a:t>           ‘’</a:t>
                      </a:r>
                      <a:endParaRPr lang="en-GB" sz="3400" dirty="0">
                        <a:solidFill>
                          <a:srgbClr val="002060"/>
                        </a:solidFill>
                        <a:effectLst/>
                        <a:latin typeface="Calibri"/>
                        <a:ea typeface="Times New Roman"/>
                        <a:cs typeface="Times New Roman"/>
                      </a:endParaRPr>
                    </a:p>
                  </a:txBody>
                  <a:tcPr marL="97453" marR="97453" marT="0" marB="0">
                    <a:solidFill>
                      <a:srgbClr val="CCFFFF"/>
                    </a:solidFill>
                  </a:tcPr>
                </a:tc>
                <a:tc>
                  <a:txBody>
                    <a:bodyPr/>
                    <a:lstStyle/>
                    <a:p>
                      <a:pPr>
                        <a:lnSpc>
                          <a:spcPct val="115000"/>
                        </a:lnSpc>
                        <a:spcAft>
                          <a:spcPts val="0"/>
                        </a:spcAft>
                      </a:pPr>
                      <a:r>
                        <a:rPr lang="en-GB" sz="3400" dirty="0" smtClean="0">
                          <a:solidFill>
                            <a:srgbClr val="002060"/>
                          </a:solidFill>
                          <a:effectLst/>
                        </a:rPr>
                        <a:t>Unemployed </a:t>
                      </a:r>
                      <a:endParaRPr lang="en-GB" sz="3400" dirty="0">
                        <a:solidFill>
                          <a:srgbClr val="002060"/>
                        </a:solidFill>
                        <a:effectLst/>
                        <a:latin typeface="Calibri"/>
                        <a:ea typeface="Times New Roman"/>
                        <a:cs typeface="Times New Roman"/>
                      </a:endParaRPr>
                    </a:p>
                  </a:txBody>
                  <a:tcPr marL="97453" marR="97453" marT="0" marB="0">
                    <a:solidFill>
                      <a:srgbClr val="CCFFFF"/>
                    </a:solidFill>
                  </a:tcPr>
                </a:tc>
                <a:tc>
                  <a:txBody>
                    <a:bodyPr/>
                    <a:lstStyle/>
                    <a:p>
                      <a:pPr algn="l">
                        <a:lnSpc>
                          <a:spcPct val="115000"/>
                        </a:lnSpc>
                        <a:spcAft>
                          <a:spcPts val="0"/>
                        </a:spcAft>
                      </a:pPr>
                      <a:r>
                        <a:rPr lang="en-GB" sz="3400" dirty="0">
                          <a:solidFill>
                            <a:srgbClr val="002060"/>
                          </a:solidFill>
                          <a:effectLst/>
                        </a:rPr>
                        <a:t>Yes</a:t>
                      </a:r>
                      <a:endParaRPr lang="en-GB" sz="3400" dirty="0">
                        <a:solidFill>
                          <a:srgbClr val="002060"/>
                        </a:solidFill>
                        <a:effectLst/>
                        <a:latin typeface="Calibri"/>
                        <a:ea typeface="Times New Roman"/>
                        <a:cs typeface="Times New Roman"/>
                      </a:endParaRPr>
                    </a:p>
                  </a:txBody>
                  <a:tcPr marL="97453" marR="97453" marT="0" marB="0">
                    <a:solidFill>
                      <a:srgbClr val="CCFFFF"/>
                    </a:solidFill>
                  </a:tcPr>
                </a:tc>
              </a:tr>
              <a:tr h="614668">
                <a:tc>
                  <a:txBody>
                    <a:bodyPr/>
                    <a:lstStyle/>
                    <a:p>
                      <a:pPr>
                        <a:lnSpc>
                          <a:spcPct val="115000"/>
                        </a:lnSpc>
                        <a:spcAft>
                          <a:spcPts val="0"/>
                        </a:spcAft>
                      </a:pPr>
                      <a:r>
                        <a:rPr lang="en-GB" sz="3400" b="1" dirty="0">
                          <a:solidFill>
                            <a:srgbClr val="002060"/>
                          </a:solidFill>
                          <a:effectLst/>
                        </a:rPr>
                        <a:t>C</a:t>
                      </a:r>
                      <a:endParaRPr lang="en-GB" sz="3400" b="1" dirty="0">
                        <a:solidFill>
                          <a:srgbClr val="002060"/>
                        </a:solidFill>
                        <a:effectLst/>
                        <a:latin typeface="Calibri"/>
                        <a:ea typeface="Times New Roman"/>
                        <a:cs typeface="Times New Roman"/>
                      </a:endParaRPr>
                    </a:p>
                  </a:txBody>
                  <a:tcPr marL="97453" marR="97453" marT="0" marB="0">
                    <a:solidFill>
                      <a:srgbClr val="CCFFFF"/>
                    </a:solidFill>
                  </a:tcPr>
                </a:tc>
                <a:tc>
                  <a:txBody>
                    <a:bodyPr/>
                    <a:lstStyle/>
                    <a:p>
                      <a:pPr algn="l">
                        <a:lnSpc>
                          <a:spcPct val="115000"/>
                        </a:lnSpc>
                        <a:spcAft>
                          <a:spcPts val="0"/>
                        </a:spcAft>
                      </a:pPr>
                      <a:r>
                        <a:rPr lang="en-GB" sz="3400" dirty="0" smtClean="0">
                          <a:solidFill>
                            <a:srgbClr val="002060"/>
                          </a:solidFill>
                          <a:effectLst/>
                          <a:latin typeface="Calibri"/>
                          <a:ea typeface="Times New Roman"/>
                          <a:cs typeface="Times New Roman"/>
                        </a:rPr>
                        <a:t>           ‘’</a:t>
                      </a:r>
                      <a:endParaRPr lang="en-GB" sz="3400" dirty="0">
                        <a:solidFill>
                          <a:srgbClr val="002060"/>
                        </a:solidFill>
                        <a:effectLst/>
                        <a:latin typeface="Calibri"/>
                        <a:ea typeface="Times New Roman"/>
                        <a:cs typeface="Times New Roman"/>
                      </a:endParaRPr>
                    </a:p>
                  </a:txBody>
                  <a:tcPr marL="97453" marR="97453" marT="0" marB="0">
                    <a:solidFill>
                      <a:srgbClr val="CCFFFF"/>
                    </a:solidFill>
                  </a:tcPr>
                </a:tc>
                <a:tc>
                  <a:txBody>
                    <a:bodyPr/>
                    <a:lstStyle/>
                    <a:p>
                      <a:pPr>
                        <a:lnSpc>
                          <a:spcPct val="115000"/>
                        </a:lnSpc>
                        <a:spcAft>
                          <a:spcPts val="0"/>
                        </a:spcAft>
                      </a:pPr>
                      <a:r>
                        <a:rPr lang="en-GB" sz="3400" dirty="0">
                          <a:solidFill>
                            <a:srgbClr val="002060"/>
                          </a:solidFill>
                          <a:effectLst/>
                        </a:rPr>
                        <a:t>2/3 median </a:t>
                      </a:r>
                      <a:r>
                        <a:rPr lang="en-GB" sz="3400" dirty="0" smtClean="0">
                          <a:solidFill>
                            <a:srgbClr val="002060"/>
                          </a:solidFill>
                          <a:effectLst/>
                        </a:rPr>
                        <a:t>earnings</a:t>
                      </a:r>
                      <a:endParaRPr lang="en-GB" sz="3400" dirty="0">
                        <a:solidFill>
                          <a:srgbClr val="002060"/>
                        </a:solidFill>
                        <a:effectLst/>
                        <a:latin typeface="Calibri"/>
                        <a:ea typeface="Times New Roman"/>
                        <a:cs typeface="Times New Roman"/>
                      </a:endParaRPr>
                    </a:p>
                  </a:txBody>
                  <a:tcPr marL="97453" marR="97453" marT="0" marB="0">
                    <a:solidFill>
                      <a:srgbClr val="CCFFFF"/>
                    </a:solidFill>
                  </a:tcPr>
                </a:tc>
                <a:tc>
                  <a:txBody>
                    <a:bodyPr/>
                    <a:lstStyle/>
                    <a:p>
                      <a:pPr algn="l">
                        <a:lnSpc>
                          <a:spcPct val="115000"/>
                        </a:lnSpc>
                        <a:spcAft>
                          <a:spcPts val="0"/>
                        </a:spcAft>
                      </a:pPr>
                      <a:r>
                        <a:rPr lang="en-GB" sz="3400" dirty="0">
                          <a:solidFill>
                            <a:srgbClr val="002060"/>
                          </a:solidFill>
                          <a:effectLst/>
                        </a:rPr>
                        <a:t>Yes</a:t>
                      </a:r>
                      <a:endParaRPr lang="en-GB" sz="3400" dirty="0">
                        <a:solidFill>
                          <a:srgbClr val="002060"/>
                        </a:solidFill>
                        <a:effectLst/>
                        <a:latin typeface="Calibri"/>
                        <a:ea typeface="Times New Roman"/>
                        <a:cs typeface="Times New Roman"/>
                      </a:endParaRPr>
                    </a:p>
                  </a:txBody>
                  <a:tcPr marL="97453" marR="97453" marT="0" marB="0">
                    <a:solidFill>
                      <a:srgbClr val="CCFFFF"/>
                    </a:solidFill>
                  </a:tcPr>
                </a:tc>
              </a:tr>
              <a:tr h="614668">
                <a:tc>
                  <a:txBody>
                    <a:bodyPr/>
                    <a:lstStyle/>
                    <a:p>
                      <a:pPr>
                        <a:lnSpc>
                          <a:spcPct val="115000"/>
                        </a:lnSpc>
                        <a:spcAft>
                          <a:spcPts val="0"/>
                        </a:spcAft>
                      </a:pPr>
                      <a:r>
                        <a:rPr lang="en-GB" sz="3400" b="1" dirty="0">
                          <a:solidFill>
                            <a:srgbClr val="002060"/>
                          </a:solidFill>
                          <a:effectLst/>
                        </a:rPr>
                        <a:t>D</a:t>
                      </a:r>
                      <a:endParaRPr lang="en-GB" sz="3400" b="1" dirty="0">
                        <a:solidFill>
                          <a:srgbClr val="002060"/>
                        </a:solidFill>
                        <a:effectLst/>
                        <a:latin typeface="Calibri"/>
                        <a:ea typeface="Times New Roman"/>
                        <a:cs typeface="Times New Roman"/>
                      </a:endParaRPr>
                    </a:p>
                  </a:txBody>
                  <a:tcPr marL="97453" marR="97453" marT="0" marB="0">
                    <a:solidFill>
                      <a:srgbClr val="CCFFFF"/>
                    </a:solidFill>
                  </a:tcPr>
                </a:tc>
                <a:tc>
                  <a:txBody>
                    <a:bodyPr/>
                    <a:lstStyle/>
                    <a:p>
                      <a:pPr algn="l">
                        <a:lnSpc>
                          <a:spcPct val="115000"/>
                        </a:lnSpc>
                        <a:spcAft>
                          <a:spcPts val="0"/>
                        </a:spcAft>
                      </a:pPr>
                      <a:r>
                        <a:rPr lang="en-GB" sz="3400" dirty="0" smtClean="0">
                          <a:solidFill>
                            <a:srgbClr val="002060"/>
                          </a:solidFill>
                          <a:effectLst/>
                          <a:latin typeface="Calibri"/>
                          <a:ea typeface="Times New Roman"/>
                          <a:cs typeface="Times New Roman"/>
                        </a:rPr>
                        <a:t>           ‘’</a:t>
                      </a:r>
                      <a:endParaRPr lang="en-GB" sz="3400" dirty="0">
                        <a:solidFill>
                          <a:srgbClr val="002060"/>
                        </a:solidFill>
                        <a:effectLst/>
                        <a:latin typeface="Calibri"/>
                        <a:ea typeface="Times New Roman"/>
                        <a:cs typeface="Times New Roman"/>
                      </a:endParaRPr>
                    </a:p>
                  </a:txBody>
                  <a:tcPr marL="97453" marR="97453" marT="0" marB="0">
                    <a:solidFill>
                      <a:srgbClr val="CCFFFF"/>
                    </a:solidFill>
                  </a:tcPr>
                </a:tc>
                <a:tc>
                  <a:txBody>
                    <a:bodyPr/>
                    <a:lstStyle/>
                    <a:p>
                      <a:pPr>
                        <a:lnSpc>
                          <a:spcPct val="115000"/>
                        </a:lnSpc>
                        <a:spcAft>
                          <a:spcPts val="0"/>
                        </a:spcAft>
                      </a:pPr>
                      <a:r>
                        <a:rPr lang="en-GB" sz="3400" dirty="0">
                          <a:solidFill>
                            <a:srgbClr val="002060"/>
                          </a:solidFill>
                          <a:effectLst/>
                        </a:rPr>
                        <a:t>Median </a:t>
                      </a:r>
                      <a:r>
                        <a:rPr lang="en-GB" sz="3400" dirty="0" smtClean="0">
                          <a:solidFill>
                            <a:srgbClr val="002060"/>
                          </a:solidFill>
                          <a:effectLst/>
                        </a:rPr>
                        <a:t>earnings</a:t>
                      </a:r>
                      <a:endParaRPr lang="en-GB" sz="3400" dirty="0">
                        <a:solidFill>
                          <a:srgbClr val="002060"/>
                        </a:solidFill>
                        <a:effectLst/>
                        <a:latin typeface="Calibri"/>
                        <a:ea typeface="Times New Roman"/>
                        <a:cs typeface="Times New Roman"/>
                      </a:endParaRPr>
                    </a:p>
                  </a:txBody>
                  <a:tcPr marL="97453" marR="97453" marT="0" marB="0">
                    <a:solidFill>
                      <a:srgbClr val="CCFFFF"/>
                    </a:solidFill>
                  </a:tcPr>
                </a:tc>
                <a:tc>
                  <a:txBody>
                    <a:bodyPr/>
                    <a:lstStyle/>
                    <a:p>
                      <a:pPr algn="l">
                        <a:lnSpc>
                          <a:spcPct val="115000"/>
                        </a:lnSpc>
                        <a:spcAft>
                          <a:spcPts val="0"/>
                        </a:spcAft>
                      </a:pPr>
                      <a:r>
                        <a:rPr lang="en-GB" sz="3400" dirty="0">
                          <a:solidFill>
                            <a:srgbClr val="002060"/>
                          </a:solidFill>
                          <a:effectLst/>
                        </a:rPr>
                        <a:t>Yes</a:t>
                      </a:r>
                      <a:endParaRPr lang="en-GB" sz="3400" dirty="0">
                        <a:solidFill>
                          <a:srgbClr val="002060"/>
                        </a:solidFill>
                        <a:effectLst/>
                        <a:latin typeface="Calibri"/>
                        <a:ea typeface="Times New Roman"/>
                        <a:cs typeface="Times New Roman"/>
                      </a:endParaRPr>
                    </a:p>
                  </a:txBody>
                  <a:tcPr marL="97453" marR="97453" marT="0" marB="0">
                    <a:solidFill>
                      <a:srgbClr val="CCFFFF"/>
                    </a:solidFill>
                  </a:tcPr>
                </a:tc>
              </a:tr>
              <a:tr h="614668">
                <a:tc>
                  <a:txBody>
                    <a:bodyPr/>
                    <a:lstStyle/>
                    <a:p>
                      <a:pPr>
                        <a:lnSpc>
                          <a:spcPct val="115000"/>
                        </a:lnSpc>
                        <a:spcAft>
                          <a:spcPts val="0"/>
                        </a:spcAft>
                      </a:pPr>
                      <a:r>
                        <a:rPr lang="en-GB" sz="3400" b="1" dirty="0">
                          <a:solidFill>
                            <a:srgbClr val="002060"/>
                          </a:solidFill>
                          <a:effectLst/>
                        </a:rPr>
                        <a:t>E</a:t>
                      </a:r>
                      <a:endParaRPr lang="en-GB" sz="3400" b="1" dirty="0">
                        <a:solidFill>
                          <a:srgbClr val="002060"/>
                        </a:solidFill>
                        <a:effectLst/>
                        <a:latin typeface="Calibri"/>
                        <a:ea typeface="Times New Roman"/>
                        <a:cs typeface="Times New Roman"/>
                      </a:endParaRPr>
                    </a:p>
                  </a:txBody>
                  <a:tcPr marL="97453" marR="97453" marT="0" marB="0">
                    <a:solidFill>
                      <a:srgbClr val="FFFF00"/>
                    </a:solidFill>
                  </a:tcPr>
                </a:tc>
                <a:tc>
                  <a:txBody>
                    <a:bodyPr/>
                    <a:lstStyle/>
                    <a:p>
                      <a:pPr>
                        <a:lnSpc>
                          <a:spcPct val="115000"/>
                        </a:lnSpc>
                        <a:spcAft>
                          <a:spcPts val="0"/>
                        </a:spcAft>
                      </a:pPr>
                      <a:r>
                        <a:rPr lang="en-GB" sz="3400" dirty="0">
                          <a:solidFill>
                            <a:srgbClr val="002060"/>
                          </a:solidFill>
                          <a:effectLst/>
                        </a:rPr>
                        <a:t>Median </a:t>
                      </a:r>
                      <a:r>
                        <a:rPr lang="en-GB" sz="3400" dirty="0" smtClean="0">
                          <a:solidFill>
                            <a:srgbClr val="002060"/>
                          </a:solidFill>
                          <a:effectLst/>
                        </a:rPr>
                        <a:t>PT earnings </a:t>
                      </a:r>
                      <a:endParaRPr lang="en-GB" sz="3400" dirty="0">
                        <a:solidFill>
                          <a:srgbClr val="002060"/>
                        </a:solidFill>
                        <a:effectLst/>
                        <a:latin typeface="Calibri"/>
                        <a:ea typeface="Times New Roman"/>
                        <a:cs typeface="Times New Roman"/>
                      </a:endParaRPr>
                    </a:p>
                  </a:txBody>
                  <a:tcPr marL="97453" marR="97453" marT="0" marB="0">
                    <a:solidFill>
                      <a:srgbClr val="FFFF00"/>
                    </a:solidFill>
                  </a:tcPr>
                </a:tc>
                <a:tc>
                  <a:txBody>
                    <a:bodyPr/>
                    <a:lstStyle/>
                    <a:p>
                      <a:pPr>
                        <a:lnSpc>
                          <a:spcPct val="115000"/>
                        </a:lnSpc>
                        <a:spcAft>
                          <a:spcPts val="0"/>
                        </a:spcAft>
                      </a:pPr>
                      <a:r>
                        <a:rPr lang="en-GB" sz="3400" dirty="0">
                          <a:solidFill>
                            <a:srgbClr val="002060"/>
                          </a:solidFill>
                          <a:effectLst/>
                        </a:rPr>
                        <a:t>2/3 median earnings</a:t>
                      </a:r>
                      <a:endParaRPr lang="en-GB" sz="3400" dirty="0">
                        <a:solidFill>
                          <a:srgbClr val="002060"/>
                        </a:solidFill>
                        <a:effectLst/>
                        <a:latin typeface="Calibri"/>
                        <a:ea typeface="Times New Roman"/>
                        <a:cs typeface="Times New Roman"/>
                      </a:endParaRPr>
                    </a:p>
                  </a:txBody>
                  <a:tcPr marL="97453" marR="97453" marT="0" marB="0">
                    <a:solidFill>
                      <a:srgbClr val="FFFF00"/>
                    </a:solidFill>
                  </a:tcPr>
                </a:tc>
                <a:tc>
                  <a:txBody>
                    <a:bodyPr/>
                    <a:lstStyle/>
                    <a:p>
                      <a:pPr algn="l">
                        <a:lnSpc>
                          <a:spcPct val="115000"/>
                        </a:lnSpc>
                        <a:spcAft>
                          <a:spcPts val="0"/>
                        </a:spcAft>
                      </a:pPr>
                      <a:r>
                        <a:rPr lang="en-GB" sz="3400" dirty="0" smtClean="0">
                          <a:solidFill>
                            <a:srgbClr val="002060"/>
                          </a:solidFill>
                          <a:effectLst/>
                        </a:rPr>
                        <a:t>  No</a:t>
                      </a:r>
                      <a:endParaRPr lang="en-GB" sz="3400" dirty="0">
                        <a:solidFill>
                          <a:srgbClr val="002060"/>
                        </a:solidFill>
                        <a:effectLst/>
                        <a:latin typeface="Calibri"/>
                        <a:ea typeface="Times New Roman"/>
                        <a:cs typeface="Times New Roman"/>
                      </a:endParaRPr>
                    </a:p>
                  </a:txBody>
                  <a:tcPr marL="97453" marR="97453" marT="0" marB="0">
                    <a:solidFill>
                      <a:srgbClr val="FFFF00"/>
                    </a:solidFill>
                  </a:tcPr>
                </a:tc>
              </a:tr>
              <a:tr h="614668">
                <a:tc>
                  <a:txBody>
                    <a:bodyPr/>
                    <a:lstStyle/>
                    <a:p>
                      <a:pPr>
                        <a:lnSpc>
                          <a:spcPct val="115000"/>
                        </a:lnSpc>
                        <a:spcAft>
                          <a:spcPts val="0"/>
                        </a:spcAft>
                      </a:pPr>
                      <a:r>
                        <a:rPr lang="en-GB" sz="3400" b="1" dirty="0">
                          <a:solidFill>
                            <a:srgbClr val="002060"/>
                          </a:solidFill>
                          <a:effectLst/>
                        </a:rPr>
                        <a:t>F</a:t>
                      </a:r>
                      <a:endParaRPr lang="en-GB" sz="3400" b="1" dirty="0">
                        <a:solidFill>
                          <a:srgbClr val="002060"/>
                        </a:solidFill>
                        <a:effectLst/>
                        <a:latin typeface="Calibri"/>
                        <a:ea typeface="Times New Roman"/>
                        <a:cs typeface="Times New Roman"/>
                      </a:endParaRPr>
                    </a:p>
                  </a:txBody>
                  <a:tcPr marL="97453" marR="97453" marT="0" marB="0">
                    <a:solidFill>
                      <a:srgbClr val="99FFCC"/>
                    </a:solidFill>
                  </a:tcPr>
                </a:tc>
                <a:tc>
                  <a:txBody>
                    <a:bodyPr/>
                    <a:lstStyle/>
                    <a:p>
                      <a:pPr>
                        <a:lnSpc>
                          <a:spcPct val="115000"/>
                        </a:lnSpc>
                        <a:spcAft>
                          <a:spcPts val="0"/>
                        </a:spcAft>
                      </a:pPr>
                      <a:r>
                        <a:rPr kumimoji="0" lang="en-GB" sz="3400" b="0" i="0" u="none" strike="noStrike" kern="1200" cap="none" spc="0" normalizeH="0" baseline="0" noProof="0" dirty="0" smtClean="0">
                          <a:ln>
                            <a:noFill/>
                          </a:ln>
                          <a:solidFill>
                            <a:srgbClr val="002060"/>
                          </a:solidFill>
                          <a:effectLst/>
                          <a:uLnTx/>
                          <a:uFillTx/>
                          <a:latin typeface="Calibri"/>
                          <a:ea typeface="Times New Roman"/>
                          <a:cs typeface="Times New Roman"/>
                        </a:rPr>
                        <a:t>           ‘’</a:t>
                      </a:r>
                      <a:endParaRPr lang="en-GB" sz="3400" dirty="0">
                        <a:solidFill>
                          <a:srgbClr val="002060"/>
                        </a:solidFill>
                        <a:effectLst/>
                        <a:latin typeface="Calibri"/>
                        <a:ea typeface="Times New Roman"/>
                        <a:cs typeface="Times New Roman"/>
                      </a:endParaRPr>
                    </a:p>
                  </a:txBody>
                  <a:tcPr marL="97453" marR="97453" marT="0" marB="0">
                    <a:solidFill>
                      <a:srgbClr val="99FFCC"/>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3400" dirty="0" smtClean="0">
                          <a:solidFill>
                            <a:srgbClr val="002060"/>
                          </a:solidFill>
                          <a:effectLst/>
                        </a:rPr>
                        <a:t>2/3 median earnings</a:t>
                      </a:r>
                      <a:endParaRPr lang="en-GB" sz="3400" dirty="0" smtClean="0">
                        <a:solidFill>
                          <a:srgbClr val="002060"/>
                        </a:solidFill>
                        <a:effectLst/>
                        <a:latin typeface="Calibri"/>
                        <a:ea typeface="Times New Roman"/>
                        <a:cs typeface="Times New Roman"/>
                      </a:endParaRPr>
                    </a:p>
                  </a:txBody>
                  <a:tcPr marL="97453" marR="97453" marT="0" marB="0">
                    <a:solidFill>
                      <a:srgbClr val="99FFCC"/>
                    </a:solidFill>
                  </a:tcPr>
                </a:tc>
                <a:tc>
                  <a:txBody>
                    <a:bodyPr/>
                    <a:lstStyle/>
                    <a:p>
                      <a:pPr algn="l">
                        <a:lnSpc>
                          <a:spcPct val="115000"/>
                        </a:lnSpc>
                        <a:spcAft>
                          <a:spcPts val="0"/>
                        </a:spcAft>
                      </a:pPr>
                      <a:r>
                        <a:rPr lang="en-GB" sz="3400" dirty="0">
                          <a:solidFill>
                            <a:srgbClr val="002060"/>
                          </a:solidFill>
                          <a:effectLst/>
                        </a:rPr>
                        <a:t>Yes</a:t>
                      </a:r>
                      <a:endParaRPr lang="en-GB" sz="3400" dirty="0">
                        <a:solidFill>
                          <a:srgbClr val="002060"/>
                        </a:solidFill>
                        <a:effectLst/>
                        <a:latin typeface="Calibri"/>
                        <a:ea typeface="Times New Roman"/>
                        <a:cs typeface="Times New Roman"/>
                      </a:endParaRPr>
                    </a:p>
                  </a:txBody>
                  <a:tcPr marL="97453" marR="97453" marT="0" marB="0">
                    <a:solidFill>
                      <a:srgbClr val="99FFCC"/>
                    </a:solidFill>
                  </a:tcPr>
                </a:tc>
              </a:tr>
              <a:tr h="614668">
                <a:tc>
                  <a:txBody>
                    <a:bodyPr/>
                    <a:lstStyle/>
                    <a:p>
                      <a:pPr>
                        <a:lnSpc>
                          <a:spcPct val="115000"/>
                        </a:lnSpc>
                        <a:spcAft>
                          <a:spcPts val="0"/>
                        </a:spcAft>
                      </a:pPr>
                      <a:r>
                        <a:rPr lang="en-GB" sz="3400" b="1" dirty="0">
                          <a:solidFill>
                            <a:srgbClr val="002060"/>
                          </a:solidFill>
                          <a:effectLst/>
                        </a:rPr>
                        <a:t>G</a:t>
                      </a:r>
                      <a:endParaRPr lang="en-GB" sz="3400" b="1" dirty="0">
                        <a:solidFill>
                          <a:srgbClr val="002060"/>
                        </a:solidFill>
                        <a:effectLst/>
                        <a:latin typeface="Calibri"/>
                        <a:ea typeface="Times New Roman"/>
                        <a:cs typeface="Times New Roman"/>
                      </a:endParaRPr>
                    </a:p>
                  </a:txBody>
                  <a:tcPr marL="97453" marR="97453" marT="0" marB="0">
                    <a:solidFill>
                      <a:srgbClr val="99FFCC"/>
                    </a:solidFill>
                  </a:tcPr>
                </a:tc>
                <a:tc>
                  <a:txBody>
                    <a:bodyPr/>
                    <a:lstStyle/>
                    <a:p>
                      <a:pPr>
                        <a:lnSpc>
                          <a:spcPct val="115000"/>
                        </a:lnSpc>
                        <a:spcAft>
                          <a:spcPts val="0"/>
                        </a:spcAft>
                      </a:pPr>
                      <a:r>
                        <a:rPr lang="en-GB" sz="3400" dirty="0" smtClean="0">
                          <a:solidFill>
                            <a:srgbClr val="002060"/>
                          </a:solidFill>
                          <a:effectLst/>
                          <a:latin typeface="Calibri"/>
                          <a:ea typeface="Times New Roman"/>
                          <a:cs typeface="Times New Roman"/>
                        </a:rPr>
                        <a:t>           ‘’</a:t>
                      </a:r>
                      <a:endParaRPr lang="en-GB" sz="3400" dirty="0">
                        <a:solidFill>
                          <a:srgbClr val="002060"/>
                        </a:solidFill>
                        <a:effectLst/>
                        <a:latin typeface="Calibri"/>
                        <a:ea typeface="Times New Roman"/>
                        <a:cs typeface="Times New Roman"/>
                      </a:endParaRPr>
                    </a:p>
                  </a:txBody>
                  <a:tcPr marL="97453" marR="97453" marT="0" marB="0">
                    <a:solidFill>
                      <a:srgbClr val="99FFCC"/>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3400" dirty="0">
                          <a:solidFill>
                            <a:srgbClr val="002060"/>
                          </a:solidFill>
                          <a:effectLst/>
                        </a:rPr>
                        <a:t>Median </a:t>
                      </a:r>
                      <a:r>
                        <a:rPr lang="en-GB" sz="3400" dirty="0" smtClean="0">
                          <a:solidFill>
                            <a:srgbClr val="002060"/>
                          </a:solidFill>
                          <a:effectLst/>
                        </a:rPr>
                        <a:t>earnings</a:t>
                      </a:r>
                      <a:endParaRPr lang="en-GB" sz="3400" dirty="0">
                        <a:solidFill>
                          <a:srgbClr val="002060"/>
                        </a:solidFill>
                        <a:effectLst/>
                        <a:latin typeface="Calibri"/>
                        <a:ea typeface="Times New Roman"/>
                        <a:cs typeface="Times New Roman"/>
                      </a:endParaRPr>
                    </a:p>
                  </a:txBody>
                  <a:tcPr marL="97453" marR="97453" marT="0" marB="0">
                    <a:solidFill>
                      <a:srgbClr val="99FFCC"/>
                    </a:solidFill>
                  </a:tcPr>
                </a:tc>
                <a:tc>
                  <a:txBody>
                    <a:bodyPr/>
                    <a:lstStyle/>
                    <a:p>
                      <a:pPr algn="l">
                        <a:lnSpc>
                          <a:spcPct val="115000"/>
                        </a:lnSpc>
                        <a:spcAft>
                          <a:spcPts val="0"/>
                        </a:spcAft>
                      </a:pPr>
                      <a:r>
                        <a:rPr lang="en-GB" sz="3400" dirty="0">
                          <a:solidFill>
                            <a:srgbClr val="002060"/>
                          </a:solidFill>
                          <a:effectLst/>
                        </a:rPr>
                        <a:t>Yes</a:t>
                      </a:r>
                      <a:endParaRPr lang="en-GB" sz="3400" dirty="0">
                        <a:solidFill>
                          <a:srgbClr val="002060"/>
                        </a:solidFill>
                        <a:effectLst/>
                        <a:latin typeface="Calibri"/>
                        <a:ea typeface="Times New Roman"/>
                        <a:cs typeface="Times New Roman"/>
                      </a:endParaRPr>
                    </a:p>
                  </a:txBody>
                  <a:tcPr marL="97453" marR="97453" marT="0" marB="0">
                    <a:solidFill>
                      <a:srgbClr val="99FFCC"/>
                    </a:solidFill>
                  </a:tcPr>
                </a:tc>
              </a:tr>
              <a:tr h="614668">
                <a:tc>
                  <a:txBody>
                    <a:bodyPr/>
                    <a:lstStyle/>
                    <a:p>
                      <a:pPr>
                        <a:lnSpc>
                          <a:spcPct val="115000"/>
                        </a:lnSpc>
                        <a:spcAft>
                          <a:spcPts val="0"/>
                        </a:spcAft>
                      </a:pPr>
                      <a:r>
                        <a:rPr lang="en-GB" sz="3400" b="1" dirty="0" smtClean="0">
                          <a:solidFill>
                            <a:srgbClr val="002060"/>
                          </a:solidFill>
                          <a:effectLst/>
                          <a:latin typeface="+mn-lt"/>
                          <a:ea typeface="Times New Roman"/>
                          <a:cs typeface="Times New Roman"/>
                        </a:rPr>
                        <a:t>H</a:t>
                      </a:r>
                      <a:endParaRPr lang="en-GB" sz="3400" b="1" dirty="0">
                        <a:solidFill>
                          <a:srgbClr val="002060"/>
                        </a:solidFill>
                        <a:effectLst/>
                        <a:latin typeface="+mn-lt"/>
                        <a:ea typeface="Times New Roman"/>
                        <a:cs typeface="Times New Roman"/>
                      </a:endParaRPr>
                    </a:p>
                  </a:txBody>
                  <a:tcPr marL="97453" marR="97453" marT="0" marB="0">
                    <a:solidFill>
                      <a:srgbClr val="FFFF00"/>
                    </a:solidFill>
                  </a:tcPr>
                </a:tc>
                <a:tc>
                  <a:txBody>
                    <a:bodyPr/>
                    <a:lstStyle/>
                    <a:p>
                      <a:pPr>
                        <a:lnSpc>
                          <a:spcPct val="115000"/>
                        </a:lnSpc>
                        <a:spcAft>
                          <a:spcPts val="0"/>
                        </a:spcAft>
                      </a:pPr>
                      <a:r>
                        <a:rPr lang="en-GB" sz="3400" dirty="0" smtClean="0">
                          <a:solidFill>
                            <a:srgbClr val="002060"/>
                          </a:solidFill>
                          <a:effectLst/>
                          <a:latin typeface="+mn-lt"/>
                          <a:ea typeface="Times New Roman"/>
                          <a:cs typeface="Times New Roman"/>
                        </a:rPr>
                        <a:t>2/3 Median FT earnings</a:t>
                      </a:r>
                      <a:endParaRPr lang="en-GB" sz="3400" dirty="0">
                        <a:solidFill>
                          <a:srgbClr val="002060"/>
                        </a:solidFill>
                        <a:effectLst/>
                        <a:latin typeface="+mn-lt"/>
                        <a:ea typeface="Times New Roman"/>
                        <a:cs typeface="Times New Roman"/>
                      </a:endParaRPr>
                    </a:p>
                  </a:txBody>
                  <a:tcPr marL="97453" marR="97453" marT="0" marB="0">
                    <a:solidFill>
                      <a:srgbClr val="FFFF00"/>
                    </a:solidFill>
                  </a:tcPr>
                </a:tc>
                <a:tc>
                  <a:txBody>
                    <a:bodyPr/>
                    <a:lstStyle/>
                    <a:p>
                      <a:pPr>
                        <a:lnSpc>
                          <a:spcPct val="115000"/>
                        </a:lnSpc>
                        <a:spcAft>
                          <a:spcPts val="0"/>
                        </a:spcAft>
                      </a:pPr>
                      <a:r>
                        <a:rPr lang="en-GB" sz="3400" dirty="0">
                          <a:solidFill>
                            <a:srgbClr val="002060"/>
                          </a:solidFill>
                          <a:effectLst/>
                          <a:latin typeface="+mn-lt"/>
                        </a:rPr>
                        <a:t>2/3 median earnings</a:t>
                      </a:r>
                      <a:endParaRPr lang="en-GB" sz="3400" dirty="0">
                        <a:solidFill>
                          <a:srgbClr val="002060"/>
                        </a:solidFill>
                        <a:effectLst/>
                        <a:latin typeface="+mn-lt"/>
                        <a:ea typeface="Times New Roman"/>
                        <a:cs typeface="Times New Roman"/>
                      </a:endParaRPr>
                    </a:p>
                  </a:txBody>
                  <a:tcPr marL="97453" marR="97453" marT="0" marB="0">
                    <a:solidFill>
                      <a:srgbClr val="FFFF00"/>
                    </a:solidFill>
                  </a:tcPr>
                </a:tc>
                <a:tc>
                  <a:txBody>
                    <a:bodyPr/>
                    <a:lstStyle/>
                    <a:p>
                      <a:pPr algn="l">
                        <a:lnSpc>
                          <a:spcPct val="115000"/>
                        </a:lnSpc>
                        <a:spcAft>
                          <a:spcPts val="0"/>
                        </a:spcAft>
                      </a:pPr>
                      <a:r>
                        <a:rPr lang="en-GB" sz="3400" dirty="0" smtClean="0">
                          <a:solidFill>
                            <a:srgbClr val="002060"/>
                          </a:solidFill>
                          <a:effectLst/>
                          <a:latin typeface="+mn-lt"/>
                        </a:rPr>
                        <a:t>  No</a:t>
                      </a:r>
                      <a:endParaRPr lang="en-GB" sz="3400" dirty="0">
                        <a:solidFill>
                          <a:srgbClr val="002060"/>
                        </a:solidFill>
                        <a:effectLst/>
                        <a:latin typeface="+mn-lt"/>
                        <a:ea typeface="Times New Roman"/>
                        <a:cs typeface="Times New Roman"/>
                      </a:endParaRPr>
                    </a:p>
                  </a:txBody>
                  <a:tcPr marL="97453" marR="97453" marT="0" marB="0">
                    <a:solidFill>
                      <a:srgbClr val="FFFF00"/>
                    </a:solidFill>
                  </a:tcPr>
                </a:tc>
              </a:tr>
              <a:tr h="717113">
                <a:tc>
                  <a:txBody>
                    <a:bodyPr/>
                    <a:lstStyle/>
                    <a:p>
                      <a:pPr>
                        <a:lnSpc>
                          <a:spcPct val="115000"/>
                        </a:lnSpc>
                        <a:spcAft>
                          <a:spcPts val="0"/>
                        </a:spcAft>
                      </a:pPr>
                      <a:r>
                        <a:rPr lang="en-GB" sz="3400" b="1" dirty="0" smtClean="0">
                          <a:solidFill>
                            <a:srgbClr val="002060"/>
                          </a:solidFill>
                          <a:effectLst/>
                          <a:latin typeface="+mn-lt"/>
                          <a:ea typeface="Times New Roman"/>
                          <a:cs typeface="Times New Roman"/>
                        </a:rPr>
                        <a:t>I</a:t>
                      </a:r>
                      <a:endParaRPr lang="en-GB" sz="3400" b="1" dirty="0">
                        <a:solidFill>
                          <a:srgbClr val="002060"/>
                        </a:solidFill>
                        <a:effectLst/>
                        <a:latin typeface="+mn-lt"/>
                        <a:ea typeface="Times New Roman"/>
                        <a:cs typeface="Times New Roman"/>
                      </a:endParaRPr>
                    </a:p>
                  </a:txBody>
                  <a:tcPr marL="97453" marR="97453" marT="0" marB="0">
                    <a:solidFill>
                      <a:srgbClr val="00FFFF"/>
                    </a:solidFill>
                  </a:tcPr>
                </a:tc>
                <a:tc>
                  <a:txBody>
                    <a:bodyPr/>
                    <a:lstStyle/>
                    <a:p>
                      <a:pPr>
                        <a:lnSpc>
                          <a:spcPct val="115000"/>
                        </a:lnSpc>
                        <a:spcAft>
                          <a:spcPts val="0"/>
                        </a:spcAft>
                      </a:pPr>
                      <a:r>
                        <a:rPr lang="en-GB" sz="3400" dirty="0" smtClean="0">
                          <a:solidFill>
                            <a:srgbClr val="002060"/>
                          </a:solidFill>
                          <a:effectLst/>
                          <a:latin typeface="Calibri"/>
                          <a:ea typeface="Times New Roman"/>
                          <a:cs typeface="Times New Roman"/>
                        </a:rPr>
                        <a:t>           ‘’</a:t>
                      </a:r>
                      <a:endParaRPr lang="en-GB" sz="3400" dirty="0">
                        <a:solidFill>
                          <a:srgbClr val="002060"/>
                        </a:solidFill>
                        <a:effectLst/>
                        <a:latin typeface="+mn-lt"/>
                        <a:ea typeface="Times New Roman"/>
                        <a:cs typeface="Times New Roman"/>
                      </a:endParaRPr>
                    </a:p>
                  </a:txBody>
                  <a:tcPr marL="97453" marR="97453" marT="0" marB="0">
                    <a:solidFill>
                      <a:srgbClr val="00FFFF"/>
                    </a:solidFill>
                  </a:tcPr>
                </a:tc>
                <a:tc>
                  <a:txBody>
                    <a:bodyPr/>
                    <a:lstStyle/>
                    <a:p>
                      <a:pPr>
                        <a:lnSpc>
                          <a:spcPct val="115000"/>
                        </a:lnSpc>
                        <a:spcAft>
                          <a:spcPts val="0"/>
                        </a:spcAft>
                      </a:pPr>
                      <a:r>
                        <a:rPr lang="en-GB" sz="3400" dirty="0">
                          <a:solidFill>
                            <a:srgbClr val="002060"/>
                          </a:solidFill>
                          <a:effectLst/>
                          <a:latin typeface="+mn-lt"/>
                        </a:rPr>
                        <a:t>2/3 median </a:t>
                      </a:r>
                      <a:r>
                        <a:rPr lang="en-GB" sz="3400" dirty="0" smtClean="0">
                          <a:solidFill>
                            <a:srgbClr val="002060"/>
                          </a:solidFill>
                          <a:effectLst/>
                          <a:latin typeface="+mn-lt"/>
                        </a:rPr>
                        <a:t>earnings</a:t>
                      </a:r>
                      <a:endParaRPr lang="en-GB" sz="3400" dirty="0">
                        <a:solidFill>
                          <a:srgbClr val="002060"/>
                        </a:solidFill>
                        <a:effectLst/>
                        <a:latin typeface="+mn-lt"/>
                        <a:ea typeface="Times New Roman"/>
                        <a:cs typeface="Times New Roman"/>
                      </a:endParaRPr>
                    </a:p>
                  </a:txBody>
                  <a:tcPr marL="97453" marR="97453" marT="0" marB="0">
                    <a:solidFill>
                      <a:srgbClr val="00FFFF"/>
                    </a:solidFill>
                  </a:tcPr>
                </a:tc>
                <a:tc>
                  <a:txBody>
                    <a:bodyPr/>
                    <a:lstStyle/>
                    <a:p>
                      <a:pPr algn="l">
                        <a:lnSpc>
                          <a:spcPct val="115000"/>
                        </a:lnSpc>
                        <a:spcAft>
                          <a:spcPts val="0"/>
                        </a:spcAft>
                      </a:pPr>
                      <a:r>
                        <a:rPr lang="en-GB" sz="3400" dirty="0">
                          <a:solidFill>
                            <a:srgbClr val="002060"/>
                          </a:solidFill>
                          <a:effectLst/>
                          <a:latin typeface="+mn-lt"/>
                        </a:rPr>
                        <a:t>Yes</a:t>
                      </a:r>
                      <a:endParaRPr lang="en-GB" sz="3400" dirty="0">
                        <a:solidFill>
                          <a:srgbClr val="002060"/>
                        </a:solidFill>
                        <a:effectLst/>
                        <a:latin typeface="+mn-lt"/>
                        <a:ea typeface="Times New Roman"/>
                        <a:cs typeface="Times New Roman"/>
                      </a:endParaRPr>
                    </a:p>
                  </a:txBody>
                  <a:tcPr marL="97453" marR="97453" marT="0" marB="0">
                    <a:solidFill>
                      <a:srgbClr val="00FFFF"/>
                    </a:solidFill>
                  </a:tcPr>
                </a:tc>
              </a:tr>
              <a:tr h="783774">
                <a:tc>
                  <a:txBody>
                    <a:bodyPr/>
                    <a:lstStyle/>
                    <a:p>
                      <a:pPr>
                        <a:lnSpc>
                          <a:spcPct val="115000"/>
                        </a:lnSpc>
                        <a:spcAft>
                          <a:spcPts val="0"/>
                        </a:spcAft>
                      </a:pPr>
                      <a:r>
                        <a:rPr lang="en-GB" sz="3400" b="1" dirty="0" smtClean="0">
                          <a:solidFill>
                            <a:srgbClr val="002060"/>
                          </a:solidFill>
                          <a:effectLst/>
                          <a:latin typeface="+mn-lt"/>
                          <a:ea typeface="Times New Roman"/>
                          <a:cs typeface="Times New Roman"/>
                        </a:rPr>
                        <a:t>J</a:t>
                      </a:r>
                      <a:endParaRPr lang="en-GB" sz="3400" b="1" dirty="0">
                        <a:solidFill>
                          <a:srgbClr val="002060"/>
                        </a:solidFill>
                        <a:effectLst/>
                        <a:latin typeface="+mn-lt"/>
                        <a:ea typeface="Times New Roman"/>
                        <a:cs typeface="Times New Roman"/>
                      </a:endParaRPr>
                    </a:p>
                  </a:txBody>
                  <a:tcPr marL="97453" marR="97453" marT="0" marB="0">
                    <a:solidFill>
                      <a:srgbClr val="00FFFF"/>
                    </a:solidFill>
                  </a:tcPr>
                </a:tc>
                <a:tc>
                  <a:txBody>
                    <a:bodyPr/>
                    <a:lstStyle/>
                    <a:p>
                      <a:pPr>
                        <a:lnSpc>
                          <a:spcPct val="115000"/>
                        </a:lnSpc>
                        <a:spcAft>
                          <a:spcPts val="0"/>
                        </a:spcAft>
                      </a:pPr>
                      <a:r>
                        <a:rPr lang="en-GB" sz="3400" dirty="0" smtClean="0">
                          <a:solidFill>
                            <a:srgbClr val="002060"/>
                          </a:solidFill>
                          <a:effectLst/>
                          <a:latin typeface="Calibri"/>
                          <a:ea typeface="Times New Roman"/>
                          <a:cs typeface="Times New Roman"/>
                        </a:rPr>
                        <a:t>           ‘’</a:t>
                      </a:r>
                      <a:endParaRPr lang="en-GB" sz="3400" dirty="0">
                        <a:solidFill>
                          <a:srgbClr val="002060"/>
                        </a:solidFill>
                        <a:effectLst/>
                        <a:latin typeface="+mn-lt"/>
                        <a:ea typeface="Times New Roman"/>
                        <a:cs typeface="Times New Roman"/>
                      </a:endParaRPr>
                    </a:p>
                  </a:txBody>
                  <a:tcPr marL="97453" marR="97453" marT="0" marB="0">
                    <a:solidFill>
                      <a:srgbClr val="00FFFF"/>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3400" dirty="0">
                          <a:solidFill>
                            <a:srgbClr val="002060"/>
                          </a:solidFill>
                          <a:effectLst/>
                          <a:latin typeface="+mn-lt"/>
                        </a:rPr>
                        <a:t>Median </a:t>
                      </a:r>
                      <a:r>
                        <a:rPr lang="en-GB" sz="3400" dirty="0" smtClean="0">
                          <a:solidFill>
                            <a:srgbClr val="002060"/>
                          </a:solidFill>
                          <a:effectLst/>
                          <a:latin typeface="+mn-lt"/>
                        </a:rPr>
                        <a:t>earnings</a:t>
                      </a:r>
                      <a:endParaRPr lang="en-GB" sz="3400" dirty="0">
                        <a:solidFill>
                          <a:srgbClr val="002060"/>
                        </a:solidFill>
                        <a:effectLst/>
                        <a:latin typeface="+mn-lt"/>
                        <a:ea typeface="Times New Roman"/>
                        <a:cs typeface="Times New Roman"/>
                      </a:endParaRPr>
                    </a:p>
                  </a:txBody>
                  <a:tcPr marL="97453" marR="97453" marT="0" marB="0">
                    <a:solidFill>
                      <a:srgbClr val="00FFFF"/>
                    </a:solidFill>
                  </a:tcPr>
                </a:tc>
                <a:tc>
                  <a:txBody>
                    <a:bodyPr/>
                    <a:lstStyle/>
                    <a:p>
                      <a:pPr algn="l">
                        <a:lnSpc>
                          <a:spcPct val="115000"/>
                        </a:lnSpc>
                        <a:spcAft>
                          <a:spcPts val="0"/>
                        </a:spcAft>
                      </a:pPr>
                      <a:r>
                        <a:rPr lang="en-GB" sz="3400" dirty="0">
                          <a:solidFill>
                            <a:srgbClr val="002060"/>
                          </a:solidFill>
                          <a:effectLst/>
                          <a:latin typeface="+mn-lt"/>
                        </a:rPr>
                        <a:t>Yes</a:t>
                      </a:r>
                      <a:endParaRPr lang="en-GB" sz="3400" dirty="0">
                        <a:solidFill>
                          <a:srgbClr val="002060"/>
                        </a:solidFill>
                        <a:effectLst/>
                        <a:latin typeface="+mn-lt"/>
                        <a:ea typeface="Times New Roman"/>
                        <a:cs typeface="Times New Roman"/>
                      </a:endParaRPr>
                    </a:p>
                  </a:txBody>
                  <a:tcPr marL="97453" marR="97453" marT="0" marB="0">
                    <a:solidFill>
                      <a:srgbClr val="00FFFF"/>
                    </a:solidFill>
                  </a:tcPr>
                </a:tc>
              </a:tr>
            </a:tbl>
          </a:graphicData>
        </a:graphic>
      </p:graphicFrame>
    </p:spTree>
    <p:extLst>
      <p:ext uri="{BB962C8B-B14F-4D97-AF65-F5344CB8AC3E}">
        <p14:creationId xmlns:p14="http://schemas.microsoft.com/office/powerpoint/2010/main" val="78278641"/>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4724" y="971847"/>
            <a:ext cx="7926680" cy="1096767"/>
          </a:xfrm>
        </p:spPr>
        <p:txBody>
          <a:bodyPr>
            <a:normAutofit fontScale="90000"/>
          </a:bodyPr>
          <a:lstStyle/>
          <a:p>
            <a:r>
              <a:rPr lang="en-US" dirty="0" smtClean="0"/>
              <a:t>Expected child support amounts - PPP $US</a:t>
            </a:r>
            <a:endParaRPr lang="en-US" dirty="0"/>
          </a:p>
        </p:txBody>
      </p:sp>
      <p:pic>
        <p:nvPicPr>
          <p:cNvPr id="5" name="Content Placeholder 3"/>
          <p:cNvPicPr>
            <a:picLocks/>
          </p:cNvPicPr>
          <p:nvPr/>
        </p:nvPicPr>
        <p:blipFill>
          <a:blip r:embed="rId3">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a:off x="167951" y="2407297"/>
            <a:ext cx="12689634" cy="7184571"/>
          </a:xfrm>
          <a:prstGeom prst="rect">
            <a:avLst/>
          </a:prstGeom>
          <a:solidFill>
            <a:schemeClr val="bg1"/>
          </a:solidFill>
        </p:spPr>
      </p:pic>
    </p:spTree>
    <p:extLst>
      <p:ext uri="{BB962C8B-B14F-4D97-AF65-F5344CB8AC3E}">
        <p14:creationId xmlns:p14="http://schemas.microsoft.com/office/powerpoint/2010/main" val="2408185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uoy-powerpoint-standardscreen">
  <a:themeElements>
    <a:clrScheme name="University of York Colour Palette">
      <a:dk1>
        <a:srgbClr val="25303B"/>
      </a:dk1>
      <a:lt1>
        <a:srgbClr val="FFFFFF"/>
      </a:lt1>
      <a:dk2>
        <a:srgbClr val="E3E6E5"/>
      </a:dk2>
      <a:lt2>
        <a:srgbClr val="00627D"/>
      </a:lt2>
      <a:accent1>
        <a:srgbClr val="5AB031"/>
      </a:accent1>
      <a:accent2>
        <a:srgbClr val="9067A9"/>
      </a:accent2>
      <a:accent3>
        <a:srgbClr val="E2388C"/>
      </a:accent3>
      <a:accent4>
        <a:srgbClr val="E62A32"/>
      </a:accent4>
      <a:accent5>
        <a:srgbClr val="F18626"/>
      </a:accent5>
      <a:accent6>
        <a:srgbClr val="00ABAA"/>
      </a:accent6>
      <a:hlink>
        <a:srgbClr val="0096D6"/>
      </a:hlink>
      <a:folHlink>
        <a:srgbClr val="E238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uoy-powerpoint-standardscreen</Template>
  <TotalTime>4536</TotalTime>
  <Words>1809</Words>
  <Application>Microsoft Office PowerPoint</Application>
  <PresentationFormat>Custom</PresentationFormat>
  <Paragraphs>232</Paragraphs>
  <Slides>13</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uoy-powerpoint-standardscreen</vt:lpstr>
      <vt:lpstr>Document</vt:lpstr>
      <vt:lpstr>Recovering the costs of the child support system: The approach of Australia, NZ, UK and US. </vt:lpstr>
      <vt:lpstr>Introduction</vt:lpstr>
      <vt:lpstr>Introduction</vt:lpstr>
      <vt:lpstr>Big Questions</vt:lpstr>
      <vt:lpstr>Why Australia, NZ, UK and  US?</vt:lpstr>
      <vt:lpstr>Method Vignette </vt:lpstr>
      <vt:lpstr>Vignette Family</vt:lpstr>
      <vt:lpstr>10 Scenarios within Vignette </vt:lpstr>
      <vt:lpstr>Expected child support amounts - PPP $US</vt:lpstr>
      <vt:lpstr>3 Types cost recovery mechanisms </vt:lpstr>
      <vt:lpstr>PowerPoint Presentation</vt:lpstr>
      <vt:lpstr>Conclusion</vt:lpstr>
      <vt:lpstr>Limitations</vt:lpstr>
    </vt:vector>
  </TitlesOfParts>
  <Company>The University of York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Lock</dc:creator>
  <cp:lastModifiedBy>christine skinner</cp:lastModifiedBy>
  <cp:revision>77</cp:revision>
  <cp:lastPrinted>2017-07-09T16:53:08Z</cp:lastPrinted>
  <dcterms:created xsi:type="dcterms:W3CDTF">2016-10-03T14:02:28Z</dcterms:created>
  <dcterms:modified xsi:type="dcterms:W3CDTF">2019-07-07T12:43:23Z</dcterms:modified>
</cp:coreProperties>
</file>