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10/hsdr07160" TargetMode="External"/><Relationship Id="rId2" Type="http://schemas.openxmlformats.org/officeDocument/2006/relationships/hyperlink" Target="https://doi.org/10.1111/hsc.1269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1319980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Understanding and supporting user engagement in </a:t>
            </a:r>
            <a:r>
              <a:rPr lang="en-GB" dirty="0" err="1" smtClean="0"/>
              <a:t>reablement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2" y="4039959"/>
            <a:ext cx="9297988" cy="26115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GB" sz="2700" dirty="0" smtClean="0"/>
              <a:t>B Beresford</a:t>
            </a:r>
            <a:r>
              <a:rPr lang="en-GB" sz="2700" baseline="30000" dirty="0" smtClean="0"/>
              <a:t>1</a:t>
            </a:r>
            <a:r>
              <a:rPr lang="en-GB" sz="2700" dirty="0" smtClean="0"/>
              <a:t>, E Mayhew</a:t>
            </a:r>
            <a:r>
              <a:rPr lang="en-GB" sz="2700" baseline="30000" dirty="0" smtClean="0"/>
              <a:t>1</a:t>
            </a:r>
            <a:r>
              <a:rPr lang="en-GB" sz="2700" dirty="0" smtClean="0"/>
              <a:t>, R Mann</a:t>
            </a:r>
            <a:r>
              <a:rPr lang="en-GB" sz="2700" baseline="30000" dirty="0" smtClean="0"/>
              <a:t>1</a:t>
            </a:r>
            <a:r>
              <a:rPr lang="en-GB" sz="2700" dirty="0" smtClean="0"/>
              <a:t>, M Kanaan</a:t>
            </a:r>
            <a:r>
              <a:rPr lang="en-GB" sz="2700" baseline="30000" dirty="0" smtClean="0"/>
              <a:t>2</a:t>
            </a:r>
            <a:r>
              <a:rPr lang="en-GB" sz="2700" dirty="0" smtClean="0"/>
              <a:t>, A Laver-Fawcett</a:t>
            </a:r>
            <a:r>
              <a:rPr lang="en-GB" sz="2700" baseline="30000" dirty="0" smtClean="0"/>
              <a:t>3</a:t>
            </a:r>
            <a:r>
              <a:rPr lang="en-GB" sz="2700" dirty="0" smtClean="0"/>
              <a:t>, G Parker</a:t>
            </a:r>
            <a:r>
              <a:rPr lang="en-GB" sz="2700" baseline="30000" dirty="0" smtClean="0"/>
              <a:t>1</a:t>
            </a:r>
            <a:r>
              <a:rPr lang="en-GB" sz="2700" dirty="0" smtClean="0"/>
              <a:t> &amp; F Aspinal</a:t>
            </a:r>
            <a:r>
              <a:rPr lang="en-GB" sz="2700" baseline="30000" dirty="0" smtClean="0"/>
              <a:t>4</a:t>
            </a:r>
          </a:p>
          <a:p>
            <a:r>
              <a:rPr lang="en-GB" sz="2300" baseline="30000" dirty="0" smtClean="0"/>
              <a:t>1</a:t>
            </a:r>
            <a:r>
              <a:rPr lang="en-GB" sz="2300" dirty="0" smtClean="0"/>
              <a:t>Social Policy Research Unit, University of York</a:t>
            </a:r>
          </a:p>
          <a:p>
            <a:r>
              <a:rPr lang="en-GB" sz="2300" baseline="30000" dirty="0" smtClean="0"/>
              <a:t>2 </a:t>
            </a:r>
            <a:r>
              <a:rPr lang="en-GB" sz="2300" dirty="0" smtClean="0"/>
              <a:t>Department of Health Sciences, University of York</a:t>
            </a:r>
          </a:p>
          <a:p>
            <a:r>
              <a:rPr lang="en-GB" sz="2300" baseline="30000" dirty="0" smtClean="0"/>
              <a:t>3</a:t>
            </a:r>
            <a:r>
              <a:rPr lang="en-GB" sz="2300" dirty="0" smtClean="0"/>
              <a:t> Faculty of Health and Life Sciences, </a:t>
            </a:r>
            <a:r>
              <a:rPr lang="en-GB" sz="2300" dirty="0"/>
              <a:t>U</a:t>
            </a:r>
            <a:r>
              <a:rPr lang="en-GB" sz="2300" dirty="0" smtClean="0"/>
              <a:t>niversity of York St John</a:t>
            </a:r>
          </a:p>
          <a:p>
            <a:r>
              <a:rPr lang="en-GB" sz="2300" baseline="30000" dirty="0" smtClean="0"/>
              <a:t>4 </a:t>
            </a:r>
            <a:r>
              <a:rPr lang="en-GB" sz="2300" dirty="0" smtClean="0"/>
              <a:t>Institute of Epidemiology &amp; Health, University College London</a:t>
            </a:r>
            <a:endParaRPr lang="en-GB" sz="2300" baseline="30000" dirty="0"/>
          </a:p>
        </p:txBody>
      </p:sp>
    </p:spTree>
    <p:extLst>
      <p:ext uri="{BB962C8B-B14F-4D97-AF65-F5344CB8AC3E}">
        <p14:creationId xmlns:p14="http://schemas.microsoft.com/office/powerpoint/2010/main" val="533994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255" y="238194"/>
            <a:ext cx="8911687" cy="128089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Background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254" y="1224116"/>
            <a:ext cx="10321745" cy="576662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700" dirty="0" smtClean="0"/>
              <a:t>Commissioned study (England) to evaluate </a:t>
            </a:r>
            <a:r>
              <a:rPr lang="en-GB" sz="7700" dirty="0" err="1" smtClean="0"/>
              <a:t>reablement</a:t>
            </a:r>
            <a:r>
              <a:rPr lang="en-GB" sz="7700" dirty="0" smtClean="0"/>
              <a:t> service delivery models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1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1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GB" sz="31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700" dirty="0" smtClean="0"/>
              <a:t>Funder also stated interested in impact of ‘person-centred’ factors on </a:t>
            </a:r>
            <a:r>
              <a:rPr lang="en-GB" sz="7700" dirty="0" err="1" smtClean="0"/>
              <a:t>reablement</a:t>
            </a:r>
            <a:r>
              <a:rPr lang="en-GB" sz="7700" dirty="0" smtClean="0"/>
              <a:t> outcomes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7100" dirty="0"/>
              <a:t>w</a:t>
            </a:r>
            <a:r>
              <a:rPr lang="en-GB" sz="7100" dirty="0" smtClean="0"/>
              <a:t>ithin this, specified ‘engagement</a:t>
            </a:r>
            <a:r>
              <a:rPr lang="en-GB" sz="5000" dirty="0" smtClean="0"/>
              <a:t>’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7700" dirty="0" smtClean="0"/>
              <a:t>This makes sense!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7100" dirty="0" err="1" smtClean="0"/>
              <a:t>Reablement</a:t>
            </a:r>
            <a:r>
              <a:rPr lang="en-GB" sz="7100" dirty="0" smtClean="0"/>
              <a:t> necessarily requires the active participation of the service user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GB" sz="7100" dirty="0" smtClean="0"/>
              <a:t>But not yet investigated, though existing (qualitative) evidence indicates potential impact of related concepts on outcomes: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6800" dirty="0" smtClean="0"/>
              <a:t>understanding and expectations of the intervention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6800" dirty="0"/>
              <a:t>m</a:t>
            </a:r>
            <a:r>
              <a:rPr lang="en-GB" sz="6800" dirty="0" smtClean="0"/>
              <a:t>otivation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GB" sz="6800" dirty="0"/>
              <a:t>a</a:t>
            </a:r>
            <a:r>
              <a:rPr lang="en-GB" sz="6800" dirty="0" smtClean="0"/>
              <a:t>cceptance of need for help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74832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4281" y="297188"/>
            <a:ext cx="9633487" cy="128089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Current theories of engagement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4281" y="1179870"/>
            <a:ext cx="10321745" cy="5353665"/>
          </a:xfrm>
        </p:spPr>
        <p:txBody>
          <a:bodyPr>
            <a:normAutofit fontScale="92500" lnSpcReduction="10000"/>
          </a:bodyPr>
          <a:lstStyle/>
          <a:p>
            <a:r>
              <a:rPr lang="en-GB" sz="2900" dirty="0" smtClean="0"/>
              <a:t>Dynamic outcome of the relationship between practitioner and patient/service user</a:t>
            </a:r>
          </a:p>
          <a:p>
            <a:pPr lvl="1"/>
            <a:r>
              <a:rPr lang="en-GB" sz="2700" dirty="0" smtClean="0"/>
              <a:t>notion of the therapeutic alliance</a:t>
            </a:r>
          </a:p>
          <a:p>
            <a:pPr lvl="1"/>
            <a:r>
              <a:rPr lang="en-GB" sz="2700" dirty="0"/>
              <a:t>p</a:t>
            </a:r>
            <a:r>
              <a:rPr lang="en-GB" sz="2700" dirty="0" smtClean="0"/>
              <a:t>atient/service user no longer (solely) problematized</a:t>
            </a:r>
          </a:p>
          <a:p>
            <a:pPr lvl="1"/>
            <a:endParaRPr lang="en-GB" sz="2700" dirty="0" smtClean="0"/>
          </a:p>
          <a:p>
            <a:r>
              <a:rPr lang="en-GB" sz="2900" dirty="0" smtClean="0"/>
              <a:t>Examples of contributing factors</a:t>
            </a:r>
          </a:p>
          <a:p>
            <a:pPr lvl="1"/>
            <a:r>
              <a:rPr lang="en-GB" sz="2700" dirty="0" smtClean="0"/>
              <a:t>Practitioner: buy-in to the intervention; how regard service user</a:t>
            </a:r>
          </a:p>
          <a:p>
            <a:pPr lvl="1"/>
            <a:r>
              <a:rPr lang="en-GB" sz="2700" dirty="0" smtClean="0"/>
              <a:t>Service user: understanding of intervention; desires align with intervention objectives</a:t>
            </a:r>
          </a:p>
          <a:p>
            <a:pPr lvl="1"/>
            <a:r>
              <a:rPr lang="en-GB" sz="2500" dirty="0" smtClean="0"/>
              <a:t>…the extent to which an effective, or productive, ‘connection’ between practitioner and service user is established</a:t>
            </a:r>
          </a:p>
        </p:txBody>
      </p:sp>
    </p:spTree>
    <p:extLst>
      <p:ext uri="{BB962C8B-B14F-4D97-AF65-F5344CB8AC3E}">
        <p14:creationId xmlns:p14="http://schemas.microsoft.com/office/powerpoint/2010/main" val="1263256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545" y="297188"/>
            <a:ext cx="9633487" cy="128089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The study: design and methods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45" y="1268360"/>
            <a:ext cx="10321745" cy="5589640"/>
          </a:xfrm>
        </p:spPr>
        <p:txBody>
          <a:bodyPr>
            <a:normAutofit/>
          </a:bodyPr>
          <a:lstStyle/>
          <a:p>
            <a:r>
              <a:rPr lang="en-GB" sz="2900" dirty="0" smtClean="0"/>
              <a:t>Observational study</a:t>
            </a:r>
          </a:p>
          <a:p>
            <a:pPr lvl="1"/>
            <a:r>
              <a:rPr lang="en-GB" sz="2700" dirty="0" smtClean="0"/>
              <a:t>n=186</a:t>
            </a:r>
          </a:p>
          <a:p>
            <a:pPr lvl="1"/>
            <a:r>
              <a:rPr lang="en-GB" sz="2700" dirty="0"/>
              <a:t>o</a:t>
            </a:r>
            <a:r>
              <a:rPr lang="en-GB" sz="2700" dirty="0" smtClean="0"/>
              <a:t>utcomes @ entry, discharge and 6 month follow-up</a:t>
            </a:r>
          </a:p>
          <a:p>
            <a:pPr lvl="2"/>
            <a:r>
              <a:rPr lang="en-GB" sz="2500" dirty="0" err="1" smtClean="0"/>
              <a:t>HRQoL</a:t>
            </a:r>
            <a:r>
              <a:rPr lang="en-GB" sz="2500" dirty="0" smtClean="0"/>
              <a:t>, social care </a:t>
            </a:r>
            <a:r>
              <a:rPr lang="en-GB" sz="2500" dirty="0" err="1" smtClean="0"/>
              <a:t>QoL</a:t>
            </a:r>
            <a:r>
              <a:rPr lang="en-GB" sz="2500" dirty="0" smtClean="0"/>
              <a:t>, functioning, </a:t>
            </a:r>
          </a:p>
          <a:p>
            <a:pPr lvl="2"/>
            <a:r>
              <a:rPr lang="en-GB" sz="2500" dirty="0"/>
              <a:t>s</a:t>
            </a:r>
            <a:r>
              <a:rPr lang="en-GB" sz="2500" dirty="0" smtClean="0"/>
              <a:t>tudy developed practitioner-report measure of user engagement  (Hopkins Rehabilitation Engagement Rating Scale – </a:t>
            </a:r>
            <a:r>
              <a:rPr lang="en-GB" sz="2500" dirty="0" err="1" smtClean="0"/>
              <a:t>Reablement</a:t>
            </a:r>
            <a:r>
              <a:rPr lang="en-GB" sz="2500" dirty="0" smtClean="0"/>
              <a:t> Version (HRERS-RV)</a:t>
            </a:r>
          </a:p>
          <a:p>
            <a:pPr lvl="1"/>
            <a:r>
              <a:rPr lang="en-GB" sz="2700" dirty="0"/>
              <a:t>n</a:t>
            </a:r>
            <a:r>
              <a:rPr lang="en-GB" sz="2700" dirty="0" smtClean="0"/>
              <a:t>ested qualitative study of sub-sample of users and practitioners</a:t>
            </a:r>
          </a:p>
        </p:txBody>
      </p:sp>
    </p:spTree>
    <p:extLst>
      <p:ext uri="{BB962C8B-B14F-4D97-AF65-F5344CB8AC3E}">
        <p14:creationId xmlns:p14="http://schemas.microsoft.com/office/powerpoint/2010/main" val="1913613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1545" y="297188"/>
            <a:ext cx="9633487" cy="1280890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The study: findings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545" y="1268360"/>
            <a:ext cx="10321745" cy="5589640"/>
          </a:xfrm>
        </p:spPr>
        <p:txBody>
          <a:bodyPr>
            <a:normAutofit/>
          </a:bodyPr>
          <a:lstStyle/>
          <a:p>
            <a:r>
              <a:rPr lang="en-GB" sz="2700" dirty="0" smtClean="0"/>
              <a:t>HRERS-RV score: </a:t>
            </a:r>
          </a:p>
          <a:p>
            <a:pPr lvl="1"/>
            <a:r>
              <a:rPr lang="en-GB" sz="2500" dirty="0" smtClean="0"/>
              <a:t>strong evidence of an association with all outcomes @ discharge</a:t>
            </a:r>
          </a:p>
          <a:p>
            <a:pPr lvl="1"/>
            <a:r>
              <a:rPr lang="en-GB" sz="2500" dirty="0"/>
              <a:t>m</a:t>
            </a:r>
            <a:r>
              <a:rPr lang="en-GB" sz="2500" dirty="0" smtClean="0"/>
              <a:t>ost consistent effect of all predictors tested </a:t>
            </a:r>
            <a:endParaRPr lang="en-GB" sz="2700" dirty="0" smtClean="0"/>
          </a:p>
          <a:p>
            <a:pPr marL="0" indent="0">
              <a:buNone/>
            </a:pPr>
            <a:endParaRPr lang="en-GB" sz="1000" dirty="0" smtClean="0"/>
          </a:p>
          <a:p>
            <a:pPr lvl="1"/>
            <a:r>
              <a:rPr lang="en-GB" sz="2700" dirty="0" smtClean="0"/>
              <a:t>associated with service delivery model</a:t>
            </a:r>
          </a:p>
          <a:p>
            <a:pPr lvl="2"/>
            <a:r>
              <a:rPr lang="en-GB" sz="2500" dirty="0" smtClean="0"/>
              <a:t>…explanations from qualitative evidence: staff training, mixed caseload, previous role in homecare, time allowed</a:t>
            </a:r>
          </a:p>
          <a:p>
            <a:pPr lvl="2"/>
            <a:endParaRPr lang="en-GB" sz="2500" dirty="0"/>
          </a:p>
          <a:p>
            <a:r>
              <a:rPr lang="en-GB" sz="2700" dirty="0"/>
              <a:t>U</a:t>
            </a:r>
            <a:r>
              <a:rPr lang="en-GB" sz="2700" dirty="0" smtClean="0"/>
              <a:t>ser and family understanding of </a:t>
            </a:r>
            <a:r>
              <a:rPr lang="en-GB" sz="2700" dirty="0" err="1" smtClean="0"/>
              <a:t>reablement</a:t>
            </a:r>
            <a:r>
              <a:rPr lang="en-GB" sz="2700" dirty="0" smtClean="0"/>
              <a:t> consistent identified as key barrier to engagement</a:t>
            </a:r>
          </a:p>
          <a:p>
            <a:pPr lvl="2"/>
            <a:endParaRPr lang="en-GB" sz="2500" dirty="0"/>
          </a:p>
          <a:p>
            <a:pPr marL="457200" lvl="1" indent="0">
              <a:buNone/>
            </a:pPr>
            <a:endParaRPr lang="en-GB" sz="2700" dirty="0" smtClean="0"/>
          </a:p>
        </p:txBody>
      </p:sp>
    </p:spTree>
    <p:extLst>
      <p:ext uri="{BB962C8B-B14F-4D97-AF65-F5344CB8AC3E}">
        <p14:creationId xmlns:p14="http://schemas.microsoft.com/office/powerpoint/2010/main" val="211109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307" y="181659"/>
            <a:ext cx="8911687" cy="865477"/>
          </a:xfrm>
        </p:spPr>
        <p:txBody>
          <a:bodyPr/>
          <a:lstStyle/>
          <a:p>
            <a:r>
              <a:rPr lang="en-GB" b="1" dirty="0" smtClean="0"/>
              <a:t>Implications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307" y="1047136"/>
            <a:ext cx="10079654" cy="5442154"/>
          </a:xfrm>
        </p:spPr>
        <p:txBody>
          <a:bodyPr>
            <a:normAutofit fontScale="92500" lnSpcReduction="10000"/>
          </a:bodyPr>
          <a:lstStyle/>
          <a:p>
            <a:r>
              <a:rPr lang="en-GB" sz="2700" dirty="0" smtClean="0"/>
              <a:t>Initial evidence, but findings indicate worth further exploration</a:t>
            </a:r>
          </a:p>
          <a:p>
            <a:endParaRPr lang="en-GB" sz="2700" dirty="0"/>
          </a:p>
          <a:p>
            <a:r>
              <a:rPr lang="en-GB" sz="2700" dirty="0" smtClean="0"/>
              <a:t>Contribution to theory</a:t>
            </a:r>
          </a:p>
          <a:p>
            <a:pPr lvl="1"/>
            <a:r>
              <a:rPr lang="en-GB" sz="2500" dirty="0" smtClean="0"/>
              <a:t>engagement in the context of multiple practitioners</a:t>
            </a:r>
          </a:p>
          <a:p>
            <a:endParaRPr lang="en-GB" sz="2700" dirty="0"/>
          </a:p>
          <a:p>
            <a:r>
              <a:rPr lang="en-GB" sz="2700" dirty="0" smtClean="0"/>
              <a:t>Implications for practice</a:t>
            </a:r>
          </a:p>
          <a:p>
            <a:pPr lvl="1"/>
            <a:r>
              <a:rPr lang="en-GB" sz="2500" dirty="0"/>
              <a:t> </a:t>
            </a:r>
            <a:r>
              <a:rPr lang="en-GB" sz="2500" dirty="0" smtClean="0"/>
              <a:t>a number of potential ‘points of intervention’ – practitioner and service user</a:t>
            </a:r>
          </a:p>
          <a:p>
            <a:pPr lvl="1"/>
            <a:endParaRPr lang="en-GB" sz="2500" dirty="0"/>
          </a:p>
          <a:p>
            <a:r>
              <a:rPr lang="en-GB" sz="2700" dirty="0" smtClean="0"/>
              <a:t>Implications for research</a:t>
            </a:r>
          </a:p>
          <a:p>
            <a:pPr lvl="1"/>
            <a:r>
              <a:rPr lang="en-GB" sz="2500" dirty="0"/>
              <a:t>u</a:t>
            </a:r>
            <a:r>
              <a:rPr lang="en-GB" sz="2500" dirty="0" smtClean="0"/>
              <a:t>ser reported measure of engagement is required</a:t>
            </a:r>
          </a:p>
          <a:p>
            <a:pPr lvl="1"/>
            <a:r>
              <a:rPr lang="en-GB" sz="2500" dirty="0"/>
              <a:t>c</a:t>
            </a:r>
            <a:r>
              <a:rPr lang="en-GB" sz="2500" dirty="0" smtClean="0"/>
              <a:t>onsider incorporating measures of engagement </a:t>
            </a:r>
          </a:p>
          <a:p>
            <a:pPr lvl="1"/>
            <a:endParaRPr lang="en-GB" sz="2500" dirty="0" smtClean="0"/>
          </a:p>
          <a:p>
            <a:pPr lvl="1"/>
            <a:endParaRPr lang="en-GB" sz="2500" dirty="0" smtClean="0"/>
          </a:p>
          <a:p>
            <a:pPr lvl="1"/>
            <a:endParaRPr lang="en-GB" sz="2500" dirty="0" smtClean="0"/>
          </a:p>
        </p:txBody>
      </p:sp>
    </p:spTree>
    <p:extLst>
      <p:ext uri="{BB962C8B-B14F-4D97-AF65-F5344CB8AC3E}">
        <p14:creationId xmlns:p14="http://schemas.microsoft.com/office/powerpoint/2010/main" val="289811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571" y="555522"/>
            <a:ext cx="9932169" cy="64499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700" b="1" dirty="0" smtClean="0"/>
              <a:t>Related publications: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GB" sz="2000" dirty="0"/>
              <a:t>Mayhew, E, Beresford, B, Laver‐Fawcett, A, et al. </a:t>
            </a:r>
            <a:r>
              <a:rPr lang="en-GB" sz="2000" dirty="0" smtClean="0"/>
              <a:t>(2019) The </a:t>
            </a:r>
            <a:r>
              <a:rPr lang="en-GB" sz="2000" dirty="0"/>
              <a:t>Hopkins Rehabilitation Engagement Rating Scale – </a:t>
            </a:r>
            <a:r>
              <a:rPr lang="en-GB" sz="2000" dirty="0" err="1"/>
              <a:t>Reablement</a:t>
            </a:r>
            <a:r>
              <a:rPr lang="en-GB" sz="2000" dirty="0"/>
              <a:t> Version (HRERS‐RV): Development and psychometric properties. </a:t>
            </a:r>
            <a:r>
              <a:rPr lang="en-GB" sz="2000" i="1" dirty="0"/>
              <a:t>Health </a:t>
            </a:r>
            <a:r>
              <a:rPr lang="en-GB" sz="2000" i="1" dirty="0" err="1"/>
              <a:t>Soc</a:t>
            </a:r>
            <a:r>
              <a:rPr lang="en-GB" sz="2000" i="1" dirty="0"/>
              <a:t> Care </a:t>
            </a:r>
            <a:r>
              <a:rPr lang="en-GB" sz="2000" i="1" dirty="0" smtClean="0"/>
              <a:t>Community</a:t>
            </a:r>
            <a:r>
              <a:rPr lang="en-GB" sz="2000" dirty="0" smtClean="0"/>
              <a:t>, 27</a:t>
            </a:r>
            <a:r>
              <a:rPr lang="en-GB" sz="2000" dirty="0"/>
              <a:t>: 777– 787. </a:t>
            </a:r>
            <a:r>
              <a:rPr lang="en-GB" sz="2000" dirty="0">
                <a:hlinkClick r:id="rId2"/>
              </a:rPr>
              <a:t>https://</a:t>
            </a:r>
            <a:r>
              <a:rPr lang="en-GB" sz="2000" dirty="0" smtClean="0">
                <a:hlinkClick r:id="rId2"/>
              </a:rPr>
              <a:t>doi.org/10.1111/hsc.12696</a:t>
            </a:r>
            <a:endParaRPr lang="en-GB" sz="2000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en-GB" sz="2000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GB" sz="2000" dirty="0"/>
              <a:t>Beresford, BA, Mann, RC, Parker, GM, Kanaan, M, Neves De Faria, RI, Rabiee, P, Weatherly, HLA, Clarke, SE, Mayhew, ET, Duarte, AI, Laver-Fawcett, A &amp; Aspinal, F </a:t>
            </a:r>
            <a:r>
              <a:rPr lang="en-GB" sz="2000" dirty="0" smtClean="0"/>
              <a:t>(2019) </a:t>
            </a:r>
            <a:r>
              <a:rPr lang="en-GB" sz="2000" dirty="0" err="1" smtClean="0"/>
              <a:t>Reablement</a:t>
            </a:r>
            <a:r>
              <a:rPr lang="en-GB" sz="2000" dirty="0" smtClean="0"/>
              <a:t> </a:t>
            </a:r>
            <a:r>
              <a:rPr lang="en-GB" sz="2000" dirty="0"/>
              <a:t>services for people at risk of needing social care: the </a:t>
            </a:r>
            <a:r>
              <a:rPr lang="en-GB" sz="2000" dirty="0" err="1"/>
              <a:t>MoRe</a:t>
            </a:r>
            <a:r>
              <a:rPr lang="en-GB" sz="2000" dirty="0"/>
              <a:t> mixed-methods </a:t>
            </a:r>
            <a:r>
              <a:rPr lang="en-GB" sz="2000" dirty="0" smtClean="0"/>
              <a:t>evaluation, </a:t>
            </a:r>
            <a:r>
              <a:rPr lang="en-GB" sz="2000" i="1" dirty="0"/>
              <a:t>Health Services and Delivery Research</a:t>
            </a:r>
            <a:r>
              <a:rPr lang="en-GB" sz="2000" dirty="0"/>
              <a:t>, </a:t>
            </a:r>
            <a:r>
              <a:rPr lang="en-GB" sz="2000" dirty="0" smtClean="0"/>
              <a:t>7(16): </a:t>
            </a:r>
            <a:r>
              <a:rPr lang="en-GB" sz="2000" dirty="0"/>
              <a:t>1-254</a:t>
            </a:r>
            <a:r>
              <a:rPr lang="en-GB" sz="2000" dirty="0" smtClean="0"/>
              <a:t>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GB" sz="2000" dirty="0" smtClean="0"/>
              <a:t> </a:t>
            </a:r>
            <a:r>
              <a:rPr lang="en-GB" sz="2000" dirty="0">
                <a:hlinkClick r:id="rId3"/>
              </a:rPr>
              <a:t>https://</a:t>
            </a:r>
            <a:r>
              <a:rPr lang="en-GB" sz="2000" dirty="0" smtClean="0">
                <a:hlinkClick r:id="rId3"/>
              </a:rPr>
              <a:t>doi.org/10.3310/hsdr07160</a:t>
            </a:r>
            <a:endParaRPr lang="en-GB" sz="2000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en-GB" sz="2000" dirty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GB" sz="2700" b="1" dirty="0" smtClean="0"/>
              <a:t>Contact: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en-GB" sz="1000" b="1" dirty="0" smtClean="0"/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GB" sz="2000" dirty="0"/>
              <a:t>b</a:t>
            </a:r>
            <a:r>
              <a:rPr lang="en-GB" sz="2000" dirty="0" smtClean="0"/>
              <a:t>ryony.beresford@york.ac.uk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6095203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526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Understanding and supporting user engagement in reablement</vt:lpstr>
      <vt:lpstr>Background</vt:lpstr>
      <vt:lpstr>Current theories of engagement</vt:lpstr>
      <vt:lpstr>The study: design and methods</vt:lpstr>
      <vt:lpstr>The study: findings</vt:lpstr>
      <vt:lpstr>Implications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and supporting user engagement in reablement</dc:title>
  <dc:creator>Bryony Beresford</dc:creator>
  <cp:lastModifiedBy>Bryony Beresford</cp:lastModifiedBy>
  <cp:revision>10</cp:revision>
  <dcterms:created xsi:type="dcterms:W3CDTF">2019-06-24T08:15:43Z</dcterms:created>
  <dcterms:modified xsi:type="dcterms:W3CDTF">2019-06-24T09:49:27Z</dcterms:modified>
</cp:coreProperties>
</file>