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sldIdLst>
    <p:sldId id="279" r:id="rId2"/>
    <p:sldId id="300" r:id="rId3"/>
    <p:sldId id="291" r:id="rId4"/>
    <p:sldId id="292" r:id="rId5"/>
    <p:sldId id="296" r:id="rId6"/>
    <p:sldId id="295" r:id="rId7"/>
    <p:sldId id="283" r:id="rId8"/>
    <p:sldId id="284" r:id="rId9"/>
    <p:sldId id="285" r:id="rId10"/>
    <p:sldId id="299" r:id="rId11"/>
    <p:sldId id="297" r:id="rId12"/>
    <p:sldId id="288" r:id="rId13"/>
    <p:sldId id="282" r:id="rId14"/>
    <p:sldId id="287" r:id="rId15"/>
    <p:sldId id="286" r:id="rId16"/>
    <p:sldId id="289" r:id="rId17"/>
    <p:sldId id="290" r:id="rId18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302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6461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862013" indent="-214313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077913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93E"/>
    <a:srgbClr val="28323A"/>
    <a:srgbClr val="242852"/>
    <a:srgbClr val="460DD3"/>
    <a:srgbClr val="0DD32E"/>
    <a:srgbClr val="CE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5" autoAdjust="0"/>
    <p:restoredTop sz="77304" autoAdjust="0"/>
  </p:normalViewPr>
  <p:slideViewPr>
    <p:cSldViewPr>
      <p:cViewPr varScale="1">
        <p:scale>
          <a:sx n="61" d="100"/>
          <a:sy n="61" d="100"/>
        </p:scale>
        <p:origin x="1570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3211" y="58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EC911-8BF4-1C4D-BFF6-835686BF1A95}" type="doc">
      <dgm:prSet loTypeId="urn:microsoft.com/office/officeart/2005/8/layout/arrow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1E5DC59-46A7-E94A-9CF1-AB75D0E81BB0}">
      <dgm:prSet phldrT="[Text]" custT="1"/>
      <dgm:spPr>
        <a:xfrm>
          <a:off x="2483958" y="0"/>
          <a:ext cx="1499748" cy="1742826"/>
        </a:xfrm>
        <a:prstGeom prst="rect">
          <a:avLst/>
        </a:prstGeom>
      </dgm:spPr>
      <dgm:t>
        <a:bodyPr/>
        <a:lstStyle/>
        <a:p>
          <a:endParaRPr lang="en-US" sz="1800" b="1" dirty="0" smtClean="0">
            <a:latin typeface="Arial" charset="0"/>
            <a:ea typeface="+mn-ea"/>
            <a:cs typeface="Arial" charset="0"/>
          </a:endParaRPr>
        </a:p>
      </dgm:t>
    </dgm:pt>
    <dgm:pt modelId="{5E5F08B8-5507-7B49-9823-5D10831B5F0F}" type="parTrans" cxnId="{4FE24AA1-24EA-0F49-ACC5-99D19A99B366}">
      <dgm:prSet/>
      <dgm:spPr/>
      <dgm:t>
        <a:bodyPr/>
        <a:lstStyle/>
        <a:p>
          <a:endParaRPr lang="en-US"/>
        </a:p>
      </dgm:t>
    </dgm:pt>
    <dgm:pt modelId="{6525888C-C3F3-E747-B193-A051F24F12D7}" type="sibTrans" cxnId="{4FE24AA1-24EA-0F49-ACC5-99D19A99B366}">
      <dgm:prSet/>
      <dgm:spPr/>
      <dgm:t>
        <a:bodyPr/>
        <a:lstStyle/>
        <a:p>
          <a:endParaRPr lang="en-US"/>
        </a:p>
      </dgm:t>
    </dgm:pt>
    <dgm:pt modelId="{E4DB20CE-E604-554B-AE0E-462EF93CA611}">
      <dgm:prSet phldrT="[Text]" custT="1"/>
      <dgm:spPr>
        <a:xfrm>
          <a:off x="703007" y="2406760"/>
          <a:ext cx="1499748" cy="1742826"/>
        </a:xfrm>
        <a:prstGeom prst="rect">
          <a:avLst/>
        </a:prstGeom>
      </dgm:spPr>
      <dgm:t>
        <a:bodyPr/>
        <a:lstStyle/>
        <a:p>
          <a:endParaRPr lang="en-US" sz="1800" b="1" u="sng" dirty="0" smtClean="0">
            <a:latin typeface="Arial" charset="0"/>
            <a:ea typeface="+mn-ea"/>
            <a:cs typeface="Arial" charset="0"/>
          </a:endParaRPr>
        </a:p>
        <a:p>
          <a:endParaRPr lang="en-US" sz="1800" b="1" dirty="0" smtClean="0">
            <a:latin typeface="Arial" charset="0"/>
            <a:ea typeface="+mn-ea"/>
            <a:cs typeface="Arial" charset="0"/>
          </a:endParaRPr>
        </a:p>
        <a:p>
          <a:endParaRPr lang="en-US" sz="1700" b="1" dirty="0">
            <a:latin typeface="Arial" charset="0"/>
            <a:ea typeface="+mn-ea"/>
            <a:cs typeface="Arial" charset="0"/>
          </a:endParaRPr>
        </a:p>
      </dgm:t>
    </dgm:pt>
    <dgm:pt modelId="{9425D2FE-FADB-7445-BAAC-BBD22F41D7BC}" type="parTrans" cxnId="{F3B737B3-2719-E942-A586-C67E7EC03CE7}">
      <dgm:prSet/>
      <dgm:spPr/>
      <dgm:t>
        <a:bodyPr/>
        <a:lstStyle/>
        <a:p>
          <a:endParaRPr lang="en-US"/>
        </a:p>
      </dgm:t>
    </dgm:pt>
    <dgm:pt modelId="{228FDFA6-E696-934D-98B9-92C647FB930D}" type="sibTrans" cxnId="{F3B737B3-2719-E942-A586-C67E7EC03CE7}">
      <dgm:prSet/>
      <dgm:spPr/>
      <dgm:t>
        <a:bodyPr/>
        <a:lstStyle/>
        <a:p>
          <a:endParaRPr lang="en-US"/>
        </a:p>
      </dgm:t>
    </dgm:pt>
    <dgm:pt modelId="{E68EF62C-E9D4-8E40-884A-AA44EBEFEF01}" type="pres">
      <dgm:prSet presAssocID="{FDDEC911-8BF4-1C4D-BFF6-835686BF1A9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FE42F3-EA49-A145-B736-5D631045F9B3}" type="pres">
      <dgm:prSet presAssocID="{FDDEC911-8BF4-1C4D-BFF6-835686BF1A95}" presName="divider" presStyleLbl="fgShp" presStyleIdx="0" presStyleCnt="1"/>
      <dgm:spPr>
        <a:xfrm rot="21300000">
          <a:off x="14382" y="1808090"/>
          <a:ext cx="4657949" cy="533405"/>
        </a:xfrm>
        <a:prstGeom prst="mathMinus">
          <a:avLst/>
        </a:prstGeom>
      </dgm:spPr>
      <dgm:t>
        <a:bodyPr/>
        <a:lstStyle/>
        <a:p>
          <a:endParaRPr lang="en-US"/>
        </a:p>
      </dgm:t>
    </dgm:pt>
    <dgm:pt modelId="{1CAABD4F-6498-8042-80C6-1EC4B2CA20FF}" type="pres">
      <dgm:prSet presAssocID="{C1E5DC59-46A7-E94A-9CF1-AB75D0E81BB0}" presName="downArrow" presStyleLbl="node1" presStyleIdx="0" presStyleCnt="2"/>
      <dgm:spPr>
        <a:xfrm>
          <a:off x="562405" y="207479"/>
          <a:ext cx="1406014" cy="1659834"/>
        </a:xfrm>
        <a:prstGeom prst="downArrow">
          <a:avLst/>
        </a:prstGeom>
      </dgm:spPr>
      <dgm:t>
        <a:bodyPr/>
        <a:lstStyle/>
        <a:p>
          <a:endParaRPr lang="en-US"/>
        </a:p>
      </dgm:t>
    </dgm:pt>
    <dgm:pt modelId="{B1D32A16-01D3-3A49-A45E-114743CDD50B}" type="pres">
      <dgm:prSet presAssocID="{C1E5DC59-46A7-E94A-9CF1-AB75D0E81BB0}" presName="downArrowText" presStyleLbl="revTx" presStyleIdx="0" presStyleCnt="2" custScaleX="114746" custLinFactX="-22184" custLinFactY="3586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CAA55-1D4B-8741-8C7B-A6BE24CA85F1}" type="pres">
      <dgm:prSet presAssocID="{E4DB20CE-E604-554B-AE0E-462EF93CA611}" presName="upArrow" presStyleLbl="node1" presStyleIdx="1" presStyleCnt="2"/>
      <dgm:spPr>
        <a:xfrm>
          <a:off x="2718294" y="2282272"/>
          <a:ext cx="1406014" cy="1659834"/>
        </a:xfrm>
        <a:prstGeom prst="upArrow">
          <a:avLst/>
        </a:prstGeom>
      </dgm:spPr>
      <dgm:t>
        <a:bodyPr/>
        <a:lstStyle/>
        <a:p>
          <a:endParaRPr lang="en-US"/>
        </a:p>
      </dgm:t>
    </dgm:pt>
    <dgm:pt modelId="{38BD0F25-93B5-6D41-9C7A-2FBAA9CDD8A4}" type="pres">
      <dgm:prSet presAssocID="{E4DB20CE-E604-554B-AE0E-462EF93CA611}" presName="upArrowText" presStyleLbl="revTx" presStyleIdx="1" presStyleCnt="2" custScaleX="139353" custLinFactX="16748" custLinFactY="-3809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737B3-2719-E942-A586-C67E7EC03CE7}" srcId="{FDDEC911-8BF4-1C4D-BFF6-835686BF1A95}" destId="{E4DB20CE-E604-554B-AE0E-462EF93CA611}" srcOrd="1" destOrd="0" parTransId="{9425D2FE-FADB-7445-BAAC-BBD22F41D7BC}" sibTransId="{228FDFA6-E696-934D-98B9-92C647FB930D}"/>
    <dgm:cxn modelId="{4FE24AA1-24EA-0F49-ACC5-99D19A99B366}" srcId="{FDDEC911-8BF4-1C4D-BFF6-835686BF1A95}" destId="{C1E5DC59-46A7-E94A-9CF1-AB75D0E81BB0}" srcOrd="0" destOrd="0" parTransId="{5E5F08B8-5507-7B49-9823-5D10831B5F0F}" sibTransId="{6525888C-C3F3-E747-B193-A051F24F12D7}"/>
    <dgm:cxn modelId="{8EC5AE96-F5B9-084E-AFFE-703A26CD3021}" type="presOf" srcId="{FDDEC911-8BF4-1C4D-BFF6-835686BF1A95}" destId="{E68EF62C-E9D4-8E40-884A-AA44EBEFEF01}" srcOrd="0" destOrd="0" presId="urn:microsoft.com/office/officeart/2005/8/layout/arrow3"/>
    <dgm:cxn modelId="{D0098F9E-2069-124B-A7CC-17C2FECCEF34}" type="presOf" srcId="{E4DB20CE-E604-554B-AE0E-462EF93CA611}" destId="{38BD0F25-93B5-6D41-9C7A-2FBAA9CDD8A4}" srcOrd="0" destOrd="0" presId="urn:microsoft.com/office/officeart/2005/8/layout/arrow3"/>
    <dgm:cxn modelId="{3960AC00-8DD2-2041-A073-8BAFD7733556}" type="presOf" srcId="{C1E5DC59-46A7-E94A-9CF1-AB75D0E81BB0}" destId="{B1D32A16-01D3-3A49-A45E-114743CDD50B}" srcOrd="0" destOrd="0" presId="urn:microsoft.com/office/officeart/2005/8/layout/arrow3"/>
    <dgm:cxn modelId="{83992FA6-9B09-BC45-8D6D-1898971564E1}" type="presParOf" srcId="{E68EF62C-E9D4-8E40-884A-AA44EBEFEF01}" destId="{B0FE42F3-EA49-A145-B736-5D631045F9B3}" srcOrd="0" destOrd="0" presId="urn:microsoft.com/office/officeart/2005/8/layout/arrow3"/>
    <dgm:cxn modelId="{24A01001-DBED-9E4A-B598-B4E21D1009DE}" type="presParOf" srcId="{E68EF62C-E9D4-8E40-884A-AA44EBEFEF01}" destId="{1CAABD4F-6498-8042-80C6-1EC4B2CA20FF}" srcOrd="1" destOrd="0" presId="urn:microsoft.com/office/officeart/2005/8/layout/arrow3"/>
    <dgm:cxn modelId="{913B4B3A-6D3B-D246-8507-70508399802E}" type="presParOf" srcId="{E68EF62C-E9D4-8E40-884A-AA44EBEFEF01}" destId="{B1D32A16-01D3-3A49-A45E-114743CDD50B}" srcOrd="2" destOrd="0" presId="urn:microsoft.com/office/officeart/2005/8/layout/arrow3"/>
    <dgm:cxn modelId="{7767A480-A780-C143-B045-C149D6A41DFB}" type="presParOf" srcId="{E68EF62C-E9D4-8E40-884A-AA44EBEFEF01}" destId="{4DBCAA55-1D4B-8741-8C7B-A6BE24CA85F1}" srcOrd="3" destOrd="0" presId="urn:microsoft.com/office/officeart/2005/8/layout/arrow3"/>
    <dgm:cxn modelId="{FC6C75C4-0708-AE4A-9559-C89E288453F8}" type="presParOf" srcId="{E68EF62C-E9D4-8E40-884A-AA44EBEFEF01}" destId="{38BD0F25-93B5-6D41-9C7A-2FBAA9CDD8A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42F3-EA49-A145-B736-5D631045F9B3}">
      <dsp:nvSpPr>
        <dsp:cNvPr id="0" name=""/>
        <dsp:cNvSpPr/>
      </dsp:nvSpPr>
      <dsp:spPr>
        <a:xfrm rot="21300000">
          <a:off x="20882" y="1965066"/>
          <a:ext cx="6763275" cy="774497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AABD4F-6498-8042-80C6-1EC4B2CA20FF}">
      <dsp:nvSpPr>
        <dsp:cNvPr id="0" name=""/>
        <dsp:cNvSpPr/>
      </dsp:nvSpPr>
      <dsp:spPr>
        <a:xfrm>
          <a:off x="816604" y="235231"/>
          <a:ext cx="2041512" cy="1881852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32A16-01D3-3A49-A45E-114743CDD50B}">
      <dsp:nvSpPr>
        <dsp:cNvPr id="0" name=""/>
        <dsp:cNvSpPr/>
      </dsp:nvSpPr>
      <dsp:spPr>
        <a:xfrm>
          <a:off x="785421" y="2684637"/>
          <a:ext cx="2498723" cy="1975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Arial" charset="0"/>
            <a:ea typeface="+mn-ea"/>
            <a:cs typeface="Arial" charset="0"/>
          </a:endParaRPr>
        </a:p>
      </dsp:txBody>
      <dsp:txXfrm>
        <a:off x="785421" y="2684637"/>
        <a:ext cx="2498723" cy="1975945"/>
      </dsp:txXfrm>
    </dsp:sp>
    <dsp:sp modelId="{4DBCAA55-1D4B-8741-8C7B-A6BE24CA85F1}">
      <dsp:nvSpPr>
        <dsp:cNvPr id="0" name=""/>
        <dsp:cNvSpPr/>
      </dsp:nvSpPr>
      <dsp:spPr>
        <a:xfrm>
          <a:off x="3946923" y="2587547"/>
          <a:ext cx="2041512" cy="1881852"/>
        </a:xfrm>
        <a:prstGeom prst="upArrow">
          <a:avLst/>
        </a:prstGeom>
        <a:solidFill>
          <a:schemeClr val="accent4">
            <a:hueOff val="-2057158"/>
            <a:satOff val="-5690"/>
            <a:lumOff val="35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-2057158"/>
              <a:satOff val="-5690"/>
              <a:lumOff val="353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BD0F25-93B5-6D41-9C7A-2FBAA9CDD8A4}">
      <dsp:nvSpPr>
        <dsp:cNvPr id="0" name=""/>
        <dsp:cNvSpPr/>
      </dsp:nvSpPr>
      <dsp:spPr>
        <a:xfrm>
          <a:off x="3134597" y="4"/>
          <a:ext cx="3034569" cy="1975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u="sng" kern="1200" dirty="0" smtClean="0">
            <a:latin typeface="Arial" charset="0"/>
            <a:ea typeface="+mn-ea"/>
            <a:cs typeface="Arial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Arial" charset="0"/>
            <a:ea typeface="+mn-ea"/>
            <a:cs typeface="Arial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>
            <a:latin typeface="Arial" charset="0"/>
            <a:ea typeface="+mn-ea"/>
            <a:cs typeface="Arial" charset="0"/>
          </a:endParaRPr>
        </a:p>
      </dsp:txBody>
      <dsp:txXfrm>
        <a:off x="3134597" y="4"/>
        <a:ext cx="3034569" cy="197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5856" cy="4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938"/>
            <a:ext cx="2947753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8"/>
            <a:ext cx="2947752" cy="4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166B166-9F52-40FE-957E-0750F0F7B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7100" indent="-15710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39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11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12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8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13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37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14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9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15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2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16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1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1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2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7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31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2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166B166-9F52-40FE-957E-0750F0F7B4C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2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7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6032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8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71EF51-23A4-454E-89C1-C62BFCE3BE5C}" type="slidenum">
              <a:rPr lang="en-GB"/>
              <a:pPr/>
              <a:t>9</a:t>
            </a:fld>
            <a:endParaRPr lang="en-GB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994956" y="754631"/>
            <a:ext cx="4806335" cy="3723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en-GB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57100" indent="-15710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15856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1732-834B-47FF-9250-9802C9CB07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224A-24B3-44A8-A50B-00BE1A47F4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402-CD14-42EA-8603-27D8B57B21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C03F-01AB-4E5E-A4E5-39A667C469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5B5E-9E48-43F9-83EC-F50838D3C0B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A54C-6293-486D-B6E4-CA1BC0F4FB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1E51E-5DBD-48B8-9254-A583CB7908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C9C1-866A-4B61-A400-F74417D0E8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9889-2DB6-4C26-A8B0-FED6A7AC4C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DB3D-9A0F-4882-9077-79A8C96A41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12B2D97E-9011-4581-A93B-5762A05CED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B63EE-820E-41EB-AB3C-C19C5BC3732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BDF31-EDBE-4812-AC82-B27C417E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800" y="899517"/>
            <a:ext cx="9073008" cy="358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Models for the Enforcement of Accessibility Rights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Synergies, Tensions and Opportunities </a:t>
            </a:r>
          </a:p>
          <a:p>
            <a:pPr algn="ctr"/>
            <a:endParaRPr lang="en-GB" dirty="0"/>
          </a:p>
          <a:p>
            <a:pPr algn="ctr"/>
            <a:r>
              <a:rPr lang="en-GB" i="1" dirty="0">
                <a:solidFill>
                  <a:srgbClr val="FFFF00"/>
                </a:solidFill>
              </a:rPr>
              <a:t>b</a:t>
            </a:r>
            <a:r>
              <a:rPr lang="en-GB" i="1" dirty="0" smtClean="0">
                <a:solidFill>
                  <a:srgbClr val="FFFF00"/>
                </a:solidFill>
              </a:rPr>
              <a:t>y</a:t>
            </a:r>
          </a:p>
          <a:p>
            <a:pPr algn="ctr"/>
            <a:endParaRPr lang="en-GB" dirty="0" smtClean="0">
              <a:solidFill>
                <a:srgbClr val="FFFF00"/>
              </a:solidFill>
            </a:endParaRPr>
          </a:p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Maria Orchard and Anna Lawson</a:t>
            </a:r>
            <a:endParaRPr lang="en-GB" sz="2800" dirty="0">
              <a:solidFill>
                <a:srgbClr val="FFFF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92580"/>
            <a:ext cx="9072563" cy="1259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individual and public enforcement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63265"/>
              </p:ext>
            </p:extLst>
          </p:nvPr>
        </p:nvGraphicFramePr>
        <p:xfrm>
          <a:off x="1637791" y="2483693"/>
          <a:ext cx="6805041" cy="470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8064" y="3707829"/>
            <a:ext cx="1380506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Individual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8424" y="5580037"/>
            <a:ext cx="108012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Public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32" y="611485"/>
            <a:ext cx="9951293" cy="1605504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different individual enforcement 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51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32" y="3563813"/>
            <a:ext cx="95768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 dirty="0">
                <a:solidFill>
                  <a:srgbClr val="FFFF00"/>
                </a:solidFill>
              </a:rPr>
              <a:t>EU Directive on </a:t>
            </a:r>
            <a:r>
              <a:rPr lang="en-GB" sz="3200" dirty="0" smtClean="0">
                <a:solidFill>
                  <a:srgbClr val="FFFF00"/>
                </a:solidFill>
              </a:rPr>
              <a:t>Accessible</a:t>
            </a:r>
          </a:p>
          <a:p>
            <a:pPr marL="176212" defTabSz="358775">
              <a:lnSpc>
                <a:spcPct val="100000"/>
              </a:lnSpc>
              <a:buClr>
                <a:schemeClr val="tx1"/>
              </a:buClr>
              <a:buSzPct val="101000"/>
              <a:tabLst>
                <a:tab pos="358775" algn="l"/>
              </a:tabLst>
            </a:pPr>
            <a:r>
              <a:rPr lang="en-GB" sz="3200" dirty="0" smtClean="0">
                <a:solidFill>
                  <a:srgbClr val="FFFF00"/>
                </a:solidFill>
              </a:rPr>
              <a:t>     Public </a:t>
            </a:r>
            <a:r>
              <a:rPr lang="en-GB" sz="3200" dirty="0">
                <a:solidFill>
                  <a:srgbClr val="FFFF00"/>
                </a:solidFill>
              </a:rPr>
              <a:t>Sector </a:t>
            </a:r>
            <a:r>
              <a:rPr lang="en-GB" sz="3200" dirty="0" smtClean="0">
                <a:solidFill>
                  <a:srgbClr val="FFFF00"/>
                </a:solidFill>
              </a:rPr>
              <a:t>Websites </a:t>
            </a:r>
            <a:r>
              <a:rPr lang="en-GB" sz="3200" dirty="0">
                <a:solidFill>
                  <a:srgbClr val="FFFF00"/>
                </a:solidFill>
              </a:rPr>
              <a:t>and Mobile Apps</a:t>
            </a:r>
          </a:p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endParaRPr lang="en-GB" sz="3200" dirty="0" smtClean="0">
              <a:solidFill>
                <a:srgbClr val="FFFF00"/>
              </a:solidFill>
            </a:endParaRPr>
          </a:p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 dirty="0" smtClean="0">
                <a:solidFill>
                  <a:srgbClr val="FFFF00"/>
                </a:solidFill>
              </a:rPr>
              <a:t>UK </a:t>
            </a:r>
            <a:r>
              <a:rPr lang="en-GB" sz="3200" dirty="0">
                <a:solidFill>
                  <a:srgbClr val="FFFF00"/>
                </a:solidFill>
              </a:rPr>
              <a:t>implementing regulation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87" y="611485"/>
            <a:ext cx="9807277" cy="2754600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different individual enforcement 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algn="ctr">
              <a:lnSpc>
                <a:spcPct val="100000"/>
              </a:lnSpc>
            </a:pP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Coherence – Different </a:t>
            </a:r>
            <a: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Claimant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55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" y="2771725"/>
            <a:ext cx="10008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182563" defTabSz="358775">
              <a:lnSpc>
                <a:spcPct val="100000"/>
              </a:lnSpc>
              <a:tabLst>
                <a:tab pos="358775" algn="l"/>
              </a:tabLst>
            </a:pPr>
            <a:r>
              <a:rPr lang="en-GB" sz="3200" dirty="0">
                <a:solidFill>
                  <a:schemeClr val="tx1"/>
                </a:solidFill>
              </a:rPr>
              <a:t>Policy Coherence – Different forms of 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1" y="611485"/>
            <a:ext cx="9951293" cy="1605504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different individual enforcement 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51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832" y="3779837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 dirty="0" smtClean="0">
                <a:solidFill>
                  <a:srgbClr val="FFFF00"/>
                </a:solidFill>
              </a:rPr>
              <a:t>Equality Act 2010</a:t>
            </a:r>
            <a:endParaRPr lang="en-GB" sz="3200" dirty="0">
              <a:solidFill>
                <a:srgbClr val="FFFF00"/>
              </a:solidFill>
            </a:endParaRPr>
          </a:p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endParaRPr lang="en-GB" sz="3200" dirty="0">
              <a:solidFill>
                <a:srgbClr val="FFFF00"/>
              </a:solidFill>
            </a:endParaRPr>
          </a:p>
          <a:p>
            <a:pPr marL="633412" indent="-457200" defTabSz="358775">
              <a:lnSpc>
                <a:spcPct val="10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 dirty="0" smtClean="0">
                <a:solidFill>
                  <a:srgbClr val="FFFF00"/>
                </a:solidFill>
              </a:rPr>
              <a:t>Tort law / Negligence 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53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58400" cy="754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7718" y="7097284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54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53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29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096" y="2051645"/>
            <a:ext cx="6984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2" indent="-457200" defTabSz="358775">
              <a:lnSpc>
                <a:spcPct val="15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>
                <a:solidFill>
                  <a:schemeClr val="tx1"/>
                </a:solidFill>
              </a:rPr>
              <a:t>UK</a:t>
            </a:r>
          </a:p>
          <a:p>
            <a:pPr marL="633412" indent="-457200" defTabSz="358775">
              <a:lnSpc>
                <a:spcPct val="15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>
                <a:solidFill>
                  <a:schemeClr val="tx1"/>
                </a:solidFill>
              </a:rPr>
              <a:t>Comparative analysis</a:t>
            </a:r>
          </a:p>
          <a:p>
            <a:pPr marL="633412" indent="-457200" defTabSz="358775">
              <a:lnSpc>
                <a:spcPct val="15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>
                <a:solidFill>
                  <a:schemeClr val="tx1"/>
                </a:solidFill>
              </a:rPr>
              <a:t>Theoretical reflection</a:t>
            </a:r>
          </a:p>
          <a:p>
            <a:pPr marL="633412" indent="-457200" defTabSz="358775">
              <a:lnSpc>
                <a:spcPct val="150000"/>
              </a:lnSpc>
              <a:buClr>
                <a:schemeClr val="tx1"/>
              </a:buClr>
              <a:buSzPct val="101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n-GB" sz="3200">
                <a:solidFill>
                  <a:schemeClr val="tx1"/>
                </a:solidFill>
              </a:rPr>
              <a:t>Practical impact?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92336" y="827509"/>
            <a:ext cx="9951293" cy="600164"/>
          </a:xfrm>
          <a:prstGeom prst="rect">
            <a:avLst/>
          </a:prstGeom>
          <a:noFill/>
        </p:spPr>
        <p:txBody>
          <a:bodyPr wrap="square" t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56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0"/>
            <a:ext cx="10080096" cy="75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" y="-399"/>
            <a:ext cx="10080097" cy="7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77146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Outline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99" y="2051645"/>
            <a:ext cx="9072563" cy="44061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models for the enforcement of accessibility rights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the ‘accessibility jigsaw’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Interplay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between individual and public enforcement models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Interplay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individual enforcement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models for the enforcement of accessibility rights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267668"/>
            <a:ext cx="9072563" cy="470403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come within particular legislative categories due to an identity characteristic (e.g.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do not need to establish any prior identity (e.g. tort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law)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bodies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(e.g. through criminal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planning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law – Highway Code)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4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84347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‘Accessibility Jigsaw</a:t>
            </a:r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2" y="2480242"/>
            <a:ext cx="6972300" cy="4638675"/>
          </a:xfrm>
        </p:spPr>
      </p:pic>
      <p:sp>
        <p:nvSpPr>
          <p:cNvPr id="6" name="TextBox 5"/>
          <p:cNvSpPr txBox="1"/>
          <p:nvPr/>
        </p:nvSpPr>
        <p:spPr>
          <a:xfrm rot="550891">
            <a:off x="6488344" y="5860503"/>
            <a:ext cx="2177167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n w="0"/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National </a:t>
            </a:r>
          </a:p>
          <a:p>
            <a:pPr algn="ctr"/>
            <a:r>
              <a:rPr lang="en-GB" sz="1600" b="1" dirty="0" smtClean="0">
                <a:ln w="0"/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Planning </a:t>
            </a:r>
          </a:p>
          <a:p>
            <a:pPr algn="ctr"/>
            <a:r>
              <a:rPr lang="en-GB" sz="1600" b="1" dirty="0" smtClean="0">
                <a:ln w="0"/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Policy </a:t>
            </a:r>
          </a:p>
          <a:p>
            <a:pPr algn="ctr"/>
            <a:r>
              <a:rPr lang="en-GB" sz="1600" b="1" dirty="0" smtClean="0">
                <a:ln w="0"/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Framework</a:t>
            </a:r>
            <a:endParaRPr lang="en-GB" sz="1600" b="1" dirty="0">
              <a:ln w="0"/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183372">
            <a:off x="1723379" y="3218136"/>
            <a:ext cx="1186542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BSI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Standards</a:t>
            </a:r>
            <a:endParaRPr lang="en-GB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84188">
            <a:off x="3009491" y="4767283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ea typeface="Arial" charset="0"/>
                <a:cs typeface="Arial" charset="0"/>
              </a:rPr>
              <a:t>Tort of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ea typeface="Arial" charset="0"/>
                <a:cs typeface="Arial" charset="0"/>
              </a:rPr>
              <a:t>Negligence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600" b="1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251089">
            <a:off x="5207216" y="4232754"/>
            <a:ext cx="208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ln w="0"/>
                <a:ea typeface="Arial" charset="0"/>
                <a:cs typeface="Arial" charset="0"/>
              </a:rPr>
              <a:t>Equality Act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ln w="0"/>
                <a:ea typeface="Arial" charset="0"/>
                <a:cs typeface="Arial" charset="0"/>
              </a:rPr>
              <a:t>2010</a:t>
            </a:r>
            <a:endParaRPr lang="en-GB" sz="1600" b="1" dirty="0">
              <a:ln w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85704">
            <a:off x="7719255" y="4507193"/>
            <a:ext cx="76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UN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CRPD</a:t>
            </a:r>
            <a:endParaRPr lang="en-GB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898160">
            <a:off x="7391424" y="613374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189269">
            <a:off x="4827801" y="6203582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Web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Accessibility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Directive</a:t>
            </a:r>
            <a:endParaRPr lang="en-GB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836998">
            <a:off x="2062395" y="6354012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Human Rights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Act 1998</a:t>
            </a:r>
            <a:endParaRPr lang="en-GB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41456">
            <a:off x="6320666" y="2695362"/>
            <a:ext cx="1579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Highways Act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1" dirty="0" smtClean="0">
                <a:solidFill>
                  <a:schemeClr val="tx1"/>
                </a:solidFill>
                <a:ea typeface="Arial" charset="0"/>
                <a:cs typeface="Arial" charset="0"/>
              </a:rPr>
              <a:t>1980</a:t>
            </a:r>
            <a:endParaRPr lang="en-GB" sz="1600" b="1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8813" y="2952834"/>
            <a:ext cx="150714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Highway </a:t>
            </a:r>
          </a:p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92580"/>
            <a:ext cx="9072563" cy="125994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individual and public enforcement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Equality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2010 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Anticipatory reasonable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adjustment duty -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providers and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public authorities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09" y="2133508"/>
            <a:ext cx="2544477" cy="3600000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88" y="3897508"/>
            <a:ext cx="2472040" cy="3528000"/>
          </a:xfrm>
          <a:prstGeom prst="rect">
            <a:avLst/>
          </a:prstGeom>
          <a:ln w="952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207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2" y="0"/>
            <a:ext cx="5360361" cy="755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52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2" y="0"/>
            <a:ext cx="5360361" cy="755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52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32" y="0"/>
            <a:ext cx="5360361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7718" y="7092205"/>
            <a:ext cx="44114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schemeClr val="accent1">
                    <a:lumMod val="50000"/>
                  </a:schemeClr>
                </a:solidFill>
              </a:rPr>
              <a:t>52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246</Words>
  <Application>Microsoft Office PowerPoint</Application>
  <PresentationFormat>Custom</PresentationFormat>
  <Paragraphs>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Gothic</vt:lpstr>
      <vt:lpstr>Arial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Outline</vt:lpstr>
      <vt:lpstr>Three models for the enforcement of accessibility rights </vt:lpstr>
      <vt:lpstr>The ‘Accessibility Jigsaw’</vt:lpstr>
      <vt:lpstr>Interplay between individual and public enforcement</vt:lpstr>
      <vt:lpstr>PowerPoint Presentation</vt:lpstr>
      <vt:lpstr>PowerPoint Presentation</vt:lpstr>
      <vt:lpstr>PowerPoint Presentation</vt:lpstr>
      <vt:lpstr>Interplay between individual and public enforcement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n</dc:creator>
  <cp:lastModifiedBy>Maria Orchard</cp:lastModifiedBy>
  <cp:revision>175</cp:revision>
  <cp:lastPrinted>2019-04-03T14:54:09Z</cp:lastPrinted>
  <dcterms:modified xsi:type="dcterms:W3CDTF">2019-04-08T09:13:35Z</dcterms:modified>
</cp:coreProperties>
</file>