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21386800" cy="30279975"/>
  <p:notesSz cx="6794500" cy="9906000"/>
  <p:defaultTextStyle>
    <a:defPPr>
      <a:defRPr lang="en-US"/>
    </a:defPPr>
    <a:lvl1pPr marL="0" algn="l" defTabSz="2952323" rtl="0" eaLnBrk="1" latinLnBrk="0" hangingPunct="1">
      <a:defRPr sz="5800" kern="1200">
        <a:solidFill>
          <a:schemeClr val="tx1"/>
        </a:solidFill>
        <a:latin typeface="+mn-lt"/>
        <a:ea typeface="+mn-ea"/>
        <a:cs typeface="+mn-cs"/>
      </a:defRPr>
    </a:lvl1pPr>
    <a:lvl2pPr marL="1476162" algn="l" defTabSz="2952323" rtl="0" eaLnBrk="1" latinLnBrk="0" hangingPunct="1">
      <a:defRPr sz="5800" kern="1200">
        <a:solidFill>
          <a:schemeClr val="tx1"/>
        </a:solidFill>
        <a:latin typeface="+mn-lt"/>
        <a:ea typeface="+mn-ea"/>
        <a:cs typeface="+mn-cs"/>
      </a:defRPr>
    </a:lvl2pPr>
    <a:lvl3pPr marL="2952323" algn="l" defTabSz="2952323" rtl="0" eaLnBrk="1" latinLnBrk="0" hangingPunct="1">
      <a:defRPr sz="5800" kern="1200">
        <a:solidFill>
          <a:schemeClr val="tx1"/>
        </a:solidFill>
        <a:latin typeface="+mn-lt"/>
        <a:ea typeface="+mn-ea"/>
        <a:cs typeface="+mn-cs"/>
      </a:defRPr>
    </a:lvl3pPr>
    <a:lvl4pPr marL="4428485" algn="l" defTabSz="2952323" rtl="0" eaLnBrk="1" latinLnBrk="0" hangingPunct="1">
      <a:defRPr sz="5800" kern="1200">
        <a:solidFill>
          <a:schemeClr val="tx1"/>
        </a:solidFill>
        <a:latin typeface="+mn-lt"/>
        <a:ea typeface="+mn-ea"/>
        <a:cs typeface="+mn-cs"/>
      </a:defRPr>
    </a:lvl4pPr>
    <a:lvl5pPr marL="5904647" algn="l" defTabSz="2952323" rtl="0" eaLnBrk="1" latinLnBrk="0" hangingPunct="1">
      <a:defRPr sz="5800" kern="1200">
        <a:solidFill>
          <a:schemeClr val="tx1"/>
        </a:solidFill>
        <a:latin typeface="+mn-lt"/>
        <a:ea typeface="+mn-ea"/>
        <a:cs typeface="+mn-cs"/>
      </a:defRPr>
    </a:lvl5pPr>
    <a:lvl6pPr marL="7380808" algn="l" defTabSz="2952323" rtl="0" eaLnBrk="1" latinLnBrk="0" hangingPunct="1">
      <a:defRPr sz="5800" kern="1200">
        <a:solidFill>
          <a:schemeClr val="tx1"/>
        </a:solidFill>
        <a:latin typeface="+mn-lt"/>
        <a:ea typeface="+mn-ea"/>
        <a:cs typeface="+mn-cs"/>
      </a:defRPr>
    </a:lvl6pPr>
    <a:lvl7pPr marL="8856970" algn="l" defTabSz="2952323" rtl="0" eaLnBrk="1" latinLnBrk="0" hangingPunct="1">
      <a:defRPr sz="5800" kern="1200">
        <a:solidFill>
          <a:schemeClr val="tx1"/>
        </a:solidFill>
        <a:latin typeface="+mn-lt"/>
        <a:ea typeface="+mn-ea"/>
        <a:cs typeface="+mn-cs"/>
      </a:defRPr>
    </a:lvl7pPr>
    <a:lvl8pPr marL="10333131" algn="l" defTabSz="2952323" rtl="0" eaLnBrk="1" latinLnBrk="0" hangingPunct="1">
      <a:defRPr sz="5800" kern="1200">
        <a:solidFill>
          <a:schemeClr val="tx1"/>
        </a:solidFill>
        <a:latin typeface="+mn-lt"/>
        <a:ea typeface="+mn-ea"/>
        <a:cs typeface="+mn-cs"/>
      </a:defRPr>
    </a:lvl8pPr>
    <a:lvl9pPr marL="11809293" algn="l" defTabSz="2952323" rtl="0" eaLnBrk="1" latinLnBrk="0" hangingPunct="1">
      <a:defRPr sz="5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537">
          <p15:clr>
            <a:srgbClr val="A4A3A4"/>
          </p15:clr>
        </p15:guide>
        <p15:guide id="2" pos="673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6" d="100"/>
          <a:sy n="16" d="100"/>
        </p:scale>
        <p:origin x="2340" y="60"/>
      </p:cViewPr>
      <p:guideLst>
        <p:guide orient="horz" pos="9537"/>
        <p:guide pos="673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4010" y="9406420"/>
            <a:ext cx="18178780" cy="6490569"/>
          </a:xfrm>
        </p:spPr>
        <p:txBody>
          <a:bodyPr/>
          <a:lstStyle/>
          <a:p>
            <a:r>
              <a:rPr lang="en-US" smtClean="0"/>
              <a:t>Click to edit Master title style</a:t>
            </a:r>
            <a:endParaRPr lang="en-GB"/>
          </a:p>
        </p:txBody>
      </p:sp>
      <p:sp>
        <p:nvSpPr>
          <p:cNvPr id="3" name="Subtitle 2"/>
          <p:cNvSpPr>
            <a:spLocks noGrp="1"/>
          </p:cNvSpPr>
          <p:nvPr>
            <p:ph type="subTitle" idx="1"/>
          </p:nvPr>
        </p:nvSpPr>
        <p:spPr>
          <a:xfrm>
            <a:off x="3208020" y="17158652"/>
            <a:ext cx="14970760" cy="7738216"/>
          </a:xfrm>
        </p:spPr>
        <p:txBody>
          <a:bodyPr/>
          <a:lstStyle>
            <a:lvl1pPr marL="0" indent="0" algn="ctr">
              <a:buNone/>
              <a:defRPr>
                <a:solidFill>
                  <a:schemeClr val="tx1">
                    <a:tint val="75000"/>
                  </a:schemeClr>
                </a:solidFill>
              </a:defRPr>
            </a:lvl1pPr>
            <a:lvl2pPr marL="1476162" indent="0" algn="ctr">
              <a:buNone/>
              <a:defRPr>
                <a:solidFill>
                  <a:schemeClr val="tx1">
                    <a:tint val="75000"/>
                  </a:schemeClr>
                </a:solidFill>
              </a:defRPr>
            </a:lvl2pPr>
            <a:lvl3pPr marL="2952323" indent="0" algn="ctr">
              <a:buNone/>
              <a:defRPr>
                <a:solidFill>
                  <a:schemeClr val="tx1">
                    <a:tint val="75000"/>
                  </a:schemeClr>
                </a:solidFill>
              </a:defRPr>
            </a:lvl3pPr>
            <a:lvl4pPr marL="4428485" indent="0" algn="ctr">
              <a:buNone/>
              <a:defRPr>
                <a:solidFill>
                  <a:schemeClr val="tx1">
                    <a:tint val="75000"/>
                  </a:schemeClr>
                </a:solidFill>
              </a:defRPr>
            </a:lvl4pPr>
            <a:lvl5pPr marL="5904647" indent="0" algn="ctr">
              <a:buNone/>
              <a:defRPr>
                <a:solidFill>
                  <a:schemeClr val="tx1">
                    <a:tint val="75000"/>
                  </a:schemeClr>
                </a:solidFill>
              </a:defRPr>
            </a:lvl5pPr>
            <a:lvl6pPr marL="7380808" indent="0" algn="ctr">
              <a:buNone/>
              <a:defRPr>
                <a:solidFill>
                  <a:schemeClr val="tx1">
                    <a:tint val="75000"/>
                  </a:schemeClr>
                </a:solidFill>
              </a:defRPr>
            </a:lvl6pPr>
            <a:lvl7pPr marL="8856970" indent="0" algn="ctr">
              <a:buNone/>
              <a:defRPr>
                <a:solidFill>
                  <a:schemeClr val="tx1">
                    <a:tint val="75000"/>
                  </a:schemeClr>
                </a:solidFill>
              </a:defRPr>
            </a:lvl7pPr>
            <a:lvl8pPr marL="10333131" indent="0" algn="ctr">
              <a:buNone/>
              <a:defRPr>
                <a:solidFill>
                  <a:schemeClr val="tx1">
                    <a:tint val="75000"/>
                  </a:schemeClr>
                </a:solidFill>
              </a:defRPr>
            </a:lvl8pPr>
            <a:lvl9pPr marL="11809293"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F84D18D-BE94-4BEE-8CAC-0FDE63B67289}" type="datetimeFigureOut">
              <a:rPr lang="en-GB" smtClean="0"/>
              <a:t>11/03/2019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FCEEF1-6235-4F30-91EC-21A26B6642BA}" type="slidenum">
              <a:rPr lang="en-GB" smtClean="0"/>
              <a:t>‹#›</a:t>
            </a:fld>
            <a:endParaRPr lang="en-GB"/>
          </a:p>
        </p:txBody>
      </p:sp>
    </p:spTree>
    <p:extLst>
      <p:ext uri="{BB962C8B-B14F-4D97-AF65-F5344CB8AC3E}">
        <p14:creationId xmlns:p14="http://schemas.microsoft.com/office/powerpoint/2010/main" val="38343990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F84D18D-BE94-4BEE-8CAC-0FDE63B67289}" type="datetimeFigureOut">
              <a:rPr lang="en-GB" smtClean="0"/>
              <a:t>11/03/2019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FCEEF1-6235-4F30-91EC-21A26B6642BA}" type="slidenum">
              <a:rPr lang="en-GB" smtClean="0"/>
              <a:t>‹#›</a:t>
            </a:fld>
            <a:endParaRPr lang="en-GB"/>
          </a:p>
        </p:txBody>
      </p:sp>
    </p:spTree>
    <p:extLst>
      <p:ext uri="{BB962C8B-B14F-4D97-AF65-F5344CB8AC3E}">
        <p14:creationId xmlns:p14="http://schemas.microsoft.com/office/powerpoint/2010/main" val="1775228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264736" y="5355072"/>
            <a:ext cx="11254060" cy="114075602"/>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502553" y="5355072"/>
            <a:ext cx="33405737" cy="11407560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F84D18D-BE94-4BEE-8CAC-0FDE63B67289}" type="datetimeFigureOut">
              <a:rPr lang="en-GB" smtClean="0"/>
              <a:t>11/03/2019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FCEEF1-6235-4F30-91EC-21A26B6642BA}" type="slidenum">
              <a:rPr lang="en-GB" smtClean="0"/>
              <a:t>‹#›</a:t>
            </a:fld>
            <a:endParaRPr lang="en-GB"/>
          </a:p>
        </p:txBody>
      </p:sp>
    </p:spTree>
    <p:extLst>
      <p:ext uri="{BB962C8B-B14F-4D97-AF65-F5344CB8AC3E}">
        <p14:creationId xmlns:p14="http://schemas.microsoft.com/office/powerpoint/2010/main" val="2229454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F84D18D-BE94-4BEE-8CAC-0FDE63B67289}" type="datetimeFigureOut">
              <a:rPr lang="en-GB" smtClean="0"/>
              <a:t>11/03/2019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FCEEF1-6235-4F30-91EC-21A26B6642BA}" type="slidenum">
              <a:rPr lang="en-GB" smtClean="0"/>
              <a:t>‹#›</a:t>
            </a:fld>
            <a:endParaRPr lang="en-GB"/>
          </a:p>
        </p:txBody>
      </p:sp>
    </p:spTree>
    <p:extLst>
      <p:ext uri="{BB962C8B-B14F-4D97-AF65-F5344CB8AC3E}">
        <p14:creationId xmlns:p14="http://schemas.microsoft.com/office/powerpoint/2010/main" val="2218535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89410" y="19457690"/>
            <a:ext cx="18178780" cy="6013939"/>
          </a:xfrm>
        </p:spPr>
        <p:txBody>
          <a:bodyPr anchor="t"/>
          <a:lstStyle>
            <a:lvl1pPr algn="l">
              <a:defRPr sz="12900" b="1" cap="all"/>
            </a:lvl1pPr>
          </a:lstStyle>
          <a:p>
            <a:r>
              <a:rPr lang="en-US" smtClean="0"/>
              <a:t>Click to edit Master title style</a:t>
            </a:r>
            <a:endParaRPr lang="en-GB"/>
          </a:p>
        </p:txBody>
      </p:sp>
      <p:sp>
        <p:nvSpPr>
          <p:cNvPr id="3" name="Text Placeholder 2"/>
          <p:cNvSpPr>
            <a:spLocks noGrp="1"/>
          </p:cNvSpPr>
          <p:nvPr>
            <p:ph type="body" idx="1"/>
          </p:nvPr>
        </p:nvSpPr>
        <p:spPr>
          <a:xfrm>
            <a:off x="1689410" y="12833948"/>
            <a:ext cx="18178780" cy="6623742"/>
          </a:xfrm>
        </p:spPr>
        <p:txBody>
          <a:bodyPr anchor="b"/>
          <a:lstStyle>
            <a:lvl1pPr marL="0" indent="0">
              <a:buNone/>
              <a:defRPr sz="6500">
                <a:solidFill>
                  <a:schemeClr val="tx1">
                    <a:tint val="75000"/>
                  </a:schemeClr>
                </a:solidFill>
              </a:defRPr>
            </a:lvl1pPr>
            <a:lvl2pPr marL="1476162" indent="0">
              <a:buNone/>
              <a:defRPr sz="5800">
                <a:solidFill>
                  <a:schemeClr val="tx1">
                    <a:tint val="75000"/>
                  </a:schemeClr>
                </a:solidFill>
              </a:defRPr>
            </a:lvl2pPr>
            <a:lvl3pPr marL="2952323" indent="0">
              <a:buNone/>
              <a:defRPr sz="5200">
                <a:solidFill>
                  <a:schemeClr val="tx1">
                    <a:tint val="75000"/>
                  </a:schemeClr>
                </a:solidFill>
              </a:defRPr>
            </a:lvl3pPr>
            <a:lvl4pPr marL="4428485" indent="0">
              <a:buNone/>
              <a:defRPr sz="4500">
                <a:solidFill>
                  <a:schemeClr val="tx1">
                    <a:tint val="75000"/>
                  </a:schemeClr>
                </a:solidFill>
              </a:defRPr>
            </a:lvl4pPr>
            <a:lvl5pPr marL="5904647" indent="0">
              <a:buNone/>
              <a:defRPr sz="4500">
                <a:solidFill>
                  <a:schemeClr val="tx1">
                    <a:tint val="75000"/>
                  </a:schemeClr>
                </a:solidFill>
              </a:defRPr>
            </a:lvl5pPr>
            <a:lvl6pPr marL="7380808" indent="0">
              <a:buNone/>
              <a:defRPr sz="4500">
                <a:solidFill>
                  <a:schemeClr val="tx1">
                    <a:tint val="75000"/>
                  </a:schemeClr>
                </a:solidFill>
              </a:defRPr>
            </a:lvl6pPr>
            <a:lvl7pPr marL="8856970" indent="0">
              <a:buNone/>
              <a:defRPr sz="4500">
                <a:solidFill>
                  <a:schemeClr val="tx1">
                    <a:tint val="75000"/>
                  </a:schemeClr>
                </a:solidFill>
              </a:defRPr>
            </a:lvl7pPr>
            <a:lvl8pPr marL="10333131" indent="0">
              <a:buNone/>
              <a:defRPr sz="4500">
                <a:solidFill>
                  <a:schemeClr val="tx1">
                    <a:tint val="75000"/>
                  </a:schemeClr>
                </a:solidFill>
              </a:defRPr>
            </a:lvl8pPr>
            <a:lvl9pPr marL="11809293" indent="0">
              <a:buNone/>
              <a:defRPr sz="45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84D18D-BE94-4BEE-8CAC-0FDE63B67289}" type="datetimeFigureOut">
              <a:rPr lang="en-GB" smtClean="0"/>
              <a:t>11/03/2019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FCEEF1-6235-4F30-91EC-21A26B6642BA}" type="slidenum">
              <a:rPr lang="en-GB" smtClean="0"/>
              <a:t>‹#›</a:t>
            </a:fld>
            <a:endParaRPr lang="en-GB"/>
          </a:p>
        </p:txBody>
      </p:sp>
    </p:spTree>
    <p:extLst>
      <p:ext uri="{BB962C8B-B14F-4D97-AF65-F5344CB8AC3E}">
        <p14:creationId xmlns:p14="http://schemas.microsoft.com/office/powerpoint/2010/main" val="580375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502554" y="31198189"/>
            <a:ext cx="22329898" cy="88232483"/>
          </a:xfrm>
        </p:spPr>
        <p:txBody>
          <a:bodyPr/>
          <a:lstStyle>
            <a:lvl1pPr>
              <a:defRPr sz="9000"/>
            </a:lvl1pPr>
            <a:lvl2pPr>
              <a:defRPr sz="7700"/>
            </a:lvl2pPr>
            <a:lvl3pPr>
              <a:defRPr sz="6500"/>
            </a:lvl3pPr>
            <a:lvl4pPr>
              <a:defRPr sz="5800"/>
            </a:lvl4pPr>
            <a:lvl5pPr>
              <a:defRPr sz="5800"/>
            </a:lvl5pPr>
            <a:lvl6pPr>
              <a:defRPr sz="5800"/>
            </a:lvl6pPr>
            <a:lvl7pPr>
              <a:defRPr sz="5800"/>
            </a:lvl7pPr>
            <a:lvl8pPr>
              <a:defRPr sz="5800"/>
            </a:lvl8pPr>
            <a:lvl9pPr>
              <a:defRPr sz="5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25188899" y="31198189"/>
            <a:ext cx="22329898" cy="88232483"/>
          </a:xfrm>
        </p:spPr>
        <p:txBody>
          <a:bodyPr/>
          <a:lstStyle>
            <a:lvl1pPr>
              <a:defRPr sz="9000"/>
            </a:lvl1pPr>
            <a:lvl2pPr>
              <a:defRPr sz="7700"/>
            </a:lvl2pPr>
            <a:lvl3pPr>
              <a:defRPr sz="6500"/>
            </a:lvl3pPr>
            <a:lvl4pPr>
              <a:defRPr sz="5800"/>
            </a:lvl4pPr>
            <a:lvl5pPr>
              <a:defRPr sz="5800"/>
            </a:lvl5pPr>
            <a:lvl6pPr>
              <a:defRPr sz="5800"/>
            </a:lvl6pPr>
            <a:lvl7pPr>
              <a:defRPr sz="5800"/>
            </a:lvl7pPr>
            <a:lvl8pPr>
              <a:defRPr sz="5800"/>
            </a:lvl8pPr>
            <a:lvl9pPr>
              <a:defRPr sz="5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F84D18D-BE94-4BEE-8CAC-0FDE63B67289}" type="datetimeFigureOut">
              <a:rPr lang="en-GB" smtClean="0"/>
              <a:t>11/03/2019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3FCEEF1-6235-4F30-91EC-21A26B6642BA}" type="slidenum">
              <a:rPr lang="en-GB" smtClean="0"/>
              <a:t>‹#›</a:t>
            </a:fld>
            <a:endParaRPr lang="en-GB"/>
          </a:p>
        </p:txBody>
      </p:sp>
    </p:spTree>
    <p:extLst>
      <p:ext uri="{BB962C8B-B14F-4D97-AF65-F5344CB8AC3E}">
        <p14:creationId xmlns:p14="http://schemas.microsoft.com/office/powerpoint/2010/main" val="1813863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69340" y="1212603"/>
            <a:ext cx="19248120" cy="5046663"/>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1069340" y="6777950"/>
            <a:ext cx="9449551" cy="2824727"/>
          </a:xfrm>
        </p:spPr>
        <p:txBody>
          <a:bodyPr anchor="b"/>
          <a:lstStyle>
            <a:lvl1pPr marL="0" indent="0">
              <a:buNone/>
              <a:defRPr sz="7700" b="1"/>
            </a:lvl1pPr>
            <a:lvl2pPr marL="1476162" indent="0">
              <a:buNone/>
              <a:defRPr sz="6500" b="1"/>
            </a:lvl2pPr>
            <a:lvl3pPr marL="2952323" indent="0">
              <a:buNone/>
              <a:defRPr sz="5800" b="1"/>
            </a:lvl3pPr>
            <a:lvl4pPr marL="4428485" indent="0">
              <a:buNone/>
              <a:defRPr sz="5200" b="1"/>
            </a:lvl4pPr>
            <a:lvl5pPr marL="5904647" indent="0">
              <a:buNone/>
              <a:defRPr sz="5200" b="1"/>
            </a:lvl5pPr>
            <a:lvl6pPr marL="7380808" indent="0">
              <a:buNone/>
              <a:defRPr sz="5200" b="1"/>
            </a:lvl6pPr>
            <a:lvl7pPr marL="8856970" indent="0">
              <a:buNone/>
              <a:defRPr sz="5200" b="1"/>
            </a:lvl7pPr>
            <a:lvl8pPr marL="10333131" indent="0">
              <a:buNone/>
              <a:defRPr sz="5200" b="1"/>
            </a:lvl8pPr>
            <a:lvl9pPr marL="11809293" indent="0">
              <a:buNone/>
              <a:defRPr sz="5200" b="1"/>
            </a:lvl9pPr>
          </a:lstStyle>
          <a:p>
            <a:pPr lvl="0"/>
            <a:r>
              <a:rPr lang="en-US" smtClean="0"/>
              <a:t>Click to edit Master text styles</a:t>
            </a:r>
          </a:p>
        </p:txBody>
      </p:sp>
      <p:sp>
        <p:nvSpPr>
          <p:cNvPr id="4" name="Content Placeholder 3"/>
          <p:cNvSpPr>
            <a:spLocks noGrp="1"/>
          </p:cNvSpPr>
          <p:nvPr>
            <p:ph sz="half" idx="2"/>
          </p:nvPr>
        </p:nvSpPr>
        <p:spPr>
          <a:xfrm>
            <a:off x="1069340" y="9602677"/>
            <a:ext cx="9449551" cy="17446034"/>
          </a:xfrm>
        </p:spPr>
        <p:txBody>
          <a:bodyPr/>
          <a:lstStyle>
            <a:lvl1pPr>
              <a:defRPr sz="7700"/>
            </a:lvl1pPr>
            <a:lvl2pPr>
              <a:defRPr sz="6500"/>
            </a:lvl2pPr>
            <a:lvl3pPr>
              <a:defRPr sz="5800"/>
            </a:lvl3pPr>
            <a:lvl4pPr>
              <a:defRPr sz="5200"/>
            </a:lvl4pPr>
            <a:lvl5pPr>
              <a:defRPr sz="5200"/>
            </a:lvl5pPr>
            <a:lvl6pPr>
              <a:defRPr sz="5200"/>
            </a:lvl6pPr>
            <a:lvl7pPr>
              <a:defRPr sz="5200"/>
            </a:lvl7pPr>
            <a:lvl8pPr>
              <a:defRPr sz="5200"/>
            </a:lvl8pPr>
            <a:lvl9pPr>
              <a:defRPr sz="5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10864198" y="6777950"/>
            <a:ext cx="9453263" cy="2824727"/>
          </a:xfrm>
        </p:spPr>
        <p:txBody>
          <a:bodyPr anchor="b"/>
          <a:lstStyle>
            <a:lvl1pPr marL="0" indent="0">
              <a:buNone/>
              <a:defRPr sz="7700" b="1"/>
            </a:lvl1pPr>
            <a:lvl2pPr marL="1476162" indent="0">
              <a:buNone/>
              <a:defRPr sz="6500" b="1"/>
            </a:lvl2pPr>
            <a:lvl3pPr marL="2952323" indent="0">
              <a:buNone/>
              <a:defRPr sz="5800" b="1"/>
            </a:lvl3pPr>
            <a:lvl4pPr marL="4428485" indent="0">
              <a:buNone/>
              <a:defRPr sz="5200" b="1"/>
            </a:lvl4pPr>
            <a:lvl5pPr marL="5904647" indent="0">
              <a:buNone/>
              <a:defRPr sz="5200" b="1"/>
            </a:lvl5pPr>
            <a:lvl6pPr marL="7380808" indent="0">
              <a:buNone/>
              <a:defRPr sz="5200" b="1"/>
            </a:lvl6pPr>
            <a:lvl7pPr marL="8856970" indent="0">
              <a:buNone/>
              <a:defRPr sz="5200" b="1"/>
            </a:lvl7pPr>
            <a:lvl8pPr marL="10333131" indent="0">
              <a:buNone/>
              <a:defRPr sz="5200" b="1"/>
            </a:lvl8pPr>
            <a:lvl9pPr marL="11809293" indent="0">
              <a:buNone/>
              <a:defRPr sz="5200" b="1"/>
            </a:lvl9pPr>
          </a:lstStyle>
          <a:p>
            <a:pPr lvl="0"/>
            <a:r>
              <a:rPr lang="en-US" smtClean="0"/>
              <a:t>Click to edit Master text styles</a:t>
            </a:r>
          </a:p>
        </p:txBody>
      </p:sp>
      <p:sp>
        <p:nvSpPr>
          <p:cNvPr id="6" name="Content Placeholder 5"/>
          <p:cNvSpPr>
            <a:spLocks noGrp="1"/>
          </p:cNvSpPr>
          <p:nvPr>
            <p:ph sz="quarter" idx="4"/>
          </p:nvPr>
        </p:nvSpPr>
        <p:spPr>
          <a:xfrm>
            <a:off x="10864198" y="9602677"/>
            <a:ext cx="9453263" cy="17446034"/>
          </a:xfrm>
        </p:spPr>
        <p:txBody>
          <a:bodyPr/>
          <a:lstStyle>
            <a:lvl1pPr>
              <a:defRPr sz="7700"/>
            </a:lvl1pPr>
            <a:lvl2pPr>
              <a:defRPr sz="6500"/>
            </a:lvl2pPr>
            <a:lvl3pPr>
              <a:defRPr sz="5800"/>
            </a:lvl3pPr>
            <a:lvl4pPr>
              <a:defRPr sz="5200"/>
            </a:lvl4pPr>
            <a:lvl5pPr>
              <a:defRPr sz="5200"/>
            </a:lvl5pPr>
            <a:lvl6pPr>
              <a:defRPr sz="5200"/>
            </a:lvl6pPr>
            <a:lvl7pPr>
              <a:defRPr sz="5200"/>
            </a:lvl7pPr>
            <a:lvl8pPr>
              <a:defRPr sz="5200"/>
            </a:lvl8pPr>
            <a:lvl9pPr>
              <a:defRPr sz="5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F84D18D-BE94-4BEE-8CAC-0FDE63B67289}" type="datetimeFigureOut">
              <a:rPr lang="en-GB" smtClean="0"/>
              <a:t>11/03/2019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3FCEEF1-6235-4F30-91EC-21A26B6642BA}" type="slidenum">
              <a:rPr lang="en-GB" smtClean="0"/>
              <a:t>‹#›</a:t>
            </a:fld>
            <a:endParaRPr lang="en-GB"/>
          </a:p>
        </p:txBody>
      </p:sp>
    </p:spTree>
    <p:extLst>
      <p:ext uri="{BB962C8B-B14F-4D97-AF65-F5344CB8AC3E}">
        <p14:creationId xmlns:p14="http://schemas.microsoft.com/office/powerpoint/2010/main" val="2370839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F84D18D-BE94-4BEE-8CAC-0FDE63B67289}" type="datetimeFigureOut">
              <a:rPr lang="en-GB" smtClean="0"/>
              <a:t>11/03/2019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3FCEEF1-6235-4F30-91EC-21A26B6642BA}" type="slidenum">
              <a:rPr lang="en-GB" smtClean="0"/>
              <a:t>‹#›</a:t>
            </a:fld>
            <a:endParaRPr lang="en-GB"/>
          </a:p>
        </p:txBody>
      </p:sp>
    </p:spTree>
    <p:extLst>
      <p:ext uri="{BB962C8B-B14F-4D97-AF65-F5344CB8AC3E}">
        <p14:creationId xmlns:p14="http://schemas.microsoft.com/office/powerpoint/2010/main" val="4115218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84D18D-BE94-4BEE-8CAC-0FDE63B67289}" type="datetimeFigureOut">
              <a:rPr lang="en-GB" smtClean="0"/>
              <a:t>11/03/2019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3FCEEF1-6235-4F30-91EC-21A26B6642BA}" type="slidenum">
              <a:rPr lang="en-GB" smtClean="0"/>
              <a:t>‹#›</a:t>
            </a:fld>
            <a:endParaRPr lang="en-GB"/>
          </a:p>
        </p:txBody>
      </p:sp>
    </p:spTree>
    <p:extLst>
      <p:ext uri="{BB962C8B-B14F-4D97-AF65-F5344CB8AC3E}">
        <p14:creationId xmlns:p14="http://schemas.microsoft.com/office/powerpoint/2010/main" val="3566192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69341" y="1205591"/>
            <a:ext cx="7036110" cy="5130774"/>
          </a:xfrm>
        </p:spPr>
        <p:txBody>
          <a:bodyPr anchor="b"/>
          <a:lstStyle>
            <a:lvl1pPr algn="l">
              <a:defRPr sz="6500" b="1"/>
            </a:lvl1pPr>
          </a:lstStyle>
          <a:p>
            <a:r>
              <a:rPr lang="en-US" smtClean="0"/>
              <a:t>Click to edit Master title style</a:t>
            </a:r>
            <a:endParaRPr lang="en-GB"/>
          </a:p>
        </p:txBody>
      </p:sp>
      <p:sp>
        <p:nvSpPr>
          <p:cNvPr id="3" name="Content Placeholder 2"/>
          <p:cNvSpPr>
            <a:spLocks noGrp="1"/>
          </p:cNvSpPr>
          <p:nvPr>
            <p:ph idx="1"/>
          </p:nvPr>
        </p:nvSpPr>
        <p:spPr>
          <a:xfrm>
            <a:off x="8361645" y="1205594"/>
            <a:ext cx="11955815" cy="25843120"/>
          </a:xfrm>
        </p:spPr>
        <p:txBody>
          <a:bodyPr/>
          <a:lstStyle>
            <a:lvl1pPr>
              <a:defRPr sz="10300"/>
            </a:lvl1pPr>
            <a:lvl2pPr>
              <a:defRPr sz="9000"/>
            </a:lvl2pPr>
            <a:lvl3pPr>
              <a:defRPr sz="7700"/>
            </a:lvl3pPr>
            <a:lvl4pPr>
              <a:defRPr sz="6500"/>
            </a:lvl4pPr>
            <a:lvl5pPr>
              <a:defRPr sz="6500"/>
            </a:lvl5pPr>
            <a:lvl6pPr>
              <a:defRPr sz="6500"/>
            </a:lvl6pPr>
            <a:lvl7pPr>
              <a:defRPr sz="6500"/>
            </a:lvl7pPr>
            <a:lvl8pPr>
              <a:defRPr sz="6500"/>
            </a:lvl8pPr>
            <a:lvl9pPr>
              <a:defRPr sz="6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1069341" y="6336367"/>
            <a:ext cx="7036110" cy="20712346"/>
          </a:xfrm>
        </p:spPr>
        <p:txBody>
          <a:bodyPr/>
          <a:lstStyle>
            <a:lvl1pPr marL="0" indent="0">
              <a:buNone/>
              <a:defRPr sz="4500"/>
            </a:lvl1pPr>
            <a:lvl2pPr marL="1476162" indent="0">
              <a:buNone/>
              <a:defRPr sz="3900"/>
            </a:lvl2pPr>
            <a:lvl3pPr marL="2952323" indent="0">
              <a:buNone/>
              <a:defRPr sz="3200"/>
            </a:lvl3pPr>
            <a:lvl4pPr marL="4428485" indent="0">
              <a:buNone/>
              <a:defRPr sz="2900"/>
            </a:lvl4pPr>
            <a:lvl5pPr marL="5904647" indent="0">
              <a:buNone/>
              <a:defRPr sz="2900"/>
            </a:lvl5pPr>
            <a:lvl6pPr marL="7380808" indent="0">
              <a:buNone/>
              <a:defRPr sz="2900"/>
            </a:lvl6pPr>
            <a:lvl7pPr marL="8856970" indent="0">
              <a:buNone/>
              <a:defRPr sz="2900"/>
            </a:lvl7pPr>
            <a:lvl8pPr marL="10333131" indent="0">
              <a:buNone/>
              <a:defRPr sz="2900"/>
            </a:lvl8pPr>
            <a:lvl9pPr marL="11809293" indent="0">
              <a:buNone/>
              <a:defRPr sz="2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84D18D-BE94-4BEE-8CAC-0FDE63B67289}" type="datetimeFigureOut">
              <a:rPr lang="en-GB" smtClean="0"/>
              <a:t>11/03/2019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3FCEEF1-6235-4F30-91EC-21A26B6642BA}" type="slidenum">
              <a:rPr lang="en-GB" smtClean="0"/>
              <a:t>‹#›</a:t>
            </a:fld>
            <a:endParaRPr lang="en-GB"/>
          </a:p>
        </p:txBody>
      </p:sp>
    </p:spTree>
    <p:extLst>
      <p:ext uri="{BB962C8B-B14F-4D97-AF65-F5344CB8AC3E}">
        <p14:creationId xmlns:p14="http://schemas.microsoft.com/office/powerpoint/2010/main" val="1766387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191962" y="21195982"/>
            <a:ext cx="12832080" cy="2502306"/>
          </a:xfrm>
        </p:spPr>
        <p:txBody>
          <a:bodyPr anchor="b"/>
          <a:lstStyle>
            <a:lvl1pPr algn="l">
              <a:defRPr sz="6500" b="1"/>
            </a:lvl1pPr>
          </a:lstStyle>
          <a:p>
            <a:r>
              <a:rPr lang="en-US" smtClean="0"/>
              <a:t>Click to edit Master title style</a:t>
            </a:r>
            <a:endParaRPr lang="en-GB"/>
          </a:p>
        </p:txBody>
      </p:sp>
      <p:sp>
        <p:nvSpPr>
          <p:cNvPr id="3" name="Picture Placeholder 2"/>
          <p:cNvSpPr>
            <a:spLocks noGrp="1"/>
          </p:cNvSpPr>
          <p:nvPr>
            <p:ph type="pic" idx="1"/>
          </p:nvPr>
        </p:nvSpPr>
        <p:spPr>
          <a:xfrm>
            <a:off x="4191962" y="2705572"/>
            <a:ext cx="12832080" cy="18167985"/>
          </a:xfrm>
        </p:spPr>
        <p:txBody>
          <a:bodyPr/>
          <a:lstStyle>
            <a:lvl1pPr marL="0" indent="0">
              <a:buNone/>
              <a:defRPr sz="10300"/>
            </a:lvl1pPr>
            <a:lvl2pPr marL="1476162" indent="0">
              <a:buNone/>
              <a:defRPr sz="9000"/>
            </a:lvl2pPr>
            <a:lvl3pPr marL="2952323" indent="0">
              <a:buNone/>
              <a:defRPr sz="7700"/>
            </a:lvl3pPr>
            <a:lvl4pPr marL="4428485" indent="0">
              <a:buNone/>
              <a:defRPr sz="6500"/>
            </a:lvl4pPr>
            <a:lvl5pPr marL="5904647" indent="0">
              <a:buNone/>
              <a:defRPr sz="6500"/>
            </a:lvl5pPr>
            <a:lvl6pPr marL="7380808" indent="0">
              <a:buNone/>
              <a:defRPr sz="6500"/>
            </a:lvl6pPr>
            <a:lvl7pPr marL="8856970" indent="0">
              <a:buNone/>
              <a:defRPr sz="6500"/>
            </a:lvl7pPr>
            <a:lvl8pPr marL="10333131" indent="0">
              <a:buNone/>
              <a:defRPr sz="6500"/>
            </a:lvl8pPr>
            <a:lvl9pPr marL="11809293" indent="0">
              <a:buNone/>
              <a:defRPr sz="6500"/>
            </a:lvl9pPr>
          </a:lstStyle>
          <a:p>
            <a:endParaRPr lang="en-GB"/>
          </a:p>
        </p:txBody>
      </p:sp>
      <p:sp>
        <p:nvSpPr>
          <p:cNvPr id="4" name="Text Placeholder 3"/>
          <p:cNvSpPr>
            <a:spLocks noGrp="1"/>
          </p:cNvSpPr>
          <p:nvPr>
            <p:ph type="body" sz="half" idx="2"/>
          </p:nvPr>
        </p:nvSpPr>
        <p:spPr>
          <a:xfrm>
            <a:off x="4191962" y="23698288"/>
            <a:ext cx="12832080" cy="3553689"/>
          </a:xfrm>
        </p:spPr>
        <p:txBody>
          <a:bodyPr/>
          <a:lstStyle>
            <a:lvl1pPr marL="0" indent="0">
              <a:buNone/>
              <a:defRPr sz="4500"/>
            </a:lvl1pPr>
            <a:lvl2pPr marL="1476162" indent="0">
              <a:buNone/>
              <a:defRPr sz="3900"/>
            </a:lvl2pPr>
            <a:lvl3pPr marL="2952323" indent="0">
              <a:buNone/>
              <a:defRPr sz="3200"/>
            </a:lvl3pPr>
            <a:lvl4pPr marL="4428485" indent="0">
              <a:buNone/>
              <a:defRPr sz="2900"/>
            </a:lvl4pPr>
            <a:lvl5pPr marL="5904647" indent="0">
              <a:buNone/>
              <a:defRPr sz="2900"/>
            </a:lvl5pPr>
            <a:lvl6pPr marL="7380808" indent="0">
              <a:buNone/>
              <a:defRPr sz="2900"/>
            </a:lvl6pPr>
            <a:lvl7pPr marL="8856970" indent="0">
              <a:buNone/>
              <a:defRPr sz="2900"/>
            </a:lvl7pPr>
            <a:lvl8pPr marL="10333131" indent="0">
              <a:buNone/>
              <a:defRPr sz="2900"/>
            </a:lvl8pPr>
            <a:lvl9pPr marL="11809293" indent="0">
              <a:buNone/>
              <a:defRPr sz="2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84D18D-BE94-4BEE-8CAC-0FDE63B67289}" type="datetimeFigureOut">
              <a:rPr lang="en-GB" smtClean="0"/>
              <a:t>11/03/2019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3FCEEF1-6235-4F30-91EC-21A26B6642BA}" type="slidenum">
              <a:rPr lang="en-GB" smtClean="0"/>
              <a:t>‹#›</a:t>
            </a:fld>
            <a:endParaRPr lang="en-GB"/>
          </a:p>
        </p:txBody>
      </p:sp>
    </p:spTree>
    <p:extLst>
      <p:ext uri="{BB962C8B-B14F-4D97-AF65-F5344CB8AC3E}">
        <p14:creationId xmlns:p14="http://schemas.microsoft.com/office/powerpoint/2010/main" val="3294904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340" y="1212603"/>
            <a:ext cx="19248120" cy="5046663"/>
          </a:xfrm>
          <a:prstGeom prst="rect">
            <a:avLst/>
          </a:prstGeom>
        </p:spPr>
        <p:txBody>
          <a:bodyPr vert="horz" lIns="295232" tIns="147616" rIns="295232" bIns="147616"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1069340" y="7065330"/>
            <a:ext cx="19248120" cy="19983384"/>
          </a:xfrm>
          <a:prstGeom prst="rect">
            <a:avLst/>
          </a:prstGeom>
        </p:spPr>
        <p:txBody>
          <a:bodyPr vert="horz" lIns="295232" tIns="147616" rIns="295232" bIns="14761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1069340" y="28065053"/>
            <a:ext cx="4990253" cy="1612128"/>
          </a:xfrm>
          <a:prstGeom prst="rect">
            <a:avLst/>
          </a:prstGeom>
        </p:spPr>
        <p:txBody>
          <a:bodyPr vert="horz" lIns="295232" tIns="147616" rIns="295232" bIns="147616" rtlCol="0" anchor="ctr"/>
          <a:lstStyle>
            <a:lvl1pPr algn="l">
              <a:defRPr sz="3900">
                <a:solidFill>
                  <a:schemeClr val="tx1">
                    <a:tint val="75000"/>
                  </a:schemeClr>
                </a:solidFill>
              </a:defRPr>
            </a:lvl1pPr>
          </a:lstStyle>
          <a:p>
            <a:fld id="{2F84D18D-BE94-4BEE-8CAC-0FDE63B67289}" type="datetimeFigureOut">
              <a:rPr lang="en-GB" smtClean="0"/>
              <a:t>11/03/2019</a:t>
            </a:fld>
            <a:endParaRPr lang="en-GB"/>
          </a:p>
        </p:txBody>
      </p:sp>
      <p:sp>
        <p:nvSpPr>
          <p:cNvPr id="5" name="Footer Placeholder 4"/>
          <p:cNvSpPr>
            <a:spLocks noGrp="1"/>
          </p:cNvSpPr>
          <p:nvPr>
            <p:ph type="ftr" sz="quarter" idx="3"/>
          </p:nvPr>
        </p:nvSpPr>
        <p:spPr>
          <a:xfrm>
            <a:off x="7307157" y="28065053"/>
            <a:ext cx="6772487" cy="1612128"/>
          </a:xfrm>
          <a:prstGeom prst="rect">
            <a:avLst/>
          </a:prstGeom>
        </p:spPr>
        <p:txBody>
          <a:bodyPr vert="horz" lIns="295232" tIns="147616" rIns="295232" bIns="147616" rtlCol="0" anchor="ctr"/>
          <a:lstStyle>
            <a:lvl1pPr algn="ctr">
              <a:defRPr sz="3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15327207" y="28065053"/>
            <a:ext cx="4990253" cy="1612128"/>
          </a:xfrm>
          <a:prstGeom prst="rect">
            <a:avLst/>
          </a:prstGeom>
        </p:spPr>
        <p:txBody>
          <a:bodyPr vert="horz" lIns="295232" tIns="147616" rIns="295232" bIns="147616" rtlCol="0" anchor="ctr"/>
          <a:lstStyle>
            <a:lvl1pPr algn="r">
              <a:defRPr sz="3900">
                <a:solidFill>
                  <a:schemeClr val="tx1">
                    <a:tint val="75000"/>
                  </a:schemeClr>
                </a:solidFill>
              </a:defRPr>
            </a:lvl1pPr>
          </a:lstStyle>
          <a:p>
            <a:fld id="{E3FCEEF1-6235-4F30-91EC-21A26B6642BA}" type="slidenum">
              <a:rPr lang="en-GB" smtClean="0"/>
              <a:t>‹#›</a:t>
            </a:fld>
            <a:endParaRPr lang="en-GB"/>
          </a:p>
        </p:txBody>
      </p:sp>
    </p:spTree>
    <p:extLst>
      <p:ext uri="{BB962C8B-B14F-4D97-AF65-F5344CB8AC3E}">
        <p14:creationId xmlns:p14="http://schemas.microsoft.com/office/powerpoint/2010/main" val="39769989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952323" rtl="0" eaLnBrk="1" latinLnBrk="0" hangingPunct="1">
        <a:spcBef>
          <a:spcPct val="0"/>
        </a:spcBef>
        <a:buNone/>
        <a:defRPr sz="14200" kern="1200">
          <a:solidFill>
            <a:schemeClr val="tx1"/>
          </a:solidFill>
          <a:latin typeface="+mj-lt"/>
          <a:ea typeface="+mj-ea"/>
          <a:cs typeface="+mj-cs"/>
        </a:defRPr>
      </a:lvl1pPr>
    </p:titleStyle>
    <p:bodyStyle>
      <a:lvl1pPr marL="1107121" indent="-1107121" algn="l" defTabSz="2952323" rtl="0" eaLnBrk="1" latinLnBrk="0" hangingPunct="1">
        <a:spcBef>
          <a:spcPct val="20000"/>
        </a:spcBef>
        <a:buFont typeface="Arial" panose="020B0604020202020204" pitchFamily="34" charset="0"/>
        <a:buChar char="•"/>
        <a:defRPr sz="10300" kern="1200">
          <a:solidFill>
            <a:schemeClr val="tx1"/>
          </a:solidFill>
          <a:latin typeface="+mn-lt"/>
          <a:ea typeface="+mn-ea"/>
          <a:cs typeface="+mn-cs"/>
        </a:defRPr>
      </a:lvl1pPr>
      <a:lvl2pPr marL="2398763" indent="-922601" algn="l" defTabSz="2952323" rtl="0" eaLnBrk="1" latinLnBrk="0" hangingPunct="1">
        <a:spcBef>
          <a:spcPct val="20000"/>
        </a:spcBef>
        <a:buFont typeface="Arial" panose="020B0604020202020204" pitchFamily="34" charset="0"/>
        <a:buChar char="–"/>
        <a:defRPr sz="9000" kern="1200">
          <a:solidFill>
            <a:schemeClr val="tx1"/>
          </a:solidFill>
          <a:latin typeface="+mn-lt"/>
          <a:ea typeface="+mn-ea"/>
          <a:cs typeface="+mn-cs"/>
        </a:defRPr>
      </a:lvl2pPr>
      <a:lvl3pPr marL="3690404" indent="-738081" algn="l" defTabSz="2952323" rtl="0" eaLnBrk="1" latinLnBrk="0" hangingPunct="1">
        <a:spcBef>
          <a:spcPct val="20000"/>
        </a:spcBef>
        <a:buFont typeface="Arial" panose="020B0604020202020204" pitchFamily="34" charset="0"/>
        <a:buChar char="•"/>
        <a:defRPr sz="7700" kern="1200">
          <a:solidFill>
            <a:schemeClr val="tx1"/>
          </a:solidFill>
          <a:latin typeface="+mn-lt"/>
          <a:ea typeface="+mn-ea"/>
          <a:cs typeface="+mn-cs"/>
        </a:defRPr>
      </a:lvl3pPr>
      <a:lvl4pPr marL="5166566" indent="-738081" algn="l" defTabSz="2952323" rtl="0" eaLnBrk="1" latinLnBrk="0" hangingPunct="1">
        <a:spcBef>
          <a:spcPct val="20000"/>
        </a:spcBef>
        <a:buFont typeface="Arial" panose="020B0604020202020204" pitchFamily="34" charset="0"/>
        <a:buChar char="–"/>
        <a:defRPr sz="6500" kern="1200">
          <a:solidFill>
            <a:schemeClr val="tx1"/>
          </a:solidFill>
          <a:latin typeface="+mn-lt"/>
          <a:ea typeface="+mn-ea"/>
          <a:cs typeface="+mn-cs"/>
        </a:defRPr>
      </a:lvl4pPr>
      <a:lvl5pPr marL="6642727" indent="-738081" algn="l" defTabSz="2952323" rtl="0" eaLnBrk="1" latinLnBrk="0" hangingPunct="1">
        <a:spcBef>
          <a:spcPct val="20000"/>
        </a:spcBef>
        <a:buFont typeface="Arial" panose="020B0604020202020204" pitchFamily="34" charset="0"/>
        <a:buChar char="»"/>
        <a:defRPr sz="6500" kern="1200">
          <a:solidFill>
            <a:schemeClr val="tx1"/>
          </a:solidFill>
          <a:latin typeface="+mn-lt"/>
          <a:ea typeface="+mn-ea"/>
          <a:cs typeface="+mn-cs"/>
        </a:defRPr>
      </a:lvl5pPr>
      <a:lvl6pPr marL="8118889" indent="-738081" algn="l" defTabSz="2952323" rtl="0" eaLnBrk="1" latinLnBrk="0" hangingPunct="1">
        <a:spcBef>
          <a:spcPct val="20000"/>
        </a:spcBef>
        <a:buFont typeface="Arial" panose="020B0604020202020204" pitchFamily="34" charset="0"/>
        <a:buChar char="•"/>
        <a:defRPr sz="6500" kern="1200">
          <a:solidFill>
            <a:schemeClr val="tx1"/>
          </a:solidFill>
          <a:latin typeface="+mn-lt"/>
          <a:ea typeface="+mn-ea"/>
          <a:cs typeface="+mn-cs"/>
        </a:defRPr>
      </a:lvl6pPr>
      <a:lvl7pPr marL="9595051" indent="-738081" algn="l" defTabSz="2952323" rtl="0" eaLnBrk="1" latinLnBrk="0" hangingPunct="1">
        <a:spcBef>
          <a:spcPct val="20000"/>
        </a:spcBef>
        <a:buFont typeface="Arial" panose="020B0604020202020204" pitchFamily="34" charset="0"/>
        <a:buChar char="•"/>
        <a:defRPr sz="6500" kern="1200">
          <a:solidFill>
            <a:schemeClr val="tx1"/>
          </a:solidFill>
          <a:latin typeface="+mn-lt"/>
          <a:ea typeface="+mn-ea"/>
          <a:cs typeface="+mn-cs"/>
        </a:defRPr>
      </a:lvl7pPr>
      <a:lvl8pPr marL="11071212" indent="-738081" algn="l" defTabSz="2952323" rtl="0" eaLnBrk="1" latinLnBrk="0" hangingPunct="1">
        <a:spcBef>
          <a:spcPct val="20000"/>
        </a:spcBef>
        <a:buFont typeface="Arial" panose="020B0604020202020204" pitchFamily="34" charset="0"/>
        <a:buChar char="•"/>
        <a:defRPr sz="6500" kern="1200">
          <a:solidFill>
            <a:schemeClr val="tx1"/>
          </a:solidFill>
          <a:latin typeface="+mn-lt"/>
          <a:ea typeface="+mn-ea"/>
          <a:cs typeface="+mn-cs"/>
        </a:defRPr>
      </a:lvl8pPr>
      <a:lvl9pPr marL="12547374" indent="-738081" algn="l" defTabSz="2952323" rtl="0" eaLnBrk="1" latinLnBrk="0" hangingPunct="1">
        <a:spcBef>
          <a:spcPct val="20000"/>
        </a:spcBef>
        <a:buFont typeface="Arial" panose="020B0604020202020204" pitchFamily="34" charset="0"/>
        <a:buChar char="•"/>
        <a:defRPr sz="6500" kern="1200">
          <a:solidFill>
            <a:schemeClr val="tx1"/>
          </a:solidFill>
          <a:latin typeface="+mn-lt"/>
          <a:ea typeface="+mn-ea"/>
          <a:cs typeface="+mn-cs"/>
        </a:defRPr>
      </a:lvl9pPr>
    </p:bodyStyle>
    <p:otherStyle>
      <a:defPPr>
        <a:defRPr lang="en-US"/>
      </a:defPPr>
      <a:lvl1pPr marL="0" algn="l" defTabSz="2952323" rtl="0" eaLnBrk="1" latinLnBrk="0" hangingPunct="1">
        <a:defRPr sz="5800" kern="1200">
          <a:solidFill>
            <a:schemeClr val="tx1"/>
          </a:solidFill>
          <a:latin typeface="+mn-lt"/>
          <a:ea typeface="+mn-ea"/>
          <a:cs typeface="+mn-cs"/>
        </a:defRPr>
      </a:lvl1pPr>
      <a:lvl2pPr marL="1476162" algn="l" defTabSz="2952323" rtl="0" eaLnBrk="1" latinLnBrk="0" hangingPunct="1">
        <a:defRPr sz="5800" kern="1200">
          <a:solidFill>
            <a:schemeClr val="tx1"/>
          </a:solidFill>
          <a:latin typeface="+mn-lt"/>
          <a:ea typeface="+mn-ea"/>
          <a:cs typeface="+mn-cs"/>
        </a:defRPr>
      </a:lvl2pPr>
      <a:lvl3pPr marL="2952323" algn="l" defTabSz="2952323" rtl="0" eaLnBrk="1" latinLnBrk="0" hangingPunct="1">
        <a:defRPr sz="5800" kern="1200">
          <a:solidFill>
            <a:schemeClr val="tx1"/>
          </a:solidFill>
          <a:latin typeface="+mn-lt"/>
          <a:ea typeface="+mn-ea"/>
          <a:cs typeface="+mn-cs"/>
        </a:defRPr>
      </a:lvl3pPr>
      <a:lvl4pPr marL="4428485" algn="l" defTabSz="2952323" rtl="0" eaLnBrk="1" latinLnBrk="0" hangingPunct="1">
        <a:defRPr sz="5800" kern="1200">
          <a:solidFill>
            <a:schemeClr val="tx1"/>
          </a:solidFill>
          <a:latin typeface="+mn-lt"/>
          <a:ea typeface="+mn-ea"/>
          <a:cs typeface="+mn-cs"/>
        </a:defRPr>
      </a:lvl4pPr>
      <a:lvl5pPr marL="5904647" algn="l" defTabSz="2952323" rtl="0" eaLnBrk="1" latinLnBrk="0" hangingPunct="1">
        <a:defRPr sz="5800" kern="1200">
          <a:solidFill>
            <a:schemeClr val="tx1"/>
          </a:solidFill>
          <a:latin typeface="+mn-lt"/>
          <a:ea typeface="+mn-ea"/>
          <a:cs typeface="+mn-cs"/>
        </a:defRPr>
      </a:lvl5pPr>
      <a:lvl6pPr marL="7380808" algn="l" defTabSz="2952323" rtl="0" eaLnBrk="1" latinLnBrk="0" hangingPunct="1">
        <a:defRPr sz="5800" kern="1200">
          <a:solidFill>
            <a:schemeClr val="tx1"/>
          </a:solidFill>
          <a:latin typeface="+mn-lt"/>
          <a:ea typeface="+mn-ea"/>
          <a:cs typeface="+mn-cs"/>
        </a:defRPr>
      </a:lvl6pPr>
      <a:lvl7pPr marL="8856970" algn="l" defTabSz="2952323" rtl="0" eaLnBrk="1" latinLnBrk="0" hangingPunct="1">
        <a:defRPr sz="5800" kern="1200">
          <a:solidFill>
            <a:schemeClr val="tx1"/>
          </a:solidFill>
          <a:latin typeface="+mn-lt"/>
          <a:ea typeface="+mn-ea"/>
          <a:cs typeface="+mn-cs"/>
        </a:defRPr>
      </a:lvl7pPr>
      <a:lvl8pPr marL="10333131" algn="l" defTabSz="2952323" rtl="0" eaLnBrk="1" latinLnBrk="0" hangingPunct="1">
        <a:defRPr sz="5800" kern="1200">
          <a:solidFill>
            <a:schemeClr val="tx1"/>
          </a:solidFill>
          <a:latin typeface="+mn-lt"/>
          <a:ea typeface="+mn-ea"/>
          <a:cs typeface="+mn-cs"/>
        </a:defRPr>
      </a:lvl8pPr>
      <a:lvl9pPr marL="11809293" algn="l" defTabSz="2952323" rtl="0" eaLnBrk="1" latinLnBrk="0" hangingPunct="1">
        <a:defRPr sz="5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p:cNvSpPr/>
          <p:nvPr/>
        </p:nvSpPr>
        <p:spPr>
          <a:xfrm>
            <a:off x="14365809" y="12014127"/>
            <a:ext cx="5726439" cy="11838828"/>
          </a:xfrm>
          <a:prstGeom prst="rect">
            <a:avLst/>
          </a:prstGeom>
          <a:solidFill>
            <a:srgbClr val="CCE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827701" y="954411"/>
            <a:ext cx="18178780" cy="2880320"/>
          </a:xfrm>
        </p:spPr>
        <p:txBody>
          <a:bodyPr>
            <a:noAutofit/>
          </a:bodyPr>
          <a:lstStyle/>
          <a:p>
            <a:pPr algn="l"/>
            <a:r>
              <a:rPr lang="en-GB" sz="5400" b="1" dirty="0">
                <a:solidFill>
                  <a:srgbClr val="00B0F0"/>
                </a:solidFill>
                <a:latin typeface="Arial Narrow" panose="020B0606020202030204" pitchFamily="34" charset="0"/>
                <a:ea typeface="Times New Roman"/>
                <a:cs typeface="Times New Roman"/>
              </a:rPr>
              <a:t>Patterns of regular tobacco and cannabis co-use </a:t>
            </a:r>
            <a:r>
              <a:rPr lang="en-GB" sz="5400" b="1" dirty="0" smtClean="0">
                <a:solidFill>
                  <a:srgbClr val="00B0F0"/>
                </a:solidFill>
                <a:latin typeface="Arial Narrow" panose="020B0606020202030204" pitchFamily="34" charset="0"/>
                <a:ea typeface="Times New Roman"/>
                <a:cs typeface="Times New Roman"/>
              </a:rPr>
              <a:t/>
            </a:r>
            <a:br>
              <a:rPr lang="en-GB" sz="5400" b="1" dirty="0" smtClean="0">
                <a:solidFill>
                  <a:srgbClr val="00B0F0"/>
                </a:solidFill>
                <a:latin typeface="Arial Narrow" panose="020B0606020202030204" pitchFamily="34" charset="0"/>
                <a:ea typeface="Times New Roman"/>
                <a:cs typeface="Times New Roman"/>
              </a:rPr>
            </a:br>
            <a:r>
              <a:rPr lang="en-GB" sz="5400" b="1" dirty="0" smtClean="0">
                <a:solidFill>
                  <a:srgbClr val="00B0F0"/>
                </a:solidFill>
                <a:latin typeface="Arial Narrow" panose="020B0606020202030204" pitchFamily="34" charset="0"/>
                <a:ea typeface="Times New Roman"/>
                <a:cs typeface="Times New Roman"/>
              </a:rPr>
              <a:t>amongst </a:t>
            </a:r>
            <a:r>
              <a:rPr lang="en-GB" sz="5400" b="1" dirty="0">
                <a:solidFill>
                  <a:srgbClr val="00B0F0"/>
                </a:solidFill>
                <a:latin typeface="Arial Narrow" panose="020B0606020202030204" pitchFamily="34" charset="0"/>
                <a:ea typeface="Times New Roman"/>
                <a:cs typeface="Times New Roman"/>
              </a:rPr>
              <a:t>low-SES users and the arrival of CBD </a:t>
            </a:r>
            <a:r>
              <a:rPr lang="en-GB" sz="5400" b="1" dirty="0" smtClean="0">
                <a:solidFill>
                  <a:srgbClr val="00B0F0"/>
                </a:solidFill>
                <a:latin typeface="Arial Narrow" panose="020B0606020202030204" pitchFamily="34" charset="0"/>
                <a:ea typeface="Times New Roman"/>
                <a:cs typeface="Times New Roman"/>
              </a:rPr>
              <a:t/>
            </a:r>
            <a:br>
              <a:rPr lang="en-GB" sz="5400" b="1" dirty="0" smtClean="0">
                <a:solidFill>
                  <a:srgbClr val="00B0F0"/>
                </a:solidFill>
                <a:latin typeface="Arial Narrow" panose="020B0606020202030204" pitchFamily="34" charset="0"/>
                <a:ea typeface="Times New Roman"/>
                <a:cs typeface="Times New Roman"/>
              </a:rPr>
            </a:br>
            <a:r>
              <a:rPr lang="en-GB" sz="5400" b="1" dirty="0" smtClean="0">
                <a:solidFill>
                  <a:srgbClr val="00B0F0"/>
                </a:solidFill>
                <a:latin typeface="Arial Narrow" panose="020B0606020202030204" pitchFamily="34" charset="0"/>
                <a:ea typeface="Times New Roman"/>
                <a:cs typeface="Times New Roman"/>
              </a:rPr>
              <a:t>on </a:t>
            </a:r>
            <a:r>
              <a:rPr lang="en-GB" sz="5400" b="1" dirty="0">
                <a:solidFill>
                  <a:srgbClr val="00B0F0"/>
                </a:solidFill>
                <a:latin typeface="Arial Narrow" panose="020B0606020202030204" pitchFamily="34" charset="0"/>
                <a:ea typeface="Times New Roman"/>
                <a:cs typeface="Times New Roman"/>
              </a:rPr>
              <a:t>the retail market </a:t>
            </a:r>
            <a:r>
              <a:rPr lang="en-GB" sz="5400" b="1" dirty="0" smtClean="0">
                <a:solidFill>
                  <a:srgbClr val="00B0F0"/>
                </a:solidFill>
                <a:latin typeface="Arial Narrow" panose="020B0606020202030204" pitchFamily="34" charset="0"/>
                <a:ea typeface="Times New Roman"/>
                <a:cs typeface="Times New Roman"/>
              </a:rPr>
              <a:t> </a:t>
            </a:r>
            <a:r>
              <a:rPr lang="en-GB" sz="5400" b="1" dirty="0" smtClean="0">
                <a:latin typeface="Arial Narrow" panose="020B0606020202030204" pitchFamily="34" charset="0"/>
                <a:ea typeface="Times New Roman"/>
                <a:cs typeface="Times New Roman"/>
              </a:rPr>
              <a:t/>
            </a:r>
            <a:br>
              <a:rPr lang="en-GB" sz="5400" b="1" dirty="0" smtClean="0">
                <a:latin typeface="Arial Narrow" panose="020B0606020202030204" pitchFamily="34" charset="0"/>
                <a:ea typeface="Times New Roman"/>
                <a:cs typeface="Times New Roman"/>
              </a:rPr>
            </a:br>
            <a:r>
              <a:rPr lang="en-GB" sz="5400" b="1" dirty="0" smtClean="0">
                <a:latin typeface="Arial Narrow" panose="020B0606020202030204" pitchFamily="34" charset="0"/>
                <a:ea typeface="Times New Roman"/>
                <a:cs typeface="Times New Roman"/>
              </a:rPr>
              <a:t> </a:t>
            </a:r>
            <a:r>
              <a:rPr lang="en-GB" sz="3200" b="1" dirty="0" smtClean="0">
                <a:latin typeface="Arial Narrow" panose="020B0606020202030204" pitchFamily="34" charset="0"/>
                <a:ea typeface="Times New Roman"/>
                <a:cs typeface="Times New Roman"/>
              </a:rPr>
              <a:t>Dr Frances </a:t>
            </a:r>
            <a:r>
              <a:rPr lang="en-GB" sz="3200" b="1" dirty="0" err="1" smtClean="0">
                <a:latin typeface="Arial Narrow" panose="020B0606020202030204" pitchFamily="34" charset="0"/>
                <a:ea typeface="Times New Roman"/>
                <a:cs typeface="Times New Roman"/>
              </a:rPr>
              <a:t>Thirlway</a:t>
            </a:r>
            <a:r>
              <a:rPr lang="en-GB" sz="3200" b="1" dirty="0" smtClean="0">
                <a:latin typeface="Arial Narrow" panose="020B0606020202030204" pitchFamily="34" charset="0"/>
                <a:ea typeface="Times New Roman"/>
                <a:cs typeface="Times New Roman"/>
              </a:rPr>
              <a:t>, University of York, Sociology Department</a:t>
            </a:r>
            <a:endParaRPr lang="en-GB" sz="3200" dirty="0">
              <a:latin typeface="Arial Narrow" panose="020B0606020202030204" pitchFamily="34" charset="0"/>
            </a:endParaRPr>
          </a:p>
        </p:txBody>
      </p:sp>
      <p:sp>
        <p:nvSpPr>
          <p:cNvPr id="3" name="Subtitle 2"/>
          <p:cNvSpPr>
            <a:spLocks noGrp="1"/>
          </p:cNvSpPr>
          <p:nvPr>
            <p:ph type="subTitle" idx="1"/>
          </p:nvPr>
        </p:nvSpPr>
        <p:spPr>
          <a:xfrm>
            <a:off x="7885088" y="24457235"/>
            <a:ext cx="6912768" cy="2808312"/>
          </a:xfrm>
        </p:spPr>
        <p:txBody>
          <a:bodyPr>
            <a:normAutofit fontScale="62500" lnSpcReduction="20000"/>
          </a:bodyPr>
          <a:lstStyle/>
          <a:p>
            <a:pPr algn="l">
              <a:lnSpc>
                <a:spcPct val="107000"/>
              </a:lnSpc>
              <a:spcAft>
                <a:spcPts val="0"/>
              </a:spcAft>
            </a:pPr>
            <a:r>
              <a:rPr lang="en-GB" sz="9600" dirty="0">
                <a:solidFill>
                  <a:schemeClr val="tx1"/>
                </a:solidFill>
                <a:latin typeface="Arial Narrow" panose="020B0606020202030204" pitchFamily="34" charset="0"/>
                <a:ea typeface="Calibri"/>
                <a:cs typeface="Calibri"/>
              </a:rPr>
              <a:t> </a:t>
            </a:r>
            <a:endParaRPr lang="en-GB" sz="8800" dirty="0">
              <a:solidFill>
                <a:schemeClr val="tx1"/>
              </a:solidFill>
              <a:latin typeface="Arial Narrow" panose="020B0606020202030204" pitchFamily="34" charset="0"/>
              <a:ea typeface="Calibri"/>
              <a:cs typeface="Times New Roman"/>
            </a:endParaRPr>
          </a:p>
          <a:p>
            <a:pPr algn="l">
              <a:lnSpc>
                <a:spcPct val="107000"/>
              </a:lnSpc>
              <a:spcAft>
                <a:spcPts val="0"/>
              </a:spcAft>
            </a:pPr>
            <a:r>
              <a:rPr lang="en-GB" sz="9600" dirty="0" smtClean="0">
                <a:solidFill>
                  <a:schemeClr val="tx1"/>
                </a:solidFill>
                <a:latin typeface="Arial Narrow" panose="020B0606020202030204" pitchFamily="34" charset="0"/>
                <a:ea typeface="Times New Roman"/>
                <a:cs typeface="Times New Roman"/>
              </a:rPr>
              <a:t> </a:t>
            </a:r>
            <a:endParaRPr lang="en-GB" sz="8800" dirty="0">
              <a:solidFill>
                <a:schemeClr val="tx1"/>
              </a:solidFill>
              <a:latin typeface="Arial Narrow" panose="020B0606020202030204" pitchFamily="34" charset="0"/>
              <a:ea typeface="Calibri"/>
              <a:cs typeface="Times New Roman"/>
            </a:endParaRPr>
          </a:p>
          <a:p>
            <a:pPr algn="l">
              <a:lnSpc>
                <a:spcPts val="1800"/>
              </a:lnSpc>
              <a:spcAft>
                <a:spcPts val="1200"/>
              </a:spcAft>
            </a:pPr>
            <a:r>
              <a:rPr lang="en-GB" sz="9600" dirty="0">
                <a:solidFill>
                  <a:schemeClr val="tx1"/>
                </a:solidFill>
                <a:latin typeface="Arial Narrow" panose="020B0606020202030204" pitchFamily="34" charset="0"/>
                <a:ea typeface="Times New Roman"/>
                <a:cs typeface="Times New Roman"/>
              </a:rPr>
              <a:t> </a:t>
            </a:r>
            <a:endParaRPr lang="en-GB" sz="8800" dirty="0">
              <a:solidFill>
                <a:schemeClr val="tx1"/>
              </a:solidFill>
              <a:latin typeface="Arial Narrow" panose="020B0606020202030204" pitchFamily="34" charset="0"/>
              <a:ea typeface="Calibri"/>
              <a:cs typeface="Times New Roman"/>
            </a:endParaRPr>
          </a:p>
          <a:p>
            <a:pPr algn="l"/>
            <a:endParaRPr lang="en-GB" dirty="0">
              <a:solidFill>
                <a:schemeClr val="tx1"/>
              </a:solidFill>
              <a:latin typeface="Arial Narrow" panose="020B0606020202030204" pitchFamily="34" charset="0"/>
            </a:endParaRPr>
          </a:p>
        </p:txBody>
      </p:sp>
      <p:sp>
        <p:nvSpPr>
          <p:cNvPr id="9" name="TextBox 8"/>
          <p:cNvSpPr txBox="1"/>
          <p:nvPr/>
        </p:nvSpPr>
        <p:spPr>
          <a:xfrm>
            <a:off x="14494952" y="12234965"/>
            <a:ext cx="5597296" cy="11242437"/>
          </a:xfrm>
          <a:prstGeom prst="rect">
            <a:avLst/>
          </a:prstGeom>
          <a:noFill/>
        </p:spPr>
        <p:txBody>
          <a:bodyPr wrap="square" rtlCol="0">
            <a:spAutoFit/>
          </a:bodyPr>
          <a:lstStyle/>
          <a:p>
            <a:pPr lvl="0">
              <a:lnSpc>
                <a:spcPct val="107000"/>
              </a:lnSpc>
              <a:spcBef>
                <a:spcPct val="20000"/>
              </a:spcBef>
            </a:pPr>
            <a:r>
              <a:rPr lang="en-GB" sz="2400" dirty="0">
                <a:solidFill>
                  <a:srgbClr val="00B0F0"/>
                </a:solidFill>
                <a:latin typeface="Arial Narrow" panose="020B0606020202030204" pitchFamily="34" charset="0"/>
                <a:ea typeface="Calibri"/>
                <a:cs typeface="Calibri"/>
              </a:rPr>
              <a:t>EMERGING FINDINGS</a:t>
            </a:r>
            <a:endParaRPr lang="en-GB" sz="2400" dirty="0">
              <a:solidFill>
                <a:srgbClr val="00B0F0"/>
              </a:solidFill>
              <a:latin typeface="Arial Narrow" panose="020B0606020202030204" pitchFamily="34" charset="0"/>
              <a:ea typeface="Calibri"/>
              <a:cs typeface="Times New Roman"/>
            </a:endParaRPr>
          </a:p>
          <a:p>
            <a:pPr lvl="0">
              <a:lnSpc>
                <a:spcPct val="107000"/>
              </a:lnSpc>
              <a:spcBef>
                <a:spcPct val="20000"/>
              </a:spcBef>
            </a:pPr>
            <a:r>
              <a:rPr lang="en-GB" sz="2000" dirty="0">
                <a:solidFill>
                  <a:prstClr val="black"/>
                </a:solidFill>
                <a:latin typeface="Arial Narrow" panose="020B0606020202030204" pitchFamily="34" charset="0"/>
                <a:ea typeface="Calibri"/>
                <a:cs typeface="Calibri"/>
              </a:rPr>
              <a:t> </a:t>
            </a:r>
            <a:endParaRPr lang="en-GB" sz="2000" dirty="0">
              <a:solidFill>
                <a:prstClr val="black"/>
              </a:solidFill>
              <a:latin typeface="Arial Narrow" panose="020B0606020202030204" pitchFamily="34" charset="0"/>
              <a:ea typeface="Calibri"/>
              <a:cs typeface="Times New Roman"/>
            </a:endParaRPr>
          </a:p>
          <a:p>
            <a:pPr marL="342900" lvl="0" indent="-342900">
              <a:lnSpc>
                <a:spcPct val="107000"/>
              </a:lnSpc>
              <a:spcBef>
                <a:spcPct val="20000"/>
              </a:spcBef>
              <a:spcAft>
                <a:spcPts val="1200"/>
              </a:spcAft>
              <a:buFont typeface="Symbol"/>
              <a:buChar char=""/>
            </a:pPr>
            <a:r>
              <a:rPr lang="en-GB" sz="2000" dirty="0">
                <a:solidFill>
                  <a:prstClr val="black"/>
                </a:solidFill>
                <a:latin typeface="Arial Narrow" panose="020B0606020202030204" pitchFamily="34" charset="0"/>
                <a:ea typeface="Times New Roman"/>
                <a:cs typeface="Times New Roman"/>
              </a:rPr>
              <a:t>Cannabis was readily available and used alongside </a:t>
            </a:r>
            <a:r>
              <a:rPr lang="en-GB" sz="2000" dirty="0" smtClean="0">
                <a:solidFill>
                  <a:prstClr val="black"/>
                </a:solidFill>
                <a:latin typeface="Arial Narrow" panose="020B0606020202030204" pitchFamily="34" charset="0"/>
                <a:ea typeface="Times New Roman"/>
                <a:cs typeface="Times New Roman"/>
              </a:rPr>
              <a:t>tobacco, </a:t>
            </a:r>
            <a:r>
              <a:rPr lang="en-GB" sz="2000" dirty="0">
                <a:solidFill>
                  <a:prstClr val="black"/>
                </a:solidFill>
                <a:latin typeface="Arial Narrow" panose="020B0606020202030204" pitchFamily="34" charset="0"/>
                <a:ea typeface="Times New Roman"/>
                <a:cs typeface="Times New Roman"/>
              </a:rPr>
              <a:t>although prevalence and acceptability in older generations varied considerably between areas and </a:t>
            </a:r>
            <a:r>
              <a:rPr lang="en-GB" sz="2000" dirty="0" smtClean="0">
                <a:solidFill>
                  <a:prstClr val="black"/>
                </a:solidFill>
                <a:latin typeface="Arial Narrow" panose="020B0606020202030204" pitchFamily="34" charset="0"/>
                <a:ea typeface="Times New Roman"/>
                <a:cs typeface="Times New Roman"/>
              </a:rPr>
              <a:t>trades (e.g. common in the building industry </a:t>
            </a:r>
            <a:r>
              <a:rPr lang="en-GB" sz="2000" baseline="30000" dirty="0" smtClean="0">
                <a:solidFill>
                  <a:prstClr val="black"/>
                </a:solidFill>
                <a:latin typeface="Arial Narrow" panose="020B0606020202030204" pitchFamily="34" charset="0"/>
                <a:ea typeface="Times New Roman"/>
                <a:cs typeface="Times New Roman"/>
              </a:rPr>
              <a:t>10</a:t>
            </a:r>
            <a:r>
              <a:rPr lang="en-GB" sz="2000" dirty="0" smtClean="0">
                <a:solidFill>
                  <a:prstClr val="black"/>
                </a:solidFill>
                <a:latin typeface="Arial Narrow" panose="020B0606020202030204" pitchFamily="34" charset="0"/>
                <a:ea typeface="Times New Roman"/>
                <a:cs typeface="Times New Roman"/>
              </a:rPr>
              <a:t>) </a:t>
            </a:r>
            <a:endParaRPr lang="en-GB" sz="2000" dirty="0">
              <a:solidFill>
                <a:prstClr val="black"/>
              </a:solidFill>
              <a:latin typeface="Arial Narrow" panose="020B0606020202030204" pitchFamily="34" charset="0"/>
              <a:ea typeface="Calibri"/>
              <a:cs typeface="Times New Roman"/>
            </a:endParaRPr>
          </a:p>
          <a:p>
            <a:pPr marL="342900" lvl="0" indent="-342900">
              <a:lnSpc>
                <a:spcPct val="107000"/>
              </a:lnSpc>
              <a:spcBef>
                <a:spcPct val="20000"/>
              </a:spcBef>
              <a:spcAft>
                <a:spcPts val="1200"/>
              </a:spcAft>
              <a:buFont typeface="Symbol"/>
              <a:buChar char=""/>
            </a:pPr>
            <a:r>
              <a:rPr lang="en-GB" sz="2000" dirty="0">
                <a:solidFill>
                  <a:prstClr val="black"/>
                </a:solidFill>
                <a:latin typeface="Arial Narrow" panose="020B0606020202030204" pitchFamily="34" charset="0"/>
                <a:ea typeface="Times New Roman"/>
                <a:cs typeface="Times New Roman"/>
              </a:rPr>
              <a:t>Younger users were more likely to use cannabis recreationally and older users medicinally, but some younger users also </a:t>
            </a:r>
            <a:r>
              <a:rPr lang="en-GB" sz="2000" dirty="0" smtClean="0">
                <a:solidFill>
                  <a:prstClr val="black"/>
                </a:solidFill>
                <a:latin typeface="Arial Narrow" panose="020B0606020202030204" pitchFamily="34" charset="0"/>
                <a:ea typeface="Times New Roman"/>
                <a:cs typeface="Times New Roman"/>
              </a:rPr>
              <a:t>self-medicated</a:t>
            </a:r>
            <a:endParaRPr lang="en-GB" sz="2000" dirty="0">
              <a:solidFill>
                <a:prstClr val="black"/>
              </a:solidFill>
              <a:latin typeface="Arial Narrow" panose="020B0606020202030204" pitchFamily="34" charset="0"/>
              <a:ea typeface="Calibri"/>
              <a:cs typeface="Times New Roman"/>
            </a:endParaRPr>
          </a:p>
          <a:p>
            <a:pPr marL="342900" lvl="0" indent="-342900">
              <a:lnSpc>
                <a:spcPct val="107000"/>
              </a:lnSpc>
              <a:spcBef>
                <a:spcPct val="20000"/>
              </a:spcBef>
              <a:spcAft>
                <a:spcPts val="1200"/>
              </a:spcAft>
              <a:buFont typeface="Symbol"/>
              <a:buChar char=""/>
            </a:pPr>
            <a:r>
              <a:rPr lang="en-GB" sz="2000" dirty="0">
                <a:solidFill>
                  <a:prstClr val="black"/>
                </a:solidFill>
                <a:latin typeface="Arial Narrow" panose="020B0606020202030204" pitchFamily="34" charset="0"/>
                <a:ea typeface="Times New Roman"/>
                <a:cs typeface="Times New Roman"/>
              </a:rPr>
              <a:t>CBD users were generally older and included some who switched from cannabis self-medication, as well as cannabis never-users</a:t>
            </a:r>
            <a:endParaRPr lang="en-GB" sz="2000" dirty="0">
              <a:solidFill>
                <a:prstClr val="black"/>
              </a:solidFill>
              <a:latin typeface="Arial Narrow" panose="020B0606020202030204" pitchFamily="34" charset="0"/>
              <a:ea typeface="Calibri"/>
              <a:cs typeface="Times New Roman"/>
            </a:endParaRPr>
          </a:p>
          <a:p>
            <a:pPr marL="342900" lvl="0" indent="-342900">
              <a:lnSpc>
                <a:spcPct val="107000"/>
              </a:lnSpc>
              <a:spcBef>
                <a:spcPct val="20000"/>
              </a:spcBef>
              <a:spcAft>
                <a:spcPts val="1200"/>
              </a:spcAft>
              <a:buFont typeface="Symbol"/>
              <a:buChar char=""/>
            </a:pPr>
            <a:r>
              <a:rPr lang="en-GB" sz="2000" dirty="0">
                <a:solidFill>
                  <a:prstClr val="black"/>
                </a:solidFill>
                <a:latin typeface="Arial Narrow" panose="020B0606020202030204" pitchFamily="34" charset="0"/>
                <a:ea typeface="Times New Roman"/>
                <a:cs typeface="Times New Roman"/>
              </a:rPr>
              <a:t>Some younger </a:t>
            </a:r>
            <a:r>
              <a:rPr lang="en-GB" sz="2000" dirty="0" smtClean="0">
                <a:solidFill>
                  <a:prstClr val="black"/>
                </a:solidFill>
                <a:latin typeface="Arial Narrow" panose="020B0606020202030204" pitchFamily="34" charset="0"/>
                <a:ea typeface="Times New Roman"/>
                <a:cs typeface="Times New Roman"/>
              </a:rPr>
              <a:t> users </a:t>
            </a:r>
            <a:r>
              <a:rPr lang="en-GB" sz="2000" dirty="0">
                <a:solidFill>
                  <a:prstClr val="black"/>
                </a:solidFill>
                <a:latin typeface="Arial Narrow" panose="020B0606020202030204" pitchFamily="34" charset="0"/>
                <a:ea typeface="Times New Roman"/>
                <a:cs typeface="Times New Roman"/>
              </a:rPr>
              <a:t>switched from </a:t>
            </a:r>
            <a:r>
              <a:rPr lang="en-GB" sz="2000" dirty="0" smtClean="0">
                <a:solidFill>
                  <a:prstClr val="black"/>
                </a:solidFill>
                <a:latin typeface="Arial Narrow" panose="020B0606020202030204" pitchFamily="34" charset="0"/>
                <a:ea typeface="Times New Roman"/>
                <a:cs typeface="Times New Roman"/>
              </a:rPr>
              <a:t>combusted cannabis </a:t>
            </a:r>
            <a:r>
              <a:rPr lang="en-GB" sz="2000" dirty="0">
                <a:solidFill>
                  <a:prstClr val="black"/>
                </a:solidFill>
                <a:latin typeface="Arial Narrow" panose="020B0606020202030204" pitchFamily="34" charset="0"/>
                <a:ea typeface="Times New Roman"/>
                <a:cs typeface="Times New Roman"/>
              </a:rPr>
              <a:t>to </a:t>
            </a:r>
            <a:r>
              <a:rPr lang="en-GB" sz="2000" dirty="0" smtClean="0">
                <a:solidFill>
                  <a:prstClr val="black"/>
                </a:solidFill>
                <a:latin typeface="Arial Narrow" panose="020B0606020202030204" pitchFamily="34" charset="0"/>
                <a:ea typeface="Times New Roman"/>
                <a:cs typeface="Times New Roman"/>
              </a:rPr>
              <a:t>a </a:t>
            </a:r>
            <a:r>
              <a:rPr lang="en-GB" sz="2000" dirty="0">
                <a:solidFill>
                  <a:prstClr val="black"/>
                </a:solidFill>
                <a:latin typeface="Arial Narrow" panose="020B0606020202030204" pitchFamily="34" charset="0"/>
                <a:ea typeface="Times New Roman"/>
                <a:cs typeface="Times New Roman"/>
              </a:rPr>
              <a:t>vaporiser to reduce their risk and some older cannabis self-</a:t>
            </a:r>
            <a:r>
              <a:rPr lang="en-GB" sz="2000" dirty="0" err="1">
                <a:solidFill>
                  <a:prstClr val="black"/>
                </a:solidFill>
                <a:latin typeface="Arial Narrow" panose="020B0606020202030204" pitchFamily="34" charset="0"/>
                <a:ea typeface="Times New Roman"/>
                <a:cs typeface="Times New Roman"/>
              </a:rPr>
              <a:t>medicators</a:t>
            </a:r>
            <a:r>
              <a:rPr lang="en-GB" sz="2000" dirty="0">
                <a:solidFill>
                  <a:prstClr val="black"/>
                </a:solidFill>
                <a:latin typeface="Arial Narrow" panose="020B0606020202030204" pitchFamily="34" charset="0"/>
                <a:ea typeface="Times New Roman"/>
                <a:cs typeface="Times New Roman"/>
              </a:rPr>
              <a:t> switched to CBD, which was cheaper than cannabis</a:t>
            </a:r>
            <a:endParaRPr lang="en-GB" sz="2000" dirty="0">
              <a:solidFill>
                <a:prstClr val="black"/>
              </a:solidFill>
              <a:latin typeface="Arial Narrow" panose="020B0606020202030204" pitchFamily="34" charset="0"/>
              <a:ea typeface="Calibri"/>
              <a:cs typeface="Times New Roman"/>
            </a:endParaRPr>
          </a:p>
          <a:p>
            <a:pPr marL="342900" lvl="0" indent="-342900">
              <a:lnSpc>
                <a:spcPct val="107000"/>
              </a:lnSpc>
              <a:spcBef>
                <a:spcPct val="20000"/>
              </a:spcBef>
              <a:spcAft>
                <a:spcPts val="1200"/>
              </a:spcAft>
              <a:buFont typeface="Symbol"/>
              <a:buChar char=""/>
            </a:pPr>
            <a:r>
              <a:rPr lang="en-GB" sz="2000" dirty="0">
                <a:solidFill>
                  <a:prstClr val="black"/>
                </a:solidFill>
                <a:latin typeface="Arial Narrow" panose="020B0606020202030204" pitchFamily="34" charset="0"/>
                <a:ea typeface="Times New Roman"/>
                <a:cs typeface="Times New Roman"/>
              </a:rPr>
              <a:t>However combusted cannabis use for self-medication remained an obstacle to smoking cessation; the relatively high initial cost of CBD and variations in quality and strength were off-putting to potential </a:t>
            </a:r>
            <a:r>
              <a:rPr lang="en-GB" sz="2000" dirty="0" smtClean="0">
                <a:solidFill>
                  <a:prstClr val="black"/>
                </a:solidFill>
                <a:latin typeface="Arial Narrow" panose="020B0606020202030204" pitchFamily="34" charset="0"/>
                <a:ea typeface="Times New Roman"/>
                <a:cs typeface="Times New Roman"/>
              </a:rPr>
              <a:t>switchers on </a:t>
            </a:r>
            <a:r>
              <a:rPr lang="en-GB" sz="2000" dirty="0">
                <a:solidFill>
                  <a:prstClr val="black"/>
                </a:solidFill>
                <a:latin typeface="Arial Narrow" panose="020B0606020202030204" pitchFamily="34" charset="0"/>
                <a:ea typeface="Times New Roman"/>
                <a:cs typeface="Times New Roman"/>
              </a:rPr>
              <a:t>low incomes.  </a:t>
            </a:r>
            <a:endParaRPr lang="en-GB" sz="2000" dirty="0" smtClean="0">
              <a:solidFill>
                <a:prstClr val="black"/>
              </a:solidFill>
              <a:latin typeface="Arial Narrow" panose="020B0606020202030204" pitchFamily="34" charset="0"/>
              <a:ea typeface="Times New Roman"/>
              <a:cs typeface="Times New Roman"/>
            </a:endParaRPr>
          </a:p>
          <a:p>
            <a:pPr>
              <a:lnSpc>
                <a:spcPct val="107000"/>
              </a:lnSpc>
            </a:pPr>
            <a:r>
              <a:rPr lang="en-GB" sz="2000" dirty="0" smtClean="0">
                <a:solidFill>
                  <a:schemeClr val="tx1"/>
                </a:solidFill>
                <a:latin typeface="Arial Narrow" panose="020B0606020202030204" pitchFamily="34" charset="0"/>
                <a:ea typeface="Times New Roman"/>
                <a:cs typeface="Times New Roman"/>
              </a:rPr>
              <a:t> </a:t>
            </a:r>
            <a:r>
              <a:rPr lang="en-GB" sz="2400" dirty="0" smtClean="0">
                <a:solidFill>
                  <a:srgbClr val="00B0F0"/>
                </a:solidFill>
                <a:latin typeface="Arial Narrow" panose="020B0606020202030204" pitchFamily="34" charset="0"/>
                <a:ea typeface="Times New Roman"/>
                <a:cs typeface="Times New Roman"/>
              </a:rPr>
              <a:t>CONCLUSIONS</a:t>
            </a:r>
          </a:p>
          <a:p>
            <a:pPr>
              <a:lnSpc>
                <a:spcPct val="107000"/>
              </a:lnSpc>
              <a:spcAft>
                <a:spcPts val="1200"/>
              </a:spcAft>
            </a:pPr>
            <a:r>
              <a:rPr lang="en-GB" sz="2000" dirty="0" smtClean="0">
                <a:solidFill>
                  <a:schemeClr val="tx1"/>
                </a:solidFill>
                <a:latin typeface="Arial Narrow" panose="020B0606020202030204" pitchFamily="34" charset="0"/>
                <a:ea typeface="Times New Roman"/>
                <a:cs typeface="Times New Roman"/>
              </a:rPr>
              <a:t/>
            </a:r>
            <a:br>
              <a:rPr lang="en-GB" sz="2000" dirty="0" smtClean="0">
                <a:solidFill>
                  <a:schemeClr val="tx1"/>
                </a:solidFill>
                <a:latin typeface="Arial Narrow" panose="020B0606020202030204" pitchFamily="34" charset="0"/>
                <a:ea typeface="Times New Roman"/>
                <a:cs typeface="Times New Roman"/>
              </a:rPr>
            </a:br>
            <a:r>
              <a:rPr lang="en-GB" sz="2000" dirty="0" smtClean="0">
                <a:solidFill>
                  <a:schemeClr val="tx1"/>
                </a:solidFill>
                <a:latin typeface="Arial Narrow" panose="020B0606020202030204" pitchFamily="34" charset="0"/>
                <a:ea typeface="Times New Roman"/>
                <a:cs typeface="Times New Roman"/>
              </a:rPr>
              <a:t>This is the first study of the impact of CBD, e-cigarettes and cannabis vaporisers on </a:t>
            </a:r>
            <a:r>
              <a:rPr lang="en-GB" sz="2000" dirty="0" smtClean="0">
                <a:solidFill>
                  <a:srgbClr val="00B0F0"/>
                </a:solidFill>
                <a:latin typeface="Arial Narrow" panose="020B0606020202030204" pitchFamily="34" charset="0"/>
                <a:ea typeface="Times New Roman"/>
                <a:cs typeface="Times New Roman"/>
              </a:rPr>
              <a:t>patterns of tobacco and cannabis co-use in low-SES areas</a:t>
            </a:r>
            <a:r>
              <a:rPr lang="en-GB" sz="2000" dirty="0" smtClean="0">
                <a:solidFill>
                  <a:schemeClr val="tx1"/>
                </a:solidFill>
                <a:latin typeface="Arial Narrow" panose="020B0606020202030204" pitchFamily="34" charset="0"/>
                <a:ea typeface="Times New Roman"/>
                <a:cs typeface="Times New Roman"/>
              </a:rPr>
              <a:t>; research outputs have the potential to inform public policy on CBD and cannabis in the context of health inequalities in smoking cessation as well as pain management and the growing cost of prescription medicines in </a:t>
            </a:r>
            <a:r>
              <a:rPr lang="en-GB" sz="2000" dirty="0" smtClean="0">
                <a:latin typeface="Arial Narrow" panose="020B0606020202030204" pitchFamily="34" charset="0"/>
                <a:ea typeface="Times New Roman"/>
                <a:cs typeface="Times New Roman"/>
              </a:rPr>
              <a:t>an </a:t>
            </a:r>
            <a:r>
              <a:rPr lang="en-GB" sz="2000" dirty="0" smtClean="0">
                <a:solidFill>
                  <a:schemeClr val="tx1"/>
                </a:solidFill>
                <a:latin typeface="Arial Narrow" panose="020B0606020202030204" pitchFamily="34" charset="0"/>
                <a:ea typeface="Times New Roman"/>
                <a:cs typeface="Times New Roman"/>
              </a:rPr>
              <a:t>ageing population.</a:t>
            </a:r>
            <a:endParaRPr lang="en-GB" sz="2000" dirty="0">
              <a:solidFill>
                <a:prstClr val="black"/>
              </a:solidFill>
              <a:latin typeface="Arial Narrow" panose="020B0606020202030204" pitchFamily="34" charset="0"/>
              <a:ea typeface="Calibri"/>
              <a:cs typeface="Times New Roman"/>
            </a:endParaRPr>
          </a:p>
        </p:txBody>
      </p:sp>
      <p:sp>
        <p:nvSpPr>
          <p:cNvPr id="17" name="Rectangle 16"/>
          <p:cNvSpPr/>
          <p:nvPr/>
        </p:nvSpPr>
        <p:spPr>
          <a:xfrm>
            <a:off x="791653" y="4461528"/>
            <a:ext cx="13066233" cy="15193688"/>
          </a:xfrm>
          <a:prstGeom prst="rect">
            <a:avLst/>
          </a:prstGeom>
          <a:solidFill>
            <a:srgbClr val="CCE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3" name="TextBox 12"/>
          <p:cNvSpPr txBox="1"/>
          <p:nvPr/>
        </p:nvSpPr>
        <p:spPr>
          <a:xfrm>
            <a:off x="830542" y="25345134"/>
            <a:ext cx="5256584" cy="2463367"/>
          </a:xfrm>
          <a:prstGeom prst="rect">
            <a:avLst/>
          </a:prstGeom>
          <a:noFill/>
        </p:spPr>
        <p:txBody>
          <a:bodyPr wrap="square" rtlCol="0">
            <a:spAutoFit/>
          </a:bodyPr>
          <a:lstStyle/>
          <a:p>
            <a:pPr>
              <a:lnSpc>
                <a:spcPct val="107000"/>
              </a:lnSpc>
              <a:spcAft>
                <a:spcPts val="1200"/>
              </a:spcAft>
            </a:pPr>
            <a:r>
              <a:rPr lang="en-GB" sz="2400" i="1" dirty="0" smtClean="0">
                <a:solidFill>
                  <a:srgbClr val="00B0F0"/>
                </a:solidFill>
                <a:latin typeface="Arial Narrow" panose="020B0606020202030204" pitchFamily="34" charset="0"/>
                <a:ea typeface="Calibri"/>
                <a:cs typeface="Times New Roman"/>
              </a:rPr>
              <a:t>Sarah (34) used cannabis in her 20s to cope with a disabled child, switched to anti-depressants when she was broke, then tried vaping CBD which helped, now uses prescribed medication, continues to smoke tobacco.</a:t>
            </a:r>
            <a:endParaRPr lang="en-GB" sz="2400" dirty="0">
              <a:solidFill>
                <a:srgbClr val="00B0F0"/>
              </a:solidFill>
              <a:latin typeface="Arial Narrow" panose="020B0606020202030204" pitchFamily="34" charset="0"/>
              <a:ea typeface="Calibri"/>
              <a:cs typeface="Times New Roman"/>
            </a:endParaRPr>
          </a:p>
        </p:txBody>
      </p:sp>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94952" y="635931"/>
            <a:ext cx="5810803" cy="2680233"/>
          </a:xfrm>
          <a:prstGeom prst="rect">
            <a:avLst/>
          </a:prstGeom>
        </p:spPr>
      </p:pic>
      <p:pic>
        <p:nvPicPr>
          <p:cNvPr id="16" name="Picture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6341" y="27638645"/>
            <a:ext cx="4881559" cy="2244308"/>
          </a:xfrm>
          <a:prstGeom prst="rect">
            <a:avLst/>
          </a:prstGeom>
        </p:spPr>
      </p:pic>
      <p:pic>
        <p:nvPicPr>
          <p:cNvPr id="24" name="Picture 2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365809" y="24107034"/>
            <a:ext cx="5726439" cy="3851377"/>
          </a:xfrm>
          <a:prstGeom prst="rect">
            <a:avLst/>
          </a:prstGeom>
        </p:spPr>
      </p:pic>
      <p:pic>
        <p:nvPicPr>
          <p:cNvPr id="26" name="Picture 2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69030" y="20368131"/>
            <a:ext cx="5025827" cy="4684020"/>
          </a:xfrm>
          <a:prstGeom prst="rect">
            <a:avLst/>
          </a:prstGeom>
        </p:spPr>
      </p:pic>
      <p:sp>
        <p:nvSpPr>
          <p:cNvPr id="29" name="Rectangle 28"/>
          <p:cNvSpPr/>
          <p:nvPr/>
        </p:nvSpPr>
        <p:spPr>
          <a:xfrm>
            <a:off x="7041307" y="20297123"/>
            <a:ext cx="6816579" cy="7661288"/>
          </a:xfrm>
          <a:prstGeom prst="rect">
            <a:avLst/>
          </a:prstGeom>
          <a:solidFill>
            <a:srgbClr val="CCE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extBox 26"/>
          <p:cNvSpPr txBox="1"/>
          <p:nvPr/>
        </p:nvSpPr>
        <p:spPr>
          <a:xfrm>
            <a:off x="14221792" y="9771598"/>
            <a:ext cx="6083963" cy="2068195"/>
          </a:xfrm>
          <a:prstGeom prst="rect">
            <a:avLst/>
          </a:prstGeom>
          <a:noFill/>
        </p:spPr>
        <p:txBody>
          <a:bodyPr wrap="square" rtlCol="0">
            <a:spAutoFit/>
          </a:bodyPr>
          <a:lstStyle/>
          <a:p>
            <a:pPr lvl="0">
              <a:lnSpc>
                <a:spcPct val="107000"/>
              </a:lnSpc>
              <a:spcAft>
                <a:spcPts val="1200"/>
              </a:spcAft>
            </a:pPr>
            <a:r>
              <a:rPr lang="en-GB" sz="2400" i="1" dirty="0">
                <a:solidFill>
                  <a:srgbClr val="00B0F0"/>
                </a:solidFill>
                <a:latin typeface="Arial Narrow" panose="020B0606020202030204" pitchFamily="34" charset="0"/>
                <a:ea typeface="Calibri"/>
                <a:cs typeface="Times New Roman"/>
              </a:rPr>
              <a:t>Mark (46) used cannabis when he was 22 to recover from a </a:t>
            </a:r>
            <a:r>
              <a:rPr lang="en-GB" sz="2400" i="1" dirty="0" smtClean="0">
                <a:solidFill>
                  <a:srgbClr val="00B0F0"/>
                </a:solidFill>
                <a:latin typeface="Arial Narrow" panose="020B0606020202030204" pitchFamily="34" charset="0"/>
                <a:ea typeface="Calibri"/>
                <a:cs typeface="Times New Roman"/>
              </a:rPr>
              <a:t>work accident </a:t>
            </a:r>
            <a:r>
              <a:rPr lang="en-GB" sz="2400" i="1" dirty="0">
                <a:solidFill>
                  <a:srgbClr val="00B0F0"/>
                </a:solidFill>
                <a:latin typeface="Arial Narrow" panose="020B0606020202030204" pitchFamily="34" charset="0"/>
                <a:ea typeface="Calibri"/>
                <a:cs typeface="Times New Roman"/>
              </a:rPr>
              <a:t>and give up opioids. Stopped smoking with </a:t>
            </a:r>
            <a:r>
              <a:rPr lang="en-GB" sz="2400" i="1" dirty="0" smtClean="0">
                <a:solidFill>
                  <a:srgbClr val="00B0F0"/>
                </a:solidFill>
                <a:latin typeface="Arial Narrow" panose="020B0606020202030204" pitchFamily="34" charset="0"/>
                <a:ea typeface="Calibri"/>
                <a:cs typeface="Times New Roman"/>
              </a:rPr>
              <a:t>an e-cig </a:t>
            </a:r>
            <a:r>
              <a:rPr lang="en-GB" sz="2400" i="1" dirty="0">
                <a:solidFill>
                  <a:srgbClr val="00B0F0"/>
                </a:solidFill>
                <a:latin typeface="Arial Narrow" panose="020B0606020202030204" pitchFamily="34" charset="0"/>
                <a:ea typeface="Calibri"/>
                <a:cs typeface="Times New Roman"/>
              </a:rPr>
              <a:t>5 years ago, continues to use cannabis pollen which he heats and dissolves </a:t>
            </a:r>
            <a:r>
              <a:rPr lang="en-GB" sz="2400" i="1" dirty="0" smtClean="0">
                <a:solidFill>
                  <a:srgbClr val="00B0F0"/>
                </a:solidFill>
                <a:latin typeface="Arial Narrow" panose="020B0606020202030204" pitchFamily="34" charset="0"/>
                <a:ea typeface="Calibri"/>
                <a:cs typeface="Times New Roman"/>
              </a:rPr>
              <a:t>into </a:t>
            </a:r>
            <a:r>
              <a:rPr lang="en-GB" sz="2400" i="1" dirty="0">
                <a:solidFill>
                  <a:srgbClr val="00B0F0"/>
                </a:solidFill>
                <a:latin typeface="Arial Narrow" panose="020B0606020202030204" pitchFamily="34" charset="0"/>
                <a:ea typeface="Calibri"/>
                <a:cs typeface="Times New Roman"/>
              </a:rPr>
              <a:t>his food at night.</a:t>
            </a:r>
            <a:endParaRPr lang="en-GB" sz="2400" dirty="0">
              <a:solidFill>
                <a:srgbClr val="00B0F0"/>
              </a:solidFill>
              <a:latin typeface="Arial Narrow" panose="020B0606020202030204" pitchFamily="34" charset="0"/>
              <a:ea typeface="Calibri"/>
              <a:cs typeface="Times New Roman"/>
            </a:endParaRPr>
          </a:p>
        </p:txBody>
      </p:sp>
      <p:sp>
        <p:nvSpPr>
          <p:cNvPr id="28" name="TextBox 27"/>
          <p:cNvSpPr txBox="1"/>
          <p:nvPr/>
        </p:nvSpPr>
        <p:spPr>
          <a:xfrm>
            <a:off x="14221792" y="28029419"/>
            <a:ext cx="6192688" cy="1673022"/>
          </a:xfrm>
          <a:prstGeom prst="rect">
            <a:avLst/>
          </a:prstGeom>
          <a:noFill/>
        </p:spPr>
        <p:txBody>
          <a:bodyPr wrap="square" rtlCol="0">
            <a:spAutoFit/>
          </a:bodyPr>
          <a:lstStyle/>
          <a:p>
            <a:pPr>
              <a:lnSpc>
                <a:spcPct val="107000"/>
              </a:lnSpc>
              <a:spcAft>
                <a:spcPts val="1200"/>
              </a:spcAft>
            </a:pPr>
            <a:r>
              <a:rPr lang="en-GB" sz="2400" i="1" dirty="0" smtClean="0">
                <a:solidFill>
                  <a:srgbClr val="00B0F0"/>
                </a:solidFill>
                <a:latin typeface="Arial Narrow" panose="020B0606020202030204" pitchFamily="34" charset="0"/>
                <a:ea typeface="Calibri"/>
                <a:cs typeface="Times New Roman"/>
              </a:rPr>
              <a:t>Paul (48) rolls himself six tobacco cigarettes a day and smokes cannabis at night to help him sleep as he was seriously injured in a traffic accident and suffers from chronic pain.</a:t>
            </a:r>
            <a:endParaRPr lang="en-GB" sz="2400" dirty="0" smtClean="0">
              <a:solidFill>
                <a:srgbClr val="00B0F0"/>
              </a:solidFill>
              <a:latin typeface="Arial Narrow" panose="020B0606020202030204" pitchFamily="34" charset="0"/>
              <a:ea typeface="Calibri"/>
              <a:cs typeface="Times New Roman"/>
            </a:endParaRPr>
          </a:p>
        </p:txBody>
      </p:sp>
      <p:sp>
        <p:nvSpPr>
          <p:cNvPr id="31" name="TextBox 30"/>
          <p:cNvSpPr txBox="1"/>
          <p:nvPr/>
        </p:nvSpPr>
        <p:spPr>
          <a:xfrm>
            <a:off x="7164603" y="28749499"/>
            <a:ext cx="6816579" cy="1015663"/>
          </a:xfrm>
          <a:prstGeom prst="rect">
            <a:avLst/>
          </a:prstGeom>
          <a:noFill/>
        </p:spPr>
        <p:txBody>
          <a:bodyPr wrap="square" rtlCol="0">
            <a:spAutoFit/>
          </a:bodyPr>
          <a:lstStyle/>
          <a:p>
            <a:r>
              <a:rPr lang="en-GB" sz="2000" i="1" dirty="0" smtClean="0"/>
              <a:t>With thanks to research participants and to Cancer Research UK for funding. Frances </a:t>
            </a:r>
            <a:r>
              <a:rPr lang="en-GB" sz="2000" i="1" dirty="0" err="1" smtClean="0"/>
              <a:t>Thirlway</a:t>
            </a:r>
            <a:r>
              <a:rPr lang="en-GB" sz="2000" i="1" dirty="0" smtClean="0"/>
              <a:t> has no conflicts of interest. All photos are by the author.</a:t>
            </a:r>
            <a:endParaRPr lang="en-GB" sz="2000" i="1" dirty="0"/>
          </a:p>
        </p:txBody>
      </p:sp>
      <p:pic>
        <p:nvPicPr>
          <p:cNvPr id="32" name="Picture 3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4365809" y="3618707"/>
            <a:ext cx="5716956" cy="5993059"/>
          </a:xfrm>
          <a:prstGeom prst="rect">
            <a:avLst/>
          </a:prstGeom>
        </p:spPr>
      </p:pic>
      <p:sp>
        <p:nvSpPr>
          <p:cNvPr id="6" name="TextBox 5"/>
          <p:cNvSpPr txBox="1"/>
          <p:nvPr/>
        </p:nvSpPr>
        <p:spPr>
          <a:xfrm>
            <a:off x="1280249" y="4884421"/>
            <a:ext cx="12437487" cy="14677223"/>
          </a:xfrm>
          <a:prstGeom prst="rect">
            <a:avLst/>
          </a:prstGeom>
          <a:noFill/>
        </p:spPr>
        <p:txBody>
          <a:bodyPr wrap="square" rtlCol="0">
            <a:spAutoFit/>
          </a:bodyPr>
          <a:lstStyle/>
          <a:p>
            <a:pPr>
              <a:lnSpc>
                <a:spcPct val="107000"/>
              </a:lnSpc>
            </a:pPr>
            <a:r>
              <a:rPr lang="en-GB" sz="2400" dirty="0" smtClean="0">
                <a:solidFill>
                  <a:srgbClr val="00B0F0"/>
                </a:solidFill>
                <a:latin typeface="Arial Narrow" panose="020B0606020202030204" pitchFamily="34" charset="0"/>
                <a:ea typeface="Calibri"/>
                <a:cs typeface="Calibri"/>
              </a:rPr>
              <a:t>BACKGROUND</a:t>
            </a:r>
            <a:endParaRPr lang="en-GB" sz="2400" dirty="0" smtClean="0">
              <a:solidFill>
                <a:srgbClr val="00B0F0"/>
              </a:solidFill>
              <a:latin typeface="Arial Narrow" panose="020B0606020202030204" pitchFamily="34" charset="0"/>
              <a:ea typeface="Calibri"/>
              <a:cs typeface="Times New Roman"/>
            </a:endParaRPr>
          </a:p>
          <a:p>
            <a:pPr>
              <a:lnSpc>
                <a:spcPct val="107000"/>
              </a:lnSpc>
            </a:pPr>
            <a:r>
              <a:rPr lang="en-GB" sz="2000" dirty="0" smtClean="0">
                <a:latin typeface="Arial Narrow" panose="020B0606020202030204" pitchFamily="34" charset="0"/>
                <a:ea typeface="Calibri"/>
                <a:cs typeface="Calibri"/>
              </a:rPr>
              <a:t> </a:t>
            </a:r>
            <a:endParaRPr lang="en-GB" sz="2000" dirty="0" smtClean="0">
              <a:latin typeface="Arial Narrow" panose="020B0606020202030204" pitchFamily="34" charset="0"/>
              <a:ea typeface="Calibri"/>
              <a:cs typeface="Times New Roman"/>
            </a:endParaRPr>
          </a:p>
          <a:p>
            <a:pPr marL="285750" indent="-285750">
              <a:lnSpc>
                <a:spcPct val="107000"/>
              </a:lnSpc>
              <a:buFont typeface="Arial" panose="020B0604020202020204" pitchFamily="34" charset="0"/>
              <a:buChar char="•"/>
            </a:pPr>
            <a:r>
              <a:rPr lang="en-GB" sz="2000" dirty="0" smtClean="0">
                <a:latin typeface="Arial Narrow" panose="020B0606020202030204" pitchFamily="34" charset="0"/>
                <a:ea typeface="Calibri"/>
                <a:cs typeface="Calibri"/>
              </a:rPr>
              <a:t>There is an inverse social gradient in tobacco and increasingly in cannabis use in high-income countries </a:t>
            </a:r>
            <a:r>
              <a:rPr lang="en-GB" sz="1800" baseline="30000" dirty="0" smtClean="0">
                <a:latin typeface="Arial Narrow" panose="020B0606020202030204" pitchFamily="34" charset="0"/>
                <a:ea typeface="Calibri"/>
                <a:cs typeface="Calibri"/>
              </a:rPr>
              <a:t>1</a:t>
            </a:r>
            <a:endParaRPr lang="en-GB" sz="1800" u="sng" baseline="30000" dirty="0" smtClean="0">
              <a:latin typeface="Arial Narrow" panose="020B0606020202030204" pitchFamily="34" charset="0"/>
              <a:ea typeface="Calibri"/>
              <a:cs typeface="Calibri"/>
            </a:endParaRPr>
          </a:p>
          <a:p>
            <a:pPr marL="285750" indent="-285750">
              <a:lnSpc>
                <a:spcPct val="107000"/>
              </a:lnSpc>
              <a:buFont typeface="Arial" panose="020B0604020202020204" pitchFamily="34" charset="0"/>
              <a:buChar char="•"/>
            </a:pPr>
            <a:r>
              <a:rPr lang="en-GB" sz="2000" dirty="0" smtClean="0">
                <a:latin typeface="Arial Narrow" panose="020B0606020202030204" pitchFamily="34" charset="0"/>
                <a:ea typeface="Calibri"/>
                <a:cs typeface="Calibri"/>
              </a:rPr>
              <a:t>cannabis is increasingly used by older people </a:t>
            </a:r>
            <a:r>
              <a:rPr lang="en-GB" sz="2000" baseline="30000" dirty="0" smtClean="0">
                <a:latin typeface="Arial Narrow" panose="020B0606020202030204" pitchFamily="34" charset="0"/>
                <a:ea typeface="Calibri"/>
                <a:cs typeface="Calibri"/>
              </a:rPr>
              <a:t>2,3</a:t>
            </a:r>
          </a:p>
          <a:p>
            <a:pPr marL="285750" indent="-285750">
              <a:lnSpc>
                <a:spcPct val="107000"/>
              </a:lnSpc>
              <a:buFont typeface="Arial" panose="020B0604020202020204" pitchFamily="34" charset="0"/>
              <a:buChar char="•"/>
            </a:pPr>
            <a:r>
              <a:rPr lang="en-GB" sz="2000" dirty="0" smtClean="0">
                <a:latin typeface="Arial Narrow" panose="020B0606020202030204" pitchFamily="34" charset="0"/>
                <a:ea typeface="Calibri"/>
                <a:cs typeface="Calibri"/>
              </a:rPr>
              <a:t>This is probably  a cohort effect related to the ageing of the generation first exposed to cannabis in the mid-1960s </a:t>
            </a:r>
            <a:r>
              <a:rPr lang="en-GB" sz="2000" baseline="30000" dirty="0" smtClean="0">
                <a:latin typeface="Arial Narrow" panose="020B0606020202030204" pitchFamily="34" charset="0"/>
                <a:ea typeface="Calibri"/>
                <a:cs typeface="Calibri"/>
              </a:rPr>
              <a:t>4</a:t>
            </a:r>
          </a:p>
          <a:p>
            <a:pPr marL="285750" indent="-285750">
              <a:lnSpc>
                <a:spcPct val="107000"/>
              </a:lnSpc>
              <a:buFont typeface="Arial" panose="020B0604020202020204" pitchFamily="34" charset="0"/>
              <a:buChar char="•"/>
            </a:pPr>
            <a:r>
              <a:rPr lang="en-GB" sz="2000" dirty="0" smtClean="0">
                <a:latin typeface="Arial Narrow" panose="020B0606020202030204" pitchFamily="34" charset="0"/>
                <a:ea typeface="Calibri"/>
                <a:cs typeface="Calibri"/>
              </a:rPr>
              <a:t>Most European users consume cannabis with tobacco </a:t>
            </a:r>
            <a:r>
              <a:rPr lang="en-GB" sz="2000" baseline="30000" dirty="0" smtClean="0">
                <a:latin typeface="Arial Narrow" panose="020B0606020202030204" pitchFamily="34" charset="0"/>
                <a:ea typeface="Calibri"/>
                <a:cs typeface="Calibri"/>
              </a:rPr>
              <a:t>5</a:t>
            </a:r>
          </a:p>
          <a:p>
            <a:pPr>
              <a:lnSpc>
                <a:spcPct val="107000"/>
              </a:lnSpc>
            </a:pPr>
            <a:r>
              <a:rPr lang="en-GB" sz="2000" dirty="0">
                <a:latin typeface="Arial Narrow" panose="020B0606020202030204" pitchFamily="34" charset="0"/>
                <a:ea typeface="Calibri"/>
                <a:cs typeface="Calibri"/>
              </a:rPr>
              <a:t> </a:t>
            </a:r>
            <a:r>
              <a:rPr lang="en-GB" sz="2000" dirty="0" smtClean="0">
                <a:latin typeface="Arial Narrow" panose="020B0606020202030204" pitchFamily="34" charset="0"/>
                <a:ea typeface="Calibri"/>
                <a:cs typeface="Calibri"/>
              </a:rPr>
              <a:t>   = </a:t>
            </a:r>
            <a:r>
              <a:rPr lang="en-GB" sz="2000" dirty="0" smtClean="0">
                <a:solidFill>
                  <a:srgbClr val="00B0F0"/>
                </a:solidFill>
                <a:latin typeface="Arial Narrow" panose="020B0606020202030204" pitchFamily="34" charset="0"/>
                <a:ea typeface="Calibri"/>
                <a:cs typeface="Calibri"/>
              </a:rPr>
              <a:t>cannabis use may be a barrier to tobacco smoking cessation, particularly in low-SES areas with higher cannabis </a:t>
            </a:r>
          </a:p>
          <a:p>
            <a:pPr>
              <a:lnSpc>
                <a:spcPct val="107000"/>
              </a:lnSpc>
            </a:pPr>
            <a:r>
              <a:rPr lang="en-GB" sz="2000" dirty="0">
                <a:solidFill>
                  <a:srgbClr val="00B0F0"/>
                </a:solidFill>
                <a:latin typeface="Arial Narrow" panose="020B0606020202030204" pitchFamily="34" charset="0"/>
                <a:ea typeface="Calibri"/>
                <a:cs typeface="Calibri"/>
              </a:rPr>
              <a:t> </a:t>
            </a:r>
            <a:r>
              <a:rPr lang="en-GB" sz="2000" dirty="0" smtClean="0">
                <a:solidFill>
                  <a:srgbClr val="00B0F0"/>
                </a:solidFill>
                <a:latin typeface="Arial Narrow" panose="020B0606020202030204" pitchFamily="34" charset="0"/>
                <a:ea typeface="Calibri"/>
                <a:cs typeface="Calibri"/>
              </a:rPr>
              <a:t>      prevalence </a:t>
            </a:r>
            <a:r>
              <a:rPr lang="en-GB" sz="2000" baseline="30000" dirty="0" smtClean="0">
                <a:solidFill>
                  <a:srgbClr val="00B0F0"/>
                </a:solidFill>
                <a:latin typeface="Arial Narrow" panose="020B0606020202030204" pitchFamily="34" charset="0"/>
                <a:ea typeface="Calibri"/>
                <a:cs typeface="Calibri"/>
              </a:rPr>
              <a:t>6,7,8</a:t>
            </a:r>
            <a:endParaRPr lang="en-GB" sz="2000" baseline="30000" dirty="0" smtClean="0">
              <a:latin typeface="Arial Narrow" panose="020B0606020202030204" pitchFamily="34" charset="0"/>
              <a:ea typeface="Calibri"/>
              <a:cs typeface="Times New Roman"/>
            </a:endParaRPr>
          </a:p>
          <a:p>
            <a:pPr marL="285750" indent="-285750">
              <a:lnSpc>
                <a:spcPct val="107000"/>
              </a:lnSpc>
              <a:buFont typeface="Arial" panose="020B0604020202020204" pitchFamily="34" charset="0"/>
              <a:buChar char="•"/>
            </a:pPr>
            <a:r>
              <a:rPr lang="en-GB" sz="2000" dirty="0" smtClean="0">
                <a:latin typeface="Arial Narrow" panose="020B0606020202030204" pitchFamily="34" charset="0"/>
                <a:ea typeface="Calibri"/>
                <a:cs typeface="Calibri"/>
              </a:rPr>
              <a:t>There is a higher incidence of chronic illness in lower-SES populations,</a:t>
            </a:r>
          </a:p>
          <a:p>
            <a:pPr>
              <a:lnSpc>
                <a:spcPct val="107000"/>
              </a:lnSpc>
            </a:pPr>
            <a:r>
              <a:rPr lang="en-GB" sz="2000" dirty="0" smtClean="0">
                <a:latin typeface="Arial Narrow" panose="020B0606020202030204" pitchFamily="34" charset="0"/>
                <a:ea typeface="Calibri"/>
                <a:cs typeface="Calibri"/>
              </a:rPr>
              <a:t>     = the author hypothesises that </a:t>
            </a:r>
            <a:r>
              <a:rPr lang="en-GB" sz="2000" dirty="0" smtClean="0">
                <a:solidFill>
                  <a:srgbClr val="00B0F0"/>
                </a:solidFill>
                <a:latin typeface="Arial Narrow" panose="020B0606020202030204" pitchFamily="34" charset="0"/>
                <a:ea typeface="Calibri"/>
                <a:cs typeface="Calibri"/>
              </a:rPr>
              <a:t>low-SES cannabis users over the age of 40 use it for medicinal purposes, and that the relief</a:t>
            </a:r>
          </a:p>
          <a:p>
            <a:pPr>
              <a:lnSpc>
                <a:spcPct val="107000"/>
              </a:lnSpc>
            </a:pPr>
            <a:r>
              <a:rPr lang="en-GB" sz="2000" dirty="0" smtClean="0">
                <a:solidFill>
                  <a:srgbClr val="00B0F0"/>
                </a:solidFill>
                <a:latin typeface="Arial Narrow" panose="020B0606020202030204" pitchFamily="34" charset="0"/>
                <a:ea typeface="Calibri"/>
                <a:cs typeface="Calibri"/>
              </a:rPr>
              <a:t>       they obtain from it constitutes a barrier to tobacco smoking cessation</a:t>
            </a:r>
            <a:r>
              <a:rPr lang="en-GB" sz="2000" dirty="0" smtClean="0">
                <a:latin typeface="Arial Narrow" panose="020B0606020202030204" pitchFamily="34" charset="0"/>
                <a:ea typeface="Calibri"/>
                <a:cs typeface="Calibri"/>
              </a:rPr>
              <a:t>. </a:t>
            </a:r>
          </a:p>
          <a:p>
            <a:pPr marL="285750" indent="-285750">
              <a:lnSpc>
                <a:spcPct val="107000"/>
              </a:lnSpc>
              <a:buFont typeface="Arial" panose="020B0604020202020204" pitchFamily="34" charset="0"/>
              <a:buChar char="•"/>
            </a:pPr>
            <a:r>
              <a:rPr lang="en-GB" sz="2000" dirty="0" smtClean="0">
                <a:latin typeface="Arial Narrow" panose="020B0606020202030204" pitchFamily="34" charset="0"/>
                <a:ea typeface="Calibri"/>
                <a:cs typeface="Calibri"/>
              </a:rPr>
              <a:t>However, some recent developments have the potential to reduce the use of combusted cannabis for self-medication and potentially therefore also the use of tobacco </a:t>
            </a:r>
            <a:r>
              <a:rPr lang="en-GB" sz="2000" baseline="30000" dirty="0" smtClean="0">
                <a:latin typeface="Arial Narrow" panose="020B0606020202030204" pitchFamily="34" charset="0"/>
                <a:ea typeface="Calibri"/>
                <a:cs typeface="Calibri"/>
              </a:rPr>
              <a:t>9</a:t>
            </a:r>
            <a:r>
              <a:rPr lang="en-GB" sz="2000" dirty="0" smtClean="0">
                <a:latin typeface="Arial Narrow" panose="020B0606020202030204" pitchFamily="34" charset="0"/>
                <a:ea typeface="Calibri"/>
                <a:cs typeface="Calibri"/>
              </a:rPr>
              <a:t>:</a:t>
            </a:r>
            <a:endParaRPr lang="en-GB" sz="2000" dirty="0" smtClean="0">
              <a:latin typeface="Arial Narrow" panose="020B0606020202030204" pitchFamily="34" charset="0"/>
              <a:ea typeface="Calibri"/>
              <a:cs typeface="Times New Roman"/>
            </a:endParaRPr>
          </a:p>
          <a:p>
            <a:pPr>
              <a:lnSpc>
                <a:spcPct val="107000"/>
              </a:lnSpc>
            </a:pPr>
            <a:r>
              <a:rPr lang="en-GB" sz="2000" dirty="0" smtClean="0">
                <a:latin typeface="Arial Narrow" panose="020B0606020202030204" pitchFamily="34" charset="0"/>
                <a:ea typeface="Calibri"/>
                <a:cs typeface="Calibri"/>
              </a:rPr>
              <a:t> </a:t>
            </a:r>
            <a:endParaRPr lang="en-GB" sz="2000" dirty="0" smtClean="0">
              <a:latin typeface="Arial Narrow" panose="020B0606020202030204" pitchFamily="34" charset="0"/>
              <a:ea typeface="Calibri"/>
              <a:cs typeface="Times New Roman"/>
            </a:endParaRPr>
          </a:p>
          <a:p>
            <a:pPr marL="1819062" lvl="1" indent="-342900">
              <a:lnSpc>
                <a:spcPct val="107000"/>
              </a:lnSpc>
              <a:buFont typeface="Symbol"/>
              <a:buChar char=""/>
            </a:pPr>
            <a:r>
              <a:rPr lang="en-GB" sz="2000" dirty="0" smtClean="0">
                <a:latin typeface="Arial Narrow" panose="020B0606020202030204" pitchFamily="34" charset="0"/>
                <a:ea typeface="Calibri"/>
                <a:cs typeface="Calibri"/>
              </a:rPr>
              <a:t>the quasi-legalisation of </a:t>
            </a:r>
            <a:r>
              <a:rPr lang="en-GB" sz="2000" dirty="0" err="1" smtClean="0">
                <a:latin typeface="Arial Narrow" panose="020B0606020202030204" pitchFamily="34" charset="0"/>
                <a:ea typeface="Calibri"/>
                <a:cs typeface="Calibri"/>
              </a:rPr>
              <a:t>cannabidiol</a:t>
            </a:r>
            <a:r>
              <a:rPr lang="en-GB" sz="2000" dirty="0" smtClean="0">
                <a:latin typeface="Arial Narrow" panose="020B0606020202030204" pitchFamily="34" charset="0"/>
                <a:ea typeface="Calibri"/>
                <a:cs typeface="Calibri"/>
              </a:rPr>
              <a:t> or CBD (the non-psychoactive component of cannabis), which can be used for self-medication instead of combusted cannabis </a:t>
            </a:r>
            <a:endParaRPr lang="en-GB" sz="2000" dirty="0" smtClean="0">
              <a:latin typeface="Arial Narrow" panose="020B0606020202030204" pitchFamily="34" charset="0"/>
              <a:ea typeface="Calibri"/>
              <a:cs typeface="Times New Roman"/>
            </a:endParaRPr>
          </a:p>
          <a:p>
            <a:pPr marL="1819062" lvl="1" indent="-342900">
              <a:lnSpc>
                <a:spcPct val="107000"/>
              </a:lnSpc>
              <a:buFont typeface="Symbol"/>
              <a:buChar char=""/>
            </a:pPr>
            <a:r>
              <a:rPr lang="en-GB" sz="2000" dirty="0" smtClean="0">
                <a:latin typeface="Arial Narrow" panose="020B0606020202030204" pitchFamily="34" charset="0"/>
                <a:ea typeface="Calibri"/>
                <a:cs typeface="Calibri"/>
              </a:rPr>
              <a:t>the rise of electronic cigarettes, which can provide an alternative route of administration not just for nicotine but also for cannabis (CBD, THC or both)</a:t>
            </a:r>
            <a:endParaRPr lang="en-GB" sz="2000" dirty="0" smtClean="0">
              <a:latin typeface="Arial Narrow" panose="020B0606020202030204" pitchFamily="34" charset="0"/>
              <a:ea typeface="Calibri"/>
              <a:cs typeface="Times New Roman"/>
            </a:endParaRPr>
          </a:p>
          <a:p>
            <a:pPr marL="1819062" lvl="1" indent="-342900">
              <a:lnSpc>
                <a:spcPct val="107000"/>
              </a:lnSpc>
              <a:buFont typeface="Symbol"/>
              <a:buChar char=""/>
            </a:pPr>
            <a:r>
              <a:rPr lang="en-GB" sz="2000" dirty="0" smtClean="0">
                <a:latin typeface="Arial Narrow" panose="020B0606020202030204" pitchFamily="34" charset="0"/>
                <a:ea typeface="Calibri"/>
                <a:cs typeface="Calibri"/>
              </a:rPr>
              <a:t>the legalisation of cannabis in other jurisdictions leading to increasing availability of cannabis vaporisers online.</a:t>
            </a:r>
          </a:p>
          <a:p>
            <a:pPr marL="342900" lvl="0" indent="-342900">
              <a:lnSpc>
                <a:spcPct val="107000"/>
              </a:lnSpc>
              <a:buFont typeface="Symbol"/>
              <a:buChar char=""/>
            </a:pPr>
            <a:endParaRPr lang="en-GB" sz="2000" dirty="0">
              <a:solidFill>
                <a:srgbClr val="00B0F0"/>
              </a:solidFill>
              <a:latin typeface="Arial Narrow" panose="020B0606020202030204" pitchFamily="34" charset="0"/>
              <a:ea typeface="Calibri"/>
              <a:cs typeface="Times New Roman"/>
            </a:endParaRPr>
          </a:p>
          <a:p>
            <a:pPr lvl="0">
              <a:lnSpc>
                <a:spcPts val="1800"/>
              </a:lnSpc>
              <a:spcBef>
                <a:spcPct val="20000"/>
              </a:spcBef>
              <a:spcAft>
                <a:spcPts val="1200"/>
              </a:spcAft>
            </a:pPr>
            <a:r>
              <a:rPr lang="en-GB" sz="2400" dirty="0">
                <a:solidFill>
                  <a:srgbClr val="00B0F0"/>
                </a:solidFill>
                <a:latin typeface="Arial Narrow" panose="020B0606020202030204" pitchFamily="34" charset="0"/>
                <a:ea typeface="Times New Roman"/>
                <a:cs typeface="Times New Roman"/>
              </a:rPr>
              <a:t>AIMS</a:t>
            </a:r>
            <a:endParaRPr lang="en-GB" sz="2400" dirty="0">
              <a:solidFill>
                <a:srgbClr val="00B0F0"/>
              </a:solidFill>
              <a:latin typeface="Arial Narrow" panose="020B0606020202030204" pitchFamily="34" charset="0"/>
              <a:ea typeface="Calibri"/>
              <a:cs typeface="Times New Roman"/>
            </a:endParaRPr>
          </a:p>
          <a:p>
            <a:pPr lvl="0">
              <a:lnSpc>
                <a:spcPct val="107000"/>
              </a:lnSpc>
              <a:spcBef>
                <a:spcPct val="20000"/>
              </a:spcBef>
            </a:pPr>
            <a:r>
              <a:rPr lang="en-GB" sz="2000" dirty="0">
                <a:solidFill>
                  <a:prstClr val="black"/>
                </a:solidFill>
                <a:latin typeface="Arial Narrow" panose="020B0606020202030204" pitchFamily="34" charset="0"/>
                <a:ea typeface="Times New Roman"/>
                <a:cs typeface="Times New Roman"/>
              </a:rPr>
              <a:t>As part of a wider qualitative study of smoking and electronic cigarettes, the author interviewed former and current smokers and vapers </a:t>
            </a:r>
            <a:r>
              <a:rPr lang="en-GB" sz="2000" dirty="0" smtClean="0">
                <a:solidFill>
                  <a:prstClr val="black"/>
                </a:solidFill>
                <a:latin typeface="Arial Narrow" panose="020B0606020202030204" pitchFamily="34" charset="0"/>
                <a:ea typeface="Times New Roman"/>
                <a:cs typeface="Times New Roman"/>
              </a:rPr>
              <a:t>as well as vape shop staff. Some smokers/vapers also used </a:t>
            </a:r>
            <a:r>
              <a:rPr lang="en-GB" sz="2000" dirty="0">
                <a:solidFill>
                  <a:prstClr val="black"/>
                </a:solidFill>
                <a:latin typeface="Arial Narrow" panose="020B0606020202030204" pitchFamily="34" charset="0"/>
                <a:ea typeface="Times New Roman"/>
                <a:cs typeface="Times New Roman"/>
              </a:rPr>
              <a:t>cannabis or CBD, </a:t>
            </a:r>
            <a:r>
              <a:rPr lang="en-GB" sz="2000" dirty="0" smtClean="0">
                <a:solidFill>
                  <a:prstClr val="black"/>
                </a:solidFill>
                <a:latin typeface="Arial Narrow" panose="020B0606020202030204" pitchFamily="34" charset="0"/>
                <a:ea typeface="Times New Roman"/>
                <a:cs typeface="Times New Roman"/>
              </a:rPr>
              <a:t>and some vape </a:t>
            </a:r>
            <a:r>
              <a:rPr lang="en-GB" sz="2000" dirty="0">
                <a:solidFill>
                  <a:prstClr val="black"/>
                </a:solidFill>
                <a:latin typeface="Arial Narrow" panose="020B0606020202030204" pitchFamily="34" charset="0"/>
                <a:ea typeface="Times New Roman"/>
                <a:cs typeface="Times New Roman"/>
              </a:rPr>
              <a:t>shops </a:t>
            </a:r>
            <a:r>
              <a:rPr lang="en-GB" sz="2000" dirty="0" smtClean="0">
                <a:solidFill>
                  <a:prstClr val="black"/>
                </a:solidFill>
                <a:latin typeface="Arial Narrow" panose="020B0606020202030204" pitchFamily="34" charset="0"/>
                <a:ea typeface="Times New Roman"/>
                <a:cs typeface="Times New Roman"/>
              </a:rPr>
              <a:t>sold </a:t>
            </a:r>
            <a:r>
              <a:rPr lang="en-GB" sz="2000" dirty="0">
                <a:solidFill>
                  <a:prstClr val="black"/>
                </a:solidFill>
                <a:latin typeface="Arial Narrow" panose="020B0606020202030204" pitchFamily="34" charset="0"/>
                <a:ea typeface="Times New Roman"/>
                <a:cs typeface="Times New Roman"/>
              </a:rPr>
              <a:t>CBD. Relevant issues in the context of </a:t>
            </a:r>
            <a:r>
              <a:rPr lang="en-GB" sz="2000" dirty="0" smtClean="0">
                <a:solidFill>
                  <a:prstClr val="black"/>
                </a:solidFill>
                <a:latin typeface="Arial Narrow" panose="020B0606020202030204" pitchFamily="34" charset="0"/>
                <a:ea typeface="Times New Roman"/>
                <a:cs typeface="Times New Roman"/>
              </a:rPr>
              <a:t>the author’s </a:t>
            </a:r>
            <a:r>
              <a:rPr lang="en-GB" sz="2000" dirty="0">
                <a:solidFill>
                  <a:prstClr val="black"/>
                </a:solidFill>
                <a:latin typeface="Arial Narrow" panose="020B0606020202030204" pitchFamily="34" charset="0"/>
                <a:ea typeface="Times New Roman"/>
                <a:cs typeface="Times New Roman"/>
              </a:rPr>
              <a:t>research on smoking cessation and health inequalities were:</a:t>
            </a:r>
            <a:endParaRPr lang="en-GB" sz="2000" dirty="0">
              <a:solidFill>
                <a:prstClr val="black"/>
              </a:solidFill>
              <a:latin typeface="Arial Narrow" panose="020B0606020202030204" pitchFamily="34" charset="0"/>
              <a:ea typeface="Calibri"/>
              <a:cs typeface="Times New Roman"/>
            </a:endParaRPr>
          </a:p>
          <a:p>
            <a:pPr lvl="0">
              <a:lnSpc>
                <a:spcPct val="107000"/>
              </a:lnSpc>
              <a:spcBef>
                <a:spcPct val="20000"/>
              </a:spcBef>
            </a:pPr>
            <a:r>
              <a:rPr lang="en-GB" sz="2000" dirty="0">
                <a:solidFill>
                  <a:prstClr val="black"/>
                </a:solidFill>
                <a:latin typeface="Arial Narrow" panose="020B0606020202030204" pitchFamily="34" charset="0"/>
                <a:ea typeface="Times New Roman"/>
                <a:cs typeface="Times New Roman"/>
              </a:rPr>
              <a:t> </a:t>
            </a:r>
            <a:endParaRPr lang="en-GB" sz="2000" dirty="0">
              <a:solidFill>
                <a:prstClr val="black"/>
              </a:solidFill>
              <a:latin typeface="Arial Narrow" panose="020B0606020202030204" pitchFamily="34" charset="0"/>
              <a:ea typeface="Calibri"/>
              <a:cs typeface="Times New Roman"/>
            </a:endParaRPr>
          </a:p>
          <a:p>
            <a:pPr marL="1819062" lvl="1" indent="-342900">
              <a:lnSpc>
                <a:spcPct val="107000"/>
              </a:lnSpc>
              <a:spcBef>
                <a:spcPct val="20000"/>
              </a:spcBef>
              <a:buFont typeface="Symbol"/>
              <a:buChar char=""/>
            </a:pPr>
            <a:r>
              <a:rPr lang="en-GB" sz="2000" dirty="0">
                <a:solidFill>
                  <a:prstClr val="black"/>
                </a:solidFill>
                <a:latin typeface="Arial Narrow" panose="020B0606020202030204" pitchFamily="34" charset="0"/>
                <a:ea typeface="Times New Roman"/>
                <a:cs typeface="Times New Roman"/>
              </a:rPr>
              <a:t>combusted cannabis use: recreational or medicinal</a:t>
            </a:r>
            <a:endParaRPr lang="en-GB" sz="2000" dirty="0">
              <a:solidFill>
                <a:prstClr val="black"/>
              </a:solidFill>
              <a:latin typeface="Arial Narrow" panose="020B0606020202030204" pitchFamily="34" charset="0"/>
              <a:ea typeface="Calibri"/>
              <a:cs typeface="Times New Roman"/>
            </a:endParaRPr>
          </a:p>
          <a:p>
            <a:pPr marL="1819062" lvl="1" indent="-342900">
              <a:lnSpc>
                <a:spcPct val="107000"/>
              </a:lnSpc>
              <a:spcBef>
                <a:spcPct val="20000"/>
              </a:spcBef>
              <a:buFont typeface="Symbol"/>
              <a:buChar char=""/>
            </a:pPr>
            <a:r>
              <a:rPr lang="en-GB" sz="2000" dirty="0">
                <a:solidFill>
                  <a:prstClr val="black"/>
                </a:solidFill>
                <a:latin typeface="Arial Narrow" panose="020B0606020202030204" pitchFamily="34" charset="0"/>
                <a:ea typeface="Times New Roman"/>
                <a:cs typeface="Times New Roman"/>
              </a:rPr>
              <a:t>cannabis use as a barrier to tobacco smoking cessation</a:t>
            </a:r>
            <a:endParaRPr lang="en-GB" sz="2000" dirty="0">
              <a:solidFill>
                <a:prstClr val="black"/>
              </a:solidFill>
              <a:latin typeface="Arial Narrow" panose="020B0606020202030204" pitchFamily="34" charset="0"/>
              <a:ea typeface="Calibri"/>
              <a:cs typeface="Times New Roman"/>
            </a:endParaRPr>
          </a:p>
          <a:p>
            <a:pPr marL="1819062" lvl="1" indent="-342900">
              <a:lnSpc>
                <a:spcPct val="107000"/>
              </a:lnSpc>
              <a:spcBef>
                <a:spcPct val="20000"/>
              </a:spcBef>
              <a:buFont typeface="Symbol"/>
              <a:buChar char=""/>
            </a:pPr>
            <a:r>
              <a:rPr lang="en-GB" sz="2000" dirty="0">
                <a:solidFill>
                  <a:prstClr val="black"/>
                </a:solidFill>
                <a:latin typeface="Arial Narrow" panose="020B0606020202030204" pitchFamily="34" charset="0"/>
                <a:ea typeface="Calibri"/>
                <a:cs typeface="Calibri"/>
              </a:rPr>
              <a:t>tobacco and cannabis co-users switching to CBD </a:t>
            </a:r>
            <a:endParaRPr lang="en-GB" sz="2000" dirty="0">
              <a:solidFill>
                <a:prstClr val="black"/>
              </a:solidFill>
              <a:latin typeface="Arial Narrow" panose="020B0606020202030204" pitchFamily="34" charset="0"/>
              <a:ea typeface="Calibri"/>
              <a:cs typeface="Times New Roman"/>
            </a:endParaRPr>
          </a:p>
          <a:p>
            <a:pPr marL="1819062" lvl="1" indent="-342900">
              <a:lnSpc>
                <a:spcPct val="107000"/>
              </a:lnSpc>
              <a:spcBef>
                <a:spcPct val="20000"/>
              </a:spcBef>
              <a:buFont typeface="Symbol"/>
              <a:buChar char=""/>
            </a:pPr>
            <a:r>
              <a:rPr lang="en-GB" sz="2000" dirty="0">
                <a:solidFill>
                  <a:prstClr val="black"/>
                </a:solidFill>
                <a:latin typeface="Arial Narrow" panose="020B0606020202030204" pitchFamily="34" charset="0"/>
                <a:ea typeface="Times New Roman"/>
                <a:cs typeface="Times New Roman"/>
              </a:rPr>
              <a:t>e-cigarettes and vaporisers as a harm-reducing alternative to combusted cannabis  </a:t>
            </a:r>
            <a:endParaRPr lang="en-GB" sz="2000" dirty="0" smtClean="0">
              <a:solidFill>
                <a:prstClr val="black"/>
              </a:solidFill>
              <a:latin typeface="Arial Narrow" panose="020B0606020202030204" pitchFamily="34" charset="0"/>
              <a:ea typeface="Times New Roman"/>
              <a:cs typeface="Times New Roman"/>
            </a:endParaRPr>
          </a:p>
          <a:p>
            <a:pPr marL="342900" lvl="0" indent="-342900">
              <a:lnSpc>
                <a:spcPct val="107000"/>
              </a:lnSpc>
              <a:spcBef>
                <a:spcPct val="20000"/>
              </a:spcBef>
              <a:buFont typeface="Symbol"/>
              <a:buChar char=""/>
            </a:pPr>
            <a:endParaRPr lang="en-GB" sz="2000" dirty="0">
              <a:solidFill>
                <a:prstClr val="black"/>
              </a:solidFill>
              <a:latin typeface="Arial Narrow" panose="020B0606020202030204" pitchFamily="34" charset="0"/>
              <a:ea typeface="Calibri"/>
              <a:cs typeface="Times New Roman"/>
            </a:endParaRPr>
          </a:p>
          <a:p>
            <a:pPr>
              <a:lnSpc>
                <a:spcPct val="107000"/>
              </a:lnSpc>
            </a:pPr>
            <a:r>
              <a:rPr lang="en-GB" sz="2400" dirty="0" smtClean="0">
                <a:solidFill>
                  <a:srgbClr val="00B0F0"/>
                </a:solidFill>
                <a:latin typeface="Arial Narrow" panose="020B0606020202030204" pitchFamily="34" charset="0"/>
                <a:ea typeface="Calibri"/>
                <a:cs typeface="Calibri"/>
              </a:rPr>
              <a:t>METHODS</a:t>
            </a:r>
            <a:endParaRPr lang="en-GB" sz="2400" dirty="0" smtClean="0">
              <a:solidFill>
                <a:srgbClr val="00B0F0"/>
              </a:solidFill>
              <a:latin typeface="Arial Narrow" panose="020B0606020202030204" pitchFamily="34" charset="0"/>
              <a:ea typeface="Calibri"/>
              <a:cs typeface="Times New Roman"/>
            </a:endParaRPr>
          </a:p>
          <a:p>
            <a:pPr>
              <a:lnSpc>
                <a:spcPct val="107000"/>
              </a:lnSpc>
            </a:pPr>
            <a:endParaRPr lang="en-GB" sz="2000" dirty="0" smtClean="0">
              <a:solidFill>
                <a:schemeClr val="tx1"/>
              </a:solidFill>
              <a:latin typeface="Arial Narrow" panose="020B0606020202030204" pitchFamily="34" charset="0"/>
              <a:ea typeface="Times New Roman"/>
              <a:cs typeface="Times New Roman"/>
            </a:endParaRPr>
          </a:p>
          <a:p>
            <a:pPr>
              <a:lnSpc>
                <a:spcPct val="107000"/>
              </a:lnSpc>
            </a:pPr>
            <a:r>
              <a:rPr lang="en-GB" sz="2000" dirty="0" smtClean="0">
                <a:solidFill>
                  <a:schemeClr val="tx1"/>
                </a:solidFill>
                <a:latin typeface="Arial Narrow" panose="020B0606020202030204" pitchFamily="34" charset="0"/>
                <a:ea typeface="Times New Roman"/>
                <a:cs typeface="Times New Roman"/>
              </a:rPr>
              <a:t>The research took place over 18 months in two deprived areas in the North of England with high tobacco and cannabis prevalence. Tobacco smokers or former smokers were recruited from community venues and described the history and context of their tobacco, cannabis and CBD use. Vape shop staff provided contextual data about the evolution of the local market.</a:t>
            </a:r>
          </a:p>
          <a:p>
            <a:pPr>
              <a:lnSpc>
                <a:spcPct val="107000"/>
              </a:lnSpc>
            </a:pPr>
            <a:endParaRPr lang="en-GB" sz="2000" dirty="0" smtClean="0">
              <a:latin typeface="Arial Narrow" panose="020B0606020202030204" pitchFamily="34" charset="0"/>
              <a:ea typeface="Times New Roman"/>
              <a:cs typeface="Times New Roman"/>
            </a:endParaRPr>
          </a:p>
          <a:p>
            <a:pPr>
              <a:lnSpc>
                <a:spcPct val="107000"/>
              </a:lnSpc>
            </a:pPr>
            <a:r>
              <a:rPr lang="en-GB" sz="2000" dirty="0" smtClean="0">
                <a:solidFill>
                  <a:schemeClr val="tx1"/>
                </a:solidFill>
                <a:latin typeface="Arial Narrow" panose="020B0606020202030204" pitchFamily="34" charset="0"/>
                <a:ea typeface="Times New Roman"/>
                <a:cs typeface="Times New Roman"/>
              </a:rPr>
              <a:t>The data used in this presentation relate to 15 participants who used cannabis or CBD a</a:t>
            </a:r>
            <a:r>
              <a:rPr lang="en-GB" sz="2000" dirty="0" smtClean="0">
                <a:solidFill>
                  <a:schemeClr val="tx1"/>
                </a:solidFill>
                <a:latin typeface="Arial Narrow" panose="020B0606020202030204" pitchFamily="34" charset="0"/>
                <a:ea typeface="Calibri"/>
                <a:cs typeface="Calibri"/>
              </a:rPr>
              <a:t>nd 15 vape shop staff. The approach taken was naturalistic enquiry, whereby participants’ experiences and actions are explored in a wider societal and cultural context. This involved multiple visits to field sites and interactions with participants in addition to audio-recorded interviews. Data relating to cannabis and CBD arose in the course of conversations and interviews about smoking </a:t>
            </a:r>
            <a:r>
              <a:rPr lang="en-GB" sz="2000" smtClean="0">
                <a:solidFill>
                  <a:schemeClr val="tx1"/>
                </a:solidFill>
                <a:latin typeface="Arial Narrow" panose="020B0606020202030204" pitchFamily="34" charset="0"/>
                <a:ea typeface="Calibri"/>
                <a:cs typeface="Calibri"/>
              </a:rPr>
              <a:t>and vaping.</a:t>
            </a:r>
            <a:endParaRPr lang="en-GB" sz="2000" dirty="0" smtClean="0">
              <a:solidFill>
                <a:schemeClr val="tx1"/>
              </a:solidFill>
              <a:latin typeface="Arial Narrow" panose="020B0606020202030204" pitchFamily="34" charset="0"/>
              <a:ea typeface="Calibri"/>
              <a:cs typeface="Times New Roman"/>
            </a:endParaRPr>
          </a:p>
          <a:p>
            <a:pPr lvl="0">
              <a:lnSpc>
                <a:spcPct val="107000"/>
              </a:lnSpc>
              <a:spcBef>
                <a:spcPct val="20000"/>
              </a:spcBef>
            </a:pPr>
            <a:endParaRPr lang="en-GB" sz="2000" dirty="0">
              <a:solidFill>
                <a:prstClr val="black"/>
              </a:solidFill>
              <a:latin typeface="Arial Narrow" panose="020B0606020202030204" pitchFamily="34" charset="0"/>
              <a:ea typeface="Calibri"/>
              <a:cs typeface="Times New Roman"/>
            </a:endParaRPr>
          </a:p>
          <a:p>
            <a:pPr lvl="0">
              <a:lnSpc>
                <a:spcPct val="107000"/>
              </a:lnSpc>
            </a:pPr>
            <a:endParaRPr lang="en-GB" sz="2000" dirty="0">
              <a:latin typeface="Arial Narrow" panose="020B0606020202030204" pitchFamily="34" charset="0"/>
              <a:ea typeface="Calibri"/>
              <a:cs typeface="Times New Roman"/>
            </a:endParaRPr>
          </a:p>
        </p:txBody>
      </p:sp>
      <p:sp>
        <p:nvSpPr>
          <p:cNvPr id="10" name="TextBox 9"/>
          <p:cNvSpPr txBox="1"/>
          <p:nvPr/>
        </p:nvSpPr>
        <p:spPr>
          <a:xfrm>
            <a:off x="7324770" y="20677893"/>
            <a:ext cx="6392966" cy="7301486"/>
          </a:xfrm>
          <a:prstGeom prst="rect">
            <a:avLst/>
          </a:prstGeom>
          <a:noFill/>
        </p:spPr>
        <p:txBody>
          <a:bodyPr wrap="square" rtlCol="0">
            <a:spAutoFit/>
          </a:bodyPr>
          <a:lstStyle/>
          <a:p>
            <a:pPr lvl="0">
              <a:lnSpc>
                <a:spcPts val="1800"/>
              </a:lnSpc>
              <a:spcBef>
                <a:spcPct val="20000"/>
              </a:spcBef>
              <a:spcAft>
                <a:spcPts val="1200"/>
              </a:spcAft>
            </a:pPr>
            <a:r>
              <a:rPr lang="en-GB" sz="1400" dirty="0">
                <a:solidFill>
                  <a:srgbClr val="00B0F0"/>
                </a:solidFill>
                <a:latin typeface="Arial Narrow" panose="020B0606020202030204" pitchFamily="34" charset="0"/>
                <a:ea typeface="Calibri"/>
                <a:cs typeface="Calibri"/>
              </a:rPr>
              <a:t>REFERENCES</a:t>
            </a:r>
            <a:endParaRPr lang="en-GB" sz="1400" dirty="0">
              <a:solidFill>
                <a:srgbClr val="00B0F0"/>
              </a:solidFill>
              <a:latin typeface="Arial Narrow" panose="020B0606020202030204" pitchFamily="34" charset="0"/>
              <a:ea typeface="Calibri"/>
              <a:cs typeface="Times New Roman"/>
            </a:endParaRPr>
          </a:p>
          <a:p>
            <a:pPr marL="457200" indent="-457200">
              <a:spcBef>
                <a:spcPct val="20000"/>
              </a:spcBef>
            </a:pPr>
            <a:r>
              <a:rPr lang="en-US" sz="1400" dirty="0">
                <a:solidFill>
                  <a:prstClr val="black"/>
                </a:solidFill>
                <a:latin typeface="Arial Narrow" panose="020B0606020202030204" pitchFamily="34" charset="0"/>
                <a:ea typeface="Calibri"/>
                <a:cs typeface="Times New Roman"/>
              </a:rPr>
              <a:t>1. LEGLEYE, S., PIONTEK, D., PAMPEL, F., GOFFETTE, C., KHLAT, M. &amp; KRAUS, L. 2014. Is there a cannabis epidemic model? Evidence from France, Germany and USA. </a:t>
            </a:r>
            <a:r>
              <a:rPr lang="en-US" sz="1400" i="1" dirty="0">
                <a:solidFill>
                  <a:prstClr val="black"/>
                </a:solidFill>
                <a:latin typeface="Arial Narrow" panose="020B0606020202030204" pitchFamily="34" charset="0"/>
                <a:ea typeface="Calibri"/>
                <a:cs typeface="Times New Roman"/>
              </a:rPr>
              <a:t>International Journal of Drug Policy,</a:t>
            </a:r>
            <a:r>
              <a:rPr lang="en-US" sz="1400" dirty="0">
                <a:solidFill>
                  <a:prstClr val="black"/>
                </a:solidFill>
                <a:latin typeface="Arial Narrow" panose="020B0606020202030204" pitchFamily="34" charset="0"/>
                <a:ea typeface="Calibri"/>
                <a:cs typeface="Times New Roman"/>
              </a:rPr>
              <a:t> 25</a:t>
            </a:r>
            <a:r>
              <a:rPr lang="en-US" sz="1400" b="1" dirty="0">
                <a:solidFill>
                  <a:prstClr val="black"/>
                </a:solidFill>
                <a:latin typeface="Arial Narrow" panose="020B0606020202030204" pitchFamily="34" charset="0"/>
                <a:ea typeface="Calibri"/>
                <a:cs typeface="Times New Roman"/>
              </a:rPr>
              <a:t>,</a:t>
            </a:r>
            <a:r>
              <a:rPr lang="en-US" sz="1400" dirty="0">
                <a:solidFill>
                  <a:prstClr val="black"/>
                </a:solidFill>
                <a:latin typeface="Arial Narrow" panose="020B0606020202030204" pitchFamily="34" charset="0"/>
                <a:ea typeface="Calibri"/>
                <a:cs typeface="Times New Roman"/>
              </a:rPr>
              <a:t> 1103-1112.</a:t>
            </a:r>
            <a:endParaRPr lang="en-GB" sz="1400" dirty="0">
              <a:solidFill>
                <a:prstClr val="black"/>
              </a:solidFill>
              <a:latin typeface="Arial Narrow" panose="020B0606020202030204" pitchFamily="34" charset="0"/>
              <a:ea typeface="Calibri"/>
              <a:cs typeface="Times New Roman"/>
            </a:endParaRPr>
          </a:p>
          <a:p>
            <a:pPr marL="457200" indent="-457200">
              <a:spcBef>
                <a:spcPct val="20000"/>
              </a:spcBef>
            </a:pPr>
            <a:r>
              <a:rPr lang="en-US" sz="1400" dirty="0">
                <a:solidFill>
                  <a:prstClr val="black"/>
                </a:solidFill>
                <a:latin typeface="Arial Narrow" panose="020B0606020202030204" pitchFamily="34" charset="0"/>
                <a:ea typeface="Calibri"/>
                <a:cs typeface="Times New Roman"/>
              </a:rPr>
              <a:t>2. DINITTO, D. M. &amp; CHOI, N. G. 2010. Marijuana use among older adults in the U.S.A.: user characteristics, patterns of use, and implications for intervention. </a:t>
            </a:r>
            <a:r>
              <a:rPr lang="en-US" sz="1400" i="1" dirty="0">
                <a:solidFill>
                  <a:prstClr val="black"/>
                </a:solidFill>
                <a:latin typeface="Arial Narrow" panose="020B0606020202030204" pitchFamily="34" charset="0"/>
                <a:ea typeface="Calibri"/>
                <a:cs typeface="Times New Roman"/>
              </a:rPr>
              <a:t>International </a:t>
            </a:r>
            <a:r>
              <a:rPr lang="en-US" sz="1400" i="1" dirty="0" err="1">
                <a:solidFill>
                  <a:prstClr val="black"/>
                </a:solidFill>
                <a:latin typeface="Arial Narrow" panose="020B0606020202030204" pitchFamily="34" charset="0"/>
                <a:ea typeface="Calibri"/>
                <a:cs typeface="Times New Roman"/>
              </a:rPr>
              <a:t>Psychogeriatrics</a:t>
            </a:r>
            <a:r>
              <a:rPr lang="en-US" sz="1400" i="1" dirty="0">
                <a:solidFill>
                  <a:prstClr val="black"/>
                </a:solidFill>
                <a:latin typeface="Arial Narrow" panose="020B0606020202030204" pitchFamily="34" charset="0"/>
                <a:ea typeface="Calibri"/>
                <a:cs typeface="Times New Roman"/>
              </a:rPr>
              <a:t>,</a:t>
            </a:r>
            <a:r>
              <a:rPr lang="en-US" sz="1400" dirty="0">
                <a:solidFill>
                  <a:prstClr val="black"/>
                </a:solidFill>
                <a:latin typeface="Arial Narrow" panose="020B0606020202030204" pitchFamily="34" charset="0"/>
                <a:ea typeface="Calibri"/>
                <a:cs typeface="Times New Roman"/>
              </a:rPr>
              <a:t> 23</a:t>
            </a:r>
            <a:r>
              <a:rPr lang="en-US" sz="1400" b="1" dirty="0">
                <a:solidFill>
                  <a:prstClr val="black"/>
                </a:solidFill>
                <a:latin typeface="Arial Narrow" panose="020B0606020202030204" pitchFamily="34" charset="0"/>
                <a:ea typeface="Calibri"/>
                <a:cs typeface="Times New Roman"/>
              </a:rPr>
              <a:t>,</a:t>
            </a:r>
            <a:r>
              <a:rPr lang="en-US" sz="1400" dirty="0">
                <a:solidFill>
                  <a:prstClr val="black"/>
                </a:solidFill>
                <a:latin typeface="Arial Narrow" panose="020B0606020202030204" pitchFamily="34" charset="0"/>
                <a:ea typeface="Calibri"/>
                <a:cs typeface="Times New Roman"/>
              </a:rPr>
              <a:t> 732-741.</a:t>
            </a:r>
            <a:endParaRPr lang="en-GB" sz="1400" dirty="0">
              <a:solidFill>
                <a:prstClr val="black"/>
              </a:solidFill>
              <a:latin typeface="Arial Narrow" panose="020B0606020202030204" pitchFamily="34" charset="0"/>
              <a:ea typeface="Calibri"/>
              <a:cs typeface="Times New Roman"/>
            </a:endParaRPr>
          </a:p>
          <a:p>
            <a:pPr marL="457200" indent="-457200">
              <a:spcBef>
                <a:spcPct val="20000"/>
              </a:spcBef>
            </a:pPr>
            <a:r>
              <a:rPr lang="en-US" sz="1400" dirty="0">
                <a:solidFill>
                  <a:prstClr val="black"/>
                </a:solidFill>
                <a:latin typeface="Arial Narrow" panose="020B0606020202030204" pitchFamily="34" charset="0"/>
                <a:ea typeface="Calibri"/>
                <a:cs typeface="Times New Roman"/>
              </a:rPr>
              <a:t>3. HAMILTON, I., MONAGHAN, M. &amp; LLOYD, C. 2018. Rising numbers of older and female cannabis users seeking treatment in England and Wales. </a:t>
            </a:r>
            <a:r>
              <a:rPr lang="en-US" sz="1400" i="1" dirty="0">
                <a:solidFill>
                  <a:prstClr val="black"/>
                </a:solidFill>
                <a:latin typeface="Arial Narrow" panose="020B0606020202030204" pitchFamily="34" charset="0"/>
                <a:ea typeface="Calibri"/>
                <a:cs typeface="Times New Roman"/>
              </a:rPr>
              <a:t>Drugs: Education, Prevention and Policy</a:t>
            </a:r>
            <a:r>
              <a:rPr lang="en-US" sz="1400" b="1" dirty="0">
                <a:solidFill>
                  <a:prstClr val="black"/>
                </a:solidFill>
                <a:latin typeface="Arial Narrow" panose="020B0606020202030204" pitchFamily="34" charset="0"/>
                <a:ea typeface="Calibri"/>
                <a:cs typeface="Times New Roman"/>
              </a:rPr>
              <a:t>,</a:t>
            </a:r>
            <a:r>
              <a:rPr lang="en-US" sz="1400" dirty="0">
                <a:solidFill>
                  <a:prstClr val="black"/>
                </a:solidFill>
                <a:latin typeface="Arial Narrow" panose="020B0606020202030204" pitchFamily="34" charset="0"/>
                <a:ea typeface="Calibri"/>
                <a:cs typeface="Times New Roman"/>
              </a:rPr>
              <a:t> 1-3.</a:t>
            </a:r>
            <a:endParaRPr lang="en-GB" sz="1400" dirty="0">
              <a:solidFill>
                <a:prstClr val="black"/>
              </a:solidFill>
              <a:latin typeface="Arial Narrow" panose="020B0606020202030204" pitchFamily="34" charset="0"/>
              <a:ea typeface="Calibri"/>
              <a:cs typeface="Times New Roman"/>
            </a:endParaRPr>
          </a:p>
          <a:p>
            <a:pPr marL="457200" indent="-457200">
              <a:spcBef>
                <a:spcPct val="20000"/>
              </a:spcBef>
            </a:pPr>
            <a:r>
              <a:rPr lang="en-US" sz="1400" dirty="0">
                <a:solidFill>
                  <a:prstClr val="black"/>
                </a:solidFill>
                <a:latin typeface="Arial Narrow" panose="020B0606020202030204" pitchFamily="34" charset="0"/>
                <a:ea typeface="Calibri"/>
                <a:cs typeface="Times New Roman"/>
              </a:rPr>
              <a:t>4. MILLS, J. H. 2012. </a:t>
            </a:r>
            <a:r>
              <a:rPr lang="en-US" sz="1400" i="1" dirty="0">
                <a:solidFill>
                  <a:prstClr val="black"/>
                </a:solidFill>
                <a:latin typeface="Arial Narrow" panose="020B0606020202030204" pitchFamily="34" charset="0"/>
                <a:ea typeface="Calibri"/>
                <a:cs typeface="Times New Roman"/>
              </a:rPr>
              <a:t>Cannabis nation: control and consumption in Britain, 1928-2008, </a:t>
            </a:r>
            <a:r>
              <a:rPr lang="en-US" sz="1400" dirty="0">
                <a:solidFill>
                  <a:prstClr val="black"/>
                </a:solidFill>
                <a:latin typeface="Arial Narrow" panose="020B0606020202030204" pitchFamily="34" charset="0"/>
                <a:ea typeface="Calibri"/>
                <a:cs typeface="Times New Roman"/>
              </a:rPr>
              <a:t>Oxford, Oxford University Press</a:t>
            </a:r>
            <a:r>
              <a:rPr lang="en-US" sz="1400" dirty="0" smtClean="0">
                <a:solidFill>
                  <a:prstClr val="black"/>
                </a:solidFill>
                <a:latin typeface="Arial Narrow" panose="020B0606020202030204" pitchFamily="34" charset="0"/>
                <a:ea typeface="Calibri"/>
                <a:cs typeface="Times New Roman"/>
              </a:rPr>
              <a:t>.</a:t>
            </a:r>
            <a:r>
              <a:rPr lang="en-US" sz="1400" dirty="0">
                <a:solidFill>
                  <a:prstClr val="black"/>
                </a:solidFill>
                <a:latin typeface="Arial Narrow" panose="020B0606020202030204" pitchFamily="34" charset="0"/>
                <a:ea typeface="Calibri"/>
                <a:cs typeface="Times New Roman"/>
              </a:rPr>
              <a:t> </a:t>
            </a:r>
            <a:endParaRPr lang="en-US" sz="1400" dirty="0" smtClean="0">
              <a:solidFill>
                <a:prstClr val="black"/>
              </a:solidFill>
              <a:latin typeface="Arial Narrow" panose="020B0606020202030204" pitchFamily="34" charset="0"/>
              <a:ea typeface="Calibri"/>
              <a:cs typeface="Times New Roman"/>
            </a:endParaRPr>
          </a:p>
          <a:p>
            <a:pPr marL="457200" indent="-457200">
              <a:spcBef>
                <a:spcPct val="20000"/>
              </a:spcBef>
            </a:pPr>
            <a:r>
              <a:rPr lang="en-US" sz="1400" dirty="0" smtClean="0">
                <a:solidFill>
                  <a:prstClr val="black"/>
                </a:solidFill>
                <a:latin typeface="Arial Narrow" panose="020B0606020202030204" pitchFamily="34" charset="0"/>
                <a:ea typeface="Calibri"/>
                <a:cs typeface="Times New Roman"/>
              </a:rPr>
              <a:t>5</a:t>
            </a:r>
            <a:r>
              <a:rPr lang="en-US" sz="1400" dirty="0">
                <a:solidFill>
                  <a:prstClr val="black"/>
                </a:solidFill>
                <a:latin typeface="Arial Narrow" panose="020B0606020202030204" pitchFamily="34" charset="0"/>
                <a:ea typeface="Calibri"/>
                <a:cs typeface="Times New Roman"/>
              </a:rPr>
              <a:t>. HINDOCHA, C., FREEMAN, T. P., FERRIS, J. A., LYNSKEY, M. T. &amp; WINSTOCK, A. R. 2016. No Smoke without Tobacco: A Global Overview of Cannabis and Tobacco Routes of Administration and Their Association with Intention to Quit. </a:t>
            </a:r>
            <a:r>
              <a:rPr lang="en-US" sz="1400" i="1" dirty="0">
                <a:solidFill>
                  <a:prstClr val="black"/>
                </a:solidFill>
                <a:latin typeface="Arial Narrow" panose="020B0606020202030204" pitchFamily="34" charset="0"/>
                <a:ea typeface="Calibri"/>
                <a:cs typeface="Times New Roman"/>
              </a:rPr>
              <a:t>Frontiers in Psychiatry,</a:t>
            </a:r>
            <a:r>
              <a:rPr lang="en-US" sz="1400" dirty="0">
                <a:solidFill>
                  <a:prstClr val="black"/>
                </a:solidFill>
                <a:latin typeface="Arial Narrow" panose="020B0606020202030204" pitchFamily="34" charset="0"/>
                <a:ea typeface="Calibri"/>
                <a:cs typeface="Times New Roman"/>
              </a:rPr>
              <a:t> 7</a:t>
            </a:r>
            <a:r>
              <a:rPr lang="en-US" sz="1400" dirty="0" smtClean="0">
                <a:solidFill>
                  <a:prstClr val="black"/>
                </a:solidFill>
                <a:latin typeface="Arial Narrow" panose="020B0606020202030204" pitchFamily="34" charset="0"/>
                <a:ea typeface="Calibri"/>
                <a:cs typeface="Times New Roman"/>
              </a:rPr>
              <a:t>.</a:t>
            </a:r>
            <a:r>
              <a:rPr lang="en-US" sz="1400" dirty="0">
                <a:solidFill>
                  <a:prstClr val="black"/>
                </a:solidFill>
                <a:latin typeface="Arial Narrow" panose="020B0606020202030204" pitchFamily="34" charset="0"/>
                <a:ea typeface="Calibri"/>
                <a:cs typeface="Times New Roman"/>
              </a:rPr>
              <a:t> </a:t>
            </a:r>
            <a:endParaRPr lang="en-US" sz="1400" dirty="0" smtClean="0">
              <a:solidFill>
                <a:prstClr val="black"/>
              </a:solidFill>
              <a:latin typeface="Arial Narrow" panose="020B0606020202030204" pitchFamily="34" charset="0"/>
              <a:ea typeface="Calibri"/>
              <a:cs typeface="Times New Roman"/>
            </a:endParaRPr>
          </a:p>
          <a:p>
            <a:pPr marL="457200" indent="-457200">
              <a:spcBef>
                <a:spcPct val="20000"/>
              </a:spcBef>
            </a:pPr>
            <a:r>
              <a:rPr lang="en-US" sz="1400" dirty="0" smtClean="0">
                <a:solidFill>
                  <a:prstClr val="black"/>
                </a:solidFill>
                <a:latin typeface="Arial Narrow" panose="020B0606020202030204" pitchFamily="34" charset="0"/>
                <a:ea typeface="Calibri"/>
                <a:cs typeface="Times New Roman"/>
              </a:rPr>
              <a:t>6</a:t>
            </a:r>
            <a:r>
              <a:rPr lang="en-US" sz="1400" dirty="0">
                <a:solidFill>
                  <a:prstClr val="black"/>
                </a:solidFill>
                <a:latin typeface="Arial Narrow" panose="020B0606020202030204" pitchFamily="34" charset="0"/>
                <a:ea typeface="Calibri"/>
                <a:cs typeface="Times New Roman"/>
              </a:rPr>
              <a:t>. AMOS, A., WILTSHIRE, S., BOSTOCK, Y., HAW, S. &amp; MCNEILL, A. 2004. 'You can't go without a fag ... you need it for your hash' - A qualitative exploration of smoking, cannabis and young people. </a:t>
            </a:r>
            <a:r>
              <a:rPr lang="en-US" sz="1400" i="1" dirty="0">
                <a:solidFill>
                  <a:prstClr val="black"/>
                </a:solidFill>
                <a:latin typeface="Arial Narrow" panose="020B0606020202030204" pitchFamily="34" charset="0"/>
                <a:ea typeface="Calibri"/>
                <a:cs typeface="Times New Roman"/>
              </a:rPr>
              <a:t>Addiction,</a:t>
            </a:r>
            <a:r>
              <a:rPr lang="en-US" sz="1400" dirty="0">
                <a:solidFill>
                  <a:prstClr val="black"/>
                </a:solidFill>
                <a:latin typeface="Arial Narrow" panose="020B0606020202030204" pitchFamily="34" charset="0"/>
                <a:ea typeface="Calibri"/>
                <a:cs typeface="Times New Roman"/>
              </a:rPr>
              <a:t> 99</a:t>
            </a:r>
            <a:r>
              <a:rPr lang="en-US" sz="1400" b="1" dirty="0">
                <a:solidFill>
                  <a:prstClr val="black"/>
                </a:solidFill>
                <a:latin typeface="Arial Narrow" panose="020B0606020202030204" pitchFamily="34" charset="0"/>
                <a:ea typeface="Calibri"/>
                <a:cs typeface="Times New Roman"/>
              </a:rPr>
              <a:t>,</a:t>
            </a:r>
            <a:r>
              <a:rPr lang="en-US" sz="1400" dirty="0">
                <a:solidFill>
                  <a:prstClr val="black"/>
                </a:solidFill>
                <a:latin typeface="Arial Narrow" panose="020B0606020202030204" pitchFamily="34" charset="0"/>
                <a:ea typeface="Calibri"/>
                <a:cs typeface="Times New Roman"/>
              </a:rPr>
              <a:t> 77-81.</a:t>
            </a:r>
            <a:endParaRPr lang="en-GB" sz="1400" dirty="0">
              <a:solidFill>
                <a:prstClr val="black"/>
              </a:solidFill>
              <a:latin typeface="Arial Narrow" panose="020B0606020202030204" pitchFamily="34" charset="0"/>
              <a:ea typeface="Calibri"/>
              <a:cs typeface="Times New Roman"/>
            </a:endParaRPr>
          </a:p>
          <a:p>
            <a:pPr marL="457200" lvl="0" indent="-457200">
              <a:spcBef>
                <a:spcPct val="20000"/>
              </a:spcBef>
            </a:pPr>
            <a:r>
              <a:rPr lang="en-US" sz="1400" dirty="0" smtClean="0">
                <a:solidFill>
                  <a:prstClr val="black"/>
                </a:solidFill>
                <a:latin typeface="Arial Narrow" panose="020B0606020202030204" pitchFamily="34" charset="0"/>
                <a:ea typeface="Calibri"/>
                <a:cs typeface="Times New Roman"/>
              </a:rPr>
              <a:t>7. AKRE</a:t>
            </a:r>
            <a:r>
              <a:rPr lang="en-US" sz="1400" dirty="0">
                <a:solidFill>
                  <a:prstClr val="black"/>
                </a:solidFill>
                <a:latin typeface="Arial Narrow" panose="020B0606020202030204" pitchFamily="34" charset="0"/>
                <a:ea typeface="Calibri"/>
                <a:cs typeface="Times New Roman"/>
              </a:rPr>
              <a:t>, C., MICHAUD, P.-A., BERCHTOLD, A. &amp; SURIS, J.-C. 2010. Cannabis and tobacco use: where are the boundaries? A qualitative study on cannabis consumption modes among adolescents. </a:t>
            </a:r>
            <a:r>
              <a:rPr lang="en-US" sz="1400" i="1" dirty="0">
                <a:solidFill>
                  <a:prstClr val="black"/>
                </a:solidFill>
                <a:latin typeface="Arial Narrow" panose="020B0606020202030204" pitchFamily="34" charset="0"/>
                <a:ea typeface="Calibri"/>
                <a:cs typeface="Times New Roman"/>
              </a:rPr>
              <a:t>Health Education Research,</a:t>
            </a:r>
            <a:r>
              <a:rPr lang="en-US" sz="1400" dirty="0">
                <a:solidFill>
                  <a:prstClr val="black"/>
                </a:solidFill>
                <a:latin typeface="Arial Narrow" panose="020B0606020202030204" pitchFamily="34" charset="0"/>
                <a:ea typeface="Calibri"/>
                <a:cs typeface="Times New Roman"/>
              </a:rPr>
              <a:t> 25</a:t>
            </a:r>
            <a:r>
              <a:rPr lang="en-US" sz="1400" b="1" dirty="0">
                <a:solidFill>
                  <a:prstClr val="black"/>
                </a:solidFill>
                <a:latin typeface="Arial Narrow" panose="020B0606020202030204" pitchFamily="34" charset="0"/>
                <a:ea typeface="Calibri"/>
                <a:cs typeface="Times New Roman"/>
              </a:rPr>
              <a:t>,</a:t>
            </a:r>
            <a:r>
              <a:rPr lang="en-US" sz="1400" dirty="0">
                <a:solidFill>
                  <a:prstClr val="black"/>
                </a:solidFill>
                <a:latin typeface="Arial Narrow" panose="020B0606020202030204" pitchFamily="34" charset="0"/>
                <a:ea typeface="Calibri"/>
                <a:cs typeface="Times New Roman"/>
              </a:rPr>
              <a:t> 74-82.</a:t>
            </a:r>
            <a:endParaRPr lang="en-GB" sz="1400" dirty="0">
              <a:solidFill>
                <a:prstClr val="black"/>
              </a:solidFill>
              <a:latin typeface="Arial Narrow" panose="020B0606020202030204" pitchFamily="34" charset="0"/>
              <a:ea typeface="Calibri"/>
              <a:cs typeface="Times New Roman"/>
            </a:endParaRPr>
          </a:p>
          <a:p>
            <a:pPr marL="457200" lvl="0" indent="-457200">
              <a:spcBef>
                <a:spcPct val="20000"/>
              </a:spcBef>
            </a:pPr>
            <a:r>
              <a:rPr lang="en-US" sz="1400" dirty="0" smtClean="0">
                <a:solidFill>
                  <a:prstClr val="black"/>
                </a:solidFill>
                <a:latin typeface="Arial Narrow" panose="020B0606020202030204" pitchFamily="34" charset="0"/>
                <a:ea typeface="Calibri"/>
                <a:cs typeface="Times New Roman"/>
              </a:rPr>
              <a:t>8. HAINES-SAAH</a:t>
            </a:r>
            <a:r>
              <a:rPr lang="en-US" sz="1400" dirty="0">
                <a:solidFill>
                  <a:prstClr val="black"/>
                </a:solidFill>
                <a:latin typeface="Arial Narrow" panose="020B0606020202030204" pitchFamily="34" charset="0"/>
                <a:ea typeface="Calibri"/>
                <a:cs typeface="Times New Roman"/>
              </a:rPr>
              <a:t>, R. J., MOFFAT, B., JENKINS, E. K. &amp; JOHNSON, J. L. 2014. The Influences of Health Beliefs and Identity on Adolescent Marijuana and Tobacco Co-Use. </a:t>
            </a:r>
            <a:r>
              <a:rPr lang="en-US" sz="1400" i="1" dirty="0">
                <a:solidFill>
                  <a:prstClr val="black"/>
                </a:solidFill>
                <a:latin typeface="Arial Narrow" panose="020B0606020202030204" pitchFamily="34" charset="0"/>
                <a:ea typeface="Calibri"/>
                <a:cs typeface="Times New Roman"/>
              </a:rPr>
              <a:t>Qualitative Health Research,</a:t>
            </a:r>
            <a:r>
              <a:rPr lang="en-US" sz="1400" dirty="0">
                <a:solidFill>
                  <a:prstClr val="black"/>
                </a:solidFill>
                <a:latin typeface="Arial Narrow" panose="020B0606020202030204" pitchFamily="34" charset="0"/>
                <a:ea typeface="Calibri"/>
                <a:cs typeface="Times New Roman"/>
              </a:rPr>
              <a:t> 24</a:t>
            </a:r>
            <a:r>
              <a:rPr lang="en-US" sz="1400" b="1" dirty="0">
                <a:solidFill>
                  <a:prstClr val="black"/>
                </a:solidFill>
                <a:latin typeface="Arial Narrow" panose="020B0606020202030204" pitchFamily="34" charset="0"/>
                <a:ea typeface="Calibri"/>
                <a:cs typeface="Times New Roman"/>
              </a:rPr>
              <a:t>,</a:t>
            </a:r>
            <a:r>
              <a:rPr lang="en-US" sz="1400" dirty="0">
                <a:solidFill>
                  <a:prstClr val="black"/>
                </a:solidFill>
                <a:latin typeface="Arial Narrow" panose="020B0606020202030204" pitchFamily="34" charset="0"/>
                <a:ea typeface="Calibri"/>
                <a:cs typeface="Times New Roman"/>
              </a:rPr>
              <a:t> 946-956.</a:t>
            </a:r>
            <a:endParaRPr lang="en-GB" sz="1400" dirty="0">
              <a:solidFill>
                <a:prstClr val="black"/>
              </a:solidFill>
              <a:latin typeface="Arial Narrow" panose="020B0606020202030204" pitchFamily="34" charset="0"/>
              <a:ea typeface="Calibri"/>
              <a:cs typeface="Times New Roman"/>
            </a:endParaRPr>
          </a:p>
          <a:p>
            <a:pPr marL="457200" lvl="0" indent="-457200">
              <a:spcBef>
                <a:spcPct val="20000"/>
              </a:spcBef>
            </a:pPr>
            <a:r>
              <a:rPr lang="en-US" sz="1400" dirty="0" smtClean="0">
                <a:solidFill>
                  <a:prstClr val="black"/>
                </a:solidFill>
                <a:latin typeface="Arial Narrow" panose="020B0606020202030204" pitchFamily="34" charset="0"/>
                <a:ea typeface="Calibri"/>
                <a:cs typeface="Times New Roman"/>
              </a:rPr>
              <a:t>9. HINDOCHA</a:t>
            </a:r>
            <a:r>
              <a:rPr lang="en-US" sz="1400" dirty="0">
                <a:solidFill>
                  <a:prstClr val="black"/>
                </a:solidFill>
                <a:latin typeface="Arial Narrow" panose="020B0606020202030204" pitchFamily="34" charset="0"/>
                <a:ea typeface="Calibri"/>
                <a:cs typeface="Times New Roman"/>
              </a:rPr>
              <a:t>, C., FREEMAN, T. P., WINSTOCK, A. R. &amp; LYNSKEY, M. T. 2015. Vaping cannabis (marijuana) has the potential to reduce tobacco smoking in cannabis users. </a:t>
            </a:r>
            <a:r>
              <a:rPr lang="en-US" sz="1400" i="1" dirty="0">
                <a:solidFill>
                  <a:prstClr val="black"/>
                </a:solidFill>
                <a:latin typeface="Arial Narrow" panose="020B0606020202030204" pitchFamily="34" charset="0"/>
                <a:ea typeface="Calibri"/>
                <a:cs typeface="Times New Roman"/>
              </a:rPr>
              <a:t>Addiction</a:t>
            </a:r>
            <a:r>
              <a:rPr lang="en-US" sz="1400" b="1" dirty="0">
                <a:solidFill>
                  <a:prstClr val="black"/>
                </a:solidFill>
                <a:latin typeface="Arial Narrow" panose="020B0606020202030204" pitchFamily="34" charset="0"/>
                <a:ea typeface="Calibri"/>
                <a:cs typeface="Times New Roman"/>
              </a:rPr>
              <a:t>,</a:t>
            </a:r>
            <a:r>
              <a:rPr lang="en-US" sz="1400" dirty="0">
                <a:solidFill>
                  <a:prstClr val="black"/>
                </a:solidFill>
                <a:latin typeface="Arial Narrow" panose="020B0606020202030204" pitchFamily="34" charset="0"/>
                <a:ea typeface="Calibri"/>
                <a:cs typeface="Times New Roman"/>
              </a:rPr>
              <a:t> n/a-n/a.</a:t>
            </a:r>
            <a:endParaRPr lang="en-GB" sz="1400" dirty="0">
              <a:solidFill>
                <a:prstClr val="black"/>
              </a:solidFill>
              <a:latin typeface="Arial Narrow" panose="020B0606020202030204" pitchFamily="34" charset="0"/>
              <a:ea typeface="Calibri"/>
              <a:cs typeface="Times New Roman"/>
            </a:endParaRPr>
          </a:p>
          <a:p>
            <a:pPr marL="457200" indent="-457200">
              <a:spcBef>
                <a:spcPct val="20000"/>
              </a:spcBef>
              <a:spcAft>
                <a:spcPts val="800"/>
              </a:spcAft>
            </a:pPr>
            <a:r>
              <a:rPr lang="en-US" sz="1400" dirty="0" smtClean="0">
                <a:solidFill>
                  <a:prstClr val="black"/>
                </a:solidFill>
                <a:latin typeface="Arial Narrow" panose="020B0606020202030204" pitchFamily="34" charset="0"/>
                <a:ea typeface="Calibri"/>
                <a:cs typeface="Times New Roman"/>
              </a:rPr>
              <a:t>10. THIEL</a:t>
            </a:r>
            <a:r>
              <a:rPr lang="en-US" sz="1400" dirty="0">
                <a:solidFill>
                  <a:prstClr val="black"/>
                </a:solidFill>
                <a:latin typeface="Arial Narrow" panose="020B0606020202030204" pitchFamily="34" charset="0"/>
                <a:ea typeface="Calibri"/>
                <a:cs typeface="Times New Roman"/>
              </a:rPr>
              <a:t>, D. 2013. </a:t>
            </a:r>
            <a:r>
              <a:rPr lang="en-US" sz="1400" i="1" dirty="0">
                <a:solidFill>
                  <a:prstClr val="black"/>
                </a:solidFill>
                <a:latin typeface="Arial Narrow" panose="020B0606020202030204" pitchFamily="34" charset="0"/>
                <a:ea typeface="Calibri"/>
                <a:cs typeface="Times New Roman"/>
              </a:rPr>
              <a:t>Builders: Class, gender and ethnicity in the construction industry, </a:t>
            </a:r>
            <a:r>
              <a:rPr lang="en-US" sz="1400" dirty="0" smtClean="0">
                <a:solidFill>
                  <a:prstClr val="black"/>
                </a:solidFill>
                <a:latin typeface="Arial Narrow" panose="020B0606020202030204" pitchFamily="34" charset="0"/>
                <a:ea typeface="Calibri"/>
                <a:cs typeface="Times New Roman"/>
              </a:rPr>
              <a:t>Chapter 4, London </a:t>
            </a:r>
            <a:r>
              <a:rPr lang="en-US" sz="1400" dirty="0">
                <a:solidFill>
                  <a:prstClr val="black"/>
                </a:solidFill>
                <a:latin typeface="Arial Narrow" panose="020B0606020202030204" pitchFamily="34" charset="0"/>
                <a:ea typeface="Calibri"/>
                <a:cs typeface="Times New Roman"/>
              </a:rPr>
              <a:t>&amp; New York, Routledge</a:t>
            </a:r>
            <a:r>
              <a:rPr lang="en-US" sz="1400" dirty="0" smtClean="0">
                <a:solidFill>
                  <a:prstClr val="black"/>
                </a:solidFill>
                <a:latin typeface="Arial Narrow" panose="020B0606020202030204" pitchFamily="34" charset="0"/>
                <a:ea typeface="Calibri"/>
                <a:cs typeface="Times New Roman"/>
              </a:rPr>
              <a:t>.</a:t>
            </a:r>
            <a:endParaRPr lang="en-GB" sz="1400" dirty="0">
              <a:solidFill>
                <a:prstClr val="black"/>
              </a:solidFill>
              <a:latin typeface="Arial Narrow" panose="020B0606020202030204" pitchFamily="34" charset="0"/>
              <a:ea typeface="Calibri"/>
              <a:cs typeface="Times New Roman"/>
            </a:endParaRPr>
          </a:p>
          <a:p>
            <a:pPr marL="457200" lvl="0" indent="-457200">
              <a:spcBef>
                <a:spcPct val="20000"/>
              </a:spcBef>
              <a:spcAft>
                <a:spcPts val="800"/>
              </a:spcAft>
            </a:pPr>
            <a:endParaRPr lang="en-GB" sz="1400" dirty="0">
              <a:solidFill>
                <a:prstClr val="black"/>
              </a:solidFill>
              <a:latin typeface="Arial Narrow" panose="020B0606020202030204" pitchFamily="34" charset="0"/>
              <a:ea typeface="Calibri"/>
              <a:cs typeface="Times New Roman"/>
            </a:endParaRPr>
          </a:p>
        </p:txBody>
      </p:sp>
    </p:spTree>
    <p:extLst>
      <p:ext uri="{BB962C8B-B14F-4D97-AF65-F5344CB8AC3E}">
        <p14:creationId xmlns:p14="http://schemas.microsoft.com/office/powerpoint/2010/main" val="12107378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312</TotalTime>
  <Words>627</Words>
  <Application>Microsoft Office PowerPoint</Application>
  <PresentationFormat>Custom</PresentationFormat>
  <Paragraphs>58</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Arial Narrow</vt:lpstr>
      <vt:lpstr>Calibri</vt:lpstr>
      <vt:lpstr>Symbol</vt:lpstr>
      <vt:lpstr>Times New Roman</vt:lpstr>
      <vt:lpstr>Office Theme</vt:lpstr>
      <vt:lpstr>Patterns of regular tobacco and cannabis co-use  amongst low-SES users and the arrival of CBD  on the retail market    Dr Frances Thirlway, University of York, Sociology Department</vt:lpstr>
    </vt:vector>
  </TitlesOfParts>
  <Company>Durham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Patterns of regular tobacco and cannabis co-use amongst low-SES users and the arrival of CBD on the retail market</dc:title>
  <dc:creator>Thirlway</dc:creator>
  <cp:lastModifiedBy>Frances Thirlway</cp:lastModifiedBy>
  <cp:revision>24</cp:revision>
  <cp:lastPrinted>2018-11-06T10:43:17Z</cp:lastPrinted>
  <dcterms:created xsi:type="dcterms:W3CDTF">2018-11-02T12:44:28Z</dcterms:created>
  <dcterms:modified xsi:type="dcterms:W3CDTF">2019-03-11T11:30:17Z</dcterms:modified>
</cp:coreProperties>
</file>