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91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eyne\Dropbox\Scanlan%20Lab\Data\MazG%20Mutant%20physiology\MazG%20activity%20assays\Sabine%20protein\kinetics%20calculation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eyne\Dropbox\Scanlan%20Lab\Data\MazG%20Mutant%20physiology\MazG%20activity%20assays\Corrigan%20MazG%20n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16626211197287"/>
          <c:y val="0.10821298322392414"/>
          <c:w val="0.82677860004341563"/>
          <c:h val="0.685521628018294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Sheet1!$C$39</c:f>
              <c:strCache>
                <c:ptCount val="1"/>
                <c:pt idx="0">
                  <c:v>MazG (WH7803)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Sheet1!$D$41:$D$48</c:f>
                <c:numCache>
                  <c:formatCode>General</c:formatCode>
                  <c:ptCount val="8"/>
                  <c:pt idx="0">
                    <c:v>2.5861510231523679E-2</c:v>
                  </c:pt>
                  <c:pt idx="1">
                    <c:v>2.5331805704109089E-2</c:v>
                  </c:pt>
                  <c:pt idx="2">
                    <c:v>3.2642882197136E-2</c:v>
                  </c:pt>
                  <c:pt idx="3">
                    <c:v>2.3866110949062803E-2</c:v>
                  </c:pt>
                  <c:pt idx="4">
                    <c:v>3.6458925899478113E-2</c:v>
                  </c:pt>
                  <c:pt idx="5">
                    <c:v>1.5604748538136561E-2</c:v>
                  </c:pt>
                  <c:pt idx="6">
                    <c:v>1.4093265040717451E-2</c:v>
                  </c:pt>
                  <c:pt idx="7">
                    <c:v>1.6292236587328399E-2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1587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Sheet1!$B$41:$B$51</c:f>
              <c:strCache>
                <c:ptCount val="11"/>
                <c:pt idx="0">
                  <c:v>dATP</c:v>
                </c:pt>
                <c:pt idx="1">
                  <c:v>dCTP</c:v>
                </c:pt>
                <c:pt idx="2">
                  <c:v>dTTP</c:v>
                </c:pt>
                <c:pt idx="3">
                  <c:v>dGTP</c:v>
                </c:pt>
                <c:pt idx="4">
                  <c:v>ATP</c:v>
                </c:pt>
                <c:pt idx="5">
                  <c:v>CTP</c:v>
                </c:pt>
                <c:pt idx="6">
                  <c:v>GTP</c:v>
                </c:pt>
                <c:pt idx="7">
                  <c:v>UTP</c:v>
                </c:pt>
                <c:pt idx="8">
                  <c:v>dUTP</c:v>
                </c:pt>
                <c:pt idx="9">
                  <c:v>2-hydroxy d-ATP</c:v>
                </c:pt>
                <c:pt idx="10">
                  <c:v>8-oxo-dGTP</c:v>
                </c:pt>
              </c:strCache>
            </c:strRef>
          </c:cat>
          <c:val>
            <c:numRef>
              <c:f>Sheet1!$C$41:$C$48</c:f>
              <c:numCache>
                <c:formatCode>General</c:formatCode>
                <c:ptCount val="8"/>
                <c:pt idx="0">
                  <c:v>0.17461176596844938</c:v>
                </c:pt>
                <c:pt idx="1">
                  <c:v>0.37058739170666621</c:v>
                </c:pt>
                <c:pt idx="2">
                  <c:v>0.63828665810327623</c:v>
                </c:pt>
                <c:pt idx="3">
                  <c:v>6.2520633327611028E-2</c:v>
                </c:pt>
                <c:pt idx="4">
                  <c:v>0.24819140878532342</c:v>
                </c:pt>
                <c:pt idx="5">
                  <c:v>0.19079328529532935</c:v>
                </c:pt>
                <c:pt idx="6">
                  <c:v>6.8481200086867144E-2</c:v>
                </c:pt>
                <c:pt idx="7">
                  <c:v>0.29332965887514001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CEF-417E-96AC-62A85B5E32C0}"/>
            </c:ext>
          </c:extLst>
        </c:ser>
        <c:ser>
          <c:idx val="1"/>
          <c:order val="1"/>
          <c:tx>
            <c:strRef>
              <c:f>Sheet1!$E$39</c:f>
              <c:strCache>
                <c:ptCount val="1"/>
                <c:pt idx="0">
                  <c:v>MazG (S-PM2)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Sheet1!$F$41:$F$51</c:f>
                <c:numCache>
                  <c:formatCode>General</c:formatCode>
                  <c:ptCount val="11"/>
                  <c:pt idx="0">
                    <c:v>1.7104891432464974E-2</c:v>
                  </c:pt>
                  <c:pt idx="1">
                    <c:v>3.9140300374981923E-2</c:v>
                  </c:pt>
                  <c:pt idx="2">
                    <c:v>3.0378000753957111E-2</c:v>
                  </c:pt>
                  <c:pt idx="3">
                    <c:v>0</c:v>
                  </c:pt>
                  <c:pt idx="4">
                    <c:v>1.8337722245576654E-2</c:v>
                  </c:pt>
                  <c:pt idx="5">
                    <c:v>1.8071514288650208E-2</c:v>
                  </c:pt>
                  <c:pt idx="6">
                    <c:v>1.5912625970551937E-2</c:v>
                  </c:pt>
                  <c:pt idx="7">
                    <c:v>2.4228547728043587E-2</c:v>
                  </c:pt>
                  <c:pt idx="8">
                    <c:v>2.4011083654904224E-2</c:v>
                  </c:pt>
                  <c:pt idx="9">
                    <c:v>1.283731046661768E-3</c:v>
                  </c:pt>
                  <c:pt idx="10">
                    <c:v>0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1587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Sheet1!$B$41:$B$51</c:f>
              <c:strCache>
                <c:ptCount val="11"/>
                <c:pt idx="0">
                  <c:v>dATP</c:v>
                </c:pt>
                <c:pt idx="1">
                  <c:v>dCTP</c:v>
                </c:pt>
                <c:pt idx="2">
                  <c:v>dTTP</c:v>
                </c:pt>
                <c:pt idx="3">
                  <c:v>dGTP</c:v>
                </c:pt>
                <c:pt idx="4">
                  <c:v>ATP</c:v>
                </c:pt>
                <c:pt idx="5">
                  <c:v>CTP</c:v>
                </c:pt>
                <c:pt idx="6">
                  <c:v>GTP</c:v>
                </c:pt>
                <c:pt idx="7">
                  <c:v>UTP</c:v>
                </c:pt>
                <c:pt idx="8">
                  <c:v>dUTP</c:v>
                </c:pt>
                <c:pt idx="9">
                  <c:v>2-hydroxy d-ATP</c:v>
                </c:pt>
                <c:pt idx="10">
                  <c:v>8-oxo-dGTP</c:v>
                </c:pt>
              </c:strCache>
            </c:strRef>
          </c:cat>
          <c:val>
            <c:numRef>
              <c:f>Sheet1!$E$41:$E$51</c:f>
              <c:numCache>
                <c:formatCode>General</c:formatCode>
                <c:ptCount val="11"/>
                <c:pt idx="0">
                  <c:v>0.15728139991704637</c:v>
                </c:pt>
                <c:pt idx="1">
                  <c:v>0.86095050423464548</c:v>
                </c:pt>
                <c:pt idx="2">
                  <c:v>0.5520218585927239</c:v>
                </c:pt>
                <c:pt idx="3">
                  <c:v>1</c:v>
                </c:pt>
                <c:pt idx="4">
                  <c:v>0.22154890672445665</c:v>
                </c:pt>
                <c:pt idx="5">
                  <c:v>0.24349035609753364</c:v>
                </c:pt>
                <c:pt idx="6">
                  <c:v>2.9140402177412674E-2</c:v>
                </c:pt>
                <c:pt idx="7">
                  <c:v>0.32160366987452854</c:v>
                </c:pt>
                <c:pt idx="8">
                  <c:v>0.41037763359163548</c:v>
                </c:pt>
                <c:pt idx="9">
                  <c:v>0.16011323070478434</c:v>
                </c:pt>
                <c:pt idx="1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CEF-417E-96AC-62A85B5E32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825792"/>
        <c:axId val="81823832"/>
      </c:barChart>
      <c:catAx>
        <c:axId val="818257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1823832"/>
        <c:crosses val="autoZero"/>
        <c:auto val="1"/>
        <c:lblAlgn val="ctr"/>
        <c:lblOffset val="100"/>
        <c:noMultiLvlLbl val="0"/>
      </c:catAx>
      <c:valAx>
        <c:axId val="81823832"/>
        <c:scaling>
          <c:orientation val="minMax"/>
          <c:max val="1.1000000000000001"/>
          <c:min val="0"/>
        </c:scaling>
        <c:delete val="1"/>
        <c:axPos val="l"/>
        <c:numFmt formatCode="0%" sourceLinked="0"/>
        <c:majorTickMark val="none"/>
        <c:minorTickMark val="none"/>
        <c:tickLblPos val="nextTo"/>
        <c:crossAx val="81825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22003499562554"/>
          <c:y val="2.5428331875182269E-2"/>
          <c:w val="0.83000218722659669"/>
          <c:h val="0.792244823563721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'\Users\mb1rmc\Desktop\Sheffield\Collaborations\DAvid Scanlan - MazG\[MazG data.xlsx]n=2&amp;3'!$W$21</c:f>
              <c:strCache>
                <c:ptCount val="1"/>
                <c:pt idx="0">
                  <c:v>GTP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'\Users\mb1rmc\Desktop\Sheffield\Collaborations\DAvid Scanlan - MazG\[MazG data.xlsx]n=2&amp;3'!$AB$22:$AB$25</c:f>
                <c:numCache>
                  <c:formatCode>General</c:formatCode>
                  <c:ptCount val="4"/>
                  <c:pt idx="0">
                    <c:v>1.1381359151387025E-2</c:v>
                  </c:pt>
                  <c:pt idx="1">
                    <c:v>2.3440512809556516E-2</c:v>
                  </c:pt>
                  <c:pt idx="2">
                    <c:v>8.2493006479425843E-3</c:v>
                  </c:pt>
                  <c:pt idx="3">
                    <c:v>1.0862602809738752E-2</c:v>
                  </c:pt>
                </c:numCache>
              </c:numRef>
            </c:plus>
            <c:minus>
              <c:numRef>
                <c:f>'\Users\mb1rmc\Desktop\Sheffield\Collaborations\DAvid Scanlan - MazG\[MazG data.xlsx]n=2&amp;3'!$AB$22:$AB$25</c:f>
                <c:numCache>
                  <c:formatCode>General</c:formatCode>
                  <c:ptCount val="4"/>
                  <c:pt idx="0">
                    <c:v>1.1381359151387025E-2</c:v>
                  </c:pt>
                  <c:pt idx="1">
                    <c:v>2.3440512809556516E-2</c:v>
                  </c:pt>
                  <c:pt idx="2">
                    <c:v>8.2493006479425843E-3</c:v>
                  </c:pt>
                  <c:pt idx="3">
                    <c:v>1.0862602809738752E-2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'\Users\mb1rmc\Desktop\Sheffield\Collaborations\DAvid Scanlan - MazG\[MazG data.xlsx]n=2&amp;3'!$V$22:$V$25</c:f>
              <c:strCache>
                <c:ptCount val="4"/>
                <c:pt idx="0">
                  <c:v>MBP</c:v>
                </c:pt>
                <c:pt idx="1">
                  <c:v>RsgA</c:v>
                </c:pt>
                <c:pt idx="2">
                  <c:v>MazG(B)</c:v>
                </c:pt>
                <c:pt idx="3">
                  <c:v>MazG(V)</c:v>
                </c:pt>
              </c:strCache>
            </c:strRef>
          </c:cat>
          <c:val>
            <c:numRef>
              <c:f>'\Users\mb1rmc\Desktop\Sheffield\Collaborations\DAvid Scanlan - MazG\[MazG data.xlsx]n=2&amp;3'!$W$22:$W$25</c:f>
              <c:numCache>
                <c:formatCode>General</c:formatCode>
                <c:ptCount val="4"/>
                <c:pt idx="0">
                  <c:v>2.7019031641369626E-2</c:v>
                </c:pt>
                <c:pt idx="1">
                  <c:v>0.19399560066098134</c:v>
                </c:pt>
                <c:pt idx="2">
                  <c:v>5.8978616672211583E-2</c:v>
                </c:pt>
                <c:pt idx="3">
                  <c:v>5.6713580718215161E-2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9C7-4379-AF65-99A3A753BC80}"/>
            </c:ext>
          </c:extLst>
        </c:ser>
        <c:ser>
          <c:idx val="1"/>
          <c:order val="1"/>
          <c:tx>
            <c:strRef>
              <c:f>'\Users\mb1rmc\Desktop\Sheffield\Collaborations\DAvid Scanlan - MazG\[MazG data.xlsx]n=2&amp;3'!$X$21</c:f>
              <c:strCache>
                <c:ptCount val="1"/>
                <c:pt idx="0">
                  <c:v>ppGpp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'\Users\mb1rmc\Desktop\Sheffield\Collaborations\DAvid Scanlan - MazG\[MazG data.xlsx]n=2&amp;3'!$AC$22:$AC$25</c:f>
                <c:numCache>
                  <c:formatCode>General</c:formatCode>
                  <c:ptCount val="4"/>
                  <c:pt idx="0">
                    <c:v>1.2064623819191243E-2</c:v>
                  </c:pt>
                  <c:pt idx="1">
                    <c:v>0.11034479612954841</c:v>
                  </c:pt>
                  <c:pt idx="2">
                    <c:v>2.8870917028032794E-2</c:v>
                  </c:pt>
                  <c:pt idx="3">
                    <c:v>2.4676828194168145E-2</c:v>
                  </c:pt>
                </c:numCache>
              </c:numRef>
            </c:plus>
            <c:minus>
              <c:numRef>
                <c:f>'\Users\mb1rmc\Desktop\Sheffield\Collaborations\DAvid Scanlan - MazG\[MazG data.xlsx]n=2&amp;3'!$AC$22:$AC$25</c:f>
                <c:numCache>
                  <c:formatCode>General</c:formatCode>
                  <c:ptCount val="4"/>
                  <c:pt idx="0">
                    <c:v>1.2064623819191243E-2</c:v>
                  </c:pt>
                  <c:pt idx="1">
                    <c:v>0.11034479612954841</c:v>
                  </c:pt>
                  <c:pt idx="2">
                    <c:v>2.8870917028032794E-2</c:v>
                  </c:pt>
                  <c:pt idx="3">
                    <c:v>2.4676828194168145E-2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'\Users\mb1rmc\Desktop\Sheffield\Collaborations\DAvid Scanlan - MazG\[MazG data.xlsx]n=2&amp;3'!$V$22:$V$25</c:f>
              <c:strCache>
                <c:ptCount val="4"/>
                <c:pt idx="0">
                  <c:v>MBP</c:v>
                </c:pt>
                <c:pt idx="1">
                  <c:v>RsgA</c:v>
                </c:pt>
                <c:pt idx="2">
                  <c:v>MazG(B)</c:v>
                </c:pt>
                <c:pt idx="3">
                  <c:v>MazG(V)</c:v>
                </c:pt>
              </c:strCache>
            </c:strRef>
          </c:cat>
          <c:val>
            <c:numRef>
              <c:f>'\Users\mb1rmc\Desktop\Sheffield\Collaborations\DAvid Scanlan - MazG\[MazG data.xlsx]n=2&amp;3'!$X$22:$X$25</c:f>
              <c:numCache>
                <c:formatCode>General</c:formatCode>
                <c:ptCount val="4"/>
                <c:pt idx="0">
                  <c:v>1.2080247225449503E-2</c:v>
                </c:pt>
                <c:pt idx="1">
                  <c:v>0.36219824094778397</c:v>
                </c:pt>
                <c:pt idx="2">
                  <c:v>5.0365945344790775E-2</c:v>
                </c:pt>
                <c:pt idx="3">
                  <c:v>4.3626697384213854E-2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9C7-4379-AF65-99A3A753BC80}"/>
            </c:ext>
          </c:extLst>
        </c:ser>
        <c:ser>
          <c:idx val="2"/>
          <c:order val="2"/>
          <c:tx>
            <c:strRef>
              <c:f>'\Users\mb1rmc\Desktop\Sheffield\Collaborations\DAvid Scanlan - MazG\[MazG data.xlsx]n=2&amp;3'!$Y$21</c:f>
              <c:strCache>
                <c:ptCount val="1"/>
                <c:pt idx="0">
                  <c:v>pppGpp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'\Users\mb1rmc\Desktop\Sheffield\Collaborations\DAvid Scanlan - MazG\[MazG data.xlsx]n=2&amp;3'!$AD$22:$AD$25</c:f>
                <c:numCache>
                  <c:formatCode>General</c:formatCode>
                  <c:ptCount val="4"/>
                  <c:pt idx="0">
                    <c:v>2.6624421085302365E-2</c:v>
                  </c:pt>
                  <c:pt idx="1">
                    <c:v>4.6047617827343228E-2</c:v>
                  </c:pt>
                  <c:pt idx="2">
                    <c:v>2.7227085458652187E-2</c:v>
                  </c:pt>
                  <c:pt idx="3">
                    <c:v>3.9843912300359746E-2</c:v>
                  </c:pt>
                </c:numCache>
              </c:numRef>
            </c:plus>
            <c:minus>
              <c:numRef>
                <c:f>'\Users\mb1rmc\Desktop\Sheffield\Collaborations\DAvid Scanlan - MazG\[MazG data.xlsx]n=2&amp;3'!$AD$22:$AD$25</c:f>
                <c:numCache>
                  <c:formatCode>General</c:formatCode>
                  <c:ptCount val="4"/>
                  <c:pt idx="0">
                    <c:v>2.6624421085302365E-2</c:v>
                  </c:pt>
                  <c:pt idx="1">
                    <c:v>4.6047617827343228E-2</c:v>
                  </c:pt>
                  <c:pt idx="2">
                    <c:v>2.7227085458652187E-2</c:v>
                  </c:pt>
                  <c:pt idx="3">
                    <c:v>3.9843912300359746E-2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'\Users\mb1rmc\Desktop\Sheffield\Collaborations\DAvid Scanlan - MazG\[MazG data.xlsx]n=2&amp;3'!$V$22:$V$25</c:f>
              <c:strCache>
                <c:ptCount val="4"/>
                <c:pt idx="0">
                  <c:v>MBP</c:v>
                </c:pt>
                <c:pt idx="1">
                  <c:v>RsgA</c:v>
                </c:pt>
                <c:pt idx="2">
                  <c:v>MazG(B)</c:v>
                </c:pt>
                <c:pt idx="3">
                  <c:v>MazG(V)</c:v>
                </c:pt>
              </c:strCache>
            </c:strRef>
          </c:cat>
          <c:val>
            <c:numRef>
              <c:f>'\Users\mb1rmc\Desktop\Sheffield\Collaborations\DAvid Scanlan - MazG\[MazG data.xlsx]n=2&amp;3'!$Y$22:$Y$25</c:f>
              <c:numCache>
                <c:formatCode>General</c:formatCode>
                <c:ptCount val="4"/>
                <c:pt idx="0">
                  <c:v>2.5481826451247844E-2</c:v>
                </c:pt>
                <c:pt idx="1">
                  <c:v>9.3005864219836254E-2</c:v>
                </c:pt>
                <c:pt idx="2">
                  <c:v>5.3832760358815977E-2</c:v>
                </c:pt>
                <c:pt idx="3">
                  <c:v>4.4967403367067123E-2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9C7-4379-AF65-99A3A753BC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7355600"/>
        <c:axId val="197355992"/>
      </c:barChart>
      <c:catAx>
        <c:axId val="1973556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7355992"/>
        <c:crossesAt val="0"/>
        <c:auto val="1"/>
        <c:lblAlgn val="ctr"/>
        <c:lblOffset val="100"/>
        <c:noMultiLvlLbl val="0"/>
      </c:catAx>
      <c:valAx>
        <c:axId val="1973559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97355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0.15081</cdr:x>
      <cdr:y>0.10839</cdr:y>
    </cdr:from>
    <cdr:to>
      <cdr:x>0.15173</cdr:x>
      <cdr:y>0.79393</cdr:y>
    </cdr:to>
    <cdr:cxnSp macro="">
      <cdr:nvCxnSpPr>
        <cdr:cNvPr id="3" name="Straight Connector 2"/>
        <cdr:cNvCxnSpPr/>
      </cdr:nvCxnSpPr>
      <cdr:spPr>
        <a:xfrm xmlns:a="http://schemas.openxmlformats.org/drawingml/2006/main" flipH="1">
          <a:off x="1237743" y="545116"/>
          <a:ext cx="7550" cy="3447718"/>
        </a:xfrm>
        <a:prstGeom xmlns:a="http://schemas.openxmlformats.org/drawingml/2006/main" prst="line">
          <a:avLst/>
        </a:prstGeom>
        <a:ln xmlns:a="http://schemas.openxmlformats.org/drawingml/2006/main" w="9525">
          <a:solidFill>
            <a:schemeClr val="bg2">
              <a:lumMod val="9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2EE6-AF34-4620-9472-20FC7355A286}" type="datetimeFigureOut">
              <a:rPr lang="en-GB" smtClean="0"/>
              <a:t>07/01/2019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4B2F-F269-4594-B96B-BDEE06C377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037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2EE6-AF34-4620-9472-20FC7355A286}" type="datetimeFigureOut">
              <a:rPr lang="en-GB" smtClean="0"/>
              <a:t>07/01/2019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4B2F-F269-4594-B96B-BDEE06C377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35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2EE6-AF34-4620-9472-20FC7355A286}" type="datetimeFigureOut">
              <a:rPr lang="en-GB" smtClean="0"/>
              <a:t>07/01/2019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4B2F-F269-4594-B96B-BDEE06C377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948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2EE6-AF34-4620-9472-20FC7355A286}" type="datetimeFigureOut">
              <a:rPr lang="en-GB" smtClean="0"/>
              <a:t>07/01/2019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4B2F-F269-4594-B96B-BDEE06C377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597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2EE6-AF34-4620-9472-20FC7355A286}" type="datetimeFigureOut">
              <a:rPr lang="en-GB" smtClean="0"/>
              <a:t>07/01/2019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4B2F-F269-4594-B96B-BDEE06C377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648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2EE6-AF34-4620-9472-20FC7355A286}" type="datetimeFigureOut">
              <a:rPr lang="en-GB" smtClean="0"/>
              <a:t>07/01/2019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4B2F-F269-4594-B96B-BDEE06C377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637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2EE6-AF34-4620-9472-20FC7355A286}" type="datetimeFigureOut">
              <a:rPr lang="en-GB" smtClean="0"/>
              <a:t>07/01/2019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4B2F-F269-4594-B96B-BDEE06C377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542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2EE6-AF34-4620-9472-20FC7355A286}" type="datetimeFigureOut">
              <a:rPr lang="en-GB" smtClean="0"/>
              <a:t>07/01/2019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4B2F-F269-4594-B96B-BDEE06C377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43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2EE6-AF34-4620-9472-20FC7355A286}" type="datetimeFigureOut">
              <a:rPr lang="en-GB" smtClean="0"/>
              <a:t>07/01/2019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4B2F-F269-4594-B96B-BDEE06C377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242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2EE6-AF34-4620-9472-20FC7355A286}" type="datetimeFigureOut">
              <a:rPr lang="en-GB" smtClean="0"/>
              <a:t>07/01/2019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4B2F-F269-4594-B96B-BDEE06C377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284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2EE6-AF34-4620-9472-20FC7355A286}" type="datetimeFigureOut">
              <a:rPr lang="en-GB" smtClean="0"/>
              <a:t>07/01/2019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4B2F-F269-4594-B96B-BDEE06C377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93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F2EE6-AF34-4620-9472-20FC7355A286}" type="datetimeFigureOut">
              <a:rPr lang="en-GB" smtClean="0"/>
              <a:t>07/01/2019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F4B2F-F269-4594-B96B-BDEE06C377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918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77817" y="122633"/>
            <a:ext cx="5322883" cy="720687"/>
            <a:chOff x="277817" y="1128473"/>
            <a:chExt cx="5322883" cy="72068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38524" t="27102" r="23353" b="67902"/>
            <a:stretch/>
          </p:blipFill>
          <p:spPr>
            <a:xfrm>
              <a:off x="277817" y="1501140"/>
              <a:ext cx="3966523" cy="34802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93057" y="1128473"/>
              <a:ext cx="530764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dirty="0"/>
                <a:t>Family: IPR011379; Domain: IPR004518 </a:t>
              </a:r>
              <a:r>
                <a:rPr lang="en-GB" sz="1050" dirty="0" err="1"/>
                <a:t>Cyanophage</a:t>
              </a:r>
              <a:r>
                <a:rPr lang="en-GB" sz="1050" dirty="0"/>
                <a:t> S-PM2 </a:t>
              </a:r>
              <a:r>
                <a:rPr lang="en-GB" sz="1050" dirty="0" err="1"/>
                <a:t>MazG</a:t>
              </a:r>
              <a:r>
                <a:rPr lang="en-GB" sz="1050" dirty="0"/>
                <a:t> (S-PM2p139)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636968" y="1322256"/>
              <a:ext cx="55175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/>
                <a:t>50-118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47337" y="1918403"/>
            <a:ext cx="8203243" cy="725737"/>
            <a:chOff x="247337" y="2726123"/>
            <a:chExt cx="8203243" cy="72573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38583" t="45867" r="23373" b="48533"/>
            <a:stretch/>
          </p:blipFill>
          <p:spPr>
            <a:xfrm>
              <a:off x="247337" y="3061359"/>
              <a:ext cx="8203243" cy="390501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93057" y="2726123"/>
              <a:ext cx="680346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dirty="0"/>
                <a:t>Family: IPR011511; Domain: IPR004518 </a:t>
              </a:r>
              <a:r>
                <a:rPr lang="en-GB" sz="1050" i="1" dirty="0" err="1"/>
                <a:t>Synechococcus</a:t>
              </a:r>
              <a:r>
                <a:rPr lang="en-GB" sz="1050" dirty="0"/>
                <a:t> sp. WH7803 ‘large’ </a:t>
              </a:r>
              <a:r>
                <a:rPr lang="en-GB" sz="1050" dirty="0" err="1"/>
                <a:t>MazG</a:t>
              </a:r>
              <a:r>
                <a:rPr lang="en-GB" sz="1050" dirty="0"/>
                <a:t> (Syn_WH7803_02449; WP_011934334)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27337" y="2918187"/>
              <a:ext cx="55175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/>
                <a:t>37-110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31891" y="2918187"/>
              <a:ext cx="61747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/>
                <a:t>187-237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59024" y="1055806"/>
            <a:ext cx="6837500" cy="686018"/>
            <a:chOff x="259024" y="2236906"/>
            <a:chExt cx="6837500" cy="68601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/>
            <a:srcRect l="38500" t="42668" r="23167" b="52399"/>
            <a:stretch/>
          </p:blipFill>
          <p:spPr>
            <a:xfrm>
              <a:off x="285437" y="2595083"/>
              <a:ext cx="3227383" cy="32784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59024" y="2236906"/>
              <a:ext cx="68375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dirty="0"/>
                <a:t>Family: IPR011379; Domain: IPR004518 </a:t>
              </a:r>
              <a:r>
                <a:rPr lang="en-GB" sz="1050" i="1" dirty="0" err="1"/>
                <a:t>Synechococcus</a:t>
              </a:r>
              <a:r>
                <a:rPr lang="en-GB" sz="1050" dirty="0"/>
                <a:t> sp. WH7803 ‘small’ </a:t>
              </a:r>
              <a:r>
                <a:rPr lang="en-GB" sz="1050" dirty="0" err="1"/>
                <a:t>MazG</a:t>
              </a:r>
              <a:r>
                <a:rPr lang="en-GB" sz="1050" dirty="0"/>
                <a:t> (Syn_WH7803_01219; WP_011933126)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844488" y="2427462"/>
              <a:ext cx="4860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/>
                <a:t>28-98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77816" y="2828295"/>
            <a:ext cx="7822243" cy="706422"/>
            <a:chOff x="277816" y="4565655"/>
            <a:chExt cx="7822243" cy="70642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/>
            <a:srcRect l="38584" t="42934" r="23249" b="52266"/>
            <a:stretch/>
          </p:blipFill>
          <p:spPr>
            <a:xfrm>
              <a:off x="277816" y="4997757"/>
              <a:ext cx="7822243" cy="27432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93057" y="4565655"/>
              <a:ext cx="530764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dirty="0"/>
                <a:t>Family: IPR011511; Domain: IPR004518 </a:t>
              </a:r>
              <a:r>
                <a:rPr lang="en-GB" sz="1050" i="1" dirty="0"/>
                <a:t>E</a:t>
              </a:r>
              <a:r>
                <a:rPr lang="en-GB" sz="1050" dirty="0"/>
                <a:t>. </a:t>
              </a:r>
              <a:r>
                <a:rPr lang="en-GB" sz="1050" i="1" dirty="0"/>
                <a:t>coli</a:t>
              </a:r>
              <a:r>
                <a:rPr lang="en-GB" sz="1050" dirty="0"/>
                <a:t> K12 </a:t>
              </a:r>
              <a:r>
                <a:rPr lang="en-GB" sz="1050" dirty="0" err="1"/>
                <a:t>MazG</a:t>
              </a:r>
              <a:r>
                <a:rPr lang="en-GB" sz="1050" dirty="0"/>
                <a:t> (AAC75823.1)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61168" y="4778603"/>
              <a:ext cx="61747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/>
                <a:t>169-227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33170" y="4785554"/>
              <a:ext cx="55175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/>
                <a:t>27-100</a:t>
              </a: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/>
          <a:srcRect l="20584" t="44666" r="40582" b="10667"/>
          <a:stretch/>
        </p:blipFill>
        <p:spPr>
          <a:xfrm>
            <a:off x="360371" y="3753871"/>
            <a:ext cx="3940294" cy="283261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450580" y="6447985"/>
            <a:ext cx="514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Fig. 2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49413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50884" y="764722"/>
            <a:ext cx="2423825" cy="2803071"/>
            <a:chOff x="1375343" y="764722"/>
            <a:chExt cx="2423825" cy="280307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21751" t="29405" r="62773" b="34524"/>
            <a:stretch/>
          </p:blipFill>
          <p:spPr>
            <a:xfrm>
              <a:off x="1910443" y="816428"/>
              <a:ext cx="1888725" cy="275136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375343" y="2122714"/>
              <a:ext cx="54213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/>
                <a:t>46 </a:t>
              </a:r>
              <a:r>
                <a:rPr lang="en-GB" sz="1000" dirty="0" err="1"/>
                <a:t>kDa</a:t>
              </a:r>
              <a:endParaRPr lang="en-GB" sz="10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75343" y="2544531"/>
              <a:ext cx="54213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/>
                <a:t>32 </a:t>
              </a:r>
              <a:r>
                <a:rPr lang="en-GB" sz="1000" dirty="0" err="1"/>
                <a:t>kDa</a:t>
              </a:r>
              <a:endParaRPr lang="en-GB" sz="10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75343" y="2882668"/>
              <a:ext cx="54213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/>
                <a:t>25 </a:t>
              </a:r>
              <a:r>
                <a:rPr lang="en-GB" sz="1000" dirty="0" err="1"/>
                <a:t>kDa</a:t>
              </a:r>
              <a:endParaRPr lang="en-GB" sz="1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75343" y="3102432"/>
              <a:ext cx="54213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/>
                <a:t>22 </a:t>
              </a:r>
              <a:r>
                <a:rPr lang="en-GB" sz="1000" dirty="0" err="1"/>
                <a:t>kDa</a:t>
              </a:r>
              <a:endParaRPr lang="en-GB" sz="1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75343" y="3277964"/>
              <a:ext cx="54213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/>
                <a:t>17 </a:t>
              </a:r>
              <a:r>
                <a:rPr lang="en-GB" sz="1000" dirty="0" err="1"/>
                <a:t>kDa</a:t>
              </a:r>
              <a:endParaRPr lang="en-GB" sz="1000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843766" y="2266950"/>
              <a:ext cx="6667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843766" y="2665260"/>
              <a:ext cx="6667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843766" y="3020067"/>
              <a:ext cx="6667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843766" y="3230946"/>
              <a:ext cx="6667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843766" y="3412569"/>
              <a:ext cx="6667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951266" y="767444"/>
              <a:ext cx="23916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b="1" dirty="0" smtClean="0"/>
                <a:t>L</a:t>
              </a:r>
              <a:endParaRPr lang="en-GB" sz="10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91447" y="764722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b="1" dirty="0"/>
                <a:t>1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688777" y="764722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b="1" dirty="0"/>
                <a:t>2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86105" y="764722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b="1" dirty="0"/>
                <a:t>3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75271" y="764722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b="1" dirty="0"/>
                <a:t>4</a:t>
              </a:r>
            </a:p>
          </p:txBody>
        </p:sp>
      </p:grpSp>
      <p:pic>
        <p:nvPicPr>
          <p:cNvPr id="19" name="Picture 18"/>
          <p:cNvPicPr/>
          <p:nvPr/>
        </p:nvPicPr>
        <p:blipFill>
          <a:blip r:embed="rId3"/>
          <a:stretch>
            <a:fillRect/>
          </a:stretch>
        </p:blipFill>
        <p:spPr>
          <a:xfrm>
            <a:off x="3900874" y="816428"/>
            <a:ext cx="4568656" cy="274762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59576" y="5185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71960" y="5185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6686" y="142407"/>
            <a:ext cx="514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Fig. 3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632429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379141" y="791737"/>
            <a:ext cx="8341241" cy="5277578"/>
            <a:chOff x="379141" y="791737"/>
            <a:chExt cx="8341241" cy="5277578"/>
          </a:xfrm>
        </p:grpSpPr>
        <p:graphicFrame>
          <p:nvGraphicFramePr>
            <p:cNvPr id="29" name="Chart 28">
              <a:extLst>
                <a:ext uri="{FF2B5EF4-FFF2-40B4-BE49-F238E27FC236}">
                  <a16:creationId xmlns:a16="http://schemas.microsoft.com/office/drawing/2014/main" xmlns="" id="{00000000-0008-0000-0000-00000200000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697697482"/>
                </p:ext>
              </p:extLst>
            </p:nvPr>
          </p:nvGraphicFramePr>
          <p:xfrm>
            <a:off x="379141" y="791737"/>
            <a:ext cx="8207298" cy="5029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TextBox 2"/>
            <p:cNvSpPr txBox="1"/>
            <p:nvPr/>
          </p:nvSpPr>
          <p:spPr>
            <a:xfrm>
              <a:off x="1372837" y="4638176"/>
              <a:ext cx="25359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dirty="0" smtClean="0"/>
                <a:t>0</a:t>
              </a:r>
              <a:endParaRPr lang="en-GB" sz="105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234979" y="1514616"/>
              <a:ext cx="39145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dirty="0" smtClean="0"/>
                <a:t>100</a:t>
              </a:r>
              <a:endParaRPr lang="en-GB" sz="105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03909" y="4015477"/>
              <a:ext cx="32252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dirty="0" smtClean="0"/>
                <a:t>20</a:t>
              </a:r>
              <a:endParaRPr lang="en-GB" sz="105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03909" y="3407772"/>
              <a:ext cx="32252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dirty="0" smtClean="0"/>
                <a:t>40</a:t>
              </a:r>
              <a:endParaRPr lang="en-GB" sz="105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03909" y="2770688"/>
              <a:ext cx="32252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dirty="0" smtClean="0"/>
                <a:t>60</a:t>
              </a:r>
              <a:endParaRPr lang="en-GB" sz="105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03909" y="2141412"/>
              <a:ext cx="32252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dirty="0" smtClean="0"/>
                <a:t>80</a:t>
              </a:r>
              <a:endParaRPr lang="en-GB" sz="1050" dirty="0"/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-210537" y="3011929"/>
              <a:ext cx="27599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% V</a:t>
              </a:r>
              <a:r>
                <a:rPr lang="en-GB" sz="1200" baseline="-25000" dirty="0" smtClean="0"/>
                <a:t>max</a:t>
              </a:r>
              <a:r>
                <a:rPr lang="en-GB" sz="1200" dirty="0" smtClean="0"/>
                <a:t> activity of S-PM2 </a:t>
              </a:r>
              <a:r>
                <a:rPr lang="en-GB" sz="1200" dirty="0" err="1" smtClean="0"/>
                <a:t>MazG</a:t>
              </a:r>
              <a:r>
                <a:rPr lang="en-GB" sz="1200" dirty="0" smtClean="0"/>
                <a:t> with </a:t>
              </a:r>
              <a:r>
                <a:rPr lang="en-GB" sz="1200" dirty="0" err="1" smtClean="0"/>
                <a:t>dGTP</a:t>
              </a:r>
              <a:endParaRPr lang="en-GB" sz="1200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566472" y="2900502"/>
              <a:ext cx="5996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68971" y="1643827"/>
              <a:ext cx="5996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558977" y="3515004"/>
              <a:ext cx="5996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561475" y="4152180"/>
              <a:ext cx="5996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568971" y="2265919"/>
              <a:ext cx="5996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571469" y="4779269"/>
              <a:ext cx="5996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1671409" y="4811854"/>
              <a:ext cx="46839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dirty="0" err="1" smtClean="0"/>
                <a:t>dATP</a:t>
              </a:r>
              <a:endParaRPr lang="en-GB" sz="105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335982" y="4811854"/>
              <a:ext cx="46198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dirty="0" err="1" smtClean="0"/>
                <a:t>dCTP</a:t>
              </a:r>
              <a:endParaRPr lang="en-GB" sz="105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915155" y="4811854"/>
              <a:ext cx="45557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dirty="0" err="1" smtClean="0"/>
                <a:t>dTTP</a:t>
              </a:r>
              <a:endParaRPr lang="en-GB" sz="105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39310" y="4811854"/>
              <a:ext cx="47481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dirty="0" err="1" smtClean="0"/>
                <a:t>dGTP</a:t>
              </a:r>
              <a:endParaRPr lang="en-GB" sz="105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186004" y="4811854"/>
              <a:ext cx="39786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dirty="0" smtClean="0"/>
                <a:t>ATP</a:t>
              </a:r>
              <a:endParaRPr lang="en-GB" sz="105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808497" y="4811854"/>
              <a:ext cx="39145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dirty="0" smtClean="0"/>
                <a:t>CTP</a:t>
              </a:r>
              <a:endParaRPr lang="en-GB" sz="105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33933" y="4811854"/>
              <a:ext cx="40427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dirty="0" smtClean="0"/>
                <a:t>GTP</a:t>
              </a:r>
              <a:endParaRPr lang="en-GB" sz="105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792327" y="5639721"/>
              <a:ext cx="108773" cy="112426"/>
            </a:xfrm>
            <a:prstGeom prst="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792327" y="5893639"/>
              <a:ext cx="108773" cy="11242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483729" y="5189437"/>
              <a:ext cx="773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Substrate</a:t>
              </a:r>
              <a:endParaRPr lang="en-GB" sz="12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987388" y="5552945"/>
              <a:ext cx="170912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i="1" dirty="0" err="1" smtClean="0"/>
                <a:t>Synechococcus</a:t>
              </a:r>
              <a:r>
                <a:rPr lang="en-GB" sz="1050" dirty="0" smtClean="0"/>
                <a:t> sp. WH7803</a:t>
              </a:r>
              <a:endParaRPr lang="en-GB" sz="105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989458" y="5815399"/>
              <a:ext cx="124906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dirty="0" err="1" smtClean="0"/>
                <a:t>Cyanophage</a:t>
              </a:r>
              <a:r>
                <a:rPr lang="en-GB" sz="1050" dirty="0" smtClean="0"/>
                <a:t> S-PM2</a:t>
              </a:r>
              <a:endParaRPr lang="en-GB" sz="105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043533" y="4811854"/>
              <a:ext cx="40427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dirty="0" smtClean="0"/>
                <a:t>UTP</a:t>
              </a:r>
              <a:endParaRPr lang="en-GB" sz="105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740698" y="4811854"/>
              <a:ext cx="47641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dirty="0" err="1" smtClean="0"/>
                <a:t>dUTP</a:t>
              </a:r>
              <a:endParaRPr lang="en-GB" sz="105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209831" y="4811854"/>
              <a:ext cx="732893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50" dirty="0" smtClean="0"/>
                <a:t>2-hydroxy</a:t>
              </a:r>
            </a:p>
            <a:p>
              <a:pPr algn="ctr"/>
              <a:r>
                <a:rPr lang="en-GB" sz="1050" dirty="0" err="1" smtClean="0"/>
                <a:t>dATP</a:t>
              </a:r>
              <a:endParaRPr lang="en-GB" sz="105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894515" y="4811854"/>
              <a:ext cx="82586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dirty="0" smtClean="0"/>
                <a:t>8-oxo-dGTP</a:t>
              </a:r>
              <a:endParaRPr lang="en-GB" sz="1050" dirty="0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626433" y="4779269"/>
              <a:ext cx="6790544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286686" y="142407"/>
            <a:ext cx="514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Fig. 4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382817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539644" y="2891954"/>
            <a:ext cx="4572000" cy="2821584"/>
            <a:chOff x="2458387" y="1595308"/>
            <a:chExt cx="4572000" cy="2821584"/>
          </a:xfrm>
        </p:grpSpPr>
        <p:grpSp>
          <p:nvGrpSpPr>
            <p:cNvPr id="22" name="Group 21"/>
            <p:cNvGrpSpPr/>
            <p:nvPr/>
          </p:nvGrpSpPr>
          <p:grpSpPr>
            <a:xfrm>
              <a:off x="2458387" y="1673692"/>
              <a:ext cx="4572000" cy="2743200"/>
              <a:chOff x="2286000" y="2057400"/>
              <a:chExt cx="4572000" cy="2743200"/>
            </a:xfrm>
          </p:grpSpPr>
          <p:graphicFrame>
            <p:nvGraphicFramePr>
              <p:cNvPr id="2" name="Chart 1">
                <a:extLst>
                  <a:ext uri="{FF2B5EF4-FFF2-40B4-BE49-F238E27FC236}">
                    <a16:creationId xmlns:a16="http://schemas.microsoft.com/office/drawing/2014/main" xmlns="" id="{00000000-0008-0000-0000-00000200000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762681135"/>
                  </p:ext>
                </p:extLst>
              </p:nvPr>
            </p:nvGraphicFramePr>
            <p:xfrm>
              <a:off x="2286000" y="2057400"/>
              <a:ext cx="4572000" cy="27432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cxnSp>
            <p:nvCxnSpPr>
              <p:cNvPr id="4" name="Straight Connector 3"/>
              <p:cNvCxnSpPr/>
              <p:nvPr/>
            </p:nvCxnSpPr>
            <p:spPr>
              <a:xfrm flipH="1">
                <a:off x="3005527" y="2057400"/>
                <a:ext cx="1" cy="1870026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flipH="1">
                <a:off x="3002408" y="3927426"/>
                <a:ext cx="3465848" cy="0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3002408" y="2121108"/>
                <a:ext cx="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2969419" y="2113614"/>
                <a:ext cx="32989" cy="859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V="1">
                <a:off x="2971919" y="2475874"/>
                <a:ext cx="32989" cy="859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2974419" y="2838134"/>
                <a:ext cx="32989" cy="859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V="1">
                <a:off x="2976919" y="3200397"/>
                <a:ext cx="32989" cy="859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V="1">
                <a:off x="2971917" y="3562665"/>
                <a:ext cx="32989" cy="859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/>
            <p:cNvSpPr txBox="1"/>
            <p:nvPr/>
          </p:nvSpPr>
          <p:spPr>
            <a:xfrm>
              <a:off x="2971261" y="3414251"/>
              <a:ext cx="25359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dirty="0"/>
                <a:t>0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868669" y="3051988"/>
              <a:ext cx="35618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dirty="0"/>
                <a:t>0.1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868669" y="2686999"/>
              <a:ext cx="35618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dirty="0"/>
                <a:t>0.2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868669" y="2330871"/>
              <a:ext cx="35618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dirty="0"/>
                <a:t>0.3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868669" y="1973133"/>
              <a:ext cx="35618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dirty="0"/>
                <a:t>0.4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868669" y="1595308"/>
              <a:ext cx="35618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dirty="0"/>
                <a:t>0.5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 rot="16200000">
              <a:off x="2261866" y="2481747"/>
              <a:ext cx="101502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dirty="0"/>
                <a:t>Fraction bound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268691" y="3573784"/>
              <a:ext cx="44275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dirty="0"/>
                <a:t>MBP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166308" y="3573784"/>
              <a:ext cx="45397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dirty="0" err="1"/>
                <a:t>RsgA</a:t>
              </a:r>
              <a:endParaRPr lang="en-GB" sz="105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037670" y="3573784"/>
              <a:ext cx="68640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dirty="0" err="1"/>
                <a:t>MazG</a:t>
              </a:r>
              <a:r>
                <a:rPr lang="en-GB" sz="1050" dirty="0"/>
                <a:t> </a:t>
              </a:r>
              <a:r>
                <a:rPr lang="en-GB" sz="1050" dirty="0" smtClean="0"/>
                <a:t>(S)</a:t>
              </a:r>
              <a:endParaRPr lang="en-GB" sz="105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004396" y="3573784"/>
              <a:ext cx="68480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dirty="0" err="1"/>
                <a:t>MazG</a:t>
              </a:r>
              <a:r>
                <a:rPr lang="en-GB" sz="1050" dirty="0"/>
                <a:t> (V)</a:t>
              </a: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4009319" y="3995338"/>
              <a:ext cx="473620" cy="253916"/>
              <a:chOff x="3657054" y="3995338"/>
              <a:chExt cx="473620" cy="253916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3657054" y="4066083"/>
                <a:ext cx="108773" cy="112426"/>
              </a:xfrm>
              <a:prstGeom prst="rect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726396" y="3995338"/>
                <a:ext cx="40427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50" dirty="0"/>
                  <a:t>GTP</a:t>
                </a: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4566601" y="3975562"/>
              <a:ext cx="636561" cy="253916"/>
              <a:chOff x="4798946" y="3983057"/>
              <a:chExt cx="636561" cy="253916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4798946" y="4066083"/>
                <a:ext cx="108773" cy="112426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4883753" y="3983057"/>
                <a:ext cx="551754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50" dirty="0" err="1"/>
                  <a:t>ppGpp</a:t>
                </a:r>
                <a:endParaRPr lang="en-GB" sz="1050" dirty="0"/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5228775" y="3968067"/>
              <a:ext cx="703764" cy="253916"/>
              <a:chOff x="5805893" y="3983057"/>
              <a:chExt cx="703764" cy="253916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5805893" y="4066083"/>
                <a:ext cx="108773" cy="112426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5887371" y="3983057"/>
                <a:ext cx="622286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50" dirty="0" err="1"/>
                  <a:t>pppGpp</a:t>
                </a:r>
                <a:endParaRPr lang="en-GB" sz="1050" dirty="0"/>
              </a:p>
            </p:txBody>
          </p:sp>
        </p:grpSp>
      </p:grpSp>
      <p:sp>
        <p:nvSpPr>
          <p:cNvPr id="37" name="TextBox 36"/>
          <p:cNvSpPr txBox="1"/>
          <p:nvPr/>
        </p:nvSpPr>
        <p:spPr>
          <a:xfrm>
            <a:off x="286686" y="142407"/>
            <a:ext cx="6046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Fig. </a:t>
            </a:r>
            <a:r>
              <a:rPr lang="en-GB" sz="1200" dirty="0" smtClean="0"/>
              <a:t>5A</a:t>
            </a:r>
            <a:endParaRPr lang="en-GB" sz="1200" dirty="0"/>
          </a:p>
        </p:txBody>
      </p:sp>
      <p:grpSp>
        <p:nvGrpSpPr>
          <p:cNvPr id="45" name="Group 44"/>
          <p:cNvGrpSpPr/>
          <p:nvPr/>
        </p:nvGrpSpPr>
        <p:grpSpPr>
          <a:xfrm>
            <a:off x="991941" y="242839"/>
            <a:ext cx="3477723" cy="2438651"/>
            <a:chOff x="599602" y="1303012"/>
            <a:chExt cx="3477723" cy="2438651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00000000-0008-0000-0000-0000030000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35" t="52084" r="16968" b="23541"/>
            <a:stretch/>
          </p:blipFill>
          <p:spPr>
            <a:xfrm>
              <a:off x="1460166" y="2533340"/>
              <a:ext cx="2617159" cy="1208323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599602" y="1933917"/>
              <a:ext cx="62709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aseline="30000" dirty="0" smtClean="0"/>
                <a:t>32</a:t>
              </a:r>
              <a:r>
                <a:rPr lang="en-GB" sz="1100" dirty="0" smtClean="0"/>
                <a:t>P-GTP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99602" y="3284285"/>
              <a:ext cx="78098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aseline="30000" dirty="0" smtClean="0"/>
                <a:t>32</a:t>
              </a:r>
              <a:r>
                <a:rPr lang="en-GB" sz="1100" dirty="0" smtClean="0"/>
                <a:t>P-ppGpp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99602" y="2639721"/>
              <a:ext cx="85472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aseline="30000" dirty="0" smtClean="0"/>
                <a:t>32</a:t>
              </a:r>
              <a:r>
                <a:rPr lang="en-GB" sz="1100" dirty="0" smtClean="0"/>
                <a:t>P-pppGpp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628931" y="1303012"/>
              <a:ext cx="45397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 smtClean="0"/>
                <a:t>MBP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254423" y="1303012"/>
              <a:ext cx="46358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 err="1" smtClean="0"/>
                <a:t>RsgA</a:t>
              </a:r>
              <a:endParaRPr lang="en-GB" sz="1100" dirty="0" smtClean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836958" y="1303012"/>
              <a:ext cx="51809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 smtClean="0"/>
                <a:t>Syn. </a:t>
              </a:r>
            </a:p>
            <a:p>
              <a:r>
                <a:rPr lang="en-GB" sz="1100" dirty="0" err="1" smtClean="0"/>
                <a:t>MazG</a:t>
              </a:r>
              <a:endParaRPr lang="en-GB" sz="1100" dirty="0" smtClean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471958" y="1303012"/>
              <a:ext cx="51809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 smtClean="0"/>
                <a:t>Viral </a:t>
              </a:r>
            </a:p>
            <a:p>
              <a:r>
                <a:rPr lang="en-GB" sz="1100" dirty="0" err="1" smtClean="0"/>
                <a:t>MazG</a:t>
              </a:r>
              <a:endParaRPr lang="en-GB" sz="1100" dirty="0" smtClean="0"/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xmlns="" id="{00000000-0008-0000-0000-0000030000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35" t="33283" r="16968" b="53313"/>
            <a:stretch/>
          </p:blipFill>
          <p:spPr>
            <a:xfrm>
              <a:off x="1447394" y="1830722"/>
              <a:ext cx="2617159" cy="6644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2037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367990" y="1655102"/>
            <a:ext cx="7031665" cy="3351796"/>
            <a:chOff x="1744345" y="1655102"/>
            <a:chExt cx="5655310" cy="252623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00000000-0008-0000-0000-000004000000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710" b="17803"/>
            <a:stretch/>
          </p:blipFill>
          <p:spPr>
            <a:xfrm>
              <a:off x="1744345" y="2218544"/>
              <a:ext cx="5655310" cy="1731364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548327" y="3927424"/>
              <a:ext cx="60465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baseline="30000" dirty="0"/>
                <a:t>32</a:t>
              </a:r>
              <a:r>
                <a:rPr lang="en-GB" sz="1050" dirty="0"/>
                <a:t>P-GTP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154773" y="3927424"/>
              <a:ext cx="75212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baseline="30000" dirty="0"/>
                <a:t>32</a:t>
              </a:r>
              <a:r>
                <a:rPr lang="en-GB" sz="1050" dirty="0"/>
                <a:t>P-ppGpp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046033" y="3927424"/>
              <a:ext cx="82266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baseline="30000" dirty="0"/>
                <a:t>32</a:t>
              </a:r>
              <a:r>
                <a:rPr lang="en-GB" sz="1050" dirty="0"/>
                <a:t>P-pppGpp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 rot="18900000">
              <a:off x="2011711" y="1655102"/>
              <a:ext cx="119455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dirty="0"/>
                <a:t>No protein control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 rot="18900000">
              <a:off x="2391584" y="1920906"/>
              <a:ext cx="44275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dirty="0"/>
                <a:t>MBP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 rot="18900000">
              <a:off x="2632282" y="1916939"/>
              <a:ext cx="45397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dirty="0" err="1"/>
                <a:t>RsgA</a:t>
              </a:r>
              <a:endParaRPr lang="en-GB" sz="1050" dirty="0"/>
            </a:p>
          </p:txBody>
        </p:sp>
        <p:sp>
          <p:nvSpPr>
            <p:cNvPr id="9" name="TextBox 8"/>
            <p:cNvSpPr txBox="1"/>
            <p:nvPr/>
          </p:nvSpPr>
          <p:spPr>
            <a:xfrm rot="18900000">
              <a:off x="2839514" y="1869998"/>
              <a:ext cx="648744" cy="1913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dirty="0" err="1"/>
                <a:t>MazG</a:t>
              </a:r>
              <a:r>
                <a:rPr lang="en-GB" sz="1050" dirty="0"/>
                <a:t> </a:t>
              </a:r>
              <a:r>
                <a:rPr lang="en-GB" sz="1050" dirty="0" smtClean="0"/>
                <a:t>(</a:t>
              </a:r>
              <a:r>
                <a:rPr lang="en-GB" sz="1050" dirty="0" err="1" smtClean="0"/>
                <a:t>Syn</a:t>
              </a:r>
              <a:r>
                <a:rPr lang="en-GB" sz="1050" dirty="0" smtClean="0"/>
                <a:t>)</a:t>
              </a:r>
              <a:endParaRPr lang="en-GB" sz="1050" dirty="0"/>
            </a:p>
          </p:txBody>
        </p:sp>
        <p:sp>
          <p:nvSpPr>
            <p:cNvPr id="10" name="TextBox 9"/>
            <p:cNvSpPr txBox="1"/>
            <p:nvPr/>
          </p:nvSpPr>
          <p:spPr>
            <a:xfrm rot="18900000">
              <a:off x="3094944" y="1835327"/>
              <a:ext cx="68480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dirty="0" err="1"/>
                <a:t>MazG</a:t>
              </a:r>
              <a:r>
                <a:rPr lang="en-GB" sz="1050" dirty="0"/>
                <a:t> </a:t>
              </a:r>
              <a:r>
                <a:rPr lang="en-GB" sz="1050" dirty="0" smtClean="0"/>
                <a:t>(V)</a:t>
              </a:r>
              <a:endParaRPr lang="en-GB" sz="1050" dirty="0"/>
            </a:p>
          </p:txBody>
        </p:sp>
        <p:sp>
          <p:nvSpPr>
            <p:cNvPr id="11" name="TextBox 10"/>
            <p:cNvSpPr txBox="1"/>
            <p:nvPr/>
          </p:nvSpPr>
          <p:spPr>
            <a:xfrm rot="18900000">
              <a:off x="3782684" y="1655102"/>
              <a:ext cx="119455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dirty="0"/>
                <a:t>No protein control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18900000">
              <a:off x="4162557" y="1920906"/>
              <a:ext cx="44275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dirty="0"/>
                <a:t>MBP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 rot="18900000">
              <a:off x="4403255" y="1916939"/>
              <a:ext cx="45397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dirty="0" err="1"/>
                <a:t>RsgA</a:t>
              </a:r>
              <a:endParaRPr lang="en-GB" sz="1050" dirty="0"/>
            </a:p>
          </p:txBody>
        </p:sp>
        <p:sp>
          <p:nvSpPr>
            <p:cNvPr id="14" name="TextBox 13"/>
            <p:cNvSpPr txBox="1"/>
            <p:nvPr/>
          </p:nvSpPr>
          <p:spPr>
            <a:xfrm rot="18900000">
              <a:off x="4610487" y="1869998"/>
              <a:ext cx="648744" cy="1913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dirty="0" err="1"/>
                <a:t>MazG</a:t>
              </a:r>
              <a:r>
                <a:rPr lang="en-GB" sz="1050" dirty="0"/>
                <a:t> </a:t>
              </a:r>
              <a:r>
                <a:rPr lang="en-GB" sz="1050" dirty="0" smtClean="0"/>
                <a:t>(</a:t>
              </a:r>
              <a:r>
                <a:rPr lang="en-GB" sz="1050" dirty="0" err="1" smtClean="0"/>
                <a:t>Syn</a:t>
              </a:r>
              <a:r>
                <a:rPr lang="en-GB" sz="1050" dirty="0" smtClean="0"/>
                <a:t>)</a:t>
              </a:r>
              <a:endParaRPr lang="en-GB" sz="1050" dirty="0"/>
            </a:p>
          </p:txBody>
        </p:sp>
        <p:sp>
          <p:nvSpPr>
            <p:cNvPr id="15" name="TextBox 14"/>
            <p:cNvSpPr txBox="1"/>
            <p:nvPr/>
          </p:nvSpPr>
          <p:spPr>
            <a:xfrm rot="18900000">
              <a:off x="4865917" y="1835327"/>
              <a:ext cx="68480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dirty="0" err="1"/>
                <a:t>MazG</a:t>
              </a:r>
              <a:r>
                <a:rPr lang="en-GB" sz="1050" dirty="0"/>
                <a:t> (V)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 rot="18900000">
              <a:off x="5584694" y="1655102"/>
              <a:ext cx="119455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dirty="0"/>
                <a:t>No protein control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 rot="18900000">
              <a:off x="5964567" y="1920906"/>
              <a:ext cx="44275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dirty="0"/>
                <a:t>MBP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 rot="18900000">
              <a:off x="6205265" y="1916939"/>
              <a:ext cx="45397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dirty="0" err="1"/>
                <a:t>RsgA</a:t>
              </a:r>
              <a:endParaRPr lang="en-GB" sz="1050" dirty="0"/>
            </a:p>
          </p:txBody>
        </p:sp>
        <p:sp>
          <p:nvSpPr>
            <p:cNvPr id="19" name="TextBox 18"/>
            <p:cNvSpPr txBox="1"/>
            <p:nvPr/>
          </p:nvSpPr>
          <p:spPr>
            <a:xfrm rot="18900000">
              <a:off x="6412496" y="1869998"/>
              <a:ext cx="648744" cy="1913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dirty="0" err="1"/>
                <a:t>MazG</a:t>
              </a:r>
              <a:r>
                <a:rPr lang="en-GB" sz="1050" dirty="0"/>
                <a:t> </a:t>
              </a:r>
              <a:r>
                <a:rPr lang="en-GB" sz="1050" dirty="0" smtClean="0"/>
                <a:t>(</a:t>
              </a:r>
              <a:r>
                <a:rPr lang="en-GB" sz="1050" dirty="0" err="1" smtClean="0"/>
                <a:t>Syn</a:t>
              </a:r>
              <a:r>
                <a:rPr lang="en-GB" sz="1050" dirty="0" smtClean="0"/>
                <a:t>)</a:t>
              </a:r>
              <a:endParaRPr lang="en-GB" sz="1050" dirty="0"/>
            </a:p>
          </p:txBody>
        </p:sp>
        <p:sp>
          <p:nvSpPr>
            <p:cNvPr id="20" name="TextBox 19"/>
            <p:cNvSpPr txBox="1"/>
            <p:nvPr/>
          </p:nvSpPr>
          <p:spPr>
            <a:xfrm rot="18900000">
              <a:off x="6667927" y="1835327"/>
              <a:ext cx="68480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dirty="0" err="1"/>
                <a:t>MazG</a:t>
              </a:r>
              <a:r>
                <a:rPr lang="en-GB" sz="1050" dirty="0"/>
                <a:t> (V)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EABCF539-607A-460B-A507-77C39EB86D26}"/>
              </a:ext>
            </a:extLst>
          </p:cNvPr>
          <p:cNvSpPr/>
          <p:nvPr/>
        </p:nvSpPr>
        <p:spPr>
          <a:xfrm>
            <a:off x="5241384" y="3034908"/>
            <a:ext cx="1755032" cy="3368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96F2A22F-D0F7-4350-A9FD-8CC3FBE5ECBE}"/>
              </a:ext>
            </a:extLst>
          </p:cNvPr>
          <p:cNvSpPr/>
          <p:nvPr/>
        </p:nvSpPr>
        <p:spPr>
          <a:xfrm>
            <a:off x="3086211" y="3171198"/>
            <a:ext cx="1755032" cy="3368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286686" y="142407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Fig. </a:t>
            </a:r>
            <a:r>
              <a:rPr lang="en-GB" sz="1200" dirty="0" smtClean="0"/>
              <a:t>5B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935837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2381</TotalTime>
  <Words>212</Words>
  <Application>Microsoft Office PowerPoint</Application>
  <PresentationFormat>On-screen Show (4:3)</PresentationFormat>
  <Paragraphs>90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Warwick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Scanlan, David</dc:creator>
  <cp:lastModifiedBy>Scanlan, David</cp:lastModifiedBy>
  <cp:revision>35</cp:revision>
  <dcterms:created xsi:type="dcterms:W3CDTF">2018-06-12T15:21:22Z</dcterms:created>
  <dcterms:modified xsi:type="dcterms:W3CDTF">2019-01-07T14:20:48Z</dcterms:modified>
</cp:coreProperties>
</file>