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>
        <p:scale>
          <a:sx n="130" d="100"/>
          <a:sy n="130" d="100"/>
        </p:scale>
        <p:origin x="-1302" y="-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30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11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716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46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3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2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009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82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28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02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9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F3070-071E-4870-97F2-7BC3E55E7220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F3E4E-CDF1-4F3B-81FB-5BFFE442E2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52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034456" y="403379"/>
            <a:ext cx="7689836" cy="9139520"/>
            <a:chOff x="-1075958" y="416184"/>
            <a:chExt cx="7933958" cy="9429663"/>
          </a:xfrm>
        </p:grpSpPr>
        <p:grpSp>
          <p:nvGrpSpPr>
            <p:cNvPr id="161" name="Group 160"/>
            <p:cNvGrpSpPr/>
            <p:nvPr/>
          </p:nvGrpSpPr>
          <p:grpSpPr>
            <a:xfrm>
              <a:off x="265216" y="6435634"/>
              <a:ext cx="1002989" cy="1641565"/>
              <a:chOff x="329229" y="-37650"/>
              <a:chExt cx="1589512" cy="2218875"/>
            </a:xfrm>
          </p:grpSpPr>
          <p:grpSp>
            <p:nvGrpSpPr>
              <p:cNvPr id="163" name="Group 162"/>
              <p:cNvGrpSpPr/>
              <p:nvPr/>
            </p:nvGrpSpPr>
            <p:grpSpPr>
              <a:xfrm>
                <a:off x="329229" y="-37650"/>
                <a:ext cx="1589512" cy="2218875"/>
                <a:chOff x="329229" y="-37650"/>
                <a:chExt cx="1589512" cy="2218875"/>
              </a:xfrm>
            </p:grpSpPr>
            <p:sp>
              <p:nvSpPr>
                <p:cNvPr id="165" name="Rounded Rectangle 164"/>
                <p:cNvSpPr/>
                <p:nvPr/>
              </p:nvSpPr>
              <p:spPr>
                <a:xfrm>
                  <a:off x="329229" y="-37650"/>
                  <a:ext cx="1589512" cy="2218875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COPD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COPDStatus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Death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Count: COPD, Comorbidities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430713" y="1226242"/>
                  <a:ext cx="13865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4" name="Straight Connector 163"/>
              <p:cNvCxnSpPr/>
              <p:nvPr/>
            </p:nvCxnSpPr>
            <p:spPr>
              <a:xfrm>
                <a:off x="430713" y="279835"/>
                <a:ext cx="13865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53"/>
            <p:cNvGrpSpPr/>
            <p:nvPr/>
          </p:nvGrpSpPr>
          <p:grpSpPr>
            <a:xfrm>
              <a:off x="2489040" y="416184"/>
              <a:ext cx="1842667" cy="1847084"/>
              <a:chOff x="2511859" y="1054631"/>
              <a:chExt cx="1707716" cy="2193061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2511859" y="1054631"/>
                <a:ext cx="1707716" cy="2193061"/>
              </a:xfrm>
              <a:prstGeom prst="roundRect">
                <a:avLst/>
              </a:prstGeom>
              <a:solidFill>
                <a:sysClr val="window" lastClr="FFFFFF"/>
              </a:solidFill>
              <a:ln w="12700">
                <a:solidFill>
                  <a:srgbClr val="000000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GB" sz="872" b="1" dirty="0" err="1">
                    <a:solidFill>
                      <a:sysClr val="windowText" lastClr="000000"/>
                    </a:solidFill>
                  </a:rPr>
                  <a:t>QuitAttempt</a:t>
                </a:r>
                <a:endParaRPr lang="en-GB" sz="872" b="1" dirty="0">
                  <a:solidFill>
                    <a:sysClr val="windowText" lastClr="000000"/>
                  </a:solidFill>
                </a:endParaRPr>
              </a:p>
              <a:p>
                <a:pPr algn="l"/>
                <a:r>
                  <a:rPr lang="en-GB" sz="872" dirty="0">
                    <a:solidFill>
                      <a:sysClr val="windowText" lastClr="000000"/>
                    </a:solidFill>
                  </a:rPr>
                  <a:t>Assign: </a:t>
                </a:r>
                <a:r>
                  <a:rPr lang="en-GB" sz="872" i="1" dirty="0">
                    <a:solidFill>
                      <a:sysClr val="windowText" lastClr="000000"/>
                    </a:solidFill>
                  </a:rPr>
                  <a:t>Treatment</a:t>
                </a:r>
              </a:p>
              <a:p>
                <a:pPr algn="l"/>
                <a:r>
                  <a:rPr lang="en-GB" sz="872" dirty="0">
                    <a:solidFill>
                      <a:sysClr val="windowText" lastClr="000000"/>
                    </a:solidFill>
                  </a:rPr>
                  <a:t>Set time to: </a:t>
                </a:r>
                <a:r>
                  <a:rPr lang="en-GB" sz="872" i="1" dirty="0">
                    <a:solidFill>
                      <a:sysClr val="windowText" lastClr="000000"/>
                    </a:solidFill>
                  </a:rPr>
                  <a:t>Success, Failure</a:t>
                </a:r>
                <a:endParaRPr lang="en-GB" sz="872" dirty="0">
                  <a:solidFill>
                    <a:sysClr val="windowText" lastClr="000000"/>
                  </a:solidFill>
                </a:endParaRPr>
              </a:p>
              <a:p>
                <a:pPr algn="l"/>
                <a:r>
                  <a:rPr lang="en-GB" sz="872" dirty="0">
                    <a:solidFill>
                      <a:sysClr val="windowText" lastClr="000000"/>
                    </a:solidFill>
                  </a:rPr>
                  <a:t>If </a:t>
                </a:r>
                <a:r>
                  <a:rPr lang="en-GB" sz="872" dirty="0" err="1">
                    <a:solidFill>
                      <a:sysClr val="windowText" lastClr="000000"/>
                    </a:solidFill>
                  </a:rPr>
                  <a:t>rnd≤p</a:t>
                </a:r>
                <a:r>
                  <a:rPr lang="en-GB" sz="872" dirty="0">
                    <a:solidFill>
                      <a:sysClr val="windowText" lastClr="000000"/>
                    </a:solidFill>
                  </a:rPr>
                  <a:t>(success), time to </a:t>
                </a:r>
                <a:r>
                  <a:rPr lang="en-GB" sz="872" i="1" dirty="0">
                    <a:solidFill>
                      <a:sysClr val="windowText" lastClr="000000"/>
                    </a:solidFill>
                  </a:rPr>
                  <a:t>Success </a:t>
                </a:r>
                <a:r>
                  <a:rPr lang="en-GB" sz="872" dirty="0">
                    <a:solidFill>
                      <a:sysClr val="windowText" lastClr="000000"/>
                    </a:solidFill>
                  </a:rPr>
                  <a:t>= treatment duration and time to </a:t>
                </a:r>
                <a:r>
                  <a:rPr lang="en-GB" sz="872" i="1" dirty="0">
                    <a:solidFill>
                      <a:sysClr val="windowText" lastClr="000000"/>
                    </a:solidFill>
                  </a:rPr>
                  <a:t>Failure = </a:t>
                </a:r>
                <a:r>
                  <a:rPr lang="en-GB" sz="872" dirty="0">
                    <a:solidFill>
                      <a:sysClr val="windowText" lastClr="000000"/>
                    </a:solidFill>
                  </a:rPr>
                  <a:t>infinity</a:t>
                </a:r>
              </a:p>
              <a:p>
                <a:r>
                  <a:rPr lang="en-GB" sz="872" dirty="0">
                    <a:solidFill>
                      <a:sysClr val="windowText" lastClr="000000"/>
                    </a:solidFill>
                  </a:rPr>
                  <a:t>Else, time to </a:t>
                </a:r>
                <a:r>
                  <a:rPr lang="en-GB" sz="872" i="1" dirty="0">
                    <a:solidFill>
                      <a:sysClr val="windowText" lastClr="000000"/>
                    </a:solidFill>
                  </a:rPr>
                  <a:t>Success </a:t>
                </a:r>
                <a:r>
                  <a:rPr lang="en-GB" sz="872" dirty="0">
                    <a:solidFill>
                      <a:sysClr val="windowText" lastClr="000000"/>
                    </a:solidFill>
                  </a:rPr>
                  <a:t>= infinity  and time to </a:t>
                </a:r>
                <a:r>
                  <a:rPr lang="en-GB" sz="872" i="1" dirty="0">
                    <a:solidFill>
                      <a:sysClr val="windowText" lastClr="000000"/>
                    </a:solidFill>
                  </a:rPr>
                  <a:t>Failure = </a:t>
                </a:r>
                <a:r>
                  <a:rPr lang="en-GB" sz="872" dirty="0">
                    <a:solidFill>
                      <a:sysClr val="windowText" lastClr="000000"/>
                    </a:solidFill>
                  </a:rPr>
                  <a:t>treatment duration</a:t>
                </a:r>
              </a:p>
              <a:p>
                <a:r>
                  <a:rPr lang="en-GB" sz="872" dirty="0">
                    <a:solidFill>
                      <a:sysClr val="windowText" lastClr="000000"/>
                    </a:solidFill>
                  </a:rPr>
                  <a:t>Count: </a:t>
                </a:r>
                <a:r>
                  <a:rPr lang="en-GB" sz="872" dirty="0" err="1">
                    <a:solidFill>
                      <a:sysClr val="windowText" lastClr="000000"/>
                    </a:solidFill>
                  </a:rPr>
                  <a:t>QuitAttempts</a:t>
                </a:r>
                <a:endParaRPr lang="en-GB" sz="872" dirty="0">
                  <a:solidFill>
                    <a:sysClr val="windowText" lastClr="000000"/>
                  </a:solidFill>
                </a:endParaRPr>
              </a:p>
              <a:p>
                <a:r>
                  <a:rPr lang="en-GB" sz="872" dirty="0">
                    <a:solidFill>
                      <a:sysClr val="windowText" lastClr="000000"/>
                    </a:solidFill>
                  </a:rPr>
                  <a:t>Update: </a:t>
                </a:r>
              </a:p>
              <a:p>
                <a:r>
                  <a:rPr lang="en-GB" sz="872" dirty="0" err="1">
                    <a:solidFill>
                      <a:sysClr val="windowText" lastClr="000000"/>
                    </a:solidFill>
                  </a:rPr>
                  <a:t>LifeYears</a:t>
                </a:r>
                <a:r>
                  <a:rPr lang="en-GB" sz="872" dirty="0">
                    <a:solidFill>
                      <a:sysClr val="windowText" lastClr="000000"/>
                    </a:solidFill>
                  </a:rPr>
                  <a:t>, QALYs, Costs</a:t>
                </a:r>
              </a:p>
              <a:p>
                <a:pPr algn="l"/>
                <a:endParaRPr lang="en-GB" sz="872" i="1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>
                <a:off x="2661096" y="1390804"/>
                <a:ext cx="13865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2658015" y="2679324"/>
                <a:ext cx="138654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/>
            <p:cNvGrpSpPr/>
            <p:nvPr/>
          </p:nvGrpSpPr>
          <p:grpSpPr>
            <a:xfrm>
              <a:off x="-1075958" y="416184"/>
              <a:ext cx="1842667" cy="1219132"/>
              <a:chOff x="329229" y="457223"/>
              <a:chExt cx="1687520" cy="1697580"/>
            </a:xfrm>
          </p:grpSpPr>
          <p:grpSp>
            <p:nvGrpSpPr>
              <p:cNvPr id="53" name="Group 52"/>
              <p:cNvGrpSpPr/>
              <p:nvPr/>
            </p:nvGrpSpPr>
            <p:grpSpPr>
              <a:xfrm>
                <a:off x="329229" y="457223"/>
                <a:ext cx="1687520" cy="1697580"/>
                <a:chOff x="329229" y="457223"/>
                <a:chExt cx="1687520" cy="1697580"/>
              </a:xfrm>
            </p:grpSpPr>
            <p:sp>
              <p:nvSpPr>
                <p:cNvPr id="44" name="Rounded Rectangle 43"/>
                <p:cNvSpPr/>
                <p:nvPr/>
              </p:nvSpPr>
              <p:spPr>
                <a:xfrm>
                  <a:off x="329229" y="457223"/>
                  <a:ext cx="1687520" cy="1697580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Start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Assign: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SmokerStatus</a:t>
                  </a:r>
                  <a:endParaRPr lang="en-GB" sz="872" i="1" dirty="0">
                    <a:solidFill>
                      <a:sysClr val="windowText" lastClr="000000"/>
                    </a:solidFill>
                  </a:endParaRP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Assign: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Select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CHD,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LungCancer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COPD, Stroke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Select time to: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UtilityChange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Select time to: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Death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Initialize: Outputs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430299" y="1932837"/>
                  <a:ext cx="1488442" cy="1117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Straight Connector 57"/>
              <p:cNvCxnSpPr/>
              <p:nvPr/>
            </p:nvCxnSpPr>
            <p:spPr>
              <a:xfrm flipV="1">
                <a:off x="433498" y="789708"/>
                <a:ext cx="1478361" cy="132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/>
            <p:cNvGrpSpPr/>
            <p:nvPr/>
          </p:nvGrpSpPr>
          <p:grpSpPr>
            <a:xfrm>
              <a:off x="3592469" y="3198320"/>
              <a:ext cx="1831572" cy="942405"/>
              <a:chOff x="329229" y="359178"/>
              <a:chExt cx="1589512" cy="1728697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329229" y="359178"/>
                <a:ext cx="1589512" cy="1728697"/>
                <a:chOff x="329229" y="359178"/>
                <a:chExt cx="1589512" cy="1728697"/>
              </a:xfrm>
            </p:grpSpPr>
            <p:sp>
              <p:nvSpPr>
                <p:cNvPr id="63" name="Rounded Rectangle 62"/>
                <p:cNvSpPr/>
                <p:nvPr/>
              </p:nvSpPr>
              <p:spPr>
                <a:xfrm>
                  <a:off x="329229" y="359178"/>
                  <a:ext cx="1589512" cy="1728697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Success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SmokerStatus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CHD,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LungCancer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COPD, Stroke, Death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Set time to: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Relapse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430713" y="1547595"/>
                  <a:ext cx="138654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2" name="Straight Connector 61"/>
              <p:cNvCxnSpPr/>
              <p:nvPr/>
            </p:nvCxnSpPr>
            <p:spPr>
              <a:xfrm>
                <a:off x="430713" y="791356"/>
                <a:ext cx="13865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Group 64"/>
            <p:cNvGrpSpPr/>
            <p:nvPr/>
          </p:nvGrpSpPr>
          <p:grpSpPr>
            <a:xfrm>
              <a:off x="1450666" y="3185813"/>
              <a:ext cx="1831488" cy="549072"/>
              <a:chOff x="329229" y="298826"/>
              <a:chExt cx="1589512" cy="1332379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329229" y="298826"/>
                <a:ext cx="1589512" cy="1332379"/>
                <a:chOff x="329229" y="298826"/>
                <a:chExt cx="1589512" cy="1332379"/>
              </a:xfrm>
            </p:grpSpPr>
            <p:sp>
              <p:nvSpPr>
                <p:cNvPr id="68" name="Rounded Rectangle 67"/>
                <p:cNvSpPr/>
                <p:nvPr/>
              </p:nvSpPr>
              <p:spPr>
                <a:xfrm>
                  <a:off x="329229" y="298826"/>
                  <a:ext cx="1589512" cy="1332379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Failure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Set time to: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Quit Attempt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</p:txBody>
            </p: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430713" y="1162216"/>
                  <a:ext cx="138654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7" name="Straight Connector 66"/>
              <p:cNvCxnSpPr/>
              <p:nvPr/>
            </p:nvCxnSpPr>
            <p:spPr>
              <a:xfrm>
                <a:off x="430712" y="766862"/>
                <a:ext cx="13865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2" name="Elbow Connector 71"/>
            <p:cNvCxnSpPr>
              <a:stCxn id="90" idx="2"/>
              <a:endCxn id="63" idx="0"/>
            </p:cNvCxnSpPr>
            <p:nvPr/>
          </p:nvCxnSpPr>
          <p:spPr>
            <a:xfrm rot="16200000" flipH="1">
              <a:off x="3794565" y="2484629"/>
              <a:ext cx="332339" cy="109504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90" idx="2"/>
              <a:endCxn id="68" idx="0"/>
            </p:cNvCxnSpPr>
            <p:nvPr/>
          </p:nvCxnSpPr>
          <p:spPr>
            <a:xfrm rot="5400000">
              <a:off x="2729898" y="2502495"/>
              <a:ext cx="319831" cy="1046805"/>
            </a:xfrm>
            <a:prstGeom prst="bentConnector3">
              <a:avLst>
                <a:gd name="adj1" fmla="val 32931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68" idx="1"/>
              <a:endCxn id="90" idx="1"/>
            </p:cNvCxnSpPr>
            <p:nvPr/>
          </p:nvCxnSpPr>
          <p:spPr>
            <a:xfrm rot="10800000" flipH="1">
              <a:off x="1450666" y="2714829"/>
              <a:ext cx="1175238" cy="745521"/>
            </a:xfrm>
            <a:prstGeom prst="bentConnector3">
              <a:avLst>
                <a:gd name="adj1" fmla="val -19451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Elbow Connector 88"/>
            <p:cNvCxnSpPr>
              <a:stCxn id="142" idx="3"/>
              <a:endCxn id="90" idx="3"/>
            </p:cNvCxnSpPr>
            <p:nvPr/>
          </p:nvCxnSpPr>
          <p:spPr>
            <a:xfrm flipH="1" flipV="1">
              <a:off x="4200524" y="2714827"/>
              <a:ext cx="1530994" cy="2484414"/>
            </a:xfrm>
            <a:prstGeom prst="bentConnector3">
              <a:avLst>
                <a:gd name="adj1" fmla="val -15405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4" idx="3"/>
              <a:endCxn id="45" idx="1"/>
            </p:cNvCxnSpPr>
            <p:nvPr/>
          </p:nvCxnSpPr>
          <p:spPr>
            <a:xfrm>
              <a:off x="766709" y="1025750"/>
              <a:ext cx="1722331" cy="313976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9" name="Group 128"/>
            <p:cNvGrpSpPr/>
            <p:nvPr/>
          </p:nvGrpSpPr>
          <p:grpSpPr>
            <a:xfrm>
              <a:off x="4598310" y="8134009"/>
              <a:ext cx="1376719" cy="767442"/>
              <a:chOff x="329229" y="298824"/>
              <a:chExt cx="1589512" cy="1882401"/>
            </a:xfrm>
          </p:grpSpPr>
          <p:grpSp>
            <p:nvGrpSpPr>
              <p:cNvPr id="130" name="Group 129"/>
              <p:cNvGrpSpPr/>
              <p:nvPr/>
            </p:nvGrpSpPr>
            <p:grpSpPr>
              <a:xfrm>
                <a:off x="329229" y="298824"/>
                <a:ext cx="1589512" cy="1882401"/>
                <a:chOff x="329229" y="298824"/>
                <a:chExt cx="1589512" cy="1882401"/>
              </a:xfrm>
            </p:grpSpPr>
            <p:sp>
              <p:nvSpPr>
                <p:cNvPr id="132" name="Rounded Rectangle 131"/>
                <p:cNvSpPr/>
                <p:nvPr/>
              </p:nvSpPr>
              <p:spPr>
                <a:xfrm>
                  <a:off x="329229" y="298824"/>
                  <a:ext cx="1589512" cy="1882401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Death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Set time to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End = Now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Count: Death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430714" y="1207778"/>
                  <a:ext cx="138654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1" name="Straight Connector 130"/>
              <p:cNvCxnSpPr/>
              <p:nvPr/>
            </p:nvCxnSpPr>
            <p:spPr>
              <a:xfrm>
                <a:off x="442085" y="816243"/>
                <a:ext cx="1386543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133"/>
            <p:cNvGrpSpPr/>
            <p:nvPr/>
          </p:nvGrpSpPr>
          <p:grpSpPr>
            <a:xfrm>
              <a:off x="5614576" y="9156511"/>
              <a:ext cx="1243424" cy="689336"/>
              <a:chOff x="329229" y="298824"/>
              <a:chExt cx="1589512" cy="1882401"/>
            </a:xfrm>
          </p:grpSpPr>
          <p:grpSp>
            <p:nvGrpSpPr>
              <p:cNvPr id="135" name="Group 134"/>
              <p:cNvGrpSpPr/>
              <p:nvPr/>
            </p:nvGrpSpPr>
            <p:grpSpPr>
              <a:xfrm>
                <a:off x="329229" y="298824"/>
                <a:ext cx="1589512" cy="1882401"/>
                <a:chOff x="329229" y="298824"/>
                <a:chExt cx="1589512" cy="1882401"/>
              </a:xfrm>
            </p:grpSpPr>
            <p:sp>
              <p:nvSpPr>
                <p:cNvPr id="137" name="Rounded Rectangle 136"/>
                <p:cNvSpPr/>
                <p:nvPr/>
              </p:nvSpPr>
              <p:spPr>
                <a:xfrm>
                  <a:off x="329229" y="298824"/>
                  <a:ext cx="1589512" cy="1882401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End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Report all results</a:t>
                  </a:r>
                  <a:endParaRPr lang="en-GB" sz="872" i="1" dirty="0">
                    <a:solidFill>
                      <a:sysClr val="windowText" lastClr="000000"/>
                    </a:solidFill>
                  </a:endParaRP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430714" y="1281070"/>
                  <a:ext cx="138654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6" name="Straight Connector 135"/>
              <p:cNvCxnSpPr/>
              <p:nvPr/>
            </p:nvCxnSpPr>
            <p:spPr>
              <a:xfrm>
                <a:off x="412680" y="866672"/>
                <a:ext cx="13865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2" name="Elbow Connector 161"/>
            <p:cNvCxnSpPr>
              <a:stCxn id="90" idx="2"/>
              <a:endCxn id="310" idx="0"/>
            </p:cNvCxnSpPr>
            <p:nvPr/>
          </p:nvCxnSpPr>
          <p:spPr>
            <a:xfrm rot="5400000">
              <a:off x="-279472" y="2742947"/>
              <a:ext cx="3569652" cy="3815723"/>
            </a:xfrm>
            <a:prstGeom prst="bentConnector3">
              <a:avLst>
                <a:gd name="adj1" fmla="val 93528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Elbow Connector 179"/>
            <p:cNvCxnSpPr>
              <a:stCxn id="132" idx="2"/>
              <a:endCxn id="137" idx="0"/>
            </p:cNvCxnSpPr>
            <p:nvPr/>
          </p:nvCxnSpPr>
          <p:spPr>
            <a:xfrm rot="16200000" flipH="1">
              <a:off x="5633949" y="8554172"/>
              <a:ext cx="255060" cy="949618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Elbow Connector 183"/>
            <p:cNvCxnSpPr>
              <a:stCxn id="90" idx="2"/>
              <a:endCxn id="305" idx="0"/>
            </p:cNvCxnSpPr>
            <p:nvPr/>
          </p:nvCxnSpPr>
          <p:spPr>
            <a:xfrm rot="5400000">
              <a:off x="897862" y="3920281"/>
              <a:ext cx="3569652" cy="1461054"/>
            </a:xfrm>
            <a:prstGeom prst="bentConnector3">
              <a:avLst>
                <a:gd name="adj1" fmla="val 93512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Elbow Connector 187"/>
            <p:cNvCxnSpPr>
              <a:stCxn id="298" idx="2"/>
              <a:endCxn id="90" idx="0"/>
            </p:cNvCxnSpPr>
            <p:nvPr/>
          </p:nvCxnSpPr>
          <p:spPr>
            <a:xfrm rot="5400000" flipH="1">
              <a:off x="1094997" y="4881892"/>
              <a:ext cx="5500549" cy="864114"/>
            </a:xfrm>
            <a:prstGeom prst="bentConnector5">
              <a:avLst>
                <a:gd name="adj1" fmla="val -2574"/>
                <a:gd name="adj2" fmla="val 616657"/>
                <a:gd name="adj3" fmla="val 104156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Flowchart: Off-page Connector 89"/>
            <p:cNvSpPr/>
            <p:nvPr/>
          </p:nvSpPr>
          <p:spPr>
            <a:xfrm>
              <a:off x="2625904" y="2563674"/>
              <a:ext cx="1574621" cy="302308"/>
            </a:xfrm>
            <a:prstGeom prst="flowChartOffpageConnector">
              <a:avLst/>
            </a:prstGeom>
            <a:ln w="12700">
              <a:solidFill>
                <a:srgbClr val="0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872" dirty="0">
                  <a:solidFill>
                    <a:sysClr val="windowText" lastClr="000000"/>
                  </a:solidFill>
                </a:rPr>
                <a:t>Delay / </a:t>
              </a:r>
              <a:r>
                <a:rPr lang="en-GB" sz="872" dirty="0" err="1">
                  <a:solidFill>
                    <a:sysClr val="windowText" lastClr="000000"/>
                  </a:solidFill>
                </a:rPr>
                <a:t>LongTerm</a:t>
              </a:r>
              <a:endParaRPr lang="en-GB" sz="872" dirty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3899946" y="4663019"/>
              <a:ext cx="1831572" cy="1072445"/>
              <a:chOff x="329229" y="298824"/>
              <a:chExt cx="1589512" cy="1967234"/>
            </a:xfrm>
          </p:grpSpPr>
          <p:grpSp>
            <p:nvGrpSpPr>
              <p:cNvPr id="140" name="Group 139"/>
              <p:cNvGrpSpPr/>
              <p:nvPr/>
            </p:nvGrpSpPr>
            <p:grpSpPr>
              <a:xfrm>
                <a:off x="329229" y="298824"/>
                <a:ext cx="1589512" cy="1967234"/>
                <a:chOff x="329229" y="298824"/>
                <a:chExt cx="1589512" cy="1967234"/>
              </a:xfrm>
            </p:grpSpPr>
            <p:sp>
              <p:nvSpPr>
                <p:cNvPr id="142" name="Rounded Rectangle 141"/>
                <p:cNvSpPr/>
                <p:nvPr/>
              </p:nvSpPr>
              <p:spPr>
                <a:xfrm>
                  <a:off x="329229" y="298824"/>
                  <a:ext cx="1589512" cy="1967234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Relapse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SmokerStatus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CHD,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LungCancer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COPD, Stroke, Death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Set time to: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QuitAttempt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143" name="Straight Connector 142"/>
                <p:cNvCxnSpPr/>
                <p:nvPr/>
              </p:nvCxnSpPr>
              <p:spPr>
                <a:xfrm>
                  <a:off x="430713" y="1729023"/>
                  <a:ext cx="1386542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1" name="Straight Connector 140"/>
              <p:cNvCxnSpPr/>
              <p:nvPr/>
            </p:nvCxnSpPr>
            <p:spPr>
              <a:xfrm>
                <a:off x="430713" y="755547"/>
                <a:ext cx="1386541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5" name="Elbow Connector 154"/>
            <p:cNvCxnSpPr>
              <a:stCxn id="90" idx="2"/>
              <a:endCxn id="142" idx="0"/>
            </p:cNvCxnSpPr>
            <p:nvPr/>
          </p:nvCxnSpPr>
          <p:spPr>
            <a:xfrm rot="16200000" flipH="1">
              <a:off x="3215954" y="3063241"/>
              <a:ext cx="1797037" cy="1402517"/>
            </a:xfrm>
            <a:prstGeom prst="bentConnector3">
              <a:avLst>
                <a:gd name="adj1" fmla="val 86411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Elbow Connector 158"/>
            <p:cNvCxnSpPr>
              <a:stCxn id="45" idx="2"/>
              <a:endCxn id="90" idx="0"/>
            </p:cNvCxnSpPr>
            <p:nvPr/>
          </p:nvCxnSpPr>
          <p:spPr>
            <a:xfrm rot="16200000" flipH="1">
              <a:off x="3261591" y="2412050"/>
              <a:ext cx="300406" cy="2841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Elbow Connector 193"/>
            <p:cNvCxnSpPr>
              <a:stCxn id="90" idx="2"/>
              <a:endCxn id="298" idx="0"/>
            </p:cNvCxnSpPr>
            <p:nvPr/>
          </p:nvCxnSpPr>
          <p:spPr>
            <a:xfrm rot="16200000" flipH="1">
              <a:off x="2060446" y="4218751"/>
              <a:ext cx="3569652" cy="864114"/>
            </a:xfrm>
            <a:prstGeom prst="bentConnector3">
              <a:avLst>
                <a:gd name="adj1" fmla="val 93374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Elbow Connector 198"/>
            <p:cNvCxnSpPr>
              <a:stCxn id="90" idx="2"/>
            </p:cNvCxnSpPr>
            <p:nvPr/>
          </p:nvCxnSpPr>
          <p:spPr>
            <a:xfrm rot="5400000">
              <a:off x="287913" y="3310332"/>
              <a:ext cx="3569652" cy="2680953"/>
            </a:xfrm>
            <a:prstGeom prst="bentConnector3">
              <a:avLst>
                <a:gd name="adj1" fmla="val 93488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Elbow Connector 202"/>
            <p:cNvCxnSpPr>
              <a:stCxn id="90" idx="2"/>
              <a:endCxn id="292" idx="0"/>
            </p:cNvCxnSpPr>
            <p:nvPr/>
          </p:nvCxnSpPr>
          <p:spPr>
            <a:xfrm rot="5400000">
              <a:off x="1479731" y="4502150"/>
              <a:ext cx="3569653" cy="297316"/>
            </a:xfrm>
            <a:prstGeom prst="bentConnector3">
              <a:avLst>
                <a:gd name="adj1" fmla="val 93442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Elbow Connector 211"/>
            <p:cNvCxnSpPr>
              <a:stCxn id="63" idx="2"/>
              <a:endCxn id="90" idx="3"/>
            </p:cNvCxnSpPr>
            <p:nvPr/>
          </p:nvCxnSpPr>
          <p:spPr>
            <a:xfrm rot="5400000" flipH="1">
              <a:off x="3641441" y="3273911"/>
              <a:ext cx="1425898" cy="307731"/>
            </a:xfrm>
            <a:prstGeom prst="bentConnector4">
              <a:avLst>
                <a:gd name="adj1" fmla="val -16541"/>
                <a:gd name="adj2" fmla="val -374237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3" name="Group 222"/>
            <p:cNvGrpSpPr/>
            <p:nvPr/>
          </p:nvGrpSpPr>
          <p:grpSpPr>
            <a:xfrm>
              <a:off x="583138" y="4689515"/>
              <a:ext cx="1478755" cy="834933"/>
              <a:chOff x="329229" y="298826"/>
              <a:chExt cx="1589512" cy="1332379"/>
            </a:xfrm>
          </p:grpSpPr>
          <p:grpSp>
            <p:nvGrpSpPr>
              <p:cNvPr id="224" name="Group 223"/>
              <p:cNvGrpSpPr/>
              <p:nvPr/>
            </p:nvGrpSpPr>
            <p:grpSpPr>
              <a:xfrm>
                <a:off x="329229" y="298826"/>
                <a:ext cx="1589512" cy="1332379"/>
                <a:chOff x="329229" y="298826"/>
                <a:chExt cx="1589512" cy="1332379"/>
              </a:xfrm>
            </p:grpSpPr>
            <p:sp>
              <p:nvSpPr>
                <p:cNvPr id="226" name="Rounded Rectangle 225"/>
                <p:cNvSpPr/>
                <p:nvPr/>
              </p:nvSpPr>
              <p:spPr>
                <a:xfrm>
                  <a:off x="329229" y="298826"/>
                  <a:ext cx="1589512" cy="1332379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 err="1">
                      <a:solidFill>
                        <a:sysClr val="windowText" lastClr="000000"/>
                      </a:solidFill>
                    </a:rPr>
                    <a:t>UtilityChange</a:t>
                  </a:r>
                  <a:endParaRPr lang="en-GB" sz="872" b="1" dirty="0">
                    <a:solidFill>
                      <a:sysClr val="windowText" lastClr="000000"/>
                    </a:solidFill>
                  </a:endParaRP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Utility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Set time to: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UtilityChange</a:t>
                  </a:r>
                  <a:endParaRPr lang="en-GB" sz="872" dirty="0">
                    <a:solidFill>
                      <a:sysClr val="windowText" lastClr="000000"/>
                    </a:solidFill>
                  </a:endParaRP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</p:txBody>
            </p:sp>
            <p:cxnSp>
              <p:nvCxnSpPr>
                <p:cNvPr id="227" name="Straight Connector 226"/>
                <p:cNvCxnSpPr/>
                <p:nvPr/>
              </p:nvCxnSpPr>
              <p:spPr>
                <a:xfrm>
                  <a:off x="399934" y="1101903"/>
                  <a:ext cx="1386543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25" name="Straight Connector 224"/>
              <p:cNvCxnSpPr/>
              <p:nvPr/>
            </p:nvCxnSpPr>
            <p:spPr>
              <a:xfrm>
                <a:off x="430713" y="637418"/>
                <a:ext cx="1386542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8" name="Elbow Connector 227"/>
            <p:cNvCxnSpPr>
              <a:stCxn id="90" idx="2"/>
              <a:endCxn id="226" idx="0"/>
            </p:cNvCxnSpPr>
            <p:nvPr/>
          </p:nvCxnSpPr>
          <p:spPr>
            <a:xfrm rot="5400000">
              <a:off x="1456100" y="2732399"/>
              <a:ext cx="1823533" cy="2090699"/>
            </a:xfrm>
            <a:prstGeom prst="bentConnector3">
              <a:avLst>
                <a:gd name="adj1" fmla="val 65717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Elbow Connector 232"/>
            <p:cNvCxnSpPr>
              <a:stCxn id="226" idx="2"/>
              <a:endCxn id="90" idx="1"/>
            </p:cNvCxnSpPr>
            <p:nvPr/>
          </p:nvCxnSpPr>
          <p:spPr>
            <a:xfrm rot="5400000" flipH="1" flipV="1">
              <a:off x="569400" y="3467944"/>
              <a:ext cx="2809620" cy="1303388"/>
            </a:xfrm>
            <a:prstGeom prst="bentConnector4">
              <a:avLst>
                <a:gd name="adj1" fmla="val -8136"/>
                <a:gd name="adj2" fmla="val -94045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Elbow Connector 238"/>
            <p:cNvCxnSpPr>
              <a:stCxn id="90" idx="2"/>
              <a:endCxn id="132" idx="0"/>
            </p:cNvCxnSpPr>
            <p:nvPr/>
          </p:nvCxnSpPr>
          <p:spPr>
            <a:xfrm rot="16200000" flipH="1">
              <a:off x="1715929" y="4563267"/>
              <a:ext cx="5268027" cy="1873455"/>
            </a:xfrm>
            <a:prstGeom prst="bentConnector3">
              <a:avLst>
                <a:gd name="adj1" fmla="val 60647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Elbow Connector 285"/>
            <p:cNvCxnSpPr>
              <a:stCxn id="90" idx="2"/>
              <a:endCxn id="137" idx="0"/>
            </p:cNvCxnSpPr>
            <p:nvPr/>
          </p:nvCxnSpPr>
          <p:spPr>
            <a:xfrm rot="16200000" flipH="1">
              <a:off x="1679487" y="4599709"/>
              <a:ext cx="6290529" cy="2823073"/>
            </a:xfrm>
            <a:prstGeom prst="bentConnector3">
              <a:avLst>
                <a:gd name="adj1" fmla="val 48573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9" name="Group 288"/>
            <p:cNvGrpSpPr/>
            <p:nvPr/>
          </p:nvGrpSpPr>
          <p:grpSpPr>
            <a:xfrm>
              <a:off x="2614404" y="6435635"/>
              <a:ext cx="1002989" cy="1628154"/>
              <a:chOff x="329229" y="298824"/>
              <a:chExt cx="1589512" cy="1882401"/>
            </a:xfrm>
          </p:grpSpPr>
          <p:grpSp>
            <p:nvGrpSpPr>
              <p:cNvPr id="290" name="Group 289"/>
              <p:cNvGrpSpPr/>
              <p:nvPr/>
            </p:nvGrpSpPr>
            <p:grpSpPr>
              <a:xfrm>
                <a:off x="329229" y="298824"/>
                <a:ext cx="1589512" cy="1882401"/>
                <a:chOff x="329229" y="298824"/>
                <a:chExt cx="1589512" cy="1882401"/>
              </a:xfrm>
            </p:grpSpPr>
            <p:sp>
              <p:nvSpPr>
                <p:cNvPr id="292" name="Rounded Rectangle 291"/>
                <p:cNvSpPr/>
                <p:nvPr/>
              </p:nvSpPr>
              <p:spPr>
                <a:xfrm>
                  <a:off x="329229" y="298824"/>
                  <a:ext cx="1589512" cy="1882401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Stroke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StrokeStatus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Death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Count: Stroke, Comorbidities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293" name="Straight Connector 292"/>
                <p:cNvCxnSpPr/>
                <p:nvPr/>
              </p:nvCxnSpPr>
              <p:spPr>
                <a:xfrm>
                  <a:off x="430713" y="1379888"/>
                  <a:ext cx="13865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1" name="Straight Connector 290"/>
              <p:cNvCxnSpPr/>
              <p:nvPr/>
            </p:nvCxnSpPr>
            <p:spPr>
              <a:xfrm>
                <a:off x="430713" y="579518"/>
                <a:ext cx="13865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294"/>
            <p:cNvGrpSpPr/>
            <p:nvPr/>
          </p:nvGrpSpPr>
          <p:grpSpPr>
            <a:xfrm>
              <a:off x="3775834" y="6435634"/>
              <a:ext cx="1002989" cy="1628589"/>
              <a:chOff x="329229" y="298824"/>
              <a:chExt cx="1589512" cy="1882401"/>
            </a:xfrm>
          </p:grpSpPr>
          <p:grpSp>
            <p:nvGrpSpPr>
              <p:cNvPr id="296" name="Group 295"/>
              <p:cNvGrpSpPr/>
              <p:nvPr/>
            </p:nvGrpSpPr>
            <p:grpSpPr>
              <a:xfrm>
                <a:off x="329229" y="298824"/>
                <a:ext cx="1589512" cy="1882401"/>
                <a:chOff x="329229" y="298824"/>
                <a:chExt cx="1589512" cy="1882401"/>
              </a:xfrm>
            </p:grpSpPr>
            <p:sp>
              <p:nvSpPr>
                <p:cNvPr id="298" name="Rounded Rectangle 297"/>
                <p:cNvSpPr/>
                <p:nvPr/>
              </p:nvSpPr>
              <p:spPr>
                <a:xfrm>
                  <a:off x="329229" y="298824"/>
                  <a:ext cx="1589512" cy="1882401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 err="1">
                      <a:solidFill>
                        <a:sysClr val="windowText" lastClr="000000"/>
                      </a:solidFill>
                    </a:rPr>
                    <a:t>LungCancer</a:t>
                  </a:r>
                  <a:endParaRPr lang="en-GB" sz="872" b="1" dirty="0">
                    <a:solidFill>
                      <a:sysClr val="windowText" lastClr="000000"/>
                    </a:solidFill>
                  </a:endParaRP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LCStatus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Death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Count: LC, Comorbidities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299" name="Straight Connector 298"/>
                <p:cNvCxnSpPr/>
                <p:nvPr/>
              </p:nvCxnSpPr>
              <p:spPr>
                <a:xfrm>
                  <a:off x="430713" y="1379601"/>
                  <a:ext cx="13865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97" name="Straight Connector 296"/>
              <p:cNvCxnSpPr/>
              <p:nvPr/>
            </p:nvCxnSpPr>
            <p:spPr>
              <a:xfrm>
                <a:off x="430715" y="570311"/>
                <a:ext cx="13865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301"/>
            <p:cNvGrpSpPr/>
            <p:nvPr/>
          </p:nvGrpSpPr>
          <p:grpSpPr>
            <a:xfrm>
              <a:off x="1450666" y="6435634"/>
              <a:ext cx="1002989" cy="1641565"/>
              <a:chOff x="329229" y="298824"/>
              <a:chExt cx="1589512" cy="1882401"/>
            </a:xfrm>
          </p:grpSpPr>
          <p:grpSp>
            <p:nvGrpSpPr>
              <p:cNvPr id="303" name="Group 302"/>
              <p:cNvGrpSpPr/>
              <p:nvPr/>
            </p:nvGrpSpPr>
            <p:grpSpPr>
              <a:xfrm>
                <a:off x="329229" y="298824"/>
                <a:ext cx="1589512" cy="1882401"/>
                <a:chOff x="329229" y="298824"/>
                <a:chExt cx="1589512" cy="1882401"/>
              </a:xfrm>
            </p:grpSpPr>
            <p:sp>
              <p:nvSpPr>
                <p:cNvPr id="305" name="Rounded Rectangle 304"/>
                <p:cNvSpPr/>
                <p:nvPr/>
              </p:nvSpPr>
              <p:spPr>
                <a:xfrm>
                  <a:off x="329229" y="298824"/>
                  <a:ext cx="1589512" cy="1882401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CHD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CHDStatus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Death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Count: CHD, Comorbidities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06" name="Straight Connector 305"/>
                <p:cNvCxnSpPr/>
                <p:nvPr/>
              </p:nvCxnSpPr>
              <p:spPr>
                <a:xfrm>
                  <a:off x="386080" y="1371057"/>
                  <a:ext cx="13865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4" name="Straight Connector 303"/>
              <p:cNvCxnSpPr/>
              <p:nvPr/>
            </p:nvCxnSpPr>
            <p:spPr>
              <a:xfrm>
                <a:off x="430713" y="579767"/>
                <a:ext cx="13865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306"/>
            <p:cNvGrpSpPr/>
            <p:nvPr/>
          </p:nvGrpSpPr>
          <p:grpSpPr>
            <a:xfrm>
              <a:off x="-904003" y="6435634"/>
              <a:ext cx="1002989" cy="1629247"/>
              <a:chOff x="329229" y="298824"/>
              <a:chExt cx="1589512" cy="1882401"/>
            </a:xfrm>
          </p:grpSpPr>
          <p:grpSp>
            <p:nvGrpSpPr>
              <p:cNvPr id="308" name="Group 307"/>
              <p:cNvGrpSpPr/>
              <p:nvPr/>
            </p:nvGrpSpPr>
            <p:grpSpPr>
              <a:xfrm>
                <a:off x="329229" y="298824"/>
                <a:ext cx="1589512" cy="1882401"/>
                <a:chOff x="329229" y="298824"/>
                <a:chExt cx="1589512" cy="1882401"/>
              </a:xfrm>
            </p:grpSpPr>
            <p:sp>
              <p:nvSpPr>
                <p:cNvPr id="310" name="Rounded Rectangle 309"/>
                <p:cNvSpPr/>
                <p:nvPr/>
              </p:nvSpPr>
              <p:spPr>
                <a:xfrm>
                  <a:off x="329229" y="298824"/>
                  <a:ext cx="1589512" cy="1882401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12700">
                  <a:solidFill>
                    <a:srgbClr val="000000"/>
                  </a:solidFill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/>
                  <a:r>
                    <a:rPr lang="en-GB" sz="872" b="1" dirty="0">
                      <a:solidFill>
                        <a:sysClr val="windowText" lastClr="000000"/>
                      </a:solidFill>
                    </a:rPr>
                    <a:t>MI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i="1" dirty="0" err="1">
                      <a:solidFill>
                        <a:sysClr val="windowText" lastClr="000000"/>
                      </a:solidFill>
                    </a:rPr>
                    <a:t>MIStatus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, Utility</a:t>
                  </a:r>
                </a:p>
                <a:p>
                  <a:pPr algn="l"/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 time to:  </a:t>
                  </a:r>
                  <a:r>
                    <a:rPr lang="en-GB" sz="872" i="1" dirty="0">
                      <a:solidFill>
                        <a:sysClr val="windowText" lastClr="000000"/>
                      </a:solidFill>
                    </a:rPr>
                    <a:t>MI, Death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Count: MI, Comorbidities</a:t>
                  </a:r>
                </a:p>
                <a:p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Update: </a:t>
                  </a:r>
                  <a:r>
                    <a:rPr lang="en-GB" sz="872" dirty="0" err="1">
                      <a:solidFill>
                        <a:sysClr val="windowText" lastClr="000000"/>
                      </a:solidFill>
                    </a:rPr>
                    <a:t>LifeYears</a:t>
                  </a:r>
                  <a:r>
                    <a:rPr lang="en-GB" sz="872" dirty="0">
                      <a:solidFill>
                        <a:sysClr val="windowText" lastClr="000000"/>
                      </a:solidFill>
                    </a:rPr>
                    <a:t>, QALYs, Costs</a:t>
                  </a:r>
                </a:p>
                <a:p>
                  <a:pPr algn="l"/>
                  <a:endParaRPr lang="en-GB" sz="872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311" name="Straight Connector 310"/>
                <p:cNvCxnSpPr/>
                <p:nvPr/>
              </p:nvCxnSpPr>
              <p:spPr>
                <a:xfrm>
                  <a:off x="430392" y="1379164"/>
                  <a:ext cx="138654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09" name="Straight Connector 308"/>
              <p:cNvCxnSpPr/>
              <p:nvPr/>
            </p:nvCxnSpPr>
            <p:spPr>
              <a:xfrm>
                <a:off x="430713" y="570201"/>
                <a:ext cx="138654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9" name="Elbow Connector 388"/>
            <p:cNvCxnSpPr>
              <a:stCxn id="90" idx="2"/>
              <a:endCxn id="45" idx="0"/>
            </p:cNvCxnSpPr>
            <p:nvPr/>
          </p:nvCxnSpPr>
          <p:spPr>
            <a:xfrm rot="5400000" flipH="1">
              <a:off x="2186896" y="1639663"/>
              <a:ext cx="2449798" cy="2841"/>
            </a:xfrm>
            <a:prstGeom prst="bentConnector5">
              <a:avLst>
                <a:gd name="adj1" fmla="val -119643"/>
                <a:gd name="adj2" fmla="val -99216086"/>
                <a:gd name="adj3" fmla="val 109331"/>
              </a:avLst>
            </a:prstGeom>
            <a:ln w="127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Straight Connector 410"/>
            <p:cNvCxnSpPr>
              <a:stCxn id="310" idx="2"/>
            </p:cNvCxnSpPr>
            <p:nvPr/>
          </p:nvCxnSpPr>
          <p:spPr>
            <a:xfrm flipH="1">
              <a:off x="-402712" y="8064881"/>
              <a:ext cx="204" cy="125886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Connector 416"/>
            <p:cNvCxnSpPr/>
            <p:nvPr/>
          </p:nvCxnSpPr>
          <p:spPr>
            <a:xfrm flipH="1">
              <a:off x="782383" y="8072550"/>
              <a:ext cx="204" cy="1258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 flipH="1">
              <a:off x="1967479" y="8072529"/>
              <a:ext cx="204" cy="1258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Straight Connector 418"/>
            <p:cNvCxnSpPr/>
            <p:nvPr/>
          </p:nvCxnSpPr>
          <p:spPr>
            <a:xfrm flipH="1">
              <a:off x="3138807" y="8064984"/>
              <a:ext cx="204" cy="125887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532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337</Words>
  <Application>Microsoft Office PowerPoint</Application>
  <PresentationFormat>A3 Paper (297x420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University of Sheffield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Pennington</dc:creator>
  <cp:lastModifiedBy>Becky Pennington</cp:lastModifiedBy>
  <cp:revision>24</cp:revision>
  <dcterms:created xsi:type="dcterms:W3CDTF">2018-01-26T12:51:44Z</dcterms:created>
  <dcterms:modified xsi:type="dcterms:W3CDTF">2018-04-18T14:58:01Z</dcterms:modified>
</cp:coreProperties>
</file>