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30" y="12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C63C5-5265-431B-B0B7-290528F46B1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021EB-E3DF-4981-88E8-39975910F2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687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75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50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56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64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89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73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8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59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4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22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979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00BC1-6396-460B-9ABF-DA70558BDA61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50C18-FDCF-4331-BD3C-DF1569617A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09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hyperlink" Target="mailto:claire.lawless@glasgow.ac.uk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2.jpeg"/><Relationship Id="rId10" Type="http://schemas.openxmlformats.org/officeDocument/2006/relationships/image" Target="../media/image6.emf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5496"/>
            <a:ext cx="6601138" cy="1008112"/>
          </a:xfrm>
          <a:ln w="28575">
            <a:solidFill>
              <a:srgbClr val="7030A0">
                <a:alpha val="85000"/>
              </a:srgbClr>
            </a:solidFill>
            <a:prstDash val="solid"/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/>
              <a:t>A </a:t>
            </a:r>
            <a:r>
              <a:rPr lang="en-US" sz="1200" dirty="0"/>
              <a:t>Randomised Phase II study of </a:t>
            </a:r>
            <a:r>
              <a:rPr lang="en-US" sz="1200" u="sng" dirty="0"/>
              <a:t>A</a:t>
            </a:r>
            <a:r>
              <a:rPr lang="en-US" sz="1200" dirty="0"/>
              <a:t>ccelerated, </a:t>
            </a:r>
            <a:r>
              <a:rPr lang="en-US" sz="1200" u="sng" dirty="0"/>
              <a:t>D</a:t>
            </a:r>
            <a:r>
              <a:rPr lang="en-US" sz="1200" dirty="0"/>
              <a:t>ose escalated, </a:t>
            </a:r>
            <a:r>
              <a:rPr lang="en-US" sz="1200" u="sng" dirty="0"/>
              <a:t>S</a:t>
            </a:r>
            <a:r>
              <a:rPr lang="en-US" sz="1200" dirty="0"/>
              <a:t>equential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u="sng" dirty="0" smtClean="0"/>
              <a:t>C</a:t>
            </a:r>
            <a:r>
              <a:rPr lang="en-US" sz="1200" dirty="0" smtClean="0"/>
              <a:t>hemo-r</a:t>
            </a:r>
            <a:r>
              <a:rPr lang="en-US" sz="1200" u="sng" dirty="0" smtClean="0"/>
              <a:t>a</a:t>
            </a:r>
            <a:r>
              <a:rPr lang="en-US" sz="1200" dirty="0" smtClean="0"/>
              <a:t>diotherapy </a:t>
            </a:r>
            <a:r>
              <a:rPr lang="en-US" sz="1200" dirty="0"/>
              <a:t>in </a:t>
            </a:r>
            <a:r>
              <a:rPr lang="en-US" sz="1200" u="sng" dirty="0"/>
              <a:t>N</a:t>
            </a:r>
            <a:r>
              <a:rPr lang="en-US" sz="1200" dirty="0"/>
              <a:t>on-Small Cell Lung Cancer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187624"/>
            <a:ext cx="3060576" cy="4201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7030A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1050" b="1" dirty="0" smtClean="0"/>
              <a:t>Rationale:</a:t>
            </a:r>
          </a:p>
          <a:p>
            <a:pPr algn="just"/>
            <a:r>
              <a:rPr lang="en-GB" sz="1050" dirty="0" smtClean="0"/>
              <a:t>Lung cancer</a:t>
            </a:r>
            <a:r>
              <a:rPr lang="en-US" sz="1050" dirty="0" smtClean="0"/>
              <a:t> is the most common cause of cancer mortality in the UK, and </a:t>
            </a:r>
            <a:r>
              <a:rPr lang="en-GB" sz="1050" dirty="0" smtClean="0"/>
              <a:t>(NSCLC) accounts for approximately 85% of all lung cancers. T</a:t>
            </a:r>
            <a:r>
              <a:rPr lang="en-US" sz="1050" dirty="0" smtClean="0"/>
              <a:t>he </a:t>
            </a:r>
            <a:r>
              <a:rPr lang="en-US" sz="1050" dirty="0"/>
              <a:t>majority of patients are not suitable for the gold standard treatment (concurrent chemo-radiotherapy) due to performance status and comorbidities. </a:t>
            </a:r>
            <a:r>
              <a:rPr lang="en-US" sz="1050" dirty="0" smtClean="0"/>
              <a:t>Novel </a:t>
            </a:r>
            <a:r>
              <a:rPr lang="en-US" sz="1050" dirty="0"/>
              <a:t>strategies integrating radiotherapy advances and radiobiological knowledge need to be evaluated in patients treated with sequential chemo-radiotherapy. </a:t>
            </a:r>
            <a:endParaRPr lang="en-US" sz="1050" dirty="0" smtClean="0"/>
          </a:p>
          <a:p>
            <a:pPr algn="just"/>
            <a:endParaRPr lang="en-US" sz="500" dirty="0" smtClean="0"/>
          </a:p>
          <a:p>
            <a:pPr algn="just"/>
            <a:r>
              <a:rPr lang="en-US" sz="1050" dirty="0" smtClean="0"/>
              <a:t>The </a:t>
            </a:r>
            <a:r>
              <a:rPr lang="en-US" sz="1050" dirty="0"/>
              <a:t>UK strategy has been to develop separate dose escalation protocols for accelerated radiotherapy schedules (</a:t>
            </a:r>
            <a:r>
              <a:rPr lang="en-US" sz="1050" dirty="0" smtClean="0"/>
              <a:t>CHART-ED, IDEAL-CRT, I-START and </a:t>
            </a:r>
            <a:r>
              <a:rPr lang="en-US" sz="1050" dirty="0"/>
              <a:t>Isotoxic </a:t>
            </a:r>
            <a:r>
              <a:rPr lang="en-US" sz="1050" dirty="0" smtClean="0"/>
              <a:t>IMRT)</a:t>
            </a:r>
            <a:r>
              <a:rPr lang="en-GB" sz="1050" dirty="0" smtClean="0"/>
              <a:t>.  </a:t>
            </a:r>
          </a:p>
          <a:p>
            <a:pPr algn="just"/>
            <a:endParaRPr lang="en-GB" sz="500" dirty="0" smtClean="0"/>
          </a:p>
          <a:p>
            <a:pPr algn="just"/>
            <a:r>
              <a:rPr lang="en-GB" sz="1050" dirty="0" smtClean="0"/>
              <a:t>T</a:t>
            </a:r>
            <a:r>
              <a:rPr lang="en-US" sz="1050" dirty="0"/>
              <a:t>his study will compare these schedules with a UK standard sequential chemo-radiotherapy schedule of 55Gy in 20 fractions over 4 weeks.  </a:t>
            </a:r>
            <a:endParaRPr lang="en-US" sz="1050" dirty="0" smtClean="0"/>
          </a:p>
          <a:p>
            <a:pPr algn="just"/>
            <a:endParaRPr lang="en-US" sz="500" dirty="0"/>
          </a:p>
          <a:p>
            <a:pPr algn="just"/>
            <a:r>
              <a:rPr lang="en-US" sz="1050" dirty="0" smtClean="0"/>
              <a:t>As </a:t>
            </a:r>
            <a:r>
              <a:rPr lang="en-US" sz="1050" dirty="0"/>
              <a:t>it would be impossible to test all schedules in phase III study the aim is to use a combined randomized phase II screening / ‘pick the winner’  approach to </a:t>
            </a:r>
            <a:r>
              <a:rPr lang="en-GB" sz="1050" dirty="0"/>
              <a:t>identify the best schedule to take into a randomised Phase III study against conventionally fractionated radiotherapy</a:t>
            </a:r>
            <a:r>
              <a:rPr lang="en-GB" sz="1050" dirty="0" smtClean="0"/>
              <a:t>.</a:t>
            </a:r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736547"/>
              </p:ext>
            </p:extLst>
          </p:nvPr>
        </p:nvGraphicFramePr>
        <p:xfrm>
          <a:off x="260648" y="8325763"/>
          <a:ext cx="432048" cy="529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r:id="rId3" imgW="7171429" imgH="8097380" progId="MSPhotoEd.3">
                  <p:embed/>
                </p:oleObj>
              </mc:Choice>
              <mc:Fallback>
                <p:oleObj r:id="rId3" imgW="7171429" imgH="809738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48" y="8325763"/>
                        <a:ext cx="432048" cy="5296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15360" y="8286078"/>
            <a:ext cx="723862" cy="42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65771" y="8172400"/>
            <a:ext cx="6575597" cy="864096"/>
          </a:xfrm>
          <a:prstGeom prst="rect">
            <a:avLst/>
          </a:prstGeom>
          <a:ln w="28575">
            <a:solidFill>
              <a:srgbClr val="7030A0">
                <a:alpha val="85000"/>
              </a:srgbClr>
            </a:solidFill>
            <a:prstDash val="solid"/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smtClean="0"/>
              <a:t>                    </a:t>
            </a:r>
            <a:r>
              <a:rPr lang="en-US" sz="1200" b="1" dirty="0" smtClean="0">
                <a:solidFill>
                  <a:srgbClr val="7030A0"/>
                </a:solidFill>
              </a:rPr>
              <a:t>ADSCaN Study Contact Information</a:t>
            </a:r>
          </a:p>
          <a:p>
            <a:pPr algn="l"/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000" dirty="0" smtClean="0">
                <a:latin typeface="+mn-lt"/>
              </a:rPr>
              <a:t>                         </a:t>
            </a:r>
            <a:r>
              <a:rPr lang="en-US" sz="1050" b="1" dirty="0" smtClean="0">
                <a:latin typeface="+mn-lt"/>
              </a:rPr>
              <a:t>Chief Investigator</a:t>
            </a:r>
            <a:r>
              <a:rPr lang="en-US" sz="1050" dirty="0" smtClean="0">
                <a:latin typeface="+mn-lt"/>
              </a:rPr>
              <a:t>: Dr Matthew Hatton, Weston Park Hospital, Sheffield</a:t>
            </a:r>
          </a:p>
          <a:p>
            <a:pPr algn="l"/>
            <a:r>
              <a:rPr lang="en-US" sz="1050" dirty="0" smtClean="0">
                <a:latin typeface="+mn-lt"/>
              </a:rPr>
              <a:t>                      </a:t>
            </a:r>
            <a:r>
              <a:rPr lang="en-US" sz="1050" b="1" dirty="0" smtClean="0">
                <a:latin typeface="+mn-lt"/>
              </a:rPr>
              <a:t>Project Manager</a:t>
            </a:r>
            <a:r>
              <a:rPr lang="en-US" sz="1050" dirty="0" smtClean="0">
                <a:latin typeface="+mn-lt"/>
              </a:rPr>
              <a:t>:   Claire Lawless    </a:t>
            </a:r>
            <a:r>
              <a:rPr lang="en-US" sz="1050" b="1" dirty="0" smtClean="0">
                <a:latin typeface="+mn-lt"/>
              </a:rPr>
              <a:t>Tel:</a:t>
            </a:r>
            <a:r>
              <a:rPr lang="en-US" sz="1050" dirty="0" smtClean="0">
                <a:latin typeface="+mn-lt"/>
              </a:rPr>
              <a:t> 0141 301 7947     </a:t>
            </a:r>
            <a:r>
              <a:rPr lang="en-US" sz="1050" b="1" dirty="0" smtClean="0">
                <a:latin typeface="+mn-lt"/>
              </a:rPr>
              <a:t>Email:</a:t>
            </a:r>
            <a:r>
              <a:rPr lang="en-US" sz="1050" dirty="0" smtClean="0">
                <a:latin typeface="+mn-lt"/>
              </a:rPr>
              <a:t> </a:t>
            </a:r>
            <a:r>
              <a:rPr lang="en-US" sz="1050" dirty="0" smtClean="0">
                <a:latin typeface="+mn-lt"/>
                <a:hlinkClick r:id="rId6"/>
              </a:rPr>
              <a:t>claire.lawless@glasgow.ac.uk</a:t>
            </a:r>
            <a:endParaRPr lang="en-US" sz="1050" dirty="0" smtClean="0">
              <a:latin typeface="+mn-lt"/>
            </a:endParaRPr>
          </a:p>
          <a:p>
            <a:pPr algn="l"/>
            <a:r>
              <a:rPr lang="en-US" sz="1050" dirty="0" smtClean="0">
                <a:latin typeface="+mn-lt"/>
              </a:rPr>
              <a:t>                      </a:t>
            </a:r>
            <a:r>
              <a:rPr lang="en-US" sz="1050" b="1" dirty="0" smtClean="0">
                <a:latin typeface="+mn-lt"/>
              </a:rPr>
              <a:t>CRUK Clinical Trials Unit, Glasgow:</a:t>
            </a:r>
            <a:r>
              <a:rPr lang="en-US" sz="1050" dirty="0" smtClean="0">
                <a:latin typeface="+mn-lt"/>
              </a:rPr>
              <a:t> Beatson West of Scotland Cancer Centre, 1053 Gt Western Road, Glasgow                    </a:t>
            </a:r>
            <a:endParaRPr lang="en-GB" sz="105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5771" y="5450305"/>
            <a:ext cx="3047206" cy="262379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srgbClr val="7030A0"/>
                </a:solidFill>
              </a:rPr>
              <a:t>Inclusion Criteria: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050" dirty="0" smtClean="0"/>
              <a:t>Histologically </a:t>
            </a:r>
            <a:r>
              <a:rPr lang="en-GB" sz="1050" dirty="0"/>
              <a:t>or cytologically confirmed stage III </a:t>
            </a:r>
            <a:r>
              <a:rPr lang="en-GB" sz="1050" dirty="0" smtClean="0"/>
              <a:t>NSCLC</a:t>
            </a:r>
            <a:endParaRPr lang="en-GB" sz="105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050" dirty="0" smtClean="0"/>
              <a:t>Performance status: ECOG 0-2</a:t>
            </a:r>
            <a:endParaRPr lang="en-GB" sz="105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050" dirty="0" smtClean="0"/>
              <a:t>Inoperable </a:t>
            </a:r>
            <a:r>
              <a:rPr lang="en-GB" sz="1050" dirty="0"/>
              <a:t>disease, unsuitable for concurrent </a:t>
            </a:r>
            <a:r>
              <a:rPr lang="en-GB" sz="1050" dirty="0" smtClean="0"/>
              <a:t>chemo-radiotherapy</a:t>
            </a:r>
            <a:endParaRPr lang="en-GB" sz="105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sz="1050" dirty="0" smtClean="0"/>
              <a:t>Complete </a:t>
            </a:r>
            <a:r>
              <a:rPr lang="en-US" sz="1050" dirty="0"/>
              <a:t>response, partial response or stable disease on CT assessment after 2 cycles of platinum based </a:t>
            </a:r>
            <a:r>
              <a:rPr lang="en-US" sz="1050" dirty="0" smtClean="0"/>
              <a:t>chemotherapy</a:t>
            </a:r>
            <a:endParaRPr lang="en-GB" sz="1050" dirty="0"/>
          </a:p>
          <a:p>
            <a:endParaRPr lang="en-GB" sz="1050" dirty="0" smtClean="0"/>
          </a:p>
          <a:p>
            <a:r>
              <a:rPr lang="en-GB" sz="1050" b="1" dirty="0" smtClean="0">
                <a:solidFill>
                  <a:srgbClr val="7030A0"/>
                </a:solidFill>
              </a:rPr>
              <a:t>Exclusion Criteria: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050" dirty="0"/>
              <a:t>Clinically significant interstitial lung </a:t>
            </a:r>
            <a:r>
              <a:rPr lang="en-GB" sz="1050" dirty="0" smtClean="0"/>
              <a:t>disease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050" dirty="0" smtClean="0"/>
              <a:t>Medically unstable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050" dirty="0" smtClean="0"/>
              <a:t>Connective tissue disorders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GB" sz="700" dirty="0" smtClean="0"/>
          </a:p>
          <a:p>
            <a:r>
              <a:rPr lang="en-GB" sz="1050" b="1" dirty="0" smtClean="0">
                <a:solidFill>
                  <a:srgbClr val="7030A0"/>
                </a:solidFill>
              </a:rPr>
              <a:t>* Other inclusion and exclusion criteria apply * </a:t>
            </a:r>
            <a:endParaRPr lang="en-GB" sz="1050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24936" y="1187624"/>
            <a:ext cx="3416432" cy="22621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1050" b="1" dirty="0" smtClean="0"/>
              <a:t>Trial Design: </a:t>
            </a:r>
            <a:r>
              <a:rPr lang="en-GB" sz="1050" dirty="0" smtClean="0"/>
              <a:t>Randomised </a:t>
            </a:r>
            <a:r>
              <a:rPr lang="en-GB" sz="1050" dirty="0"/>
              <a:t>phase II screening/”pick-the-winner” design to select a single regimen to go forward for phase III testing.</a:t>
            </a:r>
          </a:p>
          <a:p>
            <a:pPr algn="just"/>
            <a:endParaRPr lang="en-GB" sz="500" dirty="0" smtClean="0"/>
          </a:p>
          <a:p>
            <a:pPr algn="just"/>
            <a:r>
              <a:rPr lang="en-GB" sz="1050" b="1" dirty="0" smtClean="0"/>
              <a:t>Trial Status: </a:t>
            </a:r>
            <a:r>
              <a:rPr lang="en-GB" sz="1050" dirty="0" smtClean="0"/>
              <a:t>In set Up</a:t>
            </a:r>
          </a:p>
          <a:p>
            <a:pPr algn="just"/>
            <a:r>
              <a:rPr lang="en-GB" sz="1050" b="1" dirty="0" smtClean="0"/>
              <a:t>Estimated Start Date: </a:t>
            </a:r>
            <a:r>
              <a:rPr lang="en-GB" sz="1050" dirty="0" smtClean="0"/>
              <a:t>Q1 2017</a:t>
            </a:r>
          </a:p>
          <a:p>
            <a:pPr algn="just"/>
            <a:endParaRPr lang="en-GB" sz="500" dirty="0" smtClean="0"/>
          </a:p>
          <a:p>
            <a:pPr algn="just"/>
            <a:r>
              <a:rPr lang="en-GB" sz="1050" b="1" dirty="0" smtClean="0"/>
              <a:t>Total Recruitment: </a:t>
            </a:r>
            <a:r>
              <a:rPr lang="en-GB" sz="1050" dirty="0" smtClean="0"/>
              <a:t>360 patients</a:t>
            </a:r>
          </a:p>
          <a:p>
            <a:pPr algn="just"/>
            <a:r>
              <a:rPr lang="en-GB" sz="1050" b="1" dirty="0" smtClean="0"/>
              <a:t>Recruitment Period: </a:t>
            </a:r>
            <a:r>
              <a:rPr lang="en-GB" sz="1050" dirty="0" smtClean="0"/>
              <a:t>3 years 8 months</a:t>
            </a:r>
          </a:p>
          <a:p>
            <a:pPr algn="just"/>
            <a:endParaRPr lang="en-GB" sz="500" dirty="0"/>
          </a:p>
          <a:p>
            <a:pPr algn="just"/>
            <a:r>
              <a:rPr lang="en-GB" sz="1050" b="1" dirty="0" smtClean="0"/>
              <a:t>Planned number of sites: </a:t>
            </a:r>
            <a:r>
              <a:rPr lang="en-GB" sz="1050" dirty="0" smtClean="0"/>
              <a:t>40</a:t>
            </a:r>
          </a:p>
          <a:p>
            <a:pPr algn="just"/>
            <a:r>
              <a:rPr lang="en-GB" sz="1050" b="1" dirty="0" smtClean="0"/>
              <a:t>Open to: </a:t>
            </a:r>
            <a:r>
              <a:rPr lang="en-GB" sz="1050" dirty="0" smtClean="0"/>
              <a:t>all cancer centres. Sites can select upfront to participate in one or more of the experimental arms (selecting more than one arm </a:t>
            </a:r>
            <a:r>
              <a:rPr lang="en-GB" sz="1050" dirty="0"/>
              <a:t>is </a:t>
            </a:r>
            <a:r>
              <a:rPr lang="en-GB" sz="1050" dirty="0" smtClean="0"/>
              <a:t>encouraged).  Sites will randomise versus control arm.</a:t>
            </a:r>
            <a:endParaRPr lang="en-GB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324936" y="6372200"/>
            <a:ext cx="3416432" cy="17004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RTTQA: </a:t>
            </a:r>
            <a:r>
              <a:rPr lang="en-GB" sz="1050" dirty="0" smtClean="0"/>
              <a:t>The </a:t>
            </a:r>
            <a:r>
              <a:rPr lang="en-GB" sz="1050" dirty="0"/>
              <a:t>quality assurance programme for the study </a:t>
            </a:r>
            <a:r>
              <a:rPr lang="en-GB" sz="1050" dirty="0" smtClean="0"/>
              <a:t>is being co-ordinated </a:t>
            </a:r>
            <a:r>
              <a:rPr lang="en-GB" sz="1050" dirty="0"/>
              <a:t>by the NCRI Radiotherapy Trials QA (RTTQA) Group</a:t>
            </a:r>
            <a:r>
              <a:rPr lang="en-GB" sz="1050" dirty="0" smtClean="0"/>
              <a:t>.</a:t>
            </a:r>
            <a:r>
              <a:rPr lang="en-GB" sz="1050" dirty="0"/>
              <a:t> </a:t>
            </a:r>
            <a:endParaRPr lang="en-GB" sz="1050" dirty="0" smtClean="0"/>
          </a:p>
          <a:p>
            <a:endParaRPr lang="en-GB" sz="1050" dirty="0" smtClean="0"/>
          </a:p>
          <a:p>
            <a:r>
              <a:rPr lang="en-GB" sz="1050" dirty="0" smtClean="0"/>
              <a:t>Prior </a:t>
            </a:r>
            <a:r>
              <a:rPr lang="en-GB" sz="1050" dirty="0"/>
              <a:t>to site activation, sites will be asked to </a:t>
            </a:r>
            <a:r>
              <a:rPr lang="en-GB" sz="1050" dirty="0" smtClean="0"/>
              <a:t>complete:</a:t>
            </a:r>
            <a:endParaRPr lang="en-GB" sz="105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050" dirty="0"/>
              <a:t>Facility Questionnaire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050" dirty="0"/>
              <a:t>Outlining Benchmark Cases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050" dirty="0"/>
              <a:t>Planning Benchmark Case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050" dirty="0" smtClean="0"/>
              <a:t>Process document 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endParaRPr lang="en-GB" sz="400" dirty="0" smtClean="0"/>
          </a:p>
          <a:p>
            <a:pPr marL="171450" lvl="0" indent="-171450">
              <a:buFont typeface="Wingdings" panose="05000000000000000000" pitchFamily="2" charset="2"/>
              <a:buChar char="§"/>
            </a:pPr>
            <a:endParaRPr lang="en-GB" sz="400" dirty="0"/>
          </a:p>
        </p:txBody>
      </p:sp>
      <p:pic>
        <p:nvPicPr>
          <p:cNvPr id="18" name="Picture 17" descr="F:\ctu\Logos\CRUK Logos\CRUK_Logo_for_DIGITAL_formats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16" y="107504"/>
            <a:ext cx="1008112" cy="432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 descr="\\RTTRIALS\home\RTTQA_GENERAL\Logo\new logo\RTTQA new logo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465" y="7524328"/>
            <a:ext cx="1263198" cy="411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728" y="107182"/>
            <a:ext cx="929804" cy="442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451" y="152400"/>
            <a:ext cx="1197098" cy="519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36" y="3563888"/>
            <a:ext cx="3416432" cy="2664296"/>
          </a:xfrm>
          <a:prstGeom prst="rect">
            <a:avLst/>
          </a:prstGeom>
          <a:noFill/>
          <a:ln w="2540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74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422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MSPhotoEd.3</vt:lpstr>
      <vt:lpstr> A Randomised Phase II study of Accelerated, Dose escalated, Sequential  Chemo-radiotherapy in Non-Small Cell Lung Cancer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ADSCaN A Randomised Phase II study of Accelerated, Dose escalated, Sequential Chemo-radiotherapy in Non-Small Cell Lung Cancer</dc:title>
  <dc:creator>Claire Lawless</dc:creator>
  <cp:lastModifiedBy>Hatton, Matthew (Oncology)</cp:lastModifiedBy>
  <cp:revision>25</cp:revision>
  <cp:lastPrinted>2017-01-20T14:14:24Z</cp:lastPrinted>
  <dcterms:created xsi:type="dcterms:W3CDTF">2016-05-31T21:37:08Z</dcterms:created>
  <dcterms:modified xsi:type="dcterms:W3CDTF">2017-01-23T18:05:55Z</dcterms:modified>
</cp:coreProperties>
</file>