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8424863" cy="11917363"/>
  <p:notesSz cx="6858000" cy="9144000"/>
  <p:defaultTextStyle>
    <a:defPPr>
      <a:defRPr lang="en-US"/>
    </a:defPPr>
    <a:lvl1pPr marL="0" algn="l" defTabSz="1162238" rtl="0" eaLnBrk="1" latinLnBrk="0" hangingPunct="1">
      <a:defRPr sz="2300" kern="1200">
        <a:solidFill>
          <a:schemeClr val="tx1"/>
        </a:solidFill>
        <a:latin typeface="+mn-lt"/>
        <a:ea typeface="+mn-ea"/>
        <a:cs typeface="+mn-cs"/>
      </a:defRPr>
    </a:lvl1pPr>
    <a:lvl2pPr marL="581119" algn="l" defTabSz="1162238" rtl="0" eaLnBrk="1" latinLnBrk="0" hangingPunct="1">
      <a:defRPr sz="2300" kern="1200">
        <a:solidFill>
          <a:schemeClr val="tx1"/>
        </a:solidFill>
        <a:latin typeface="+mn-lt"/>
        <a:ea typeface="+mn-ea"/>
        <a:cs typeface="+mn-cs"/>
      </a:defRPr>
    </a:lvl2pPr>
    <a:lvl3pPr marL="1162238" algn="l" defTabSz="1162238" rtl="0" eaLnBrk="1" latinLnBrk="0" hangingPunct="1">
      <a:defRPr sz="2300" kern="1200">
        <a:solidFill>
          <a:schemeClr val="tx1"/>
        </a:solidFill>
        <a:latin typeface="+mn-lt"/>
        <a:ea typeface="+mn-ea"/>
        <a:cs typeface="+mn-cs"/>
      </a:defRPr>
    </a:lvl3pPr>
    <a:lvl4pPr marL="1743357" algn="l" defTabSz="1162238" rtl="0" eaLnBrk="1" latinLnBrk="0" hangingPunct="1">
      <a:defRPr sz="2300" kern="1200">
        <a:solidFill>
          <a:schemeClr val="tx1"/>
        </a:solidFill>
        <a:latin typeface="+mn-lt"/>
        <a:ea typeface="+mn-ea"/>
        <a:cs typeface="+mn-cs"/>
      </a:defRPr>
    </a:lvl4pPr>
    <a:lvl5pPr marL="2324477" algn="l" defTabSz="1162238" rtl="0" eaLnBrk="1" latinLnBrk="0" hangingPunct="1">
      <a:defRPr sz="2300" kern="1200">
        <a:solidFill>
          <a:schemeClr val="tx1"/>
        </a:solidFill>
        <a:latin typeface="+mn-lt"/>
        <a:ea typeface="+mn-ea"/>
        <a:cs typeface="+mn-cs"/>
      </a:defRPr>
    </a:lvl5pPr>
    <a:lvl6pPr marL="2905596" algn="l" defTabSz="1162238" rtl="0" eaLnBrk="1" latinLnBrk="0" hangingPunct="1">
      <a:defRPr sz="2300" kern="1200">
        <a:solidFill>
          <a:schemeClr val="tx1"/>
        </a:solidFill>
        <a:latin typeface="+mn-lt"/>
        <a:ea typeface="+mn-ea"/>
        <a:cs typeface="+mn-cs"/>
      </a:defRPr>
    </a:lvl6pPr>
    <a:lvl7pPr marL="3486716" algn="l" defTabSz="1162238" rtl="0" eaLnBrk="1" latinLnBrk="0" hangingPunct="1">
      <a:defRPr sz="2300" kern="1200">
        <a:solidFill>
          <a:schemeClr val="tx1"/>
        </a:solidFill>
        <a:latin typeface="+mn-lt"/>
        <a:ea typeface="+mn-ea"/>
        <a:cs typeface="+mn-cs"/>
      </a:defRPr>
    </a:lvl7pPr>
    <a:lvl8pPr marL="4067835" algn="l" defTabSz="1162238" rtl="0" eaLnBrk="1" latinLnBrk="0" hangingPunct="1">
      <a:defRPr sz="2300" kern="1200">
        <a:solidFill>
          <a:schemeClr val="tx1"/>
        </a:solidFill>
        <a:latin typeface="+mn-lt"/>
        <a:ea typeface="+mn-ea"/>
        <a:cs typeface="+mn-cs"/>
      </a:defRPr>
    </a:lvl8pPr>
    <a:lvl9pPr marL="4648954" algn="l" defTabSz="1162238" rtl="0" eaLnBrk="1" latinLnBrk="0" hangingPunct="1">
      <a:defRPr sz="23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7B3D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20" y="-72"/>
      </p:cViewPr>
      <p:guideLst>
        <p:guide orient="horz" pos="3754"/>
        <p:guide pos="265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xPr>
        <a:bodyPr/>
        <a:lstStyle/>
        <a:p>
          <a:pPr>
            <a:defRPr sz="1200">
              <a:latin typeface="Arial" panose="020B0604020202020204" pitchFamily="34" charset="0"/>
              <a:cs typeface="Arial" panose="020B0604020202020204" pitchFamily="34" charset="0"/>
            </a:defRPr>
          </a:pPr>
          <a:endParaRPr lang="en-US"/>
        </a:p>
      </c:txPr>
    </c:title>
    <c:autoTitleDeleted val="0"/>
    <c:plotArea>
      <c:layout/>
      <c:pieChart>
        <c:varyColors val="1"/>
        <c:ser>
          <c:idx val="0"/>
          <c:order val="0"/>
          <c:tx>
            <c:strRef>
              <c:f>Sheet1!$B$1</c:f>
              <c:strCache>
                <c:ptCount val="1"/>
                <c:pt idx="0">
                  <c:v>Response following chemotherapy</c:v>
                </c:pt>
              </c:strCache>
            </c:strRef>
          </c:tx>
          <c:cat>
            <c:strRef>
              <c:f>Sheet1!$A$2:$A$7</c:f>
              <c:strCache>
                <c:ptCount val="6"/>
                <c:pt idx="0">
                  <c:v>PR(46%)</c:v>
                </c:pt>
                <c:pt idx="1">
                  <c:v>SD(10%)</c:v>
                </c:pt>
                <c:pt idx="2">
                  <c:v>CR(6%)</c:v>
                </c:pt>
                <c:pt idx="3">
                  <c:v>Mixed(2%)</c:v>
                </c:pt>
                <c:pt idx="4">
                  <c:v>PD(25%)</c:v>
                </c:pt>
                <c:pt idx="5">
                  <c:v>Not assessed(11%)</c:v>
                </c:pt>
              </c:strCache>
            </c:strRef>
          </c:cat>
          <c:val>
            <c:numRef>
              <c:f>Sheet1!$B$2:$B$7</c:f>
              <c:numCache>
                <c:formatCode>General</c:formatCode>
                <c:ptCount val="6"/>
                <c:pt idx="0">
                  <c:v>46</c:v>
                </c:pt>
                <c:pt idx="1">
                  <c:v>10</c:v>
                </c:pt>
                <c:pt idx="2">
                  <c:v>6</c:v>
                </c:pt>
                <c:pt idx="3">
                  <c:v>2</c:v>
                </c:pt>
                <c:pt idx="4">
                  <c:v>25</c:v>
                </c:pt>
                <c:pt idx="5">
                  <c:v>11</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59270448906963558"/>
          <c:y val="0.25284915319767315"/>
          <c:w val="0.37315912127019624"/>
          <c:h val="0.71187667482879524"/>
        </c:manualLayout>
      </c:layout>
      <c:overlay val="0"/>
      <c:txPr>
        <a:bodyPr/>
        <a:lstStyle/>
        <a:p>
          <a:pPr>
            <a:defRPr sz="700"/>
          </a:pPr>
          <a:endParaRPr lang="en-US"/>
        </a:p>
      </c:txPr>
    </c:legend>
    <c:plotVisOnly val="1"/>
    <c:dispBlanksAs val="gap"/>
    <c:showDLblsOverMax val="0"/>
  </c:chart>
  <c:spPr>
    <a:ln>
      <a:solidFill>
        <a:schemeClr val="accent4">
          <a:alpha val="0"/>
        </a:schemeClr>
      </a:solidFill>
    </a:ln>
  </c:spPr>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31866" y="3702109"/>
            <a:ext cx="7161134" cy="2554508"/>
          </a:xfrm>
        </p:spPr>
        <p:txBody>
          <a:bodyPr/>
          <a:lstStyle/>
          <a:p>
            <a:r>
              <a:rPr lang="en-US" smtClean="0"/>
              <a:t>Click to edit Master title style</a:t>
            </a:r>
            <a:endParaRPr lang="en-GB"/>
          </a:p>
        </p:txBody>
      </p:sp>
      <p:sp>
        <p:nvSpPr>
          <p:cNvPr id="3" name="Subtitle 2"/>
          <p:cNvSpPr>
            <a:spLocks noGrp="1"/>
          </p:cNvSpPr>
          <p:nvPr>
            <p:ph type="subTitle" idx="1"/>
          </p:nvPr>
        </p:nvSpPr>
        <p:spPr>
          <a:xfrm>
            <a:off x="1263730" y="6753173"/>
            <a:ext cx="5897404" cy="3045548"/>
          </a:xfrm>
        </p:spPr>
        <p:txBody>
          <a:bodyPr/>
          <a:lstStyle>
            <a:lvl1pPr marL="0" indent="0" algn="ctr">
              <a:buNone/>
              <a:defRPr>
                <a:solidFill>
                  <a:schemeClr val="tx1">
                    <a:tint val="75000"/>
                  </a:schemeClr>
                </a:solidFill>
              </a:defRPr>
            </a:lvl1pPr>
            <a:lvl2pPr marL="581119" indent="0" algn="ctr">
              <a:buNone/>
              <a:defRPr>
                <a:solidFill>
                  <a:schemeClr val="tx1">
                    <a:tint val="75000"/>
                  </a:schemeClr>
                </a:solidFill>
              </a:defRPr>
            </a:lvl2pPr>
            <a:lvl3pPr marL="1162238" indent="0" algn="ctr">
              <a:buNone/>
              <a:defRPr>
                <a:solidFill>
                  <a:schemeClr val="tx1">
                    <a:tint val="75000"/>
                  </a:schemeClr>
                </a:solidFill>
              </a:defRPr>
            </a:lvl3pPr>
            <a:lvl4pPr marL="1743357" indent="0" algn="ctr">
              <a:buNone/>
              <a:defRPr>
                <a:solidFill>
                  <a:schemeClr val="tx1">
                    <a:tint val="75000"/>
                  </a:schemeClr>
                </a:solidFill>
              </a:defRPr>
            </a:lvl4pPr>
            <a:lvl5pPr marL="2324477" indent="0" algn="ctr">
              <a:buNone/>
              <a:defRPr>
                <a:solidFill>
                  <a:schemeClr val="tx1">
                    <a:tint val="75000"/>
                  </a:schemeClr>
                </a:solidFill>
              </a:defRPr>
            </a:lvl5pPr>
            <a:lvl6pPr marL="2905596" indent="0" algn="ctr">
              <a:buNone/>
              <a:defRPr>
                <a:solidFill>
                  <a:schemeClr val="tx1">
                    <a:tint val="75000"/>
                  </a:schemeClr>
                </a:solidFill>
              </a:defRPr>
            </a:lvl6pPr>
            <a:lvl7pPr marL="3486716" indent="0" algn="ctr">
              <a:buNone/>
              <a:defRPr>
                <a:solidFill>
                  <a:schemeClr val="tx1">
                    <a:tint val="75000"/>
                  </a:schemeClr>
                </a:solidFill>
              </a:defRPr>
            </a:lvl7pPr>
            <a:lvl8pPr marL="4067835" indent="0" algn="ctr">
              <a:buNone/>
              <a:defRPr>
                <a:solidFill>
                  <a:schemeClr val="tx1">
                    <a:tint val="75000"/>
                  </a:schemeClr>
                </a:solidFill>
              </a:defRPr>
            </a:lvl8pPr>
            <a:lvl9pPr marL="4648954"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FF74679-ECCF-4C0C-8B61-17061C054555}" type="datetimeFigureOut">
              <a:rPr lang="en-GB" smtClean="0"/>
              <a:t>18/01/2018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10FA01-6C84-4470-B16A-85A3967DF53E}" type="slidenum">
              <a:rPr lang="en-GB" smtClean="0"/>
              <a:t>‹#›</a:t>
            </a:fld>
            <a:endParaRPr lang="en-GB"/>
          </a:p>
        </p:txBody>
      </p:sp>
    </p:spTree>
    <p:extLst>
      <p:ext uri="{BB962C8B-B14F-4D97-AF65-F5344CB8AC3E}">
        <p14:creationId xmlns:p14="http://schemas.microsoft.com/office/powerpoint/2010/main" val="3453711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FF74679-ECCF-4C0C-8B61-17061C054555}" type="datetimeFigureOut">
              <a:rPr lang="en-GB" smtClean="0"/>
              <a:t>18/01/2018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10FA01-6C84-4470-B16A-85A3967DF53E}" type="slidenum">
              <a:rPr lang="en-GB" smtClean="0"/>
              <a:t>‹#›</a:t>
            </a:fld>
            <a:endParaRPr lang="en-GB"/>
          </a:p>
        </p:txBody>
      </p:sp>
    </p:spTree>
    <p:extLst>
      <p:ext uri="{BB962C8B-B14F-4D97-AF65-F5344CB8AC3E}">
        <p14:creationId xmlns:p14="http://schemas.microsoft.com/office/powerpoint/2010/main" val="13379821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581019" y="637249"/>
            <a:ext cx="1421696" cy="135560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15934" y="637249"/>
            <a:ext cx="4124673" cy="1355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FF74679-ECCF-4C0C-8B61-17061C054555}" type="datetimeFigureOut">
              <a:rPr lang="en-GB" smtClean="0"/>
              <a:t>18/01/2018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10FA01-6C84-4470-B16A-85A3967DF53E}" type="slidenum">
              <a:rPr lang="en-GB" smtClean="0"/>
              <a:t>‹#›</a:t>
            </a:fld>
            <a:endParaRPr lang="en-GB"/>
          </a:p>
        </p:txBody>
      </p:sp>
    </p:spTree>
    <p:extLst>
      <p:ext uri="{BB962C8B-B14F-4D97-AF65-F5344CB8AC3E}">
        <p14:creationId xmlns:p14="http://schemas.microsoft.com/office/powerpoint/2010/main" val="3455487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FF74679-ECCF-4C0C-8B61-17061C054555}" type="datetimeFigureOut">
              <a:rPr lang="en-GB" smtClean="0"/>
              <a:t>18/01/2018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10FA01-6C84-4470-B16A-85A3967DF53E}" type="slidenum">
              <a:rPr lang="en-GB" smtClean="0"/>
              <a:t>‹#›</a:t>
            </a:fld>
            <a:endParaRPr lang="en-GB"/>
          </a:p>
        </p:txBody>
      </p:sp>
    </p:spTree>
    <p:extLst>
      <p:ext uri="{BB962C8B-B14F-4D97-AF65-F5344CB8AC3E}">
        <p14:creationId xmlns:p14="http://schemas.microsoft.com/office/powerpoint/2010/main" val="1382328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65507" y="7658011"/>
            <a:ext cx="7161134" cy="2366921"/>
          </a:xfrm>
        </p:spPr>
        <p:txBody>
          <a:bodyPr anchor="t"/>
          <a:lstStyle>
            <a:lvl1pPr algn="l">
              <a:defRPr sz="5100" b="1" cap="all"/>
            </a:lvl1pPr>
          </a:lstStyle>
          <a:p>
            <a:r>
              <a:rPr lang="en-US" smtClean="0"/>
              <a:t>Click to edit Master title style</a:t>
            </a:r>
            <a:endParaRPr lang="en-GB"/>
          </a:p>
        </p:txBody>
      </p:sp>
      <p:sp>
        <p:nvSpPr>
          <p:cNvPr id="3" name="Text Placeholder 2"/>
          <p:cNvSpPr>
            <a:spLocks noGrp="1"/>
          </p:cNvSpPr>
          <p:nvPr>
            <p:ph type="body" idx="1"/>
          </p:nvPr>
        </p:nvSpPr>
        <p:spPr>
          <a:xfrm>
            <a:off x="665507" y="5051088"/>
            <a:ext cx="7161134" cy="2606922"/>
          </a:xfrm>
        </p:spPr>
        <p:txBody>
          <a:bodyPr anchor="b"/>
          <a:lstStyle>
            <a:lvl1pPr marL="0" indent="0">
              <a:buNone/>
              <a:defRPr sz="2500">
                <a:solidFill>
                  <a:schemeClr val="tx1">
                    <a:tint val="75000"/>
                  </a:schemeClr>
                </a:solidFill>
              </a:defRPr>
            </a:lvl1pPr>
            <a:lvl2pPr marL="581119" indent="0">
              <a:buNone/>
              <a:defRPr sz="2300">
                <a:solidFill>
                  <a:schemeClr val="tx1">
                    <a:tint val="75000"/>
                  </a:schemeClr>
                </a:solidFill>
              </a:defRPr>
            </a:lvl2pPr>
            <a:lvl3pPr marL="1162238" indent="0">
              <a:buNone/>
              <a:defRPr sz="2100">
                <a:solidFill>
                  <a:schemeClr val="tx1">
                    <a:tint val="75000"/>
                  </a:schemeClr>
                </a:solidFill>
              </a:defRPr>
            </a:lvl3pPr>
            <a:lvl4pPr marL="1743357" indent="0">
              <a:buNone/>
              <a:defRPr sz="1800">
                <a:solidFill>
                  <a:schemeClr val="tx1">
                    <a:tint val="75000"/>
                  </a:schemeClr>
                </a:solidFill>
              </a:defRPr>
            </a:lvl4pPr>
            <a:lvl5pPr marL="2324477" indent="0">
              <a:buNone/>
              <a:defRPr sz="1800">
                <a:solidFill>
                  <a:schemeClr val="tx1">
                    <a:tint val="75000"/>
                  </a:schemeClr>
                </a:solidFill>
              </a:defRPr>
            </a:lvl5pPr>
            <a:lvl6pPr marL="2905596" indent="0">
              <a:buNone/>
              <a:defRPr sz="1800">
                <a:solidFill>
                  <a:schemeClr val="tx1">
                    <a:tint val="75000"/>
                  </a:schemeClr>
                </a:solidFill>
              </a:defRPr>
            </a:lvl6pPr>
            <a:lvl7pPr marL="3486716" indent="0">
              <a:buNone/>
              <a:defRPr sz="1800">
                <a:solidFill>
                  <a:schemeClr val="tx1">
                    <a:tint val="75000"/>
                  </a:schemeClr>
                </a:solidFill>
              </a:defRPr>
            </a:lvl7pPr>
            <a:lvl8pPr marL="4067835" indent="0">
              <a:buNone/>
              <a:defRPr sz="1800">
                <a:solidFill>
                  <a:schemeClr val="tx1">
                    <a:tint val="75000"/>
                  </a:schemeClr>
                </a:solidFill>
              </a:defRPr>
            </a:lvl8pPr>
            <a:lvl9pPr marL="4648954" indent="0">
              <a:buNone/>
              <a:defRPr sz="18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F74679-ECCF-4C0C-8B61-17061C054555}" type="datetimeFigureOut">
              <a:rPr lang="en-GB" smtClean="0"/>
              <a:t>18/01/2018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10FA01-6C84-4470-B16A-85A3967DF53E}" type="slidenum">
              <a:rPr lang="en-GB" smtClean="0"/>
              <a:t>‹#›</a:t>
            </a:fld>
            <a:endParaRPr lang="en-GB"/>
          </a:p>
        </p:txBody>
      </p:sp>
    </p:spTree>
    <p:extLst>
      <p:ext uri="{BB962C8B-B14F-4D97-AF65-F5344CB8AC3E}">
        <p14:creationId xmlns:p14="http://schemas.microsoft.com/office/powerpoint/2010/main" val="1924828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15934" y="3707624"/>
            <a:ext cx="2773184" cy="10485626"/>
          </a:xfrm>
        </p:spPr>
        <p:txBody>
          <a:bodyPr/>
          <a:lstStyle>
            <a:lvl1pPr>
              <a:defRPr sz="3500"/>
            </a:lvl1pPr>
            <a:lvl2pPr>
              <a:defRPr sz="3000"/>
            </a:lvl2pPr>
            <a:lvl3pPr>
              <a:defRPr sz="25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229532" y="3707624"/>
            <a:ext cx="2773184" cy="10485626"/>
          </a:xfrm>
        </p:spPr>
        <p:txBody>
          <a:bodyPr/>
          <a:lstStyle>
            <a:lvl1pPr>
              <a:defRPr sz="3500"/>
            </a:lvl1pPr>
            <a:lvl2pPr>
              <a:defRPr sz="3000"/>
            </a:lvl2pPr>
            <a:lvl3pPr>
              <a:defRPr sz="2500"/>
            </a:lvl3pPr>
            <a:lvl4pPr>
              <a:defRPr sz="2300"/>
            </a:lvl4pPr>
            <a:lvl5pPr>
              <a:defRPr sz="2300"/>
            </a:lvl5pPr>
            <a:lvl6pPr>
              <a:defRPr sz="2300"/>
            </a:lvl6pPr>
            <a:lvl7pPr>
              <a:defRPr sz="2300"/>
            </a:lvl7pPr>
            <a:lvl8pPr>
              <a:defRPr sz="2300"/>
            </a:lvl8pPr>
            <a:lvl9pPr>
              <a:defRPr sz="2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FF74679-ECCF-4C0C-8B61-17061C054555}" type="datetimeFigureOut">
              <a:rPr lang="en-GB" smtClean="0"/>
              <a:t>18/01/2018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10FA01-6C84-4470-B16A-85A3967DF53E}" type="slidenum">
              <a:rPr lang="en-GB" smtClean="0"/>
              <a:t>‹#›</a:t>
            </a:fld>
            <a:endParaRPr lang="en-GB"/>
          </a:p>
        </p:txBody>
      </p:sp>
    </p:spTree>
    <p:extLst>
      <p:ext uri="{BB962C8B-B14F-4D97-AF65-F5344CB8AC3E}">
        <p14:creationId xmlns:p14="http://schemas.microsoft.com/office/powerpoint/2010/main" val="4267437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1244" y="477247"/>
            <a:ext cx="7582377" cy="1986228"/>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21245" y="2667615"/>
            <a:ext cx="3722445" cy="1111735"/>
          </a:xfrm>
        </p:spPr>
        <p:txBody>
          <a:bodyPr anchor="b"/>
          <a:lstStyle>
            <a:lvl1pPr marL="0" indent="0">
              <a:buNone/>
              <a:defRPr sz="3000" b="1"/>
            </a:lvl1pPr>
            <a:lvl2pPr marL="581119" indent="0">
              <a:buNone/>
              <a:defRPr sz="2500" b="1"/>
            </a:lvl2pPr>
            <a:lvl3pPr marL="1162238" indent="0">
              <a:buNone/>
              <a:defRPr sz="2300" b="1"/>
            </a:lvl3pPr>
            <a:lvl4pPr marL="1743357" indent="0">
              <a:buNone/>
              <a:defRPr sz="2100" b="1"/>
            </a:lvl4pPr>
            <a:lvl5pPr marL="2324477" indent="0">
              <a:buNone/>
              <a:defRPr sz="2100" b="1"/>
            </a:lvl5pPr>
            <a:lvl6pPr marL="2905596" indent="0">
              <a:buNone/>
              <a:defRPr sz="2100" b="1"/>
            </a:lvl6pPr>
            <a:lvl7pPr marL="3486716" indent="0">
              <a:buNone/>
              <a:defRPr sz="2100" b="1"/>
            </a:lvl7pPr>
            <a:lvl8pPr marL="4067835" indent="0">
              <a:buNone/>
              <a:defRPr sz="2100" b="1"/>
            </a:lvl8pPr>
            <a:lvl9pPr marL="4648954" indent="0">
              <a:buNone/>
              <a:defRPr sz="2100" b="1"/>
            </a:lvl9pPr>
          </a:lstStyle>
          <a:p>
            <a:pPr lvl="0"/>
            <a:r>
              <a:rPr lang="en-US" smtClean="0"/>
              <a:t>Click to edit Master text styles</a:t>
            </a:r>
          </a:p>
        </p:txBody>
      </p:sp>
      <p:sp>
        <p:nvSpPr>
          <p:cNvPr id="4" name="Content Placeholder 3"/>
          <p:cNvSpPr>
            <a:spLocks noGrp="1"/>
          </p:cNvSpPr>
          <p:nvPr>
            <p:ph sz="half" idx="2"/>
          </p:nvPr>
        </p:nvSpPr>
        <p:spPr>
          <a:xfrm>
            <a:off x="421245" y="3779348"/>
            <a:ext cx="3722445" cy="6866278"/>
          </a:xfrm>
        </p:spPr>
        <p:txBody>
          <a:bodyPr/>
          <a:lstStyle>
            <a:lvl1pPr>
              <a:defRPr sz="3000"/>
            </a:lvl1pPr>
            <a:lvl2pPr>
              <a:defRPr sz="2500"/>
            </a:lvl2pPr>
            <a:lvl3pPr>
              <a:defRPr sz="23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279714" y="2667615"/>
            <a:ext cx="3723906" cy="1111735"/>
          </a:xfrm>
        </p:spPr>
        <p:txBody>
          <a:bodyPr anchor="b"/>
          <a:lstStyle>
            <a:lvl1pPr marL="0" indent="0">
              <a:buNone/>
              <a:defRPr sz="3000" b="1"/>
            </a:lvl1pPr>
            <a:lvl2pPr marL="581119" indent="0">
              <a:buNone/>
              <a:defRPr sz="2500" b="1"/>
            </a:lvl2pPr>
            <a:lvl3pPr marL="1162238" indent="0">
              <a:buNone/>
              <a:defRPr sz="2300" b="1"/>
            </a:lvl3pPr>
            <a:lvl4pPr marL="1743357" indent="0">
              <a:buNone/>
              <a:defRPr sz="2100" b="1"/>
            </a:lvl4pPr>
            <a:lvl5pPr marL="2324477" indent="0">
              <a:buNone/>
              <a:defRPr sz="2100" b="1"/>
            </a:lvl5pPr>
            <a:lvl6pPr marL="2905596" indent="0">
              <a:buNone/>
              <a:defRPr sz="2100" b="1"/>
            </a:lvl6pPr>
            <a:lvl7pPr marL="3486716" indent="0">
              <a:buNone/>
              <a:defRPr sz="2100" b="1"/>
            </a:lvl7pPr>
            <a:lvl8pPr marL="4067835" indent="0">
              <a:buNone/>
              <a:defRPr sz="2100" b="1"/>
            </a:lvl8pPr>
            <a:lvl9pPr marL="4648954" indent="0">
              <a:buNone/>
              <a:defRPr sz="2100" b="1"/>
            </a:lvl9pPr>
          </a:lstStyle>
          <a:p>
            <a:pPr lvl="0"/>
            <a:r>
              <a:rPr lang="en-US" smtClean="0"/>
              <a:t>Click to edit Master text styles</a:t>
            </a:r>
          </a:p>
        </p:txBody>
      </p:sp>
      <p:sp>
        <p:nvSpPr>
          <p:cNvPr id="6" name="Content Placeholder 5"/>
          <p:cNvSpPr>
            <a:spLocks noGrp="1"/>
          </p:cNvSpPr>
          <p:nvPr>
            <p:ph sz="quarter" idx="4"/>
          </p:nvPr>
        </p:nvSpPr>
        <p:spPr>
          <a:xfrm>
            <a:off x="4279714" y="3779348"/>
            <a:ext cx="3723906" cy="6866278"/>
          </a:xfrm>
        </p:spPr>
        <p:txBody>
          <a:bodyPr/>
          <a:lstStyle>
            <a:lvl1pPr>
              <a:defRPr sz="3000"/>
            </a:lvl1pPr>
            <a:lvl2pPr>
              <a:defRPr sz="2500"/>
            </a:lvl2pPr>
            <a:lvl3pPr>
              <a:defRPr sz="23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FF74679-ECCF-4C0C-8B61-17061C054555}" type="datetimeFigureOut">
              <a:rPr lang="en-GB" smtClean="0"/>
              <a:t>18/01/2018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D10FA01-6C84-4470-B16A-85A3967DF53E}" type="slidenum">
              <a:rPr lang="en-GB" smtClean="0"/>
              <a:t>‹#›</a:t>
            </a:fld>
            <a:endParaRPr lang="en-GB"/>
          </a:p>
        </p:txBody>
      </p:sp>
    </p:spTree>
    <p:extLst>
      <p:ext uri="{BB962C8B-B14F-4D97-AF65-F5344CB8AC3E}">
        <p14:creationId xmlns:p14="http://schemas.microsoft.com/office/powerpoint/2010/main" val="233332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FF74679-ECCF-4C0C-8B61-17061C054555}" type="datetimeFigureOut">
              <a:rPr lang="en-GB" smtClean="0"/>
              <a:t>18/01/2018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D10FA01-6C84-4470-B16A-85A3967DF53E}" type="slidenum">
              <a:rPr lang="en-GB" smtClean="0"/>
              <a:t>‹#›</a:t>
            </a:fld>
            <a:endParaRPr lang="en-GB"/>
          </a:p>
        </p:txBody>
      </p:sp>
    </p:spTree>
    <p:extLst>
      <p:ext uri="{BB962C8B-B14F-4D97-AF65-F5344CB8AC3E}">
        <p14:creationId xmlns:p14="http://schemas.microsoft.com/office/powerpoint/2010/main" val="1137395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F74679-ECCF-4C0C-8B61-17061C054555}" type="datetimeFigureOut">
              <a:rPr lang="en-GB" smtClean="0"/>
              <a:t>18/01/2018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D10FA01-6C84-4470-B16A-85A3967DF53E}" type="slidenum">
              <a:rPr lang="en-GB" smtClean="0"/>
              <a:t>‹#›</a:t>
            </a:fld>
            <a:endParaRPr lang="en-GB"/>
          </a:p>
        </p:txBody>
      </p:sp>
    </p:spTree>
    <p:extLst>
      <p:ext uri="{BB962C8B-B14F-4D97-AF65-F5344CB8AC3E}">
        <p14:creationId xmlns:p14="http://schemas.microsoft.com/office/powerpoint/2010/main" val="3336530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21244" y="474488"/>
            <a:ext cx="2771722" cy="2019331"/>
          </a:xfrm>
        </p:spPr>
        <p:txBody>
          <a:bodyPr anchor="b"/>
          <a:lstStyle>
            <a:lvl1pPr algn="l">
              <a:defRPr sz="2500" b="1"/>
            </a:lvl1pPr>
          </a:lstStyle>
          <a:p>
            <a:r>
              <a:rPr lang="en-US" smtClean="0"/>
              <a:t>Click to edit Master title style</a:t>
            </a:r>
            <a:endParaRPr lang="en-GB"/>
          </a:p>
        </p:txBody>
      </p:sp>
      <p:sp>
        <p:nvSpPr>
          <p:cNvPr id="3" name="Content Placeholder 2"/>
          <p:cNvSpPr>
            <a:spLocks noGrp="1"/>
          </p:cNvSpPr>
          <p:nvPr>
            <p:ph idx="1"/>
          </p:nvPr>
        </p:nvSpPr>
        <p:spPr>
          <a:xfrm>
            <a:off x="3293888" y="474488"/>
            <a:ext cx="4709733" cy="10171140"/>
          </a:xfrm>
        </p:spPr>
        <p:txBody>
          <a:bodyPr/>
          <a:lstStyle>
            <a:lvl1pPr>
              <a:defRPr sz="4100"/>
            </a:lvl1pPr>
            <a:lvl2pPr>
              <a:defRPr sz="3500"/>
            </a:lvl2pPr>
            <a:lvl3pPr>
              <a:defRPr sz="3000"/>
            </a:lvl3pPr>
            <a:lvl4pPr>
              <a:defRPr sz="2500"/>
            </a:lvl4pPr>
            <a:lvl5pPr>
              <a:defRPr sz="2500"/>
            </a:lvl5pPr>
            <a:lvl6pPr>
              <a:defRPr sz="2500"/>
            </a:lvl6pPr>
            <a:lvl7pPr>
              <a:defRPr sz="2500"/>
            </a:lvl7pPr>
            <a:lvl8pPr>
              <a:defRPr sz="2500"/>
            </a:lvl8pPr>
            <a:lvl9pPr>
              <a:defRPr sz="2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21244" y="2493819"/>
            <a:ext cx="2771722" cy="8151809"/>
          </a:xfrm>
        </p:spPr>
        <p:txBody>
          <a:bodyPr/>
          <a:lstStyle>
            <a:lvl1pPr marL="0" indent="0">
              <a:buNone/>
              <a:defRPr sz="1800"/>
            </a:lvl1pPr>
            <a:lvl2pPr marL="581119" indent="0">
              <a:buNone/>
              <a:defRPr sz="1600"/>
            </a:lvl2pPr>
            <a:lvl3pPr marL="1162238" indent="0">
              <a:buNone/>
              <a:defRPr sz="1300"/>
            </a:lvl3pPr>
            <a:lvl4pPr marL="1743357" indent="0">
              <a:buNone/>
              <a:defRPr sz="1100"/>
            </a:lvl4pPr>
            <a:lvl5pPr marL="2324477" indent="0">
              <a:buNone/>
              <a:defRPr sz="1100"/>
            </a:lvl5pPr>
            <a:lvl6pPr marL="2905596" indent="0">
              <a:buNone/>
              <a:defRPr sz="1100"/>
            </a:lvl6pPr>
            <a:lvl7pPr marL="3486716" indent="0">
              <a:buNone/>
              <a:defRPr sz="1100"/>
            </a:lvl7pPr>
            <a:lvl8pPr marL="4067835" indent="0">
              <a:buNone/>
              <a:defRPr sz="1100"/>
            </a:lvl8pPr>
            <a:lvl9pPr marL="4648954" indent="0">
              <a:buNone/>
              <a:defRPr sz="1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F74679-ECCF-4C0C-8B61-17061C054555}" type="datetimeFigureOut">
              <a:rPr lang="en-GB" smtClean="0"/>
              <a:t>18/01/2018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10FA01-6C84-4470-B16A-85A3967DF53E}" type="slidenum">
              <a:rPr lang="en-GB" smtClean="0"/>
              <a:t>‹#›</a:t>
            </a:fld>
            <a:endParaRPr lang="en-GB"/>
          </a:p>
        </p:txBody>
      </p:sp>
    </p:spTree>
    <p:extLst>
      <p:ext uri="{BB962C8B-B14F-4D97-AF65-F5344CB8AC3E}">
        <p14:creationId xmlns:p14="http://schemas.microsoft.com/office/powerpoint/2010/main" val="2861507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51332" y="8342156"/>
            <a:ext cx="5054918" cy="984839"/>
          </a:xfrm>
        </p:spPr>
        <p:txBody>
          <a:bodyPr anchor="b"/>
          <a:lstStyle>
            <a:lvl1pPr algn="l">
              <a:defRPr sz="2500" b="1"/>
            </a:lvl1pPr>
          </a:lstStyle>
          <a:p>
            <a:r>
              <a:rPr lang="en-US" smtClean="0"/>
              <a:t>Click to edit Master title style</a:t>
            </a:r>
            <a:endParaRPr lang="en-GB"/>
          </a:p>
        </p:txBody>
      </p:sp>
      <p:sp>
        <p:nvSpPr>
          <p:cNvPr id="3" name="Picture Placeholder 2"/>
          <p:cNvSpPr>
            <a:spLocks noGrp="1"/>
          </p:cNvSpPr>
          <p:nvPr>
            <p:ph type="pic" idx="1"/>
          </p:nvPr>
        </p:nvSpPr>
        <p:spPr>
          <a:xfrm>
            <a:off x="1651332" y="1064839"/>
            <a:ext cx="5054918" cy="7150418"/>
          </a:xfrm>
        </p:spPr>
        <p:txBody>
          <a:bodyPr/>
          <a:lstStyle>
            <a:lvl1pPr marL="0" indent="0">
              <a:buNone/>
              <a:defRPr sz="4100"/>
            </a:lvl1pPr>
            <a:lvl2pPr marL="581119" indent="0">
              <a:buNone/>
              <a:defRPr sz="3500"/>
            </a:lvl2pPr>
            <a:lvl3pPr marL="1162238" indent="0">
              <a:buNone/>
              <a:defRPr sz="3000"/>
            </a:lvl3pPr>
            <a:lvl4pPr marL="1743357" indent="0">
              <a:buNone/>
              <a:defRPr sz="2500"/>
            </a:lvl4pPr>
            <a:lvl5pPr marL="2324477" indent="0">
              <a:buNone/>
              <a:defRPr sz="2500"/>
            </a:lvl5pPr>
            <a:lvl6pPr marL="2905596" indent="0">
              <a:buNone/>
              <a:defRPr sz="2500"/>
            </a:lvl6pPr>
            <a:lvl7pPr marL="3486716" indent="0">
              <a:buNone/>
              <a:defRPr sz="2500"/>
            </a:lvl7pPr>
            <a:lvl8pPr marL="4067835" indent="0">
              <a:buNone/>
              <a:defRPr sz="2500"/>
            </a:lvl8pPr>
            <a:lvl9pPr marL="4648954" indent="0">
              <a:buNone/>
              <a:defRPr sz="2500"/>
            </a:lvl9pPr>
          </a:lstStyle>
          <a:p>
            <a:endParaRPr lang="en-GB"/>
          </a:p>
        </p:txBody>
      </p:sp>
      <p:sp>
        <p:nvSpPr>
          <p:cNvPr id="4" name="Text Placeholder 3"/>
          <p:cNvSpPr>
            <a:spLocks noGrp="1"/>
          </p:cNvSpPr>
          <p:nvPr>
            <p:ph type="body" sz="half" idx="2"/>
          </p:nvPr>
        </p:nvSpPr>
        <p:spPr>
          <a:xfrm>
            <a:off x="1651332" y="9326994"/>
            <a:ext cx="5054918" cy="1398634"/>
          </a:xfrm>
        </p:spPr>
        <p:txBody>
          <a:bodyPr/>
          <a:lstStyle>
            <a:lvl1pPr marL="0" indent="0">
              <a:buNone/>
              <a:defRPr sz="1800"/>
            </a:lvl1pPr>
            <a:lvl2pPr marL="581119" indent="0">
              <a:buNone/>
              <a:defRPr sz="1600"/>
            </a:lvl2pPr>
            <a:lvl3pPr marL="1162238" indent="0">
              <a:buNone/>
              <a:defRPr sz="1300"/>
            </a:lvl3pPr>
            <a:lvl4pPr marL="1743357" indent="0">
              <a:buNone/>
              <a:defRPr sz="1100"/>
            </a:lvl4pPr>
            <a:lvl5pPr marL="2324477" indent="0">
              <a:buNone/>
              <a:defRPr sz="1100"/>
            </a:lvl5pPr>
            <a:lvl6pPr marL="2905596" indent="0">
              <a:buNone/>
              <a:defRPr sz="1100"/>
            </a:lvl6pPr>
            <a:lvl7pPr marL="3486716" indent="0">
              <a:buNone/>
              <a:defRPr sz="1100"/>
            </a:lvl7pPr>
            <a:lvl8pPr marL="4067835" indent="0">
              <a:buNone/>
              <a:defRPr sz="1100"/>
            </a:lvl8pPr>
            <a:lvl9pPr marL="4648954" indent="0">
              <a:buNone/>
              <a:defRPr sz="1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F74679-ECCF-4C0C-8B61-17061C054555}" type="datetimeFigureOut">
              <a:rPr lang="en-GB" smtClean="0"/>
              <a:t>18/01/2018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10FA01-6C84-4470-B16A-85A3967DF53E}" type="slidenum">
              <a:rPr lang="en-GB" smtClean="0"/>
              <a:t>‹#›</a:t>
            </a:fld>
            <a:endParaRPr lang="en-GB"/>
          </a:p>
        </p:txBody>
      </p:sp>
    </p:spTree>
    <p:extLst>
      <p:ext uri="{BB962C8B-B14F-4D97-AF65-F5344CB8AC3E}">
        <p14:creationId xmlns:p14="http://schemas.microsoft.com/office/powerpoint/2010/main" val="21936994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21244" y="477247"/>
            <a:ext cx="7582377" cy="1986228"/>
          </a:xfrm>
          <a:prstGeom prst="rect">
            <a:avLst/>
          </a:prstGeom>
        </p:spPr>
        <p:txBody>
          <a:bodyPr vert="horz" lIns="116225" tIns="58112" rIns="116225" bIns="58112"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21244" y="2780720"/>
            <a:ext cx="7582377" cy="7864908"/>
          </a:xfrm>
          <a:prstGeom prst="rect">
            <a:avLst/>
          </a:prstGeom>
        </p:spPr>
        <p:txBody>
          <a:bodyPr vert="horz" lIns="116225" tIns="58112" rIns="116225" bIns="5811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21243" y="11045632"/>
            <a:ext cx="1965801" cy="634489"/>
          </a:xfrm>
          <a:prstGeom prst="rect">
            <a:avLst/>
          </a:prstGeom>
        </p:spPr>
        <p:txBody>
          <a:bodyPr vert="horz" lIns="116225" tIns="58112" rIns="116225" bIns="58112" rtlCol="0" anchor="ctr"/>
          <a:lstStyle>
            <a:lvl1pPr algn="l">
              <a:defRPr sz="1600">
                <a:solidFill>
                  <a:schemeClr val="tx1">
                    <a:tint val="75000"/>
                  </a:schemeClr>
                </a:solidFill>
              </a:defRPr>
            </a:lvl1pPr>
          </a:lstStyle>
          <a:p>
            <a:fld id="{8FF74679-ECCF-4C0C-8B61-17061C054555}" type="datetimeFigureOut">
              <a:rPr lang="en-GB" smtClean="0"/>
              <a:t>18/01/2018</a:t>
            </a:fld>
            <a:endParaRPr lang="en-GB"/>
          </a:p>
        </p:txBody>
      </p:sp>
      <p:sp>
        <p:nvSpPr>
          <p:cNvPr id="5" name="Footer Placeholder 4"/>
          <p:cNvSpPr>
            <a:spLocks noGrp="1"/>
          </p:cNvSpPr>
          <p:nvPr>
            <p:ph type="ftr" sz="quarter" idx="3"/>
          </p:nvPr>
        </p:nvSpPr>
        <p:spPr>
          <a:xfrm>
            <a:off x="2878496" y="11045632"/>
            <a:ext cx="2667874" cy="634489"/>
          </a:xfrm>
          <a:prstGeom prst="rect">
            <a:avLst/>
          </a:prstGeom>
        </p:spPr>
        <p:txBody>
          <a:bodyPr vert="horz" lIns="116225" tIns="58112" rIns="116225" bIns="58112" rtlCol="0" anchor="ctr"/>
          <a:lstStyle>
            <a:lvl1pPr algn="ctr">
              <a:defRPr sz="16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037819" y="11045632"/>
            <a:ext cx="1965801" cy="634489"/>
          </a:xfrm>
          <a:prstGeom prst="rect">
            <a:avLst/>
          </a:prstGeom>
        </p:spPr>
        <p:txBody>
          <a:bodyPr vert="horz" lIns="116225" tIns="58112" rIns="116225" bIns="58112" rtlCol="0" anchor="ctr"/>
          <a:lstStyle>
            <a:lvl1pPr algn="r">
              <a:defRPr sz="1600">
                <a:solidFill>
                  <a:schemeClr val="tx1">
                    <a:tint val="75000"/>
                  </a:schemeClr>
                </a:solidFill>
              </a:defRPr>
            </a:lvl1pPr>
          </a:lstStyle>
          <a:p>
            <a:fld id="{AD10FA01-6C84-4470-B16A-85A3967DF53E}" type="slidenum">
              <a:rPr lang="en-GB" smtClean="0"/>
              <a:t>‹#›</a:t>
            </a:fld>
            <a:endParaRPr lang="en-GB"/>
          </a:p>
        </p:txBody>
      </p:sp>
    </p:spTree>
    <p:extLst>
      <p:ext uri="{BB962C8B-B14F-4D97-AF65-F5344CB8AC3E}">
        <p14:creationId xmlns:p14="http://schemas.microsoft.com/office/powerpoint/2010/main" val="12001190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162238" rtl="0" eaLnBrk="1" latinLnBrk="0" hangingPunct="1">
        <a:spcBef>
          <a:spcPct val="0"/>
        </a:spcBef>
        <a:buNone/>
        <a:defRPr sz="5600" kern="1200">
          <a:solidFill>
            <a:schemeClr val="tx1"/>
          </a:solidFill>
          <a:latin typeface="+mj-lt"/>
          <a:ea typeface="+mj-ea"/>
          <a:cs typeface="+mj-cs"/>
        </a:defRPr>
      </a:lvl1pPr>
    </p:titleStyle>
    <p:bodyStyle>
      <a:lvl1pPr marL="435839" indent="-435839" algn="l" defTabSz="1162238" rtl="0" eaLnBrk="1" latinLnBrk="0" hangingPunct="1">
        <a:spcBef>
          <a:spcPct val="20000"/>
        </a:spcBef>
        <a:buFont typeface="Arial" panose="020B0604020202020204" pitchFamily="34" charset="0"/>
        <a:buChar char="•"/>
        <a:defRPr sz="4100" kern="1200">
          <a:solidFill>
            <a:schemeClr val="tx1"/>
          </a:solidFill>
          <a:latin typeface="+mn-lt"/>
          <a:ea typeface="+mn-ea"/>
          <a:cs typeface="+mn-cs"/>
        </a:defRPr>
      </a:lvl1pPr>
      <a:lvl2pPr marL="944318" indent="-363199" algn="l" defTabSz="1162238" rtl="0" eaLnBrk="1" latinLnBrk="0" hangingPunct="1">
        <a:spcBef>
          <a:spcPct val="20000"/>
        </a:spcBef>
        <a:buFont typeface="Arial" panose="020B0604020202020204" pitchFamily="34" charset="0"/>
        <a:buChar char="–"/>
        <a:defRPr sz="3500" kern="1200">
          <a:solidFill>
            <a:schemeClr val="tx1"/>
          </a:solidFill>
          <a:latin typeface="+mn-lt"/>
          <a:ea typeface="+mn-ea"/>
          <a:cs typeface="+mn-cs"/>
        </a:defRPr>
      </a:lvl2pPr>
      <a:lvl3pPr marL="1452798" indent="-290560" algn="l" defTabSz="1162238" rtl="0" eaLnBrk="1" latinLnBrk="0" hangingPunct="1">
        <a:spcBef>
          <a:spcPct val="20000"/>
        </a:spcBef>
        <a:buFont typeface="Arial" panose="020B0604020202020204" pitchFamily="34" charset="0"/>
        <a:buChar char="•"/>
        <a:defRPr sz="3000" kern="1200">
          <a:solidFill>
            <a:schemeClr val="tx1"/>
          </a:solidFill>
          <a:latin typeface="+mn-lt"/>
          <a:ea typeface="+mn-ea"/>
          <a:cs typeface="+mn-cs"/>
        </a:defRPr>
      </a:lvl3pPr>
      <a:lvl4pPr marL="2033917" indent="-290560" algn="l" defTabSz="1162238" rtl="0" eaLnBrk="1" latinLnBrk="0" hangingPunct="1">
        <a:spcBef>
          <a:spcPct val="20000"/>
        </a:spcBef>
        <a:buFont typeface="Arial" panose="020B0604020202020204" pitchFamily="34" charset="0"/>
        <a:buChar char="–"/>
        <a:defRPr sz="2500" kern="1200">
          <a:solidFill>
            <a:schemeClr val="tx1"/>
          </a:solidFill>
          <a:latin typeface="+mn-lt"/>
          <a:ea typeface="+mn-ea"/>
          <a:cs typeface="+mn-cs"/>
        </a:defRPr>
      </a:lvl4pPr>
      <a:lvl5pPr marL="2615037" indent="-290560" algn="l" defTabSz="1162238" rtl="0" eaLnBrk="1" latinLnBrk="0" hangingPunct="1">
        <a:spcBef>
          <a:spcPct val="20000"/>
        </a:spcBef>
        <a:buFont typeface="Arial" panose="020B0604020202020204" pitchFamily="34" charset="0"/>
        <a:buChar char="»"/>
        <a:defRPr sz="2500" kern="1200">
          <a:solidFill>
            <a:schemeClr val="tx1"/>
          </a:solidFill>
          <a:latin typeface="+mn-lt"/>
          <a:ea typeface="+mn-ea"/>
          <a:cs typeface="+mn-cs"/>
        </a:defRPr>
      </a:lvl5pPr>
      <a:lvl6pPr marL="3196156" indent="-290560" algn="l" defTabSz="1162238" rtl="0" eaLnBrk="1" latinLnBrk="0" hangingPunct="1">
        <a:spcBef>
          <a:spcPct val="20000"/>
        </a:spcBef>
        <a:buFont typeface="Arial" panose="020B0604020202020204" pitchFamily="34" charset="0"/>
        <a:buChar char="•"/>
        <a:defRPr sz="2500" kern="1200">
          <a:solidFill>
            <a:schemeClr val="tx1"/>
          </a:solidFill>
          <a:latin typeface="+mn-lt"/>
          <a:ea typeface="+mn-ea"/>
          <a:cs typeface="+mn-cs"/>
        </a:defRPr>
      </a:lvl6pPr>
      <a:lvl7pPr marL="3777275" indent="-290560" algn="l" defTabSz="1162238" rtl="0" eaLnBrk="1" latinLnBrk="0" hangingPunct="1">
        <a:spcBef>
          <a:spcPct val="20000"/>
        </a:spcBef>
        <a:buFont typeface="Arial" panose="020B0604020202020204" pitchFamily="34" charset="0"/>
        <a:buChar char="•"/>
        <a:defRPr sz="2500" kern="1200">
          <a:solidFill>
            <a:schemeClr val="tx1"/>
          </a:solidFill>
          <a:latin typeface="+mn-lt"/>
          <a:ea typeface="+mn-ea"/>
          <a:cs typeface="+mn-cs"/>
        </a:defRPr>
      </a:lvl7pPr>
      <a:lvl8pPr marL="4358394" indent="-290560" algn="l" defTabSz="1162238" rtl="0" eaLnBrk="1" latinLnBrk="0" hangingPunct="1">
        <a:spcBef>
          <a:spcPct val="20000"/>
        </a:spcBef>
        <a:buFont typeface="Arial" panose="020B0604020202020204" pitchFamily="34" charset="0"/>
        <a:buChar char="•"/>
        <a:defRPr sz="2500" kern="1200">
          <a:solidFill>
            <a:schemeClr val="tx1"/>
          </a:solidFill>
          <a:latin typeface="+mn-lt"/>
          <a:ea typeface="+mn-ea"/>
          <a:cs typeface="+mn-cs"/>
        </a:defRPr>
      </a:lvl8pPr>
      <a:lvl9pPr marL="4939514" indent="-290560" algn="l" defTabSz="1162238" rtl="0" eaLnBrk="1" latinLnBrk="0" hangingPunct="1">
        <a:spcBef>
          <a:spcPct val="20000"/>
        </a:spcBef>
        <a:buFont typeface="Arial" panose="020B0604020202020204" pitchFamily="34" charset="0"/>
        <a:buChar char="•"/>
        <a:defRPr sz="2500" kern="1200">
          <a:solidFill>
            <a:schemeClr val="tx1"/>
          </a:solidFill>
          <a:latin typeface="+mn-lt"/>
          <a:ea typeface="+mn-ea"/>
          <a:cs typeface="+mn-cs"/>
        </a:defRPr>
      </a:lvl9pPr>
    </p:bodyStyle>
    <p:otherStyle>
      <a:defPPr>
        <a:defRPr lang="en-US"/>
      </a:defPPr>
      <a:lvl1pPr marL="0" algn="l" defTabSz="1162238" rtl="0" eaLnBrk="1" latinLnBrk="0" hangingPunct="1">
        <a:defRPr sz="2300" kern="1200">
          <a:solidFill>
            <a:schemeClr val="tx1"/>
          </a:solidFill>
          <a:latin typeface="+mn-lt"/>
          <a:ea typeface="+mn-ea"/>
          <a:cs typeface="+mn-cs"/>
        </a:defRPr>
      </a:lvl1pPr>
      <a:lvl2pPr marL="581119" algn="l" defTabSz="1162238" rtl="0" eaLnBrk="1" latinLnBrk="0" hangingPunct="1">
        <a:defRPr sz="2300" kern="1200">
          <a:solidFill>
            <a:schemeClr val="tx1"/>
          </a:solidFill>
          <a:latin typeface="+mn-lt"/>
          <a:ea typeface="+mn-ea"/>
          <a:cs typeface="+mn-cs"/>
        </a:defRPr>
      </a:lvl2pPr>
      <a:lvl3pPr marL="1162238" algn="l" defTabSz="1162238" rtl="0" eaLnBrk="1" latinLnBrk="0" hangingPunct="1">
        <a:defRPr sz="2300" kern="1200">
          <a:solidFill>
            <a:schemeClr val="tx1"/>
          </a:solidFill>
          <a:latin typeface="+mn-lt"/>
          <a:ea typeface="+mn-ea"/>
          <a:cs typeface="+mn-cs"/>
        </a:defRPr>
      </a:lvl3pPr>
      <a:lvl4pPr marL="1743357" algn="l" defTabSz="1162238" rtl="0" eaLnBrk="1" latinLnBrk="0" hangingPunct="1">
        <a:defRPr sz="2300" kern="1200">
          <a:solidFill>
            <a:schemeClr val="tx1"/>
          </a:solidFill>
          <a:latin typeface="+mn-lt"/>
          <a:ea typeface="+mn-ea"/>
          <a:cs typeface="+mn-cs"/>
        </a:defRPr>
      </a:lvl4pPr>
      <a:lvl5pPr marL="2324477" algn="l" defTabSz="1162238" rtl="0" eaLnBrk="1" latinLnBrk="0" hangingPunct="1">
        <a:defRPr sz="2300" kern="1200">
          <a:solidFill>
            <a:schemeClr val="tx1"/>
          </a:solidFill>
          <a:latin typeface="+mn-lt"/>
          <a:ea typeface="+mn-ea"/>
          <a:cs typeface="+mn-cs"/>
        </a:defRPr>
      </a:lvl5pPr>
      <a:lvl6pPr marL="2905596" algn="l" defTabSz="1162238" rtl="0" eaLnBrk="1" latinLnBrk="0" hangingPunct="1">
        <a:defRPr sz="2300" kern="1200">
          <a:solidFill>
            <a:schemeClr val="tx1"/>
          </a:solidFill>
          <a:latin typeface="+mn-lt"/>
          <a:ea typeface="+mn-ea"/>
          <a:cs typeface="+mn-cs"/>
        </a:defRPr>
      </a:lvl6pPr>
      <a:lvl7pPr marL="3486716" algn="l" defTabSz="1162238" rtl="0" eaLnBrk="1" latinLnBrk="0" hangingPunct="1">
        <a:defRPr sz="2300" kern="1200">
          <a:solidFill>
            <a:schemeClr val="tx1"/>
          </a:solidFill>
          <a:latin typeface="+mn-lt"/>
          <a:ea typeface="+mn-ea"/>
          <a:cs typeface="+mn-cs"/>
        </a:defRPr>
      </a:lvl7pPr>
      <a:lvl8pPr marL="4067835" algn="l" defTabSz="1162238" rtl="0" eaLnBrk="1" latinLnBrk="0" hangingPunct="1">
        <a:defRPr sz="2300" kern="1200">
          <a:solidFill>
            <a:schemeClr val="tx1"/>
          </a:solidFill>
          <a:latin typeface="+mn-lt"/>
          <a:ea typeface="+mn-ea"/>
          <a:cs typeface="+mn-cs"/>
        </a:defRPr>
      </a:lvl8pPr>
      <a:lvl9pPr marL="4648954" algn="l" defTabSz="1162238" rtl="0" eaLnBrk="1" latinLnBrk="0" hangingPunct="1">
        <a:defRPr sz="2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chart" Target="../charts/chart1.xml"/><Relationship Id="rId7"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17460" y="79974"/>
            <a:ext cx="3407403" cy="3717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p:nvSpPr>
        <p:spPr>
          <a:xfrm>
            <a:off x="1" y="419277"/>
            <a:ext cx="8424863" cy="1101548"/>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lIns="64651" tIns="32326" rIns="64651" bIns="32326" spcCol="0" rtlCol="0" anchor="ctr"/>
          <a:lstStyle/>
          <a:p>
            <a:pPr algn="ctr"/>
            <a:r>
              <a:rPr lang="en-GB" sz="2400" b="1" dirty="0">
                <a:latin typeface="Arial" panose="020B0604020202020204" pitchFamily="34" charset="0"/>
                <a:cs typeface="Arial" panose="020B0604020202020204" pitchFamily="34" charset="0"/>
              </a:rPr>
              <a:t>Management and </a:t>
            </a:r>
            <a:r>
              <a:rPr lang="en-GB" sz="2400" b="1" dirty="0" smtClean="0">
                <a:latin typeface="Arial" panose="020B0604020202020204" pitchFamily="34" charset="0"/>
                <a:cs typeface="Arial" panose="020B0604020202020204" pitchFamily="34" charset="0"/>
              </a:rPr>
              <a:t>Outcomes </a:t>
            </a:r>
            <a:r>
              <a:rPr lang="en-GB" sz="2400" b="1" dirty="0">
                <a:latin typeface="Arial" panose="020B0604020202020204" pitchFamily="34" charset="0"/>
                <a:cs typeface="Arial" panose="020B0604020202020204" pitchFamily="34" charset="0"/>
              </a:rPr>
              <a:t>of patients with </a:t>
            </a:r>
            <a:r>
              <a:rPr lang="en-GB" sz="2400" b="1" dirty="0" smtClean="0">
                <a:latin typeface="Arial" panose="020B0604020202020204" pitchFamily="34" charset="0"/>
                <a:cs typeface="Arial" panose="020B0604020202020204" pitchFamily="34" charset="0"/>
              </a:rPr>
              <a:t>Small </a:t>
            </a:r>
            <a:r>
              <a:rPr lang="en-GB" sz="2400" b="1" dirty="0">
                <a:latin typeface="Arial" panose="020B0604020202020204" pitchFamily="34" charset="0"/>
                <a:cs typeface="Arial" panose="020B0604020202020204" pitchFamily="34" charset="0"/>
              </a:rPr>
              <a:t>cell lung cancer in North </a:t>
            </a:r>
            <a:r>
              <a:rPr lang="en-GB" sz="2400" b="1" dirty="0" smtClean="0">
                <a:latin typeface="Arial" panose="020B0604020202020204" pitchFamily="34" charset="0"/>
                <a:cs typeface="Arial" panose="020B0604020202020204" pitchFamily="34" charset="0"/>
              </a:rPr>
              <a:t>Trent</a:t>
            </a:r>
          </a:p>
          <a:p>
            <a:r>
              <a:rPr lang="en-GB" sz="1000" b="1" dirty="0" smtClean="0">
                <a:latin typeface="Arial" panose="020B0604020202020204" pitchFamily="34" charset="0"/>
                <a:cs typeface="Arial" panose="020B0604020202020204" pitchFamily="34" charset="0"/>
              </a:rPr>
              <a:t>S Garikipati, M Alhilali, A Prakash, A Burnett, C Lee, R Young, S Danson, E Bates, P M Fisher, M Q Hatton, T Das</a:t>
            </a:r>
          </a:p>
          <a:p>
            <a:r>
              <a:rPr lang="en-GB" sz="1000" b="1" dirty="0" smtClean="0">
                <a:latin typeface="Arial" panose="020B0604020202020204" pitchFamily="34" charset="0"/>
                <a:cs typeface="Arial" panose="020B0604020202020204" pitchFamily="34" charset="0"/>
              </a:rPr>
              <a:t>Weston Park Hospital, Sheffield</a:t>
            </a:r>
            <a:endParaRPr lang="en-GB" sz="1000" b="1" dirty="0">
              <a:latin typeface="Arial" panose="020B0604020202020204" pitchFamily="34" charset="0"/>
              <a:cs typeface="Arial" panose="020B0604020202020204" pitchFamily="34" charset="0"/>
            </a:endParaRPr>
          </a:p>
        </p:txBody>
      </p:sp>
      <p:sp>
        <p:nvSpPr>
          <p:cNvPr id="6" name="Rectangle 5"/>
          <p:cNvSpPr/>
          <p:nvPr/>
        </p:nvSpPr>
        <p:spPr>
          <a:xfrm>
            <a:off x="0" y="1847921"/>
            <a:ext cx="4716487" cy="1230440"/>
          </a:xfrm>
          <a:prstGeom prst="rect">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64651" tIns="32326" rIns="64651" bIns="32326" spcCol="0" rtlCol="0" anchor="ctr"/>
          <a:lstStyle/>
          <a:p>
            <a:endParaRPr lang="en-GB" sz="1400" b="1" u="sng" dirty="0">
              <a:solidFill>
                <a:schemeClr val="tx1"/>
              </a:solidFill>
            </a:endParaRPr>
          </a:p>
          <a:p>
            <a:r>
              <a:rPr lang="en-GB" sz="1200" dirty="0">
                <a:solidFill>
                  <a:schemeClr val="tx1"/>
                </a:solidFill>
                <a:latin typeface="Arial" panose="020B0604020202020204" pitchFamily="34" charset="0"/>
                <a:cs typeface="Arial" panose="020B0604020202020204" pitchFamily="34" charset="0"/>
              </a:rPr>
              <a:t>Small cell lung cancers (SCLC) comprise 10-15% of all lung cancers. SCLCs are initially chemo and radio-sensitive, but the majority of patients relapse and die from disease, and the overall survival remains poor. We present an audit of management and outcomes of patients diagnosed between Jan 2016 and Jan 2017 at Weston Park Hospital, Sheffield. </a:t>
            </a:r>
          </a:p>
          <a:p>
            <a:endParaRPr lang="en-GB" sz="1600" b="1" u="sng" dirty="0">
              <a:solidFill>
                <a:schemeClr val="tx1"/>
              </a:solidFill>
            </a:endParaRPr>
          </a:p>
        </p:txBody>
      </p:sp>
      <p:sp>
        <p:nvSpPr>
          <p:cNvPr id="7" name="Rectangle 6"/>
          <p:cNvSpPr/>
          <p:nvPr/>
        </p:nvSpPr>
        <p:spPr>
          <a:xfrm>
            <a:off x="4729575" y="1847921"/>
            <a:ext cx="3708376" cy="1230440"/>
          </a:xfrm>
          <a:prstGeom prst="rect">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64651" tIns="32326" rIns="64651" bIns="32326" spcCol="0" rtlCol="0" anchor="ctr"/>
          <a:lstStyle/>
          <a:p>
            <a:pPr algn="just"/>
            <a:r>
              <a:rPr lang="en-GB" sz="1200" dirty="0">
                <a:solidFill>
                  <a:schemeClr val="tx1"/>
                </a:solidFill>
                <a:latin typeface="Arial" panose="020B0604020202020204" pitchFamily="34" charset="0"/>
                <a:cs typeface="Arial" panose="020B0604020202020204" pitchFamily="34" charset="0"/>
              </a:rPr>
              <a:t>Retrospective data from patient records, pathology and radiology reports </a:t>
            </a:r>
            <a:r>
              <a:rPr lang="en-GB" sz="1200" dirty="0" smtClean="0">
                <a:solidFill>
                  <a:schemeClr val="tx1"/>
                </a:solidFill>
                <a:latin typeface="Arial" panose="020B0604020202020204" pitchFamily="34" charset="0"/>
                <a:cs typeface="Arial" panose="020B0604020202020204" pitchFamily="34" charset="0"/>
              </a:rPr>
              <a:t>was </a:t>
            </a:r>
            <a:r>
              <a:rPr lang="en-GB" sz="1200" dirty="0">
                <a:solidFill>
                  <a:schemeClr val="tx1"/>
                </a:solidFill>
                <a:latin typeface="Arial" panose="020B0604020202020204" pitchFamily="34" charset="0"/>
                <a:cs typeface="Arial" panose="020B0604020202020204" pitchFamily="34" charset="0"/>
              </a:rPr>
              <a:t>analysed. Kaplan Meir curves and log rank tests were used for survival analysis</a:t>
            </a:r>
            <a:r>
              <a:rPr lang="en-GB" sz="1300" dirty="0">
                <a:solidFill>
                  <a:schemeClr val="tx1"/>
                </a:solidFill>
                <a:latin typeface="Arial" panose="020B0604020202020204" pitchFamily="34" charset="0"/>
                <a:cs typeface="Arial" panose="020B0604020202020204" pitchFamily="34" charset="0"/>
              </a:rPr>
              <a:t>. </a:t>
            </a:r>
          </a:p>
          <a:p>
            <a:endParaRPr lang="en-GB" sz="1300" b="1" u="sng" dirty="0">
              <a:solidFill>
                <a:schemeClr val="tx1"/>
              </a:solidFill>
              <a:latin typeface="Arial" panose="020B0604020202020204" pitchFamily="34" charset="0"/>
              <a:cs typeface="Arial" panose="020B0604020202020204" pitchFamily="34" charset="0"/>
            </a:endParaRPr>
          </a:p>
        </p:txBody>
      </p:sp>
      <p:sp>
        <p:nvSpPr>
          <p:cNvPr id="8" name="Rectangle 7"/>
          <p:cNvSpPr/>
          <p:nvPr/>
        </p:nvSpPr>
        <p:spPr>
          <a:xfrm>
            <a:off x="1" y="1587026"/>
            <a:ext cx="4716487" cy="294627"/>
          </a:xfrm>
          <a:prstGeom prst="rect">
            <a:avLst/>
          </a:prstGeom>
          <a:solidFill>
            <a:schemeClr val="accent4"/>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64651" tIns="32326" rIns="64651" bIns="32326" spcCol="0" rtlCol="0" anchor="ctr"/>
          <a:lstStyle/>
          <a:p>
            <a:pPr algn="ctr"/>
            <a:r>
              <a:rPr lang="en-GB" sz="2000" b="1" dirty="0">
                <a:solidFill>
                  <a:schemeClr val="bg1"/>
                </a:solidFill>
                <a:latin typeface="Arial" panose="020B0604020202020204" pitchFamily="34" charset="0"/>
                <a:cs typeface="Arial" panose="020B0604020202020204" pitchFamily="34" charset="0"/>
              </a:rPr>
              <a:t>Background</a:t>
            </a:r>
            <a:endParaRPr lang="en-GB" sz="2000" dirty="0">
              <a:solidFill>
                <a:schemeClr val="bg1"/>
              </a:solidFill>
              <a:latin typeface="Arial" panose="020B0604020202020204" pitchFamily="34" charset="0"/>
              <a:cs typeface="Arial" panose="020B0604020202020204" pitchFamily="34" charset="0"/>
            </a:endParaRPr>
          </a:p>
        </p:txBody>
      </p:sp>
      <p:sp>
        <p:nvSpPr>
          <p:cNvPr id="9" name="Rectangle 8"/>
          <p:cNvSpPr/>
          <p:nvPr/>
        </p:nvSpPr>
        <p:spPr>
          <a:xfrm>
            <a:off x="4735857" y="1587026"/>
            <a:ext cx="3708376" cy="297925"/>
          </a:xfrm>
          <a:prstGeom prst="rect">
            <a:avLst/>
          </a:prstGeom>
          <a:solidFill>
            <a:schemeClr val="accent4"/>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spcCol="0" rtlCol="0" anchor="ctr"/>
          <a:lstStyle/>
          <a:p>
            <a:pPr algn="ctr"/>
            <a:r>
              <a:rPr lang="en-GB" sz="2000" b="1" dirty="0" smtClean="0">
                <a:latin typeface="Arial" panose="020B0604020202020204" pitchFamily="34" charset="0"/>
                <a:cs typeface="Arial" panose="020B0604020202020204" pitchFamily="34" charset="0"/>
              </a:rPr>
              <a:t>Methods</a:t>
            </a:r>
            <a:endParaRPr lang="en-GB" sz="2000" b="1" dirty="0">
              <a:latin typeface="Arial" panose="020B0604020202020204" pitchFamily="34" charset="0"/>
              <a:cs typeface="Arial" panose="020B0604020202020204" pitchFamily="34" charset="0"/>
            </a:endParaRPr>
          </a:p>
        </p:txBody>
      </p:sp>
      <p:graphicFrame>
        <p:nvGraphicFramePr>
          <p:cNvPr id="10" name="Table 9"/>
          <p:cNvGraphicFramePr>
            <a:graphicFrameLocks noGrp="1"/>
          </p:cNvGraphicFramePr>
          <p:nvPr>
            <p:extLst>
              <p:ext uri="{D42A27DB-BD31-4B8C-83A1-F6EECF244321}">
                <p14:modId xmlns:p14="http://schemas.microsoft.com/office/powerpoint/2010/main" val="4063637937"/>
              </p:ext>
            </p:extLst>
          </p:nvPr>
        </p:nvGraphicFramePr>
        <p:xfrm>
          <a:off x="-9809" y="3443675"/>
          <a:ext cx="3496436" cy="3791404"/>
        </p:xfrm>
        <a:graphic>
          <a:graphicData uri="http://schemas.openxmlformats.org/drawingml/2006/table">
            <a:tbl>
              <a:tblPr firstRow="1" bandRow="1">
                <a:effectLst/>
                <a:tableStyleId>{5C22544A-7EE6-4342-B048-85BDC9FD1C3A}</a:tableStyleId>
              </a:tblPr>
              <a:tblGrid>
                <a:gridCol w="821133"/>
                <a:gridCol w="821133"/>
                <a:gridCol w="821133"/>
                <a:gridCol w="1033037"/>
              </a:tblGrid>
              <a:tr h="338960">
                <a:tc gridSpan="4">
                  <a:txBody>
                    <a:bodyPr/>
                    <a:lstStyle/>
                    <a:p>
                      <a:pPr algn="ctr"/>
                      <a:r>
                        <a:rPr lang="en-GB" sz="1400" u="none" dirty="0" smtClean="0">
                          <a:solidFill>
                            <a:schemeClr val="tx1"/>
                          </a:solidFill>
                          <a:latin typeface="Arial" panose="020B0604020202020204" pitchFamily="34" charset="0"/>
                          <a:cs typeface="Arial" panose="020B0604020202020204" pitchFamily="34" charset="0"/>
                        </a:rPr>
                        <a:t>Patient</a:t>
                      </a:r>
                      <a:r>
                        <a:rPr lang="en-GB" sz="1400" u="none" baseline="0" dirty="0" smtClean="0">
                          <a:solidFill>
                            <a:schemeClr val="tx1"/>
                          </a:solidFill>
                          <a:latin typeface="Arial" panose="020B0604020202020204" pitchFamily="34" charset="0"/>
                          <a:cs typeface="Arial" panose="020B0604020202020204" pitchFamily="34" charset="0"/>
                        </a:rPr>
                        <a:t> and tumour characteristics</a:t>
                      </a:r>
                      <a:endParaRPr lang="en-GB" sz="1400" u="none" dirty="0">
                        <a:solidFill>
                          <a:schemeClr val="tx1"/>
                        </a:solidFill>
                        <a:latin typeface="Arial" panose="020B0604020202020204" pitchFamily="34" charset="0"/>
                        <a:cs typeface="Arial" panose="020B0604020202020204" pitchFamily="34" charset="0"/>
                      </a:endParaRPr>
                    </a:p>
                  </a:txBody>
                  <a:tcPr>
                    <a:solidFill>
                      <a:schemeClr val="accent2">
                        <a:lumMod val="40000"/>
                        <a:lumOff val="60000"/>
                      </a:schemeClr>
                    </a:solidFill>
                  </a:tcPr>
                </a:tc>
                <a:tc hMerge="1">
                  <a:txBody>
                    <a:bodyPr/>
                    <a:lstStyle/>
                    <a:p>
                      <a:endParaRPr lang="en-GB"/>
                    </a:p>
                  </a:txBody>
                  <a:tcPr/>
                </a:tc>
                <a:tc hMerge="1">
                  <a:txBody>
                    <a:bodyPr/>
                    <a:lstStyle/>
                    <a:p>
                      <a:endParaRPr lang="en-GB" sz="3300" dirty="0"/>
                    </a:p>
                  </a:txBody>
                  <a:tcPr marL="129346" marR="129346" marT="64643" marB="64643">
                    <a:solidFill>
                      <a:srgbClr val="D7B3D0"/>
                    </a:solidFill>
                  </a:tcPr>
                </a:tc>
                <a:tc hMerge="1">
                  <a:txBody>
                    <a:bodyPr/>
                    <a:lstStyle/>
                    <a:p>
                      <a:endParaRPr lang="en-GB"/>
                    </a:p>
                  </a:txBody>
                  <a:tcPr/>
                </a:tc>
              </a:tr>
              <a:tr h="345064">
                <a:tc>
                  <a:txBody>
                    <a:bodyPr/>
                    <a:lstStyle/>
                    <a:p>
                      <a:r>
                        <a:rPr lang="en-GB" sz="1300" dirty="0" smtClean="0">
                          <a:latin typeface="Arial" panose="020B0604020202020204" pitchFamily="34" charset="0"/>
                          <a:cs typeface="Arial" panose="020B0604020202020204" pitchFamily="34" charset="0"/>
                        </a:rPr>
                        <a:t>Males</a:t>
                      </a:r>
                      <a:endParaRPr lang="en-GB" sz="1300" dirty="0">
                        <a:latin typeface="Arial" panose="020B0604020202020204" pitchFamily="34" charset="0"/>
                        <a:cs typeface="Arial" panose="020B0604020202020204" pitchFamily="34" charset="0"/>
                      </a:endParaRPr>
                    </a:p>
                  </a:txBody>
                  <a:tcPr>
                    <a:solidFill>
                      <a:schemeClr val="accent2">
                        <a:lumMod val="40000"/>
                        <a:lumOff val="60000"/>
                      </a:schemeClr>
                    </a:solidFill>
                  </a:tcPr>
                </a:tc>
                <a:tc>
                  <a:txBody>
                    <a:bodyPr/>
                    <a:lstStyle/>
                    <a:p>
                      <a:r>
                        <a:rPr lang="en-GB" sz="1300" dirty="0" smtClean="0">
                          <a:latin typeface="Arial" panose="020B0604020202020204" pitchFamily="34" charset="0"/>
                          <a:cs typeface="Arial" panose="020B0604020202020204" pitchFamily="34" charset="0"/>
                        </a:rPr>
                        <a:t>45</a:t>
                      </a:r>
                      <a:endParaRPr lang="en-GB" sz="1300" dirty="0">
                        <a:latin typeface="Arial" panose="020B0604020202020204" pitchFamily="34" charset="0"/>
                        <a:cs typeface="Arial" panose="020B0604020202020204" pitchFamily="34" charset="0"/>
                      </a:endParaRPr>
                    </a:p>
                  </a:txBody>
                  <a:tcPr>
                    <a:solidFill>
                      <a:schemeClr val="accent2">
                        <a:lumMod val="40000"/>
                        <a:lumOff val="60000"/>
                      </a:schemeClr>
                    </a:solidFill>
                  </a:tcPr>
                </a:tc>
                <a:tc gridSpan="2">
                  <a:txBody>
                    <a:bodyPr/>
                    <a:lstStyle/>
                    <a:p>
                      <a:r>
                        <a:rPr lang="en-GB" sz="1300" dirty="0" smtClean="0">
                          <a:latin typeface="Arial" panose="020B0604020202020204" pitchFamily="34" charset="0"/>
                          <a:cs typeface="Arial" panose="020B0604020202020204" pitchFamily="34" charset="0"/>
                        </a:rPr>
                        <a:t>Performance status</a:t>
                      </a:r>
                      <a:endParaRPr lang="en-GB" sz="1300" dirty="0">
                        <a:latin typeface="Arial" panose="020B0604020202020204" pitchFamily="34" charset="0"/>
                        <a:cs typeface="Arial" panose="020B0604020202020204" pitchFamily="34" charset="0"/>
                      </a:endParaRPr>
                    </a:p>
                  </a:txBody>
                  <a:tcPr>
                    <a:solidFill>
                      <a:schemeClr val="accent2">
                        <a:lumMod val="40000"/>
                        <a:lumOff val="60000"/>
                      </a:schemeClr>
                    </a:solidFill>
                  </a:tcPr>
                </a:tc>
                <a:tc hMerge="1">
                  <a:txBody>
                    <a:bodyPr/>
                    <a:lstStyle/>
                    <a:p>
                      <a:endParaRPr lang="en-GB"/>
                    </a:p>
                  </a:txBody>
                  <a:tcPr/>
                </a:tc>
              </a:tr>
              <a:tr h="360040">
                <a:tc>
                  <a:txBody>
                    <a:bodyPr/>
                    <a:lstStyle/>
                    <a:p>
                      <a:r>
                        <a:rPr lang="en-GB" sz="1300" dirty="0" smtClean="0">
                          <a:latin typeface="Arial" panose="020B0604020202020204" pitchFamily="34" charset="0"/>
                          <a:cs typeface="Arial" panose="020B0604020202020204" pitchFamily="34" charset="0"/>
                        </a:rPr>
                        <a:t>Females</a:t>
                      </a:r>
                      <a:endParaRPr lang="en-GB" sz="1300" dirty="0">
                        <a:latin typeface="Arial" panose="020B0604020202020204" pitchFamily="34" charset="0"/>
                        <a:cs typeface="Arial" panose="020B0604020202020204" pitchFamily="34" charset="0"/>
                      </a:endParaRPr>
                    </a:p>
                  </a:txBody>
                  <a:tcPr>
                    <a:solidFill>
                      <a:schemeClr val="accent2">
                        <a:lumMod val="40000"/>
                        <a:lumOff val="60000"/>
                      </a:schemeClr>
                    </a:solidFill>
                  </a:tcPr>
                </a:tc>
                <a:tc>
                  <a:txBody>
                    <a:bodyPr/>
                    <a:lstStyle/>
                    <a:p>
                      <a:r>
                        <a:rPr lang="en-GB" sz="1300" dirty="0" smtClean="0">
                          <a:latin typeface="Arial" panose="020B0604020202020204" pitchFamily="34" charset="0"/>
                          <a:cs typeface="Arial" panose="020B0604020202020204" pitchFamily="34" charset="0"/>
                        </a:rPr>
                        <a:t>58</a:t>
                      </a:r>
                      <a:endParaRPr lang="en-GB" sz="1300" dirty="0">
                        <a:latin typeface="Arial" panose="020B0604020202020204" pitchFamily="34" charset="0"/>
                        <a:cs typeface="Arial" panose="020B0604020202020204" pitchFamily="34" charset="0"/>
                      </a:endParaRPr>
                    </a:p>
                  </a:txBody>
                  <a:tcPr>
                    <a:solidFill>
                      <a:schemeClr val="accent2">
                        <a:lumMod val="40000"/>
                        <a:lumOff val="60000"/>
                      </a:schemeClr>
                    </a:solidFill>
                  </a:tcPr>
                </a:tc>
                <a:tc>
                  <a:txBody>
                    <a:bodyPr/>
                    <a:lstStyle/>
                    <a:p>
                      <a:r>
                        <a:rPr lang="en-GB" sz="1300" dirty="0" smtClean="0">
                          <a:latin typeface="Arial" panose="020B0604020202020204" pitchFamily="34" charset="0"/>
                          <a:cs typeface="Arial" panose="020B0604020202020204" pitchFamily="34" charset="0"/>
                        </a:rPr>
                        <a:t>PS 0-1</a:t>
                      </a:r>
                      <a:endParaRPr lang="en-GB" sz="1300" dirty="0">
                        <a:latin typeface="Arial" panose="020B0604020202020204" pitchFamily="34" charset="0"/>
                        <a:cs typeface="Arial" panose="020B0604020202020204" pitchFamily="34" charset="0"/>
                      </a:endParaRPr>
                    </a:p>
                  </a:txBody>
                  <a:tcPr>
                    <a:solidFill>
                      <a:schemeClr val="accent2">
                        <a:lumMod val="40000"/>
                        <a:lumOff val="60000"/>
                      </a:schemeClr>
                    </a:solidFill>
                  </a:tcPr>
                </a:tc>
                <a:tc>
                  <a:txBody>
                    <a:bodyPr/>
                    <a:lstStyle/>
                    <a:p>
                      <a:r>
                        <a:rPr lang="en-GB" sz="1300" dirty="0" smtClean="0">
                          <a:latin typeface="Arial" panose="020B0604020202020204" pitchFamily="34" charset="0"/>
                          <a:cs typeface="Arial" panose="020B0604020202020204" pitchFamily="34" charset="0"/>
                        </a:rPr>
                        <a:t>54(52%)</a:t>
                      </a:r>
                      <a:endParaRPr lang="en-GB" sz="1300" dirty="0">
                        <a:latin typeface="Arial" panose="020B0604020202020204" pitchFamily="34" charset="0"/>
                        <a:cs typeface="Arial" panose="020B0604020202020204" pitchFamily="34" charset="0"/>
                      </a:endParaRPr>
                    </a:p>
                  </a:txBody>
                  <a:tcPr>
                    <a:solidFill>
                      <a:schemeClr val="accent2">
                        <a:lumMod val="40000"/>
                        <a:lumOff val="60000"/>
                      </a:schemeClr>
                    </a:solidFill>
                  </a:tcPr>
                </a:tc>
              </a:tr>
              <a:tr h="360040">
                <a:tc gridSpan="2">
                  <a:txBody>
                    <a:bodyPr/>
                    <a:lstStyle/>
                    <a:p>
                      <a:r>
                        <a:rPr lang="en-GB" sz="1300" dirty="0" smtClean="0">
                          <a:latin typeface="Arial" panose="020B0604020202020204" pitchFamily="34" charset="0"/>
                          <a:cs typeface="Arial" panose="020B0604020202020204" pitchFamily="34" charset="0"/>
                        </a:rPr>
                        <a:t>Median age: 71 </a:t>
                      </a:r>
                      <a:r>
                        <a:rPr lang="en-GB" sz="1300" dirty="0" err="1" smtClean="0">
                          <a:latin typeface="Arial" panose="020B0604020202020204" pitchFamily="34" charset="0"/>
                          <a:cs typeface="Arial" panose="020B0604020202020204" pitchFamily="34" charset="0"/>
                        </a:rPr>
                        <a:t>yrs</a:t>
                      </a:r>
                      <a:endParaRPr lang="en-GB" sz="1300" dirty="0">
                        <a:latin typeface="Arial" panose="020B0604020202020204" pitchFamily="34" charset="0"/>
                        <a:cs typeface="Arial" panose="020B0604020202020204" pitchFamily="34" charset="0"/>
                      </a:endParaRPr>
                    </a:p>
                  </a:txBody>
                  <a:tcPr>
                    <a:solidFill>
                      <a:schemeClr val="accent2">
                        <a:lumMod val="40000"/>
                        <a:lumOff val="60000"/>
                      </a:schemeClr>
                    </a:solidFill>
                  </a:tcPr>
                </a:tc>
                <a:tc hMerge="1">
                  <a:txBody>
                    <a:bodyPr/>
                    <a:lstStyle/>
                    <a:p>
                      <a:endParaRPr lang="en-GB"/>
                    </a:p>
                  </a:txBody>
                  <a:tcPr/>
                </a:tc>
                <a:tc>
                  <a:txBody>
                    <a:bodyPr/>
                    <a:lstStyle/>
                    <a:p>
                      <a:r>
                        <a:rPr lang="en-GB" sz="1300" dirty="0" smtClean="0">
                          <a:latin typeface="Arial" panose="020B0604020202020204" pitchFamily="34" charset="0"/>
                          <a:cs typeface="Arial" panose="020B0604020202020204" pitchFamily="34" charset="0"/>
                        </a:rPr>
                        <a:t>PS 2</a:t>
                      </a:r>
                      <a:endParaRPr lang="en-GB" sz="1300" dirty="0">
                        <a:latin typeface="Arial" panose="020B0604020202020204" pitchFamily="34" charset="0"/>
                        <a:cs typeface="Arial" panose="020B0604020202020204" pitchFamily="34" charset="0"/>
                      </a:endParaRPr>
                    </a:p>
                  </a:txBody>
                  <a:tcPr>
                    <a:solidFill>
                      <a:schemeClr val="accent2">
                        <a:lumMod val="40000"/>
                        <a:lumOff val="60000"/>
                      </a:schemeClr>
                    </a:solidFill>
                  </a:tcPr>
                </a:tc>
                <a:tc>
                  <a:txBody>
                    <a:bodyPr/>
                    <a:lstStyle/>
                    <a:p>
                      <a:r>
                        <a:rPr lang="en-GB" sz="1300" dirty="0" smtClean="0">
                          <a:latin typeface="Arial" panose="020B0604020202020204" pitchFamily="34" charset="0"/>
                          <a:cs typeface="Arial" panose="020B0604020202020204" pitchFamily="34" charset="0"/>
                        </a:rPr>
                        <a:t>39(38%)</a:t>
                      </a:r>
                      <a:endParaRPr lang="en-GB" sz="1300" dirty="0">
                        <a:latin typeface="Arial" panose="020B0604020202020204" pitchFamily="34" charset="0"/>
                        <a:cs typeface="Arial" panose="020B0604020202020204" pitchFamily="34" charset="0"/>
                      </a:endParaRPr>
                    </a:p>
                  </a:txBody>
                  <a:tcPr>
                    <a:solidFill>
                      <a:schemeClr val="accent2">
                        <a:lumMod val="40000"/>
                        <a:lumOff val="60000"/>
                      </a:schemeClr>
                    </a:solidFill>
                  </a:tcPr>
                </a:tc>
              </a:tr>
              <a:tr h="322012">
                <a:tc gridSpan="2">
                  <a:txBody>
                    <a:bodyPr/>
                    <a:lstStyle/>
                    <a:p>
                      <a:r>
                        <a:rPr lang="en-GB" sz="1300" dirty="0" smtClean="0">
                          <a:latin typeface="Arial" panose="020B0604020202020204" pitchFamily="34" charset="0"/>
                          <a:cs typeface="Arial" panose="020B0604020202020204" pitchFamily="34" charset="0"/>
                        </a:rPr>
                        <a:t>Range 35-90 </a:t>
                      </a:r>
                      <a:r>
                        <a:rPr lang="en-GB" sz="1300" dirty="0" err="1" smtClean="0">
                          <a:latin typeface="Arial" panose="020B0604020202020204" pitchFamily="34" charset="0"/>
                          <a:cs typeface="Arial" panose="020B0604020202020204" pitchFamily="34" charset="0"/>
                        </a:rPr>
                        <a:t>yrs</a:t>
                      </a:r>
                      <a:endParaRPr lang="en-GB" sz="1300" dirty="0">
                        <a:latin typeface="Arial" panose="020B0604020202020204" pitchFamily="34" charset="0"/>
                        <a:cs typeface="Arial" panose="020B0604020202020204" pitchFamily="34" charset="0"/>
                      </a:endParaRPr>
                    </a:p>
                  </a:txBody>
                  <a:tcPr>
                    <a:solidFill>
                      <a:schemeClr val="accent2">
                        <a:lumMod val="40000"/>
                        <a:lumOff val="60000"/>
                      </a:schemeClr>
                    </a:solidFill>
                  </a:tcPr>
                </a:tc>
                <a:tc hMerge="1">
                  <a:txBody>
                    <a:bodyPr/>
                    <a:lstStyle/>
                    <a:p>
                      <a:endParaRPr lang="en-GB"/>
                    </a:p>
                  </a:txBody>
                  <a:tcPr/>
                </a:tc>
                <a:tc>
                  <a:txBody>
                    <a:bodyPr/>
                    <a:lstStyle/>
                    <a:p>
                      <a:r>
                        <a:rPr lang="en-GB" sz="1300" dirty="0" smtClean="0">
                          <a:latin typeface="Arial" panose="020B0604020202020204" pitchFamily="34" charset="0"/>
                          <a:cs typeface="Arial" panose="020B0604020202020204" pitchFamily="34" charset="0"/>
                        </a:rPr>
                        <a:t>PS</a:t>
                      </a:r>
                      <a:r>
                        <a:rPr lang="en-GB" sz="1300" baseline="0" dirty="0" smtClean="0">
                          <a:latin typeface="Arial" panose="020B0604020202020204" pitchFamily="34" charset="0"/>
                          <a:cs typeface="Arial" panose="020B0604020202020204" pitchFamily="34" charset="0"/>
                        </a:rPr>
                        <a:t> 3</a:t>
                      </a:r>
                      <a:endParaRPr lang="en-GB" sz="1300" dirty="0">
                        <a:latin typeface="Arial" panose="020B0604020202020204" pitchFamily="34" charset="0"/>
                        <a:cs typeface="Arial" panose="020B0604020202020204" pitchFamily="34" charset="0"/>
                      </a:endParaRPr>
                    </a:p>
                  </a:txBody>
                  <a:tcPr>
                    <a:solidFill>
                      <a:schemeClr val="accent2">
                        <a:lumMod val="40000"/>
                        <a:lumOff val="60000"/>
                      </a:schemeClr>
                    </a:solidFill>
                  </a:tcPr>
                </a:tc>
                <a:tc>
                  <a:txBody>
                    <a:bodyPr/>
                    <a:lstStyle/>
                    <a:p>
                      <a:r>
                        <a:rPr lang="en-GB" sz="1300" dirty="0" smtClean="0">
                          <a:latin typeface="Arial" panose="020B0604020202020204" pitchFamily="34" charset="0"/>
                          <a:cs typeface="Arial" panose="020B0604020202020204" pitchFamily="34" charset="0"/>
                        </a:rPr>
                        <a:t>10(10%)</a:t>
                      </a:r>
                      <a:endParaRPr lang="en-GB" sz="1300" dirty="0">
                        <a:latin typeface="Arial" panose="020B0604020202020204" pitchFamily="34" charset="0"/>
                        <a:cs typeface="Arial" panose="020B0604020202020204" pitchFamily="34" charset="0"/>
                      </a:endParaRPr>
                    </a:p>
                  </a:txBody>
                  <a:tcPr>
                    <a:solidFill>
                      <a:schemeClr val="accent2">
                        <a:lumMod val="40000"/>
                        <a:lumOff val="60000"/>
                      </a:schemeClr>
                    </a:solidFill>
                  </a:tcPr>
                </a:tc>
              </a:tr>
              <a:tr h="322012">
                <a:tc gridSpan="4">
                  <a:txBody>
                    <a:bodyPr/>
                    <a:lstStyle/>
                    <a:p>
                      <a:pPr algn="ctr"/>
                      <a:r>
                        <a:rPr lang="en-GB" sz="1300" dirty="0" smtClean="0">
                          <a:latin typeface="Arial" panose="020B0604020202020204" pitchFamily="34" charset="0"/>
                          <a:cs typeface="Arial" panose="020B0604020202020204" pitchFamily="34" charset="0"/>
                        </a:rPr>
                        <a:t>Stage of disease</a:t>
                      </a:r>
                      <a:endParaRPr lang="en-GB" sz="1300" dirty="0">
                        <a:latin typeface="Arial" panose="020B0604020202020204" pitchFamily="34" charset="0"/>
                        <a:cs typeface="Arial" panose="020B0604020202020204" pitchFamily="34" charset="0"/>
                      </a:endParaRPr>
                    </a:p>
                  </a:txBody>
                  <a:tcPr>
                    <a:solidFill>
                      <a:schemeClr val="accent2">
                        <a:lumMod val="40000"/>
                        <a:lumOff val="60000"/>
                      </a:schemeClr>
                    </a:solidFill>
                  </a:tcPr>
                </a:tc>
                <a:tc hMerge="1">
                  <a:txBody>
                    <a:bodyPr/>
                    <a:lstStyle/>
                    <a:p>
                      <a:endParaRPr lang="en-GB"/>
                    </a:p>
                  </a:txBody>
                  <a:tcPr/>
                </a:tc>
                <a:tc hMerge="1">
                  <a:txBody>
                    <a:bodyPr/>
                    <a:lstStyle/>
                    <a:p>
                      <a:endParaRPr lang="en-GB" sz="3300" dirty="0"/>
                    </a:p>
                  </a:txBody>
                  <a:tcPr marL="129346" marR="129346" marT="64643" marB="64643">
                    <a:solidFill>
                      <a:srgbClr val="D7B3D0"/>
                    </a:solidFill>
                  </a:tcPr>
                </a:tc>
                <a:tc hMerge="1">
                  <a:txBody>
                    <a:bodyPr/>
                    <a:lstStyle/>
                    <a:p>
                      <a:endParaRPr lang="en-GB"/>
                    </a:p>
                  </a:txBody>
                  <a:tcPr/>
                </a:tc>
              </a:tr>
              <a:tr h="322012">
                <a:tc gridSpan="2">
                  <a:txBody>
                    <a:bodyPr/>
                    <a:lstStyle/>
                    <a:p>
                      <a:r>
                        <a:rPr lang="en-GB" sz="1300" dirty="0" smtClean="0">
                          <a:latin typeface="Arial" panose="020B0604020202020204" pitchFamily="34" charset="0"/>
                          <a:cs typeface="Arial" panose="020B0604020202020204" pitchFamily="34" charset="0"/>
                        </a:rPr>
                        <a:t>Stage III</a:t>
                      </a:r>
                      <a:endParaRPr lang="en-GB" sz="1300" dirty="0">
                        <a:latin typeface="Arial" panose="020B0604020202020204" pitchFamily="34" charset="0"/>
                        <a:cs typeface="Arial" panose="020B0604020202020204" pitchFamily="34" charset="0"/>
                      </a:endParaRPr>
                    </a:p>
                  </a:txBody>
                  <a:tcPr>
                    <a:solidFill>
                      <a:schemeClr val="accent2">
                        <a:lumMod val="40000"/>
                        <a:lumOff val="60000"/>
                      </a:schemeClr>
                    </a:solidFill>
                  </a:tcPr>
                </a:tc>
                <a:tc hMerge="1">
                  <a:txBody>
                    <a:bodyPr/>
                    <a:lstStyle/>
                    <a:p>
                      <a:endParaRPr lang="en-GB" sz="3300" dirty="0"/>
                    </a:p>
                  </a:txBody>
                  <a:tcPr marL="129346" marR="129346" marT="64643" marB="64643">
                    <a:solidFill>
                      <a:srgbClr val="D7B3D0"/>
                    </a:solidFill>
                  </a:tcPr>
                </a:tc>
                <a:tc gridSpan="2">
                  <a:txBody>
                    <a:bodyPr/>
                    <a:lstStyle/>
                    <a:p>
                      <a:r>
                        <a:rPr lang="en-GB" sz="1300" dirty="0" smtClean="0">
                          <a:latin typeface="Arial" panose="020B0604020202020204" pitchFamily="34" charset="0"/>
                          <a:cs typeface="Arial" panose="020B0604020202020204" pitchFamily="34" charset="0"/>
                        </a:rPr>
                        <a:t>32(31%)</a:t>
                      </a:r>
                      <a:endParaRPr lang="en-GB" sz="1300" dirty="0">
                        <a:latin typeface="Arial" panose="020B0604020202020204" pitchFamily="34" charset="0"/>
                        <a:cs typeface="Arial" panose="020B0604020202020204" pitchFamily="34" charset="0"/>
                      </a:endParaRPr>
                    </a:p>
                  </a:txBody>
                  <a:tcPr>
                    <a:solidFill>
                      <a:schemeClr val="accent2">
                        <a:lumMod val="40000"/>
                        <a:lumOff val="60000"/>
                      </a:schemeClr>
                    </a:solidFill>
                  </a:tcPr>
                </a:tc>
                <a:tc hMerge="1">
                  <a:txBody>
                    <a:bodyPr/>
                    <a:lstStyle/>
                    <a:p>
                      <a:endParaRPr lang="en-GB"/>
                    </a:p>
                  </a:txBody>
                  <a:tcPr/>
                </a:tc>
              </a:tr>
              <a:tr h="322012">
                <a:tc gridSpan="2">
                  <a:txBody>
                    <a:bodyPr/>
                    <a:lstStyle/>
                    <a:p>
                      <a:r>
                        <a:rPr lang="en-GB" sz="1300" dirty="0" smtClean="0">
                          <a:latin typeface="Arial" panose="020B0604020202020204" pitchFamily="34" charset="0"/>
                          <a:cs typeface="Arial" panose="020B0604020202020204" pitchFamily="34" charset="0"/>
                        </a:rPr>
                        <a:t>Stage IV((M1a)</a:t>
                      </a:r>
                      <a:endParaRPr lang="en-GB" sz="1300" dirty="0">
                        <a:latin typeface="Arial" panose="020B0604020202020204" pitchFamily="34" charset="0"/>
                        <a:cs typeface="Arial" panose="020B0604020202020204" pitchFamily="34" charset="0"/>
                      </a:endParaRPr>
                    </a:p>
                  </a:txBody>
                  <a:tcPr>
                    <a:solidFill>
                      <a:schemeClr val="accent2">
                        <a:lumMod val="40000"/>
                        <a:lumOff val="60000"/>
                      </a:schemeClr>
                    </a:solidFill>
                  </a:tcPr>
                </a:tc>
                <a:tc hMerge="1">
                  <a:txBody>
                    <a:bodyPr/>
                    <a:lstStyle/>
                    <a:p>
                      <a:endParaRPr lang="en-GB"/>
                    </a:p>
                  </a:txBody>
                  <a:tcPr/>
                </a:tc>
                <a:tc gridSpan="2">
                  <a:txBody>
                    <a:bodyPr/>
                    <a:lstStyle/>
                    <a:p>
                      <a:r>
                        <a:rPr lang="en-GB" sz="1300" dirty="0" smtClean="0">
                          <a:latin typeface="Arial" panose="020B0604020202020204" pitchFamily="34" charset="0"/>
                          <a:cs typeface="Arial" panose="020B0604020202020204" pitchFamily="34" charset="0"/>
                        </a:rPr>
                        <a:t>18(17%)</a:t>
                      </a:r>
                      <a:endParaRPr lang="en-GB" sz="1300" dirty="0">
                        <a:latin typeface="Arial" panose="020B0604020202020204" pitchFamily="34" charset="0"/>
                        <a:cs typeface="Arial" panose="020B0604020202020204" pitchFamily="34" charset="0"/>
                      </a:endParaRPr>
                    </a:p>
                  </a:txBody>
                  <a:tcPr>
                    <a:solidFill>
                      <a:schemeClr val="accent2">
                        <a:lumMod val="40000"/>
                        <a:lumOff val="60000"/>
                      </a:schemeClr>
                    </a:solidFill>
                  </a:tcPr>
                </a:tc>
                <a:tc hMerge="1">
                  <a:txBody>
                    <a:bodyPr/>
                    <a:lstStyle/>
                    <a:p>
                      <a:endParaRPr lang="en-GB"/>
                    </a:p>
                  </a:txBody>
                  <a:tcPr/>
                </a:tc>
              </a:tr>
              <a:tr h="322012">
                <a:tc gridSpan="2">
                  <a:txBody>
                    <a:bodyPr/>
                    <a:lstStyle/>
                    <a:p>
                      <a:r>
                        <a:rPr lang="en-GB" sz="1300" dirty="0" smtClean="0">
                          <a:latin typeface="Arial" panose="020B0604020202020204" pitchFamily="34" charset="0"/>
                          <a:cs typeface="Arial" panose="020B0604020202020204" pitchFamily="34" charset="0"/>
                        </a:rPr>
                        <a:t>Stage IV (M1b)</a:t>
                      </a:r>
                      <a:endParaRPr lang="en-GB" sz="1300" dirty="0">
                        <a:latin typeface="Arial" panose="020B0604020202020204" pitchFamily="34" charset="0"/>
                        <a:cs typeface="Arial" panose="020B0604020202020204" pitchFamily="34" charset="0"/>
                      </a:endParaRPr>
                    </a:p>
                  </a:txBody>
                  <a:tcPr>
                    <a:solidFill>
                      <a:schemeClr val="accent2">
                        <a:lumMod val="40000"/>
                        <a:lumOff val="60000"/>
                      </a:schemeClr>
                    </a:solidFill>
                  </a:tcPr>
                </a:tc>
                <a:tc hMerge="1">
                  <a:txBody>
                    <a:bodyPr/>
                    <a:lstStyle/>
                    <a:p>
                      <a:endParaRPr lang="en-GB"/>
                    </a:p>
                  </a:txBody>
                  <a:tcPr/>
                </a:tc>
                <a:tc gridSpan="2">
                  <a:txBody>
                    <a:bodyPr/>
                    <a:lstStyle/>
                    <a:p>
                      <a:r>
                        <a:rPr lang="en-GB" sz="1300" dirty="0" smtClean="0">
                          <a:latin typeface="Arial" panose="020B0604020202020204" pitchFamily="34" charset="0"/>
                          <a:cs typeface="Arial" panose="020B0604020202020204" pitchFamily="34" charset="0"/>
                        </a:rPr>
                        <a:t>53(52%)</a:t>
                      </a:r>
                      <a:endParaRPr lang="en-GB" sz="1300" dirty="0">
                        <a:latin typeface="Arial" panose="020B0604020202020204" pitchFamily="34" charset="0"/>
                        <a:cs typeface="Arial" panose="020B0604020202020204" pitchFamily="34" charset="0"/>
                      </a:endParaRPr>
                    </a:p>
                  </a:txBody>
                  <a:tcPr>
                    <a:solidFill>
                      <a:schemeClr val="accent2">
                        <a:lumMod val="40000"/>
                        <a:lumOff val="60000"/>
                      </a:schemeClr>
                    </a:solidFill>
                  </a:tcPr>
                </a:tc>
                <a:tc hMerge="1">
                  <a:txBody>
                    <a:bodyPr/>
                    <a:lstStyle/>
                    <a:p>
                      <a:endParaRPr lang="en-GB"/>
                    </a:p>
                  </a:txBody>
                  <a:tcPr/>
                </a:tc>
              </a:tr>
              <a:tr h="278171">
                <a:tc gridSpan="4">
                  <a:txBody>
                    <a:bodyPr/>
                    <a:lstStyle/>
                    <a:p>
                      <a:r>
                        <a:rPr lang="en-GB" sz="1300" dirty="0" smtClean="0">
                          <a:latin typeface="Arial" panose="020B0604020202020204" pitchFamily="34" charset="0"/>
                          <a:cs typeface="Arial" panose="020B0604020202020204" pitchFamily="34" charset="0"/>
                        </a:rPr>
                        <a:t>Comorbidities (</a:t>
                      </a:r>
                      <a:r>
                        <a:rPr lang="en-GB" sz="1300" dirty="0" err="1" smtClean="0">
                          <a:latin typeface="Arial" panose="020B0604020202020204" pitchFamily="34" charset="0"/>
                          <a:cs typeface="Arial" panose="020B0604020202020204" pitchFamily="34" charset="0"/>
                        </a:rPr>
                        <a:t>Charlson</a:t>
                      </a:r>
                      <a:r>
                        <a:rPr lang="en-GB" sz="1300" dirty="0" smtClean="0">
                          <a:latin typeface="Arial" panose="020B0604020202020204" pitchFamily="34" charset="0"/>
                          <a:cs typeface="Arial" panose="020B0604020202020204" pitchFamily="34" charset="0"/>
                        </a:rPr>
                        <a:t> co-morbidity index)</a:t>
                      </a:r>
                      <a:endParaRPr lang="en-GB" sz="1300" dirty="0">
                        <a:latin typeface="Arial" panose="020B0604020202020204" pitchFamily="34" charset="0"/>
                        <a:cs typeface="Arial" panose="020B0604020202020204" pitchFamily="34" charset="0"/>
                      </a:endParaRPr>
                    </a:p>
                  </a:txBody>
                  <a:tcPr>
                    <a:solidFill>
                      <a:schemeClr val="accent2">
                        <a:lumMod val="40000"/>
                        <a:lumOff val="60000"/>
                      </a:schemeClr>
                    </a:solidFill>
                  </a:tcPr>
                </a:tc>
                <a:tc hMerge="1">
                  <a:txBody>
                    <a:bodyPr/>
                    <a:lstStyle/>
                    <a:p>
                      <a:endParaRPr lang="en-GB"/>
                    </a:p>
                  </a:txBody>
                  <a:tcPr/>
                </a:tc>
                <a:tc hMerge="1">
                  <a:txBody>
                    <a:bodyPr/>
                    <a:lstStyle/>
                    <a:p>
                      <a:endParaRPr lang="en-GB" sz="1300" dirty="0">
                        <a:latin typeface="Arial" panose="020B0604020202020204" pitchFamily="34" charset="0"/>
                        <a:cs typeface="Arial" panose="020B0604020202020204" pitchFamily="34" charset="0"/>
                      </a:endParaRPr>
                    </a:p>
                  </a:txBody>
                  <a:tcPr>
                    <a:solidFill>
                      <a:schemeClr val="accent2">
                        <a:lumMod val="40000"/>
                        <a:lumOff val="60000"/>
                      </a:schemeClr>
                    </a:solidFill>
                  </a:tcPr>
                </a:tc>
                <a:tc hMerge="1">
                  <a:txBody>
                    <a:bodyPr/>
                    <a:lstStyle/>
                    <a:p>
                      <a:endParaRPr lang="en-GB"/>
                    </a:p>
                  </a:txBody>
                  <a:tcPr/>
                </a:tc>
              </a:tr>
              <a:tr h="278171">
                <a:tc gridSpan="2">
                  <a:txBody>
                    <a:bodyPr/>
                    <a:lstStyle/>
                    <a:p>
                      <a:r>
                        <a:rPr lang="en-GB" sz="1300" dirty="0" smtClean="0">
                          <a:latin typeface="Arial" panose="020B0604020202020204" pitchFamily="34" charset="0"/>
                          <a:cs typeface="Arial" panose="020B0604020202020204" pitchFamily="34" charset="0"/>
                        </a:rPr>
                        <a:t>Score of 2 in 31%</a:t>
                      </a:r>
                      <a:endParaRPr lang="en-GB" sz="1300" dirty="0">
                        <a:latin typeface="Arial" panose="020B0604020202020204" pitchFamily="34" charset="0"/>
                        <a:cs typeface="Arial" panose="020B0604020202020204" pitchFamily="34" charset="0"/>
                      </a:endParaRPr>
                    </a:p>
                  </a:txBody>
                  <a:tcPr>
                    <a:solidFill>
                      <a:schemeClr val="accent2">
                        <a:lumMod val="40000"/>
                        <a:lumOff val="60000"/>
                      </a:schemeClr>
                    </a:solidFill>
                  </a:tcPr>
                </a:tc>
                <a:tc hMerge="1">
                  <a:txBody>
                    <a:bodyPr/>
                    <a:lstStyle/>
                    <a:p>
                      <a:endParaRPr lang="en-GB"/>
                    </a:p>
                  </a:txBody>
                  <a:tcPr/>
                </a:tc>
                <a:tc gridSpan="2">
                  <a:txBody>
                    <a:bodyPr/>
                    <a:lstStyle/>
                    <a:p>
                      <a:r>
                        <a:rPr lang="en-GB" sz="1300" dirty="0" smtClean="0">
                          <a:latin typeface="Arial" panose="020B0604020202020204" pitchFamily="34" charset="0"/>
                          <a:cs typeface="Arial" panose="020B0604020202020204" pitchFamily="34" charset="0"/>
                        </a:rPr>
                        <a:t>Score</a:t>
                      </a:r>
                      <a:r>
                        <a:rPr lang="en-GB" sz="1300" baseline="0" dirty="0" smtClean="0">
                          <a:latin typeface="Arial" panose="020B0604020202020204" pitchFamily="34" charset="0"/>
                          <a:cs typeface="Arial" panose="020B0604020202020204" pitchFamily="34" charset="0"/>
                        </a:rPr>
                        <a:t> at least </a:t>
                      </a:r>
                      <a:r>
                        <a:rPr lang="en-GB" sz="1300" dirty="0" smtClean="0">
                          <a:latin typeface="Arial" panose="020B0604020202020204" pitchFamily="34" charset="0"/>
                          <a:cs typeface="Arial" panose="020B0604020202020204" pitchFamily="34" charset="0"/>
                        </a:rPr>
                        <a:t>3</a:t>
                      </a:r>
                      <a:r>
                        <a:rPr lang="en-GB" sz="1300" baseline="0" dirty="0" smtClean="0">
                          <a:latin typeface="Arial" panose="020B0604020202020204" pitchFamily="34" charset="0"/>
                          <a:cs typeface="Arial" panose="020B0604020202020204" pitchFamily="34" charset="0"/>
                        </a:rPr>
                        <a:t> in 41%</a:t>
                      </a:r>
                      <a:endParaRPr lang="en-GB" sz="1300" dirty="0">
                        <a:latin typeface="Arial" panose="020B0604020202020204" pitchFamily="34" charset="0"/>
                        <a:cs typeface="Arial" panose="020B0604020202020204" pitchFamily="34" charset="0"/>
                      </a:endParaRPr>
                    </a:p>
                  </a:txBody>
                  <a:tcPr>
                    <a:solidFill>
                      <a:schemeClr val="accent2">
                        <a:lumMod val="40000"/>
                        <a:lumOff val="60000"/>
                      </a:schemeClr>
                    </a:solidFill>
                  </a:tcPr>
                </a:tc>
                <a:tc hMerge="1">
                  <a:txBody>
                    <a:bodyPr/>
                    <a:lstStyle/>
                    <a:p>
                      <a:endParaRPr lang="en-GB"/>
                    </a:p>
                  </a:txBody>
                  <a:tcPr/>
                </a:tc>
              </a:tr>
            </a:tbl>
          </a:graphicData>
        </a:graphic>
      </p:graphicFrame>
      <p:sp>
        <p:nvSpPr>
          <p:cNvPr id="11" name="Rectangle 10"/>
          <p:cNvSpPr/>
          <p:nvPr/>
        </p:nvSpPr>
        <p:spPr>
          <a:xfrm>
            <a:off x="1" y="3078362"/>
            <a:ext cx="8424862" cy="288032"/>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lIns="64657" tIns="32329" rIns="64657" bIns="32329" spcCol="0" rtlCol="0" anchor="ctr"/>
          <a:lstStyle/>
          <a:p>
            <a:pPr algn="ctr"/>
            <a:r>
              <a:rPr lang="en-GB" sz="2000" b="1" dirty="0">
                <a:latin typeface="Arial" panose="020B0604020202020204" pitchFamily="34" charset="0"/>
                <a:cs typeface="Arial" panose="020B0604020202020204" pitchFamily="34" charset="0"/>
              </a:rPr>
              <a:t>Results</a:t>
            </a:r>
          </a:p>
        </p:txBody>
      </p:sp>
      <p:sp>
        <p:nvSpPr>
          <p:cNvPr id="2" name="Rectangle 1"/>
          <p:cNvSpPr/>
          <p:nvPr/>
        </p:nvSpPr>
        <p:spPr>
          <a:xfrm>
            <a:off x="3512002" y="3440205"/>
            <a:ext cx="4932512" cy="312592"/>
          </a:xfrm>
          <a:prstGeom prst="rect">
            <a:avLst/>
          </a:prstGeom>
          <a:solidFill>
            <a:schemeClr val="accent2">
              <a:lumMod val="40000"/>
              <a:lumOff val="6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800" b="1" dirty="0" smtClean="0">
                <a:solidFill>
                  <a:schemeClr val="tx1"/>
                </a:solidFill>
              </a:rPr>
              <a:t>Initial Management</a:t>
            </a:r>
            <a:endParaRPr lang="en-GB" sz="1800" b="1" dirty="0">
              <a:solidFill>
                <a:schemeClr val="tx1"/>
              </a:solidFill>
            </a:endParaRPr>
          </a:p>
        </p:txBody>
      </p:sp>
      <p:sp>
        <p:nvSpPr>
          <p:cNvPr id="3" name="Rectangle 2"/>
          <p:cNvSpPr/>
          <p:nvPr/>
        </p:nvSpPr>
        <p:spPr>
          <a:xfrm>
            <a:off x="3546109" y="4230489"/>
            <a:ext cx="2475248" cy="1152128"/>
          </a:xfrm>
          <a:prstGeom prst="rect">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GB" sz="1200" dirty="0" smtClean="0">
              <a:solidFill>
                <a:schemeClr val="tx1"/>
              </a:solidFill>
              <a:latin typeface="Arial" panose="020B0604020202020204" pitchFamily="34" charset="0"/>
              <a:cs typeface="Arial" panose="020B0604020202020204" pitchFamily="34" charset="0"/>
            </a:endParaRPr>
          </a:p>
          <a:p>
            <a:pPr algn="just"/>
            <a:r>
              <a:rPr lang="en-GB" sz="1200" dirty="0" smtClean="0">
                <a:solidFill>
                  <a:schemeClr val="tx1"/>
                </a:solidFill>
                <a:latin typeface="Arial" panose="020B0604020202020204" pitchFamily="34" charset="0"/>
                <a:cs typeface="Arial" panose="020B0604020202020204" pitchFamily="34" charset="0"/>
              </a:rPr>
              <a:t>All patients had platinum based chemotherapy and 97% had Etoposide alongside platinum. 67% received 4-6 cycles and 31% received 1-3 cycles..</a:t>
            </a:r>
          </a:p>
          <a:p>
            <a:pPr algn="just"/>
            <a:endParaRPr lang="en-GB" sz="1200" dirty="0" smtClean="0">
              <a:solidFill>
                <a:schemeClr val="tx1"/>
              </a:solidFill>
              <a:latin typeface="Arial" panose="020B0604020202020204" pitchFamily="34" charset="0"/>
              <a:cs typeface="Arial" panose="020B0604020202020204" pitchFamily="34" charset="0"/>
            </a:endParaRPr>
          </a:p>
        </p:txBody>
      </p:sp>
      <p:graphicFrame>
        <p:nvGraphicFramePr>
          <p:cNvPr id="13" name="Chart 12"/>
          <p:cNvGraphicFramePr/>
          <p:nvPr>
            <p:extLst>
              <p:ext uri="{D42A27DB-BD31-4B8C-83A1-F6EECF244321}">
                <p14:modId xmlns:p14="http://schemas.microsoft.com/office/powerpoint/2010/main" val="2048159455"/>
              </p:ext>
            </p:extLst>
          </p:nvPr>
        </p:nvGraphicFramePr>
        <p:xfrm>
          <a:off x="6113895" y="3783771"/>
          <a:ext cx="2232222" cy="1800184"/>
        </p:xfrm>
        <a:graphic>
          <a:graphicData uri="http://schemas.openxmlformats.org/drawingml/2006/chart">
            <c:chart xmlns:c="http://schemas.openxmlformats.org/drawingml/2006/chart" xmlns:r="http://schemas.openxmlformats.org/officeDocument/2006/relationships" r:id="rId3"/>
          </a:graphicData>
        </a:graphic>
      </p:graphicFrame>
      <p:sp>
        <p:nvSpPr>
          <p:cNvPr id="14" name="Rectangle 13"/>
          <p:cNvSpPr/>
          <p:nvPr/>
        </p:nvSpPr>
        <p:spPr>
          <a:xfrm>
            <a:off x="3529055" y="5851845"/>
            <a:ext cx="4860123" cy="95259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Box 16"/>
          <p:cNvSpPr txBox="1"/>
          <p:nvPr/>
        </p:nvSpPr>
        <p:spPr>
          <a:xfrm>
            <a:off x="3536596" y="5819850"/>
            <a:ext cx="4736778" cy="1369606"/>
          </a:xfrm>
          <a:prstGeom prst="rect">
            <a:avLst/>
          </a:prstGeom>
          <a:noFill/>
        </p:spPr>
        <p:txBody>
          <a:bodyPr wrap="square" rtlCol="0">
            <a:spAutoFit/>
          </a:bodyPr>
          <a:lstStyle/>
          <a:p>
            <a:pPr algn="just"/>
            <a:r>
              <a:rPr lang="en-GB" sz="1200" dirty="0" smtClean="0">
                <a:latin typeface="Arial" panose="020B0604020202020204" pitchFamily="34" charset="0"/>
                <a:cs typeface="Arial" panose="020B0604020202020204" pitchFamily="34" charset="0"/>
              </a:rPr>
              <a:t>54/103 </a:t>
            </a:r>
            <a:r>
              <a:rPr lang="en-GB" sz="1200" dirty="0">
                <a:latin typeface="Arial" panose="020B0604020202020204" pitchFamily="34" charset="0"/>
                <a:cs typeface="Arial" panose="020B0604020202020204" pitchFamily="34" charset="0"/>
              </a:rPr>
              <a:t>had radiotherapy following initial </a:t>
            </a:r>
            <a:r>
              <a:rPr lang="en-GB" sz="1200" dirty="0" smtClean="0">
                <a:latin typeface="Arial" panose="020B0604020202020204" pitchFamily="34" charset="0"/>
                <a:cs typeface="Arial" panose="020B0604020202020204" pitchFamily="34" charset="0"/>
              </a:rPr>
              <a:t>chemotherapy. </a:t>
            </a:r>
            <a:endParaRPr lang="en-GB" sz="1200" dirty="0">
              <a:latin typeface="Arial" panose="020B0604020202020204" pitchFamily="34" charset="0"/>
              <a:cs typeface="Arial" panose="020B0604020202020204" pitchFamily="34" charset="0"/>
            </a:endParaRPr>
          </a:p>
          <a:p>
            <a:pPr algn="just"/>
            <a:r>
              <a:rPr lang="en-GB" sz="1200" dirty="0" smtClean="0">
                <a:latin typeface="Arial" panose="020B0604020202020204" pitchFamily="34" charset="0"/>
                <a:cs typeface="Arial" panose="020B0604020202020204" pitchFamily="34" charset="0"/>
              </a:rPr>
              <a:t>14/54 </a:t>
            </a:r>
            <a:r>
              <a:rPr lang="en-GB" sz="1200" dirty="0">
                <a:latin typeface="Arial" panose="020B0604020202020204" pitchFamily="34" charset="0"/>
                <a:cs typeface="Arial" panose="020B0604020202020204" pitchFamily="34" charset="0"/>
              </a:rPr>
              <a:t>were treated with radical intent (concurrently in 4 and </a:t>
            </a:r>
            <a:r>
              <a:rPr lang="en-GB" sz="1200" dirty="0" smtClean="0">
                <a:latin typeface="Arial" panose="020B0604020202020204" pitchFamily="34" charset="0"/>
                <a:cs typeface="Arial" panose="020B0604020202020204" pitchFamily="34" charset="0"/>
              </a:rPr>
              <a:t>sequentially  </a:t>
            </a:r>
            <a:r>
              <a:rPr lang="en-GB" sz="1200" dirty="0">
                <a:latin typeface="Arial" panose="020B0604020202020204" pitchFamily="34" charset="0"/>
                <a:cs typeface="Arial" panose="020B0604020202020204" pitchFamily="34" charset="0"/>
              </a:rPr>
              <a:t>in 10). </a:t>
            </a:r>
            <a:r>
              <a:rPr lang="en-GB" sz="1200" dirty="0" smtClean="0">
                <a:latin typeface="Arial" panose="020B0604020202020204" pitchFamily="34" charset="0"/>
                <a:cs typeface="Arial" panose="020B0604020202020204" pitchFamily="34" charset="0"/>
              </a:rPr>
              <a:t>40 </a:t>
            </a:r>
            <a:r>
              <a:rPr lang="en-GB" sz="1200" dirty="0">
                <a:latin typeface="Arial" panose="020B0604020202020204" pitchFamily="34" charset="0"/>
                <a:cs typeface="Arial" panose="020B0604020202020204" pitchFamily="34" charset="0"/>
              </a:rPr>
              <a:t>patients had radiotherapy with palliative intent, 90% </a:t>
            </a:r>
            <a:r>
              <a:rPr lang="en-GB" sz="1200" dirty="0" smtClean="0">
                <a:latin typeface="Arial" panose="020B0604020202020204" pitchFamily="34" charset="0"/>
                <a:cs typeface="Arial" panose="020B0604020202020204" pitchFamily="34" charset="0"/>
              </a:rPr>
              <a:t>of those had 30-36Gy </a:t>
            </a:r>
            <a:r>
              <a:rPr lang="en-GB" sz="1200" dirty="0">
                <a:latin typeface="Arial" panose="020B0604020202020204" pitchFamily="34" charset="0"/>
                <a:cs typeface="Arial" panose="020B0604020202020204" pitchFamily="34" charset="0"/>
              </a:rPr>
              <a:t>in 10-12 fractions. 28/103 patients had prophylactic cranial irradiation(PCI).</a:t>
            </a:r>
          </a:p>
          <a:p>
            <a:endParaRPr lang="en-GB" dirty="0"/>
          </a:p>
        </p:txBody>
      </p:sp>
      <p:sp>
        <p:nvSpPr>
          <p:cNvPr id="18" name="Rectangle 17"/>
          <p:cNvSpPr/>
          <p:nvPr/>
        </p:nvSpPr>
        <p:spPr>
          <a:xfrm>
            <a:off x="3547688" y="7257112"/>
            <a:ext cx="4877176" cy="52207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TextBox 18"/>
          <p:cNvSpPr txBox="1"/>
          <p:nvPr/>
        </p:nvSpPr>
        <p:spPr>
          <a:xfrm>
            <a:off x="3529055" y="6881678"/>
            <a:ext cx="3519443" cy="307777"/>
          </a:xfrm>
          <a:prstGeom prst="rect">
            <a:avLst/>
          </a:prstGeom>
          <a:solidFill>
            <a:schemeClr val="accent2">
              <a:lumMod val="40000"/>
              <a:lumOff val="60000"/>
            </a:schemeClr>
          </a:solidFill>
          <a:ln>
            <a:solidFill>
              <a:schemeClr val="tx1"/>
            </a:solidFill>
          </a:ln>
        </p:spPr>
        <p:txBody>
          <a:bodyPr wrap="square" rtlCol="0">
            <a:spAutoFit/>
          </a:bodyPr>
          <a:lstStyle/>
          <a:p>
            <a:r>
              <a:rPr lang="en-GB" sz="1400" b="1" dirty="0" smtClean="0">
                <a:latin typeface="Arial" panose="020B0604020202020204" pitchFamily="34" charset="0"/>
                <a:cs typeface="Arial" panose="020B0604020202020204" pitchFamily="34" charset="0"/>
              </a:rPr>
              <a:t>Local control rates after Radiotherapy</a:t>
            </a:r>
            <a:endParaRPr lang="en-GB" sz="1400" b="1" dirty="0">
              <a:latin typeface="Arial" panose="020B0604020202020204" pitchFamily="34" charset="0"/>
              <a:cs typeface="Arial" panose="020B0604020202020204" pitchFamily="34" charset="0"/>
            </a:endParaRPr>
          </a:p>
        </p:txBody>
      </p:sp>
      <p:sp>
        <p:nvSpPr>
          <p:cNvPr id="20" name="TextBox 19"/>
          <p:cNvSpPr txBox="1"/>
          <p:nvPr/>
        </p:nvSpPr>
        <p:spPr>
          <a:xfrm>
            <a:off x="3529055" y="7256539"/>
            <a:ext cx="4841493" cy="461665"/>
          </a:xfrm>
          <a:prstGeom prst="rect">
            <a:avLst/>
          </a:prstGeom>
          <a:noFill/>
        </p:spPr>
        <p:txBody>
          <a:bodyPr wrap="square" rtlCol="0">
            <a:spAutoFit/>
          </a:bodyPr>
          <a:lstStyle/>
          <a:p>
            <a:r>
              <a:rPr lang="en-GB" sz="1200" dirty="0">
                <a:latin typeface="Arial" panose="020B0604020202020204" pitchFamily="34" charset="0"/>
                <a:cs typeface="Arial" panose="020B0604020202020204" pitchFamily="34" charset="0"/>
              </a:rPr>
              <a:t>Local control after radical radiotherapy was 100% </a:t>
            </a:r>
            <a:r>
              <a:rPr lang="en-GB" sz="1200" dirty="0" smtClean="0">
                <a:latin typeface="Arial" panose="020B0604020202020204" pitchFamily="34" charset="0"/>
                <a:cs typeface="Arial" panose="020B0604020202020204" pitchFamily="34" charset="0"/>
              </a:rPr>
              <a:t>and after  </a:t>
            </a:r>
            <a:r>
              <a:rPr lang="en-GB" sz="1200" dirty="0">
                <a:latin typeface="Arial" panose="020B0604020202020204" pitchFamily="34" charset="0"/>
                <a:cs typeface="Arial" panose="020B0604020202020204" pitchFamily="34" charset="0"/>
              </a:rPr>
              <a:t>palliative radiotherapy 63%. There were </a:t>
            </a:r>
            <a:r>
              <a:rPr lang="en-GB" sz="1200" dirty="0" smtClean="0">
                <a:latin typeface="Arial" panose="020B0604020202020204" pitchFamily="34" charset="0"/>
                <a:cs typeface="Arial" panose="020B0604020202020204" pitchFamily="34" charset="0"/>
              </a:rPr>
              <a:t>no recurrences </a:t>
            </a:r>
            <a:r>
              <a:rPr lang="en-GB" sz="1200" dirty="0">
                <a:latin typeface="Arial" panose="020B0604020202020204" pitchFamily="34" charset="0"/>
                <a:cs typeface="Arial" panose="020B0604020202020204" pitchFamily="34" charset="0"/>
              </a:rPr>
              <a:t>in the brain post </a:t>
            </a:r>
            <a:r>
              <a:rPr lang="en-GB" sz="1200" dirty="0" smtClean="0">
                <a:latin typeface="Arial" panose="020B0604020202020204" pitchFamily="34" charset="0"/>
                <a:cs typeface="Arial" panose="020B0604020202020204" pitchFamily="34" charset="0"/>
              </a:rPr>
              <a:t>PCI</a:t>
            </a:r>
            <a:r>
              <a:rPr lang="en-GB" sz="1200" dirty="0">
                <a:latin typeface="Arial" panose="020B0604020202020204" pitchFamily="34" charset="0"/>
                <a:cs typeface="Arial" panose="020B0604020202020204" pitchFamily="34" charset="0"/>
              </a:rPr>
              <a:t>.</a:t>
            </a:r>
          </a:p>
        </p:txBody>
      </p:sp>
      <p:sp>
        <p:nvSpPr>
          <p:cNvPr id="21" name="TextBox 20"/>
          <p:cNvSpPr txBox="1"/>
          <p:nvPr/>
        </p:nvSpPr>
        <p:spPr>
          <a:xfrm>
            <a:off x="3546109" y="3846895"/>
            <a:ext cx="1438214" cy="307777"/>
          </a:xfrm>
          <a:prstGeom prst="rect">
            <a:avLst/>
          </a:prstGeom>
          <a:solidFill>
            <a:schemeClr val="accent2">
              <a:lumMod val="40000"/>
              <a:lumOff val="60000"/>
            </a:schemeClr>
          </a:solidFill>
          <a:ln>
            <a:solidFill>
              <a:schemeClr val="tx2"/>
            </a:solidFill>
          </a:ln>
        </p:spPr>
        <p:txBody>
          <a:bodyPr wrap="none" rtlCol="0">
            <a:spAutoFit/>
          </a:bodyPr>
          <a:lstStyle/>
          <a:p>
            <a:r>
              <a:rPr lang="en-GB" sz="1400" b="1" dirty="0" smtClean="0">
                <a:latin typeface="Arial" panose="020B0604020202020204" pitchFamily="34" charset="0"/>
                <a:cs typeface="Arial" panose="020B0604020202020204" pitchFamily="34" charset="0"/>
              </a:rPr>
              <a:t>Chemotherapy</a:t>
            </a:r>
            <a:endParaRPr lang="en-GB" sz="1400" b="1" dirty="0">
              <a:latin typeface="Arial" panose="020B0604020202020204" pitchFamily="34" charset="0"/>
              <a:cs typeface="Arial" panose="020B0604020202020204" pitchFamily="34" charset="0"/>
            </a:endParaRPr>
          </a:p>
        </p:txBody>
      </p:sp>
      <p:sp>
        <p:nvSpPr>
          <p:cNvPr id="22" name="TextBox 21"/>
          <p:cNvSpPr txBox="1"/>
          <p:nvPr/>
        </p:nvSpPr>
        <p:spPr>
          <a:xfrm>
            <a:off x="3546110" y="5466215"/>
            <a:ext cx="1438214" cy="307777"/>
          </a:xfrm>
          <a:prstGeom prst="rect">
            <a:avLst/>
          </a:prstGeom>
          <a:solidFill>
            <a:schemeClr val="accent2">
              <a:lumMod val="40000"/>
              <a:lumOff val="60000"/>
            </a:schemeClr>
          </a:solidFill>
          <a:ln>
            <a:solidFill>
              <a:schemeClr val="tx1"/>
            </a:solidFill>
          </a:ln>
        </p:spPr>
        <p:txBody>
          <a:bodyPr wrap="square" rtlCol="0">
            <a:spAutoFit/>
          </a:bodyPr>
          <a:lstStyle/>
          <a:p>
            <a:r>
              <a:rPr lang="en-GB" sz="1400" b="1" dirty="0" smtClean="0">
                <a:latin typeface="Arial" panose="020B0604020202020204" pitchFamily="34" charset="0"/>
                <a:cs typeface="Arial" panose="020B0604020202020204" pitchFamily="34" charset="0"/>
              </a:rPr>
              <a:t>Radiotherapy</a:t>
            </a:r>
            <a:endParaRPr lang="en-GB" sz="1400" b="1" dirty="0">
              <a:latin typeface="Arial" panose="020B0604020202020204" pitchFamily="34" charset="0"/>
              <a:cs typeface="Arial" panose="020B0604020202020204" pitchFamily="34" charset="0"/>
            </a:endParaRPr>
          </a:p>
        </p:txBody>
      </p:sp>
      <p:sp>
        <p:nvSpPr>
          <p:cNvPr id="23" name="TextBox 22"/>
          <p:cNvSpPr txBox="1"/>
          <p:nvPr/>
        </p:nvSpPr>
        <p:spPr>
          <a:xfrm>
            <a:off x="793228" y="7379075"/>
            <a:ext cx="1963517" cy="400110"/>
          </a:xfrm>
          <a:prstGeom prst="rect">
            <a:avLst/>
          </a:prstGeom>
          <a:solidFill>
            <a:schemeClr val="accent4"/>
          </a:solidFill>
        </p:spPr>
        <p:txBody>
          <a:bodyPr wrap="square" rtlCol="0">
            <a:spAutoFit/>
          </a:bodyPr>
          <a:lstStyle/>
          <a:p>
            <a:r>
              <a:rPr lang="en-GB" sz="2000" b="1" dirty="0" smtClean="0">
                <a:solidFill>
                  <a:schemeClr val="bg1"/>
                </a:solidFill>
                <a:latin typeface="Arial" panose="020B0604020202020204" pitchFamily="34" charset="0"/>
                <a:cs typeface="Arial" panose="020B0604020202020204" pitchFamily="34" charset="0"/>
              </a:rPr>
              <a:t>Survival rates</a:t>
            </a:r>
            <a:endParaRPr lang="en-GB" sz="2000" b="1" dirty="0">
              <a:solidFill>
                <a:schemeClr val="bg1"/>
              </a:solidFill>
              <a:latin typeface="Arial" panose="020B0604020202020204" pitchFamily="34" charset="0"/>
              <a:cs typeface="Arial" panose="020B0604020202020204" pitchFamily="34" charset="0"/>
            </a:endParaRPr>
          </a:p>
        </p:txBody>
      </p:sp>
      <p:pic>
        <p:nvPicPr>
          <p:cNvPr id="24" name="Picture 23" descr="\\sth\user\Documents\071\GarikipatiS\Small cell lung audit\Progression free survival.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983" y="7849618"/>
            <a:ext cx="1941391" cy="1631526"/>
          </a:xfrm>
          <a:prstGeom prst="rect">
            <a:avLst/>
          </a:prstGeom>
          <a:noFill/>
          <a:ln>
            <a:noFill/>
          </a:ln>
        </p:spPr>
      </p:pic>
      <p:pic>
        <p:nvPicPr>
          <p:cNvPr id="26" name="Picture 25" descr="\\sth\user\Documents\071\GarikipatiS\Small cell lung audit\Overall survival.jp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122789" y="7904848"/>
            <a:ext cx="1930788" cy="1604861"/>
          </a:xfrm>
          <a:prstGeom prst="rect">
            <a:avLst/>
          </a:prstGeom>
          <a:noFill/>
          <a:ln>
            <a:noFill/>
          </a:ln>
        </p:spPr>
      </p:pic>
      <p:pic>
        <p:nvPicPr>
          <p:cNvPr id="27" name="Picture 26" descr="\\sth\user\Documents\071\GarikipatiS\Small cell lung audit\stage vs OS.jpg"/>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143264" y="7904848"/>
            <a:ext cx="1991493" cy="1853479"/>
          </a:xfrm>
          <a:prstGeom prst="rect">
            <a:avLst/>
          </a:prstGeom>
          <a:noFill/>
          <a:ln>
            <a:noFill/>
          </a:ln>
        </p:spPr>
      </p:pic>
      <p:pic>
        <p:nvPicPr>
          <p:cNvPr id="28" name="Picture 27" descr="\\sth\user\Documents\071\GarikipatiS\Small cell lung audit\PS vs survival.jpg"/>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6293591" y="8064138"/>
            <a:ext cx="1915096" cy="1638959"/>
          </a:xfrm>
          <a:prstGeom prst="rect">
            <a:avLst/>
          </a:prstGeom>
          <a:noFill/>
          <a:ln>
            <a:noFill/>
          </a:ln>
        </p:spPr>
      </p:pic>
      <p:sp>
        <p:nvSpPr>
          <p:cNvPr id="29" name="Rectangle 28"/>
          <p:cNvSpPr/>
          <p:nvPr/>
        </p:nvSpPr>
        <p:spPr>
          <a:xfrm>
            <a:off x="4716487" y="7924305"/>
            <a:ext cx="576064" cy="13983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TextBox 29"/>
          <p:cNvSpPr txBox="1"/>
          <p:nvPr/>
        </p:nvSpPr>
        <p:spPr>
          <a:xfrm>
            <a:off x="4699620" y="8118921"/>
            <a:ext cx="1140056" cy="215444"/>
          </a:xfrm>
          <a:prstGeom prst="rect">
            <a:avLst/>
          </a:prstGeom>
          <a:noFill/>
        </p:spPr>
        <p:txBody>
          <a:bodyPr wrap="none" rtlCol="0">
            <a:spAutoFit/>
          </a:bodyPr>
          <a:lstStyle/>
          <a:p>
            <a:r>
              <a:rPr lang="en-GB" sz="800" b="1" dirty="0" smtClean="0">
                <a:latin typeface="Arial Black" panose="020B0A04020102020204" pitchFamily="34" charset="0"/>
                <a:cs typeface="Arial" panose="020B0604020202020204" pitchFamily="34" charset="0"/>
              </a:rPr>
              <a:t>Stage vs survival</a:t>
            </a:r>
            <a:endParaRPr lang="en-GB" sz="800" b="1" dirty="0">
              <a:latin typeface="Arial Black" panose="020B0A04020102020204" pitchFamily="34" charset="0"/>
              <a:cs typeface="Arial" panose="020B0604020202020204" pitchFamily="34" charset="0"/>
            </a:endParaRPr>
          </a:p>
        </p:txBody>
      </p:sp>
      <p:sp>
        <p:nvSpPr>
          <p:cNvPr id="31" name="Rectangle 30"/>
          <p:cNvSpPr/>
          <p:nvPr/>
        </p:nvSpPr>
        <p:spPr>
          <a:xfrm>
            <a:off x="256332" y="9545575"/>
            <a:ext cx="3801586" cy="90812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Rectangle 31"/>
          <p:cNvSpPr/>
          <p:nvPr/>
        </p:nvSpPr>
        <p:spPr>
          <a:xfrm>
            <a:off x="4225141" y="9731076"/>
            <a:ext cx="4048233" cy="141218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3" name="TextBox 32"/>
          <p:cNvSpPr txBox="1"/>
          <p:nvPr/>
        </p:nvSpPr>
        <p:spPr>
          <a:xfrm>
            <a:off x="251991" y="9606169"/>
            <a:ext cx="3744416" cy="830997"/>
          </a:xfrm>
          <a:prstGeom prst="rect">
            <a:avLst/>
          </a:prstGeom>
          <a:noFill/>
        </p:spPr>
        <p:txBody>
          <a:bodyPr wrap="square" rtlCol="0">
            <a:spAutoFit/>
          </a:bodyPr>
          <a:lstStyle/>
          <a:p>
            <a:r>
              <a:rPr lang="en-GB" sz="1200" dirty="0" smtClean="0">
                <a:latin typeface="Arial" panose="020B0604020202020204" pitchFamily="34" charset="0"/>
                <a:cs typeface="Arial" panose="020B0604020202020204" pitchFamily="34" charset="0"/>
              </a:rPr>
              <a:t>57/103 progressed  with a median progression</a:t>
            </a:r>
          </a:p>
          <a:p>
            <a:r>
              <a:rPr lang="en-GB" sz="1200" dirty="0" smtClean="0">
                <a:latin typeface="Arial" panose="020B0604020202020204" pitchFamily="34" charset="0"/>
                <a:cs typeface="Arial" panose="020B0604020202020204" pitchFamily="34" charset="0"/>
              </a:rPr>
              <a:t>free survival of 8.6 months.</a:t>
            </a:r>
          </a:p>
          <a:p>
            <a:r>
              <a:rPr lang="en-GB" sz="1200" dirty="0" smtClean="0">
                <a:latin typeface="Arial" panose="020B0604020202020204" pitchFamily="34" charset="0"/>
                <a:cs typeface="Arial" panose="020B0604020202020204" pitchFamily="34" charset="0"/>
              </a:rPr>
              <a:t>38/103 were alive at the time of analysis with a</a:t>
            </a:r>
          </a:p>
          <a:p>
            <a:r>
              <a:rPr lang="en-GB" sz="1200" dirty="0" smtClean="0">
                <a:latin typeface="Arial" panose="020B0604020202020204" pitchFamily="34" charset="0"/>
                <a:cs typeface="Arial" panose="020B0604020202020204" pitchFamily="34" charset="0"/>
              </a:rPr>
              <a:t>median overall survival of 8.47 months.</a:t>
            </a:r>
            <a:endParaRPr lang="en-GB" sz="1200" dirty="0">
              <a:latin typeface="Arial" panose="020B0604020202020204" pitchFamily="34" charset="0"/>
              <a:cs typeface="Arial" panose="020B0604020202020204" pitchFamily="34" charset="0"/>
            </a:endParaRPr>
          </a:p>
        </p:txBody>
      </p:sp>
      <p:sp>
        <p:nvSpPr>
          <p:cNvPr id="34" name="TextBox 33"/>
          <p:cNvSpPr txBox="1"/>
          <p:nvPr/>
        </p:nvSpPr>
        <p:spPr>
          <a:xfrm>
            <a:off x="4217476" y="9758327"/>
            <a:ext cx="4048232" cy="1569660"/>
          </a:xfrm>
          <a:prstGeom prst="rect">
            <a:avLst/>
          </a:prstGeom>
          <a:noFill/>
        </p:spPr>
        <p:txBody>
          <a:bodyPr wrap="square" rtlCol="0">
            <a:spAutoFit/>
          </a:bodyPr>
          <a:lstStyle/>
          <a:p>
            <a:r>
              <a:rPr lang="en-GB" sz="1200" dirty="0" smtClean="0">
                <a:latin typeface="Arial" panose="020B0604020202020204" pitchFamily="34" charset="0"/>
                <a:cs typeface="Arial" panose="020B0604020202020204" pitchFamily="34" charset="0"/>
              </a:rPr>
              <a:t>On </a:t>
            </a:r>
            <a:r>
              <a:rPr lang="en-GB" sz="1200" dirty="0">
                <a:latin typeface="Arial" panose="020B0604020202020204" pitchFamily="34" charset="0"/>
                <a:cs typeface="Arial" panose="020B0604020202020204" pitchFamily="34" charset="0"/>
              </a:rPr>
              <a:t>univariate analysis, </a:t>
            </a:r>
            <a:r>
              <a:rPr lang="en-GB" sz="1200" dirty="0" smtClean="0">
                <a:latin typeface="Arial" panose="020B0604020202020204" pitchFamily="34" charset="0"/>
                <a:cs typeface="Arial" panose="020B0604020202020204" pitchFamily="34" charset="0"/>
              </a:rPr>
              <a:t>PS </a:t>
            </a:r>
            <a:r>
              <a:rPr lang="en-GB" sz="1200" dirty="0">
                <a:latin typeface="Arial" panose="020B0604020202020204" pitchFamily="34" charset="0"/>
                <a:cs typeface="Arial" panose="020B0604020202020204" pitchFamily="34" charset="0"/>
              </a:rPr>
              <a:t>and stage of </a:t>
            </a:r>
            <a:r>
              <a:rPr lang="en-GB" sz="1200" dirty="0" smtClean="0">
                <a:latin typeface="Arial" panose="020B0604020202020204" pitchFamily="34" charset="0"/>
                <a:cs typeface="Arial" panose="020B0604020202020204" pitchFamily="34" charset="0"/>
              </a:rPr>
              <a:t>cancer </a:t>
            </a:r>
            <a:r>
              <a:rPr lang="en-GB" sz="1200" dirty="0">
                <a:latin typeface="Arial" panose="020B0604020202020204" pitchFamily="34" charset="0"/>
                <a:cs typeface="Arial" panose="020B0604020202020204" pitchFamily="34" charset="0"/>
              </a:rPr>
              <a:t>were significant factors affecting survival. Median </a:t>
            </a:r>
            <a:r>
              <a:rPr lang="en-GB" sz="1200" dirty="0" smtClean="0">
                <a:latin typeface="Arial" panose="020B0604020202020204" pitchFamily="34" charset="0"/>
                <a:cs typeface="Arial" panose="020B0604020202020204" pitchFamily="34" charset="0"/>
              </a:rPr>
              <a:t>OS </a:t>
            </a:r>
            <a:r>
              <a:rPr lang="en-GB" sz="1200" dirty="0">
                <a:latin typeface="Arial" panose="020B0604020202020204" pitchFamily="34" charset="0"/>
                <a:cs typeface="Arial" panose="020B0604020202020204" pitchFamily="34" charset="0"/>
              </a:rPr>
              <a:t>in stage III, stage IV M1a, and M1b disease was 10.4, </a:t>
            </a:r>
            <a:r>
              <a:rPr lang="en-GB" sz="1200" dirty="0" smtClean="0">
                <a:latin typeface="Arial" panose="020B0604020202020204" pitchFamily="34" charset="0"/>
                <a:cs typeface="Arial" panose="020B0604020202020204" pitchFamily="34" charset="0"/>
              </a:rPr>
              <a:t>9 </a:t>
            </a:r>
            <a:r>
              <a:rPr lang="en-GB" sz="1200" dirty="0">
                <a:latin typeface="Arial" panose="020B0604020202020204" pitchFamily="34" charset="0"/>
                <a:cs typeface="Arial" panose="020B0604020202020204" pitchFamily="34" charset="0"/>
              </a:rPr>
              <a:t>and 6.5 months respectively (p=0.008). </a:t>
            </a:r>
          </a:p>
          <a:p>
            <a:r>
              <a:rPr lang="en-GB" sz="1200" dirty="0">
                <a:latin typeface="Arial" panose="020B0604020202020204" pitchFamily="34" charset="0"/>
                <a:cs typeface="Arial" panose="020B0604020202020204" pitchFamily="34" charset="0"/>
              </a:rPr>
              <a:t>Patients with poor PS did worse with median </a:t>
            </a:r>
            <a:r>
              <a:rPr lang="en-GB" sz="1200" dirty="0" smtClean="0">
                <a:latin typeface="Arial" panose="020B0604020202020204" pitchFamily="34" charset="0"/>
                <a:cs typeface="Arial" panose="020B0604020202020204" pitchFamily="34" charset="0"/>
              </a:rPr>
              <a:t>OS of </a:t>
            </a:r>
            <a:r>
              <a:rPr lang="en-GB" sz="1200" dirty="0">
                <a:latin typeface="Arial" panose="020B0604020202020204" pitchFamily="34" charset="0"/>
                <a:cs typeface="Arial" panose="020B0604020202020204" pitchFamily="34" charset="0"/>
              </a:rPr>
              <a:t> 6, 8.3 and 10.6 </a:t>
            </a:r>
            <a:r>
              <a:rPr lang="en-GB" sz="1200" dirty="0" smtClean="0">
                <a:latin typeface="Arial" panose="020B0604020202020204" pitchFamily="34" charset="0"/>
                <a:cs typeface="Arial" panose="020B0604020202020204" pitchFamily="34" charset="0"/>
              </a:rPr>
              <a:t>months </a:t>
            </a:r>
            <a:r>
              <a:rPr lang="en-GB" sz="1200" dirty="0">
                <a:latin typeface="Arial" panose="020B0604020202020204" pitchFamily="34" charset="0"/>
                <a:cs typeface="Arial" panose="020B0604020202020204" pitchFamily="34" charset="0"/>
              </a:rPr>
              <a:t>in PS 3, </a:t>
            </a:r>
            <a:r>
              <a:rPr lang="en-GB" sz="1200" dirty="0" smtClean="0">
                <a:latin typeface="Arial" panose="020B0604020202020204" pitchFamily="34" charset="0"/>
                <a:cs typeface="Arial" panose="020B0604020202020204" pitchFamily="34" charset="0"/>
              </a:rPr>
              <a:t>PS </a:t>
            </a:r>
            <a:r>
              <a:rPr lang="en-GB" sz="1200" dirty="0">
                <a:latin typeface="Arial" panose="020B0604020202020204" pitchFamily="34" charset="0"/>
                <a:cs typeface="Arial" panose="020B0604020202020204" pitchFamily="34" charset="0"/>
              </a:rPr>
              <a:t>2, and PS </a:t>
            </a:r>
            <a:r>
              <a:rPr lang="en-GB" sz="1200" dirty="0" smtClean="0">
                <a:latin typeface="Arial" panose="020B0604020202020204" pitchFamily="34" charset="0"/>
                <a:cs typeface="Arial" panose="020B0604020202020204" pitchFamily="34" charset="0"/>
              </a:rPr>
              <a:t>0-1</a:t>
            </a:r>
          </a:p>
          <a:p>
            <a:r>
              <a:rPr lang="en-GB" sz="1200" dirty="0" smtClean="0">
                <a:latin typeface="Arial" panose="020B0604020202020204" pitchFamily="34" charset="0"/>
                <a:cs typeface="Arial" panose="020B0604020202020204" pitchFamily="34" charset="0"/>
              </a:rPr>
              <a:t>respectively </a:t>
            </a:r>
            <a:r>
              <a:rPr lang="en-GB" sz="1200" dirty="0">
                <a:latin typeface="Arial" panose="020B0604020202020204" pitchFamily="34" charset="0"/>
                <a:cs typeface="Arial" panose="020B0604020202020204" pitchFamily="34" charset="0"/>
              </a:rPr>
              <a:t>(p=0.0002).</a:t>
            </a:r>
          </a:p>
          <a:p>
            <a:endParaRPr lang="en-GB" sz="1200" dirty="0">
              <a:latin typeface="Arial" panose="020B0604020202020204" pitchFamily="34" charset="0"/>
              <a:cs typeface="Arial" panose="020B0604020202020204" pitchFamily="34" charset="0"/>
            </a:endParaRPr>
          </a:p>
        </p:txBody>
      </p:sp>
      <p:sp>
        <p:nvSpPr>
          <p:cNvPr id="35" name="Rectangle 34"/>
          <p:cNvSpPr/>
          <p:nvPr/>
        </p:nvSpPr>
        <p:spPr>
          <a:xfrm>
            <a:off x="251991" y="11237538"/>
            <a:ext cx="8021383" cy="6258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TextBox 35"/>
          <p:cNvSpPr txBox="1"/>
          <p:nvPr/>
        </p:nvSpPr>
        <p:spPr>
          <a:xfrm>
            <a:off x="912410" y="10697217"/>
            <a:ext cx="1725152" cy="400110"/>
          </a:xfrm>
          <a:prstGeom prst="rect">
            <a:avLst/>
          </a:prstGeom>
          <a:solidFill>
            <a:schemeClr val="accent4"/>
          </a:solidFill>
        </p:spPr>
        <p:txBody>
          <a:bodyPr wrap="none" rtlCol="0">
            <a:spAutoFit/>
          </a:bodyPr>
          <a:lstStyle/>
          <a:p>
            <a:r>
              <a:rPr lang="en-GB" sz="2000" b="1" dirty="0" smtClean="0">
                <a:solidFill>
                  <a:schemeClr val="bg1"/>
                </a:solidFill>
                <a:latin typeface="Arial" panose="020B0604020202020204" pitchFamily="34" charset="0"/>
                <a:cs typeface="Arial" panose="020B0604020202020204" pitchFamily="34" charset="0"/>
              </a:rPr>
              <a:t>Conclusions</a:t>
            </a:r>
            <a:endParaRPr lang="en-GB" sz="2000" b="1" dirty="0">
              <a:solidFill>
                <a:schemeClr val="bg1"/>
              </a:solidFill>
              <a:latin typeface="Arial" panose="020B0604020202020204" pitchFamily="34" charset="0"/>
              <a:cs typeface="Arial" panose="020B0604020202020204" pitchFamily="34" charset="0"/>
            </a:endParaRPr>
          </a:p>
        </p:txBody>
      </p:sp>
      <p:sp>
        <p:nvSpPr>
          <p:cNvPr id="37" name="TextBox 36"/>
          <p:cNvSpPr txBox="1"/>
          <p:nvPr/>
        </p:nvSpPr>
        <p:spPr>
          <a:xfrm>
            <a:off x="283796" y="11218636"/>
            <a:ext cx="7989578" cy="892552"/>
          </a:xfrm>
          <a:prstGeom prst="rect">
            <a:avLst/>
          </a:prstGeom>
          <a:noFill/>
        </p:spPr>
        <p:txBody>
          <a:bodyPr wrap="square" rtlCol="0">
            <a:spAutoFit/>
          </a:bodyPr>
          <a:lstStyle/>
          <a:p>
            <a:r>
              <a:rPr lang="en-GB" sz="1200" dirty="0">
                <a:latin typeface="Arial" panose="020B0604020202020204" pitchFamily="34" charset="0"/>
                <a:cs typeface="Arial" panose="020B0604020202020204" pitchFamily="34" charset="0"/>
              </a:rPr>
              <a:t>Overall management and patient outcomes are comparable to national data. Advanced </a:t>
            </a:r>
            <a:r>
              <a:rPr lang="en-GB" sz="1200" dirty="0" smtClean="0">
                <a:latin typeface="Arial" panose="020B0604020202020204" pitchFamily="34" charset="0"/>
                <a:cs typeface="Arial" panose="020B0604020202020204" pitchFamily="34" charset="0"/>
              </a:rPr>
              <a:t>disease  </a:t>
            </a:r>
            <a:r>
              <a:rPr lang="en-GB" sz="1200" dirty="0">
                <a:latin typeface="Arial" panose="020B0604020202020204" pitchFamily="34" charset="0"/>
                <a:cs typeface="Arial" panose="020B0604020202020204" pitchFamily="34" charset="0"/>
              </a:rPr>
              <a:t>and </a:t>
            </a:r>
            <a:r>
              <a:rPr lang="en-GB" sz="1200" dirty="0" smtClean="0">
                <a:latin typeface="Arial" panose="020B0604020202020204" pitchFamily="34" charset="0"/>
                <a:cs typeface="Arial" panose="020B0604020202020204" pitchFamily="34" charset="0"/>
              </a:rPr>
              <a:t>worse </a:t>
            </a:r>
            <a:r>
              <a:rPr lang="en-GB" sz="1200" dirty="0">
                <a:latin typeface="Arial" panose="020B0604020202020204" pitchFamily="34" charset="0"/>
                <a:cs typeface="Arial" panose="020B0604020202020204" pitchFamily="34" charset="0"/>
              </a:rPr>
              <a:t>PS at the time of diagnosis are confirmed poor prognostic factors. </a:t>
            </a:r>
            <a:r>
              <a:rPr lang="en-GB" sz="1200" dirty="0" smtClean="0">
                <a:latin typeface="Arial" panose="020B0604020202020204" pitchFamily="34" charset="0"/>
                <a:cs typeface="Arial" panose="020B0604020202020204" pitchFamily="34" charset="0"/>
              </a:rPr>
              <a:t>Low </a:t>
            </a:r>
            <a:r>
              <a:rPr lang="en-GB" sz="1200" dirty="0">
                <a:latin typeface="Arial" panose="020B0604020202020204" pitchFamily="34" charset="0"/>
                <a:cs typeface="Arial" panose="020B0604020202020204" pitchFamily="34" charset="0"/>
              </a:rPr>
              <a:t>uptake of PCI is probably related to our patient cohort with median age over 70 and co-morbidities.</a:t>
            </a:r>
          </a:p>
          <a:p>
            <a:endParaRPr lang="en-GB" sz="1600" dirty="0">
              <a:latin typeface="Arial" panose="020B0604020202020204" pitchFamily="34" charset="0"/>
              <a:cs typeface="Arial" panose="020B0604020202020204" pitchFamily="34" charset="0"/>
            </a:endParaRPr>
          </a:p>
        </p:txBody>
      </p:sp>
      <p:pic>
        <p:nvPicPr>
          <p:cNvPr id="1026" name="Picture 2"/>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348335" y="0"/>
            <a:ext cx="1190402" cy="37177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2" name="Rectangle 41"/>
          <p:cNvSpPr/>
          <p:nvPr/>
        </p:nvSpPr>
        <p:spPr>
          <a:xfrm>
            <a:off x="6976984" y="9553893"/>
            <a:ext cx="548309" cy="12490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TextBox 42"/>
          <p:cNvSpPr txBox="1"/>
          <p:nvPr/>
        </p:nvSpPr>
        <p:spPr>
          <a:xfrm>
            <a:off x="6804719" y="9535424"/>
            <a:ext cx="784189" cy="215444"/>
          </a:xfrm>
          <a:prstGeom prst="rect">
            <a:avLst/>
          </a:prstGeom>
          <a:noFill/>
        </p:spPr>
        <p:txBody>
          <a:bodyPr wrap="none" rtlCol="0">
            <a:spAutoFit/>
          </a:bodyPr>
          <a:lstStyle/>
          <a:p>
            <a:r>
              <a:rPr lang="en-GB" sz="800" b="1" dirty="0" smtClean="0">
                <a:cs typeface="Arial" panose="020B0604020202020204" pitchFamily="34" charset="0"/>
              </a:rPr>
              <a:t>Time(months)</a:t>
            </a:r>
            <a:endParaRPr lang="en-GB" sz="800" b="1" dirty="0">
              <a:cs typeface="Arial" panose="020B0604020202020204" pitchFamily="34" charset="0"/>
            </a:endParaRPr>
          </a:p>
        </p:txBody>
      </p:sp>
    </p:spTree>
    <p:extLst>
      <p:ext uri="{BB962C8B-B14F-4D97-AF65-F5344CB8AC3E}">
        <p14:creationId xmlns:p14="http://schemas.microsoft.com/office/powerpoint/2010/main" val="37677150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313</TotalTime>
  <Words>476</Words>
  <Application>Microsoft Office PowerPoint</Application>
  <PresentationFormat>Custom</PresentationFormat>
  <Paragraphs>55</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Sheffield Teaching Hospital NHS Foundation Trust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Garikipati, Satya (Oncology)</dc:creator>
  <cp:lastModifiedBy>Hatton, Matthew (Oncology)</cp:lastModifiedBy>
  <cp:revision>41</cp:revision>
  <dcterms:created xsi:type="dcterms:W3CDTF">2018-01-17T14:27:10Z</dcterms:created>
  <dcterms:modified xsi:type="dcterms:W3CDTF">2018-01-18T08:44:50Z</dcterms:modified>
</cp:coreProperties>
</file>